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314" r:id="rId4"/>
    <p:sldId id="294" r:id="rId5"/>
    <p:sldId id="315" r:id="rId6"/>
    <p:sldId id="316" r:id="rId7"/>
    <p:sldId id="317" r:id="rId8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0D95E62-14EE-435A-B5A6-1D059F01E39F}">
          <p14:sldIdLst>
            <p14:sldId id="256"/>
            <p14:sldId id="293"/>
            <p14:sldId id="314"/>
            <p14:sldId id="294"/>
            <p14:sldId id="315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380" autoAdjust="0"/>
  </p:normalViewPr>
  <p:slideViewPr>
    <p:cSldViewPr>
      <p:cViewPr varScale="1">
        <p:scale>
          <a:sx n="65" d="100"/>
          <a:sy n="65" d="100"/>
        </p:scale>
        <p:origin x="144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7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 userDrawn="1"/>
        </p:nvSpPr>
        <p:spPr>
          <a:xfrm>
            <a:off x="-324544" y="5373216"/>
            <a:ext cx="7992888" cy="1224136"/>
          </a:xfrm>
          <a:prstGeom prst="roundRect">
            <a:avLst>
              <a:gd name="adj" fmla="val 1084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73216"/>
          </a:xfrm>
        </p:spPr>
        <p:txBody>
          <a:bodyPr anchor="t">
            <a:noAutofit/>
          </a:bodyPr>
          <a:lstStyle>
            <a:lvl1pPr algn="l">
              <a:lnSpc>
                <a:spcPts val="10000"/>
              </a:lnSpc>
              <a:defRPr sz="11000" b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71600" y="5373216"/>
            <a:ext cx="6552728" cy="1224136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9150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 userDrawn="1"/>
        </p:nvSpPr>
        <p:spPr>
          <a:xfrm>
            <a:off x="35496" y="-701303"/>
            <a:ext cx="79208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3900" dirty="0" smtClean="0">
                <a:solidFill>
                  <a:schemeClr val="bg1">
                    <a:lumMod val="65000"/>
                  </a:schemeClr>
                </a:solidFill>
                <a:latin typeface="Baskerville Old Face" pitchFamily="18" charset="0"/>
              </a:rPr>
              <a:t>{</a:t>
            </a:r>
            <a:endParaRPr lang="es-CO" sz="23900" dirty="0">
              <a:solidFill>
                <a:schemeClr val="bg1">
                  <a:lumMod val="65000"/>
                </a:schemeClr>
              </a:solidFill>
              <a:latin typeface="Baskerville Old Face" pitchFamily="18" charset="0"/>
            </a:endParaRPr>
          </a:p>
        </p:txBody>
      </p:sp>
      <p:sp>
        <p:nvSpPr>
          <p:cNvPr id="8" name="7 Rectángulo redondeado"/>
          <p:cNvSpPr/>
          <p:nvPr userDrawn="1"/>
        </p:nvSpPr>
        <p:spPr>
          <a:xfrm>
            <a:off x="-324544" y="207442"/>
            <a:ext cx="7200800" cy="9361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8 CuadroTexto"/>
          <p:cNvSpPr txBox="1"/>
          <p:nvPr userDrawn="1"/>
        </p:nvSpPr>
        <p:spPr>
          <a:xfrm>
            <a:off x="8388424" y="680301"/>
            <a:ext cx="871297" cy="183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800" dirty="0" smtClean="0">
                <a:solidFill>
                  <a:schemeClr val="bg1">
                    <a:lumMod val="65000"/>
                  </a:schemeClr>
                </a:solidFill>
                <a:latin typeface="Baskerville Old Face" pitchFamily="18" charset="0"/>
              </a:rPr>
              <a:t>}</a:t>
            </a:r>
            <a:endParaRPr lang="es-CO" sz="13800" dirty="0">
              <a:solidFill>
                <a:schemeClr val="bg1">
                  <a:lumMod val="65000"/>
                </a:schemeClr>
              </a:solidFill>
              <a:latin typeface="Baskerville Old Face" pitchFamily="18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6419056" cy="1143000"/>
          </a:xfrm>
        </p:spPr>
        <p:txBody>
          <a:bodyPr anchor="ctr">
            <a:noAutofit/>
          </a:bodyPr>
          <a:lstStyle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27784" y="1340768"/>
            <a:ext cx="6059016" cy="4785395"/>
          </a:xfrm>
        </p:spPr>
        <p:txBody>
          <a:bodyPr>
            <a:normAutofit/>
          </a:bodyPr>
          <a:lstStyle>
            <a:lvl1pPr>
              <a:defRPr sz="2800">
                <a:latin typeface="Arial Narrow" panose="020B0606020202030204" pitchFamily="34" charset="0"/>
              </a:defRPr>
            </a:lvl1pPr>
            <a:lvl2pPr>
              <a:defRPr sz="2400">
                <a:latin typeface="Arial Narrow" panose="020B0606020202030204" pitchFamily="34" charset="0"/>
              </a:defRPr>
            </a:lvl2pPr>
            <a:lvl3pPr>
              <a:defRPr sz="2000">
                <a:latin typeface="Arial Narrow" panose="020B0606020202030204" pitchFamily="34" charset="0"/>
              </a:defRPr>
            </a:lvl3pPr>
            <a:lvl4pPr>
              <a:defRPr sz="1800">
                <a:latin typeface="Arial Narrow" panose="020B0606020202030204" pitchFamily="34" charset="0"/>
              </a:defRPr>
            </a:lvl4pPr>
            <a:lvl5pPr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es-CO" noProof="0" dirty="0" smtClean="0"/>
              <a:t>Haga clic para modificar el estilo de texto del patrón</a:t>
            </a:r>
          </a:p>
          <a:p>
            <a:pPr lvl="1"/>
            <a:r>
              <a:rPr lang="es-CO" noProof="0" dirty="0" smtClean="0"/>
              <a:t>Segundo nivel</a:t>
            </a:r>
          </a:p>
          <a:p>
            <a:pPr lvl="2"/>
            <a:r>
              <a:rPr lang="es-CO" noProof="0" dirty="0" smtClean="0"/>
              <a:t>Tercer nivel</a:t>
            </a:r>
          </a:p>
          <a:p>
            <a:pPr lvl="3"/>
            <a:r>
              <a:rPr lang="es-CO" noProof="0" dirty="0" smtClean="0"/>
              <a:t>Cuarto nivel</a:t>
            </a:r>
          </a:p>
          <a:p>
            <a:pPr lvl="4"/>
            <a:r>
              <a:rPr lang="es-CO" noProof="0" dirty="0" smtClean="0"/>
              <a:t>Quinto nivel</a:t>
            </a:r>
            <a:endParaRPr lang="es-CO" noProof="0" dirty="0"/>
          </a:p>
        </p:txBody>
      </p:sp>
    </p:spTree>
    <p:extLst>
      <p:ext uri="{BB962C8B-B14F-4D97-AF65-F5344CB8AC3E}">
        <p14:creationId xmlns:p14="http://schemas.microsoft.com/office/powerpoint/2010/main" val="3623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 userDrawn="1"/>
        </p:nvSpPr>
        <p:spPr>
          <a:xfrm>
            <a:off x="35496" y="2592263"/>
            <a:ext cx="79208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3900" dirty="0" smtClean="0">
                <a:solidFill>
                  <a:schemeClr val="bg1">
                    <a:lumMod val="65000"/>
                  </a:schemeClr>
                </a:solidFill>
                <a:latin typeface="Baskerville Old Face" pitchFamily="18" charset="0"/>
              </a:rPr>
              <a:t>{</a:t>
            </a:r>
            <a:endParaRPr lang="es-CO" sz="23900" dirty="0">
              <a:solidFill>
                <a:schemeClr val="bg1">
                  <a:lumMod val="65000"/>
                </a:schemeClr>
              </a:solidFill>
              <a:latin typeface="Baskerville Old Face" pitchFamily="18" charset="0"/>
            </a:endParaRPr>
          </a:p>
        </p:txBody>
      </p:sp>
      <p:sp>
        <p:nvSpPr>
          <p:cNvPr id="7" name="6 Rectángulo redondeado"/>
          <p:cNvSpPr/>
          <p:nvPr userDrawn="1"/>
        </p:nvSpPr>
        <p:spPr>
          <a:xfrm>
            <a:off x="-324544" y="3501008"/>
            <a:ext cx="7200800" cy="9361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026151" cy="2451100"/>
          </a:xfrm>
        </p:spPr>
        <p:txBody>
          <a:bodyPr anchor="t">
            <a:noAutofit/>
          </a:bodyPr>
          <a:lstStyle>
            <a:lvl1pPr algn="l">
              <a:defRPr sz="7400" b="0" cap="all">
                <a:latin typeface="Arial Narrow" panose="020B060602020203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501008"/>
            <a:ext cx="6153943" cy="90589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8388424" y="3973867"/>
            <a:ext cx="871297" cy="183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800" dirty="0" smtClean="0">
                <a:solidFill>
                  <a:schemeClr val="bg1">
                    <a:lumMod val="65000"/>
                  </a:schemeClr>
                </a:solidFill>
                <a:latin typeface="Baskerville Old Face" pitchFamily="18" charset="0"/>
              </a:rPr>
              <a:t>}</a:t>
            </a:r>
            <a:endParaRPr lang="es-CO" sz="13800" dirty="0">
              <a:solidFill>
                <a:schemeClr val="bg1">
                  <a:lumMod val="65000"/>
                </a:schemeClr>
              </a:solidFill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50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 userDrawn="1"/>
        </p:nvSpPr>
        <p:spPr>
          <a:xfrm>
            <a:off x="35496" y="-701303"/>
            <a:ext cx="79208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3900" dirty="0" smtClean="0">
                <a:solidFill>
                  <a:schemeClr val="bg1">
                    <a:lumMod val="65000"/>
                  </a:schemeClr>
                </a:solidFill>
                <a:latin typeface="Baskerville Old Face" pitchFamily="18" charset="0"/>
              </a:rPr>
              <a:t>{</a:t>
            </a:r>
            <a:endParaRPr lang="es-CO" sz="23900" dirty="0">
              <a:solidFill>
                <a:schemeClr val="bg1">
                  <a:lumMod val="65000"/>
                </a:schemeClr>
              </a:solidFill>
              <a:latin typeface="Baskerville Old Face" pitchFamily="18" charset="0"/>
            </a:endParaRPr>
          </a:p>
        </p:txBody>
      </p:sp>
      <p:sp>
        <p:nvSpPr>
          <p:cNvPr id="9" name="8 Rectángulo redondeado"/>
          <p:cNvSpPr/>
          <p:nvPr userDrawn="1"/>
        </p:nvSpPr>
        <p:spPr>
          <a:xfrm>
            <a:off x="-324544" y="207442"/>
            <a:ext cx="8208912" cy="9361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8388424" y="680301"/>
            <a:ext cx="871297" cy="183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800" dirty="0" smtClean="0">
                <a:solidFill>
                  <a:schemeClr val="bg1">
                    <a:lumMod val="65000"/>
                  </a:schemeClr>
                </a:solidFill>
                <a:latin typeface="Baskerville Old Face" pitchFamily="18" charset="0"/>
              </a:rPr>
              <a:t>}</a:t>
            </a:r>
            <a:endParaRPr lang="es-CO" sz="13800" dirty="0">
              <a:solidFill>
                <a:schemeClr val="bg1">
                  <a:lumMod val="65000"/>
                </a:schemeClr>
              </a:solidFill>
              <a:latin typeface="Baskerville Old Face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043608" y="1600200"/>
            <a:ext cx="3596208" cy="4525963"/>
          </a:xfrm>
        </p:spPr>
        <p:txBody>
          <a:bodyPr/>
          <a:lstStyle>
            <a:lvl1pPr>
              <a:defRPr sz="2800">
                <a:latin typeface="Arial Narrow" panose="020B0606020202030204" pitchFamily="34" charset="0"/>
              </a:defRPr>
            </a:lvl1pPr>
            <a:lvl2pPr>
              <a:defRPr sz="2400">
                <a:latin typeface="Arial Narrow" panose="020B0606020202030204" pitchFamily="34" charset="0"/>
              </a:defRPr>
            </a:lvl2pPr>
            <a:lvl3pPr>
              <a:defRPr sz="2000">
                <a:latin typeface="Arial Narrow" panose="020B0606020202030204" pitchFamily="34" charset="0"/>
              </a:defRPr>
            </a:lvl3pPr>
            <a:lvl4pPr>
              <a:defRPr sz="1800">
                <a:latin typeface="Arial Narrow" panose="020B0606020202030204" pitchFamily="34" charset="0"/>
              </a:defRPr>
            </a:lvl4pPr>
            <a:lvl5pPr>
              <a:defRPr sz="1800">
                <a:latin typeface="Arial Narrow" panose="020B0606020202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CO" noProof="0" smtClean="0"/>
              <a:t>Haga clic para modificar el estilo de texto del patrón</a:t>
            </a:r>
          </a:p>
          <a:p>
            <a:pPr lvl="1"/>
            <a:r>
              <a:rPr lang="es-CO" noProof="0" smtClean="0"/>
              <a:t>Segundo nivel</a:t>
            </a:r>
          </a:p>
          <a:p>
            <a:pPr lvl="2"/>
            <a:r>
              <a:rPr lang="es-CO" noProof="0" smtClean="0"/>
              <a:t>Tercer nivel</a:t>
            </a:r>
          </a:p>
          <a:p>
            <a:pPr lvl="3"/>
            <a:r>
              <a:rPr lang="es-CO" noProof="0" smtClean="0"/>
              <a:t>Cuarto nivel</a:t>
            </a:r>
          </a:p>
          <a:p>
            <a:pPr lvl="4"/>
            <a:r>
              <a:rPr lang="es-CO" noProof="0" smtClean="0"/>
              <a:t>Quinto nivel</a:t>
            </a:r>
            <a:endParaRPr lang="es-CO" noProof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92216" y="1600200"/>
            <a:ext cx="3596208" cy="4525963"/>
          </a:xfrm>
        </p:spPr>
        <p:txBody>
          <a:bodyPr/>
          <a:lstStyle>
            <a:lvl1pPr>
              <a:defRPr sz="2800">
                <a:latin typeface="Arial Narrow" panose="020B0606020202030204" pitchFamily="34" charset="0"/>
              </a:defRPr>
            </a:lvl1pPr>
            <a:lvl2pPr>
              <a:defRPr sz="2400">
                <a:latin typeface="Arial Narrow" panose="020B0606020202030204" pitchFamily="34" charset="0"/>
              </a:defRPr>
            </a:lvl2pPr>
            <a:lvl3pPr>
              <a:defRPr sz="2000">
                <a:latin typeface="Arial Narrow" panose="020B0606020202030204" pitchFamily="34" charset="0"/>
              </a:defRPr>
            </a:lvl3pPr>
            <a:lvl4pPr>
              <a:defRPr sz="1800">
                <a:latin typeface="Arial Narrow" panose="020B0606020202030204" pitchFamily="34" charset="0"/>
              </a:defRPr>
            </a:lvl4pPr>
            <a:lvl5pPr>
              <a:defRPr sz="1800">
                <a:latin typeface="Arial Narrow" panose="020B0606020202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CO" noProof="0" smtClean="0"/>
              <a:t>Haga clic para modificar el estilo de texto del patrón</a:t>
            </a:r>
          </a:p>
          <a:p>
            <a:pPr lvl="1"/>
            <a:r>
              <a:rPr lang="es-CO" noProof="0" smtClean="0"/>
              <a:t>Segundo nivel</a:t>
            </a:r>
          </a:p>
          <a:p>
            <a:pPr lvl="2"/>
            <a:r>
              <a:rPr lang="es-CO" noProof="0" smtClean="0"/>
              <a:t>Tercer nivel</a:t>
            </a:r>
          </a:p>
          <a:p>
            <a:pPr lvl="3"/>
            <a:r>
              <a:rPr lang="es-CO" noProof="0" smtClean="0"/>
              <a:t>Cuarto nivel</a:t>
            </a:r>
          </a:p>
          <a:p>
            <a:pPr lvl="4"/>
            <a:r>
              <a:rPr lang="es-CO" noProof="0" smtClean="0"/>
              <a:t>Quinto nivel</a:t>
            </a:r>
            <a:endParaRPr lang="es-CO" noProof="0"/>
          </a:p>
        </p:txBody>
      </p:sp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6419056" cy="1143000"/>
          </a:xfrm>
        </p:spPr>
        <p:txBody>
          <a:bodyPr anchor="ctr">
            <a:noAutofit/>
          </a:bodyPr>
          <a:lstStyle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s-CO" noProof="0" smtClean="0"/>
              <a:t>Haga clic para modificar el estilo de título del patrón</a:t>
            </a:r>
            <a:endParaRPr lang="es-CO" noProof="0"/>
          </a:p>
        </p:txBody>
      </p:sp>
      <p:cxnSp>
        <p:nvCxnSpPr>
          <p:cNvPr id="12" name="11 Conector recto"/>
          <p:cNvCxnSpPr/>
          <p:nvPr userDrawn="1"/>
        </p:nvCxnSpPr>
        <p:spPr>
          <a:xfrm flipV="1">
            <a:off x="4716016" y="1595999"/>
            <a:ext cx="0" cy="5001353"/>
          </a:xfrm>
          <a:prstGeom prst="line">
            <a:avLst/>
          </a:prstGeom>
          <a:ln w="38100" cap="rnd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69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43608" y="1535113"/>
            <a:ext cx="3597796" cy="639762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2400" b="1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CO" noProof="0" dirty="0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043608" y="2174875"/>
            <a:ext cx="3597796" cy="3951288"/>
          </a:xfrm>
        </p:spPr>
        <p:txBody>
          <a:bodyPr/>
          <a:lstStyle>
            <a:lvl1pPr>
              <a:defRPr sz="2400">
                <a:latin typeface="Arial Narrow" panose="020B0606020202030204" pitchFamily="34" charset="0"/>
              </a:defRPr>
            </a:lvl1pPr>
            <a:lvl2pPr>
              <a:defRPr sz="2000">
                <a:latin typeface="Arial Narrow" panose="020B0606020202030204" pitchFamily="34" charset="0"/>
              </a:defRPr>
            </a:lvl2pPr>
            <a:lvl3pPr>
              <a:defRPr sz="1800">
                <a:latin typeface="Arial Narrow" panose="020B0606020202030204" pitchFamily="34" charset="0"/>
              </a:defRPr>
            </a:lvl3pPr>
            <a:lvl4pPr>
              <a:defRPr sz="1600">
                <a:latin typeface="Arial Narrow" panose="020B0606020202030204" pitchFamily="34" charset="0"/>
              </a:defRPr>
            </a:lvl4pPr>
            <a:lvl5pPr>
              <a:defRPr sz="1600">
                <a:latin typeface="Arial Narrow" panose="020B0606020202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CO" noProof="0" dirty="0" smtClean="0"/>
              <a:t>Haga clic para modificar el estilo de texto del patrón</a:t>
            </a:r>
          </a:p>
          <a:p>
            <a:pPr lvl="1"/>
            <a:r>
              <a:rPr lang="es-CO" noProof="0" dirty="0" smtClean="0"/>
              <a:t>Segundo nivel</a:t>
            </a:r>
          </a:p>
          <a:p>
            <a:pPr lvl="2"/>
            <a:r>
              <a:rPr lang="es-CO" noProof="0" dirty="0" smtClean="0"/>
              <a:t>Tercer nivel</a:t>
            </a:r>
          </a:p>
          <a:p>
            <a:pPr lvl="3"/>
            <a:r>
              <a:rPr lang="es-CO" noProof="0" dirty="0" smtClean="0"/>
              <a:t>Cuarto nivel</a:t>
            </a:r>
          </a:p>
          <a:p>
            <a:pPr lvl="4"/>
            <a:r>
              <a:rPr lang="es-CO" noProof="0" dirty="0" smtClean="0"/>
              <a:t>Quinto nivel</a:t>
            </a:r>
            <a:endParaRPr lang="es-CO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789041" y="1535113"/>
            <a:ext cx="3599383" cy="639762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2400" b="1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CO" noProof="0" dirty="0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89041" y="2174875"/>
            <a:ext cx="3599383" cy="3951288"/>
          </a:xfrm>
        </p:spPr>
        <p:txBody>
          <a:bodyPr/>
          <a:lstStyle>
            <a:lvl1pPr>
              <a:defRPr sz="2400">
                <a:latin typeface="Arial Narrow" panose="020B0606020202030204" pitchFamily="34" charset="0"/>
              </a:defRPr>
            </a:lvl1pPr>
            <a:lvl2pPr>
              <a:defRPr sz="2000">
                <a:latin typeface="Arial Narrow" panose="020B0606020202030204" pitchFamily="34" charset="0"/>
              </a:defRPr>
            </a:lvl2pPr>
            <a:lvl3pPr>
              <a:defRPr sz="1800">
                <a:latin typeface="Arial Narrow" panose="020B0606020202030204" pitchFamily="34" charset="0"/>
              </a:defRPr>
            </a:lvl3pPr>
            <a:lvl4pPr>
              <a:defRPr sz="1600">
                <a:latin typeface="Arial Narrow" panose="020B0606020202030204" pitchFamily="34" charset="0"/>
              </a:defRPr>
            </a:lvl4pPr>
            <a:lvl5pPr>
              <a:defRPr sz="1600">
                <a:latin typeface="Arial Narrow" panose="020B0606020202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CO" noProof="0" dirty="0" smtClean="0"/>
              <a:t>Haga clic para modificar el estilo de texto del patrón</a:t>
            </a:r>
          </a:p>
          <a:p>
            <a:pPr lvl="1"/>
            <a:r>
              <a:rPr lang="es-CO" noProof="0" dirty="0" smtClean="0"/>
              <a:t>Segundo nivel</a:t>
            </a:r>
          </a:p>
          <a:p>
            <a:pPr lvl="2"/>
            <a:r>
              <a:rPr lang="es-CO" noProof="0" dirty="0" smtClean="0"/>
              <a:t>Tercer nivel</a:t>
            </a:r>
          </a:p>
          <a:p>
            <a:pPr lvl="3"/>
            <a:r>
              <a:rPr lang="es-CO" noProof="0" dirty="0" smtClean="0"/>
              <a:t>Cuarto nivel</a:t>
            </a:r>
          </a:p>
          <a:p>
            <a:pPr lvl="4"/>
            <a:r>
              <a:rPr lang="es-CO" noProof="0" dirty="0" smtClean="0"/>
              <a:t>Quinto nivel</a:t>
            </a:r>
            <a:endParaRPr lang="es-CO" noProof="0" dirty="0"/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35496" y="-701303"/>
            <a:ext cx="79208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3900" dirty="0" smtClean="0">
                <a:solidFill>
                  <a:schemeClr val="bg1">
                    <a:lumMod val="65000"/>
                  </a:schemeClr>
                </a:solidFill>
                <a:latin typeface="Baskerville Old Face" pitchFamily="18" charset="0"/>
              </a:rPr>
              <a:t>{</a:t>
            </a:r>
            <a:endParaRPr lang="es-CO" sz="23900" dirty="0">
              <a:solidFill>
                <a:schemeClr val="bg1">
                  <a:lumMod val="65000"/>
                </a:schemeClr>
              </a:solidFill>
              <a:latin typeface="Baskerville Old Face" pitchFamily="18" charset="0"/>
            </a:endParaRPr>
          </a:p>
        </p:txBody>
      </p:sp>
      <p:sp>
        <p:nvSpPr>
          <p:cNvPr id="11" name="10 Rectángulo redondeado"/>
          <p:cNvSpPr/>
          <p:nvPr userDrawn="1"/>
        </p:nvSpPr>
        <p:spPr>
          <a:xfrm>
            <a:off x="-324544" y="207442"/>
            <a:ext cx="7200800" cy="9361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CuadroTexto"/>
          <p:cNvSpPr txBox="1"/>
          <p:nvPr userDrawn="1"/>
        </p:nvSpPr>
        <p:spPr>
          <a:xfrm>
            <a:off x="8388424" y="680301"/>
            <a:ext cx="871297" cy="183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800" dirty="0" smtClean="0">
                <a:solidFill>
                  <a:schemeClr val="bg1">
                    <a:lumMod val="65000"/>
                  </a:schemeClr>
                </a:solidFill>
                <a:latin typeface="Baskerville Old Face" pitchFamily="18" charset="0"/>
              </a:rPr>
              <a:t>}</a:t>
            </a:r>
            <a:endParaRPr lang="es-CO" sz="13800" dirty="0">
              <a:solidFill>
                <a:schemeClr val="bg1">
                  <a:lumMod val="65000"/>
                </a:schemeClr>
              </a:solidFill>
              <a:latin typeface="Baskerville Old Face" pitchFamily="18" charset="0"/>
            </a:endParaRPr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6419056" cy="1143000"/>
          </a:xfrm>
        </p:spPr>
        <p:txBody>
          <a:bodyPr anchor="ctr">
            <a:noAutofit/>
          </a:bodyPr>
          <a:lstStyle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s-CO" noProof="0" dirty="0" smtClean="0"/>
              <a:t>Haga clic para modificar el estilo de título del patrón</a:t>
            </a:r>
            <a:endParaRPr lang="es-CO" noProof="0" dirty="0"/>
          </a:p>
        </p:txBody>
      </p:sp>
      <p:cxnSp>
        <p:nvCxnSpPr>
          <p:cNvPr id="15" name="14 Conector recto"/>
          <p:cNvCxnSpPr/>
          <p:nvPr userDrawn="1"/>
        </p:nvCxnSpPr>
        <p:spPr>
          <a:xfrm flipV="1">
            <a:off x="4716016" y="2204864"/>
            <a:ext cx="0" cy="4392488"/>
          </a:xfrm>
          <a:prstGeom prst="line">
            <a:avLst/>
          </a:prstGeom>
          <a:ln w="38100" cap="rnd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77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60D7-D4A5-420C-838F-ECED9455B05C}" type="datetimeFigureOut">
              <a:rPr lang="es-CO" smtClean="0"/>
              <a:t>29/10/2015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98C4-5356-460B-87C3-F182894A51C7}" type="slidenum">
              <a:rPr lang="es-CO" smtClean="0"/>
              <a:t>‹#›</a:t>
            </a:fld>
            <a:endParaRPr lang="es-CO"/>
          </a:p>
        </p:txBody>
      </p:sp>
      <p:sp>
        <p:nvSpPr>
          <p:cNvPr id="6" name="5 CuadroTexto"/>
          <p:cNvSpPr txBox="1"/>
          <p:nvPr userDrawn="1"/>
        </p:nvSpPr>
        <p:spPr>
          <a:xfrm>
            <a:off x="35496" y="-701303"/>
            <a:ext cx="79208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3900" dirty="0" smtClean="0">
                <a:solidFill>
                  <a:schemeClr val="bg1">
                    <a:lumMod val="65000"/>
                  </a:schemeClr>
                </a:solidFill>
                <a:latin typeface="Baskerville Old Face" pitchFamily="18" charset="0"/>
              </a:rPr>
              <a:t>{</a:t>
            </a:r>
            <a:endParaRPr lang="es-CO" sz="23900" dirty="0">
              <a:solidFill>
                <a:schemeClr val="bg1">
                  <a:lumMod val="65000"/>
                </a:schemeClr>
              </a:solidFill>
              <a:latin typeface="Baskerville Old Face" pitchFamily="18" charset="0"/>
            </a:endParaRPr>
          </a:p>
        </p:txBody>
      </p:sp>
      <p:sp>
        <p:nvSpPr>
          <p:cNvPr id="7" name="6 Rectángulo redondeado"/>
          <p:cNvSpPr/>
          <p:nvPr userDrawn="1"/>
        </p:nvSpPr>
        <p:spPr>
          <a:xfrm>
            <a:off x="-324544" y="207442"/>
            <a:ext cx="7200800" cy="9361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CuadroTexto"/>
          <p:cNvSpPr txBox="1"/>
          <p:nvPr userDrawn="1"/>
        </p:nvSpPr>
        <p:spPr>
          <a:xfrm>
            <a:off x="8388424" y="680301"/>
            <a:ext cx="871297" cy="183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800" dirty="0" smtClean="0">
                <a:solidFill>
                  <a:schemeClr val="bg1">
                    <a:lumMod val="65000"/>
                  </a:schemeClr>
                </a:solidFill>
                <a:latin typeface="Baskerville Old Face" pitchFamily="18" charset="0"/>
              </a:rPr>
              <a:t>}</a:t>
            </a:r>
            <a:endParaRPr lang="es-CO" sz="13800" dirty="0">
              <a:solidFill>
                <a:schemeClr val="bg1">
                  <a:lumMod val="65000"/>
                </a:schemeClr>
              </a:solidFill>
              <a:latin typeface="Baskerville Old Face" pitchFamily="18" charset="0"/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6419056" cy="1143000"/>
          </a:xfrm>
        </p:spPr>
        <p:txBody>
          <a:bodyPr anchor="ctr">
            <a:noAutofit/>
          </a:bodyPr>
          <a:lstStyle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0039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60D7-D4A5-420C-838F-ECED9455B05C}" type="datetimeFigureOut">
              <a:rPr lang="es-CO" smtClean="0"/>
              <a:t>29/10/2015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98C4-5356-460B-87C3-F182894A51C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804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CO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C60D7-D4A5-420C-838F-ECED9455B05C}" type="datetimeFigureOut">
              <a:rPr lang="es-CO" smtClean="0"/>
              <a:t>29/10/2015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598C4-5356-460B-87C3-F182894A51C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013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Helvetica LT Std Compressed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Helvetica LT Std Cond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Helvetica LT Std Cond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 LT Std Cond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Helvetica LT Std Cond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Helvetica LT Std Cond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Mejores prácticas para utilizar CSS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HTML 5</a:t>
            </a:r>
            <a:r>
              <a:rPr lang="es-CO" dirty="0"/>
              <a:t> </a:t>
            </a:r>
            <a:r>
              <a:rPr lang="es-CO" dirty="0" smtClean="0"/>
              <a:t>y CSS 3.0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6791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30000"/>
    </mc:Choice>
    <mc:Fallback xmlns="">
      <p:transition advTm="3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Sergio</a:t>
            </a:r>
            <a:br>
              <a:rPr lang="en-US" dirty="0" smtClean="0"/>
            </a:br>
            <a:r>
              <a:rPr lang="en-US" dirty="0" smtClean="0"/>
              <a:t>Acosta</a:t>
            </a:r>
            <a:endParaRPr lang="es-CO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Media Creator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052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5000"/>
    </mc:Choice>
    <mc:Fallback xmlns=""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cap="none" dirty="0" smtClean="0"/>
              <a:t>CSS 3.0 </a:t>
            </a:r>
            <a:r>
              <a:rPr lang="es-CO" cap="none" dirty="0" err="1" smtClean="0"/>
              <a:t>supported</a:t>
            </a:r>
            <a:endParaRPr lang="es-CO" cap="none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539553" y="3501008"/>
            <a:ext cx="6336704" cy="905892"/>
          </a:xfrm>
        </p:spPr>
        <p:txBody>
          <a:bodyPr/>
          <a:lstStyle/>
          <a:p>
            <a:r>
              <a:rPr lang="es-CO" dirty="0" smtClean="0"/>
              <a:t>CSS sin el uso de prefijos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3283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>
          <a:xfrm>
            <a:off x="2195736" y="1340768"/>
            <a:ext cx="6491064" cy="4785395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/>
              <a:t>Uso correcto de etiquetas para Web semántica.</a:t>
            </a:r>
          </a:p>
          <a:p>
            <a:pPr marL="0" indent="0">
              <a:buNone/>
            </a:pPr>
            <a:r>
              <a:rPr lang="es-CO" dirty="0" smtClean="0"/>
              <a:t>&lt;a&gt;</a:t>
            </a:r>
          </a:p>
          <a:p>
            <a:pPr marL="0" indent="0">
              <a:buNone/>
            </a:pPr>
            <a:r>
              <a:rPr lang="es-CO" dirty="0"/>
              <a:t>	</a:t>
            </a:r>
            <a:r>
              <a:rPr lang="es-CO" dirty="0" smtClean="0"/>
              <a:t>&lt;</a:t>
            </a:r>
            <a:r>
              <a:rPr lang="es-CO" dirty="0" err="1" smtClean="0"/>
              <a:t>span</a:t>
            </a:r>
            <a:r>
              <a:rPr lang="es-CO" dirty="0" smtClean="0"/>
              <a:t>&gt;</a:t>
            </a:r>
          </a:p>
          <a:p>
            <a:pPr marL="0" indent="0">
              <a:buNone/>
            </a:pPr>
            <a:r>
              <a:rPr lang="es-CO" dirty="0"/>
              <a:t>	</a:t>
            </a:r>
            <a:r>
              <a:rPr lang="es-CO" dirty="0" smtClean="0"/>
              <a:t>	Texto botón</a:t>
            </a:r>
            <a:endParaRPr lang="es-CO" dirty="0"/>
          </a:p>
          <a:p>
            <a:pPr marL="0" indent="0">
              <a:buNone/>
            </a:pPr>
            <a:r>
              <a:rPr lang="es-CO" dirty="0" smtClean="0"/>
              <a:t>	&lt;/</a:t>
            </a:r>
            <a:r>
              <a:rPr lang="es-CO" dirty="0" err="1" smtClean="0"/>
              <a:t>span</a:t>
            </a:r>
            <a:r>
              <a:rPr lang="es-CO" dirty="0" smtClean="0"/>
              <a:t>&gt;</a:t>
            </a:r>
          </a:p>
          <a:p>
            <a:pPr marL="0" indent="0">
              <a:buNone/>
            </a:pPr>
            <a:r>
              <a:rPr lang="es-CO" dirty="0" smtClean="0"/>
              <a:t>&lt;/a&gt;</a:t>
            </a:r>
          </a:p>
          <a:p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377346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>
          <a:xfrm>
            <a:off x="2195736" y="1340768"/>
            <a:ext cx="6491064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dirty="0" smtClean="0"/>
              <a:t>Uso correcto de etiquetas para Web semántica.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s-CO" sz="2400" b="1" dirty="0" smtClean="0">
                <a:solidFill>
                  <a:srgbClr val="00B050"/>
                </a:solidFill>
              </a:rPr>
              <a:t>&lt;ul&gt;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s-CO" sz="2400" b="1" dirty="0">
                <a:solidFill>
                  <a:srgbClr val="00B050"/>
                </a:solidFill>
              </a:rPr>
              <a:t>	</a:t>
            </a:r>
            <a:r>
              <a:rPr lang="es-CO" sz="2400" b="1" dirty="0" smtClean="0">
                <a:solidFill>
                  <a:srgbClr val="00B050"/>
                </a:solidFill>
              </a:rPr>
              <a:t>&lt;li&gt;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s-CO" sz="2400" dirty="0"/>
              <a:t>	</a:t>
            </a:r>
            <a:r>
              <a:rPr lang="es-CO" sz="2400" dirty="0" smtClean="0"/>
              <a:t>	</a:t>
            </a:r>
            <a:r>
              <a:rPr lang="es-CO" sz="2400" dirty="0">
                <a:solidFill>
                  <a:srgbClr val="7030A0"/>
                </a:solidFill>
              </a:rPr>
              <a:t>&lt;a&gt;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s-CO" sz="2400" dirty="0">
                <a:solidFill>
                  <a:srgbClr val="7030A0"/>
                </a:solidFill>
              </a:rPr>
              <a:t>	</a:t>
            </a:r>
            <a:r>
              <a:rPr lang="es-CO" sz="2400" dirty="0" smtClean="0">
                <a:solidFill>
                  <a:srgbClr val="7030A0"/>
                </a:solidFill>
              </a:rPr>
              <a:t>		&lt;</a:t>
            </a:r>
            <a:r>
              <a:rPr lang="es-CO" sz="2400" dirty="0" err="1">
                <a:solidFill>
                  <a:srgbClr val="7030A0"/>
                </a:solidFill>
              </a:rPr>
              <a:t>span</a:t>
            </a:r>
            <a:r>
              <a:rPr lang="es-CO" sz="2400" dirty="0">
                <a:solidFill>
                  <a:srgbClr val="7030A0"/>
                </a:solidFill>
              </a:rPr>
              <a:t>&gt;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s-CO" sz="2400" dirty="0">
                <a:solidFill>
                  <a:srgbClr val="7030A0"/>
                </a:solidFill>
              </a:rPr>
              <a:t>		</a:t>
            </a:r>
            <a:r>
              <a:rPr lang="es-CO" sz="2400" dirty="0" smtClean="0">
                <a:solidFill>
                  <a:srgbClr val="7030A0"/>
                </a:solidFill>
              </a:rPr>
              <a:t>		Texto </a:t>
            </a:r>
            <a:r>
              <a:rPr lang="es-CO" sz="2400" dirty="0">
                <a:solidFill>
                  <a:srgbClr val="7030A0"/>
                </a:solidFill>
              </a:rPr>
              <a:t>botón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s-CO" sz="2400" dirty="0">
                <a:solidFill>
                  <a:srgbClr val="7030A0"/>
                </a:solidFill>
              </a:rPr>
              <a:t>	</a:t>
            </a:r>
            <a:r>
              <a:rPr lang="es-CO" sz="2400" dirty="0" smtClean="0">
                <a:solidFill>
                  <a:srgbClr val="7030A0"/>
                </a:solidFill>
              </a:rPr>
              <a:t>		&lt;/</a:t>
            </a:r>
            <a:r>
              <a:rPr lang="es-CO" sz="2400" dirty="0" err="1">
                <a:solidFill>
                  <a:srgbClr val="7030A0"/>
                </a:solidFill>
              </a:rPr>
              <a:t>span</a:t>
            </a:r>
            <a:r>
              <a:rPr lang="es-CO" sz="2400" dirty="0" smtClean="0">
                <a:solidFill>
                  <a:srgbClr val="7030A0"/>
                </a:solidFill>
              </a:rPr>
              <a:t>&gt;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s-CO" sz="2400" dirty="0" smtClean="0">
                <a:solidFill>
                  <a:srgbClr val="7030A0"/>
                </a:solidFill>
              </a:rPr>
              <a:t>		&lt;/a&gt;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s-CO" sz="2400" dirty="0"/>
              <a:t>	</a:t>
            </a:r>
            <a:r>
              <a:rPr lang="es-CO" sz="2400" dirty="0" smtClean="0"/>
              <a:t>	</a:t>
            </a:r>
            <a:r>
              <a:rPr lang="es-CO" sz="2400" dirty="0" smtClean="0">
                <a:solidFill>
                  <a:srgbClr val="0070C0"/>
                </a:solidFill>
              </a:rPr>
              <a:t>&lt;ul&gt;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s-CO" sz="2400" dirty="0">
                <a:solidFill>
                  <a:srgbClr val="0070C0"/>
                </a:solidFill>
              </a:rPr>
              <a:t>	</a:t>
            </a:r>
            <a:r>
              <a:rPr lang="es-CO" sz="2400" dirty="0" smtClean="0">
                <a:solidFill>
                  <a:srgbClr val="0070C0"/>
                </a:solidFill>
              </a:rPr>
              <a:t>		&lt;li&gt;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s-CO" sz="2400" dirty="0">
                <a:solidFill>
                  <a:srgbClr val="0070C0"/>
                </a:solidFill>
              </a:rPr>
              <a:t>	</a:t>
            </a:r>
            <a:r>
              <a:rPr lang="es-CO" sz="2400" dirty="0" smtClean="0">
                <a:solidFill>
                  <a:srgbClr val="0070C0"/>
                </a:solidFill>
              </a:rPr>
              <a:t>			&lt;a&gt;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s-CO" sz="2400" dirty="0">
                <a:solidFill>
                  <a:srgbClr val="0070C0"/>
                </a:solidFill>
              </a:rPr>
              <a:t>	</a:t>
            </a:r>
            <a:r>
              <a:rPr lang="es-CO" sz="2400" dirty="0" smtClean="0">
                <a:solidFill>
                  <a:srgbClr val="0070C0"/>
                </a:solidFill>
              </a:rPr>
              <a:t>				&lt;</a:t>
            </a:r>
            <a:r>
              <a:rPr lang="es-CO" sz="2400" dirty="0" err="1" smtClean="0">
                <a:solidFill>
                  <a:srgbClr val="0070C0"/>
                </a:solidFill>
              </a:rPr>
              <a:t>span</a:t>
            </a:r>
            <a:r>
              <a:rPr lang="es-CO" sz="2400" dirty="0" smtClean="0">
                <a:solidFill>
                  <a:srgbClr val="0070C0"/>
                </a:solidFill>
              </a:rPr>
              <a:t>&gt;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s-CO" sz="2400" dirty="0">
                <a:solidFill>
                  <a:srgbClr val="0070C0"/>
                </a:solidFill>
              </a:rPr>
              <a:t>	</a:t>
            </a:r>
            <a:r>
              <a:rPr lang="es-CO" sz="2400" dirty="0" smtClean="0">
                <a:solidFill>
                  <a:srgbClr val="0070C0"/>
                </a:solidFill>
              </a:rPr>
              <a:t>				&lt;/</a:t>
            </a:r>
            <a:r>
              <a:rPr lang="es-CO" sz="2400" dirty="0" err="1" smtClean="0">
                <a:solidFill>
                  <a:srgbClr val="0070C0"/>
                </a:solidFill>
              </a:rPr>
              <a:t>span</a:t>
            </a:r>
            <a:r>
              <a:rPr lang="es-CO" sz="2400" dirty="0" smtClean="0">
                <a:solidFill>
                  <a:srgbClr val="0070C0"/>
                </a:solidFill>
              </a:rPr>
              <a:t>&gt;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s-CO" sz="2400" dirty="0">
                <a:solidFill>
                  <a:srgbClr val="0070C0"/>
                </a:solidFill>
              </a:rPr>
              <a:t>	</a:t>
            </a:r>
            <a:r>
              <a:rPr lang="es-CO" sz="2400" dirty="0" smtClean="0">
                <a:solidFill>
                  <a:srgbClr val="0070C0"/>
                </a:solidFill>
              </a:rPr>
              <a:t>			&lt;/a&gt;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s-CO" sz="2400" dirty="0">
                <a:solidFill>
                  <a:srgbClr val="0070C0"/>
                </a:solidFill>
              </a:rPr>
              <a:t>	</a:t>
            </a:r>
            <a:r>
              <a:rPr lang="es-CO" sz="2400" dirty="0" smtClean="0">
                <a:solidFill>
                  <a:srgbClr val="0070C0"/>
                </a:solidFill>
              </a:rPr>
              <a:t>		&lt;/li&gt;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s-CO" sz="2400" dirty="0">
                <a:solidFill>
                  <a:srgbClr val="0070C0"/>
                </a:solidFill>
              </a:rPr>
              <a:t>	</a:t>
            </a:r>
            <a:r>
              <a:rPr lang="es-CO" sz="2400" dirty="0" smtClean="0">
                <a:solidFill>
                  <a:srgbClr val="0070C0"/>
                </a:solidFill>
              </a:rPr>
              <a:t>	&lt;/ul&gt;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s-CO" sz="2400" dirty="0"/>
              <a:t>	</a:t>
            </a:r>
            <a:r>
              <a:rPr lang="es-CO" sz="2400" b="1" dirty="0" smtClean="0">
                <a:solidFill>
                  <a:srgbClr val="00B050"/>
                </a:solidFill>
              </a:rPr>
              <a:t>&lt;/li&gt;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s-CO" sz="2400" b="1" dirty="0" smtClean="0">
                <a:solidFill>
                  <a:srgbClr val="00B050"/>
                </a:solidFill>
              </a:rPr>
              <a:t>&lt;/ul&gt;</a:t>
            </a:r>
            <a:endParaRPr lang="es-CO" sz="44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93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>
          <a:xfrm>
            <a:off x="2267744" y="1340768"/>
            <a:ext cx="6419056" cy="4785395"/>
          </a:xfrm>
        </p:spPr>
        <p:txBody>
          <a:bodyPr>
            <a:normAutofit fontScale="92500" lnSpcReduction="20000"/>
          </a:bodyPr>
          <a:lstStyle/>
          <a:p>
            <a:r>
              <a:rPr lang="es-CO" dirty="0" smtClean="0"/>
              <a:t>Para </a:t>
            </a:r>
            <a:r>
              <a:rPr lang="es-CO" dirty="0"/>
              <a:t>colores</a:t>
            </a:r>
            <a:r>
              <a:rPr lang="es-CO" dirty="0" smtClean="0"/>
              <a:t>, mejor </a:t>
            </a:r>
            <a:r>
              <a:rPr lang="es-CO" dirty="0"/>
              <a:t>usar tres </a:t>
            </a:r>
            <a:r>
              <a:rPr lang="es-CO" dirty="0" smtClean="0"/>
              <a:t>Caracteres </a:t>
            </a:r>
            <a:r>
              <a:rPr lang="es-CO" dirty="0"/>
              <a:t>en lugar de </a:t>
            </a:r>
            <a:r>
              <a:rPr lang="es-CO" dirty="0" smtClean="0"/>
              <a:t>6</a:t>
            </a:r>
            <a:br>
              <a:rPr lang="es-CO" dirty="0" smtClean="0"/>
            </a:br>
            <a:r>
              <a:rPr lang="es-CO" dirty="0" smtClean="0"/>
              <a:t>	</a:t>
            </a:r>
            <a:r>
              <a:rPr lang="es-CO" dirty="0" smtClean="0">
                <a:solidFill>
                  <a:srgbClr val="0070C0"/>
                </a:solidFill>
              </a:rPr>
              <a:t>#FF00000  |  #F00</a:t>
            </a:r>
            <a:endParaRPr lang="es-CO" dirty="0">
              <a:solidFill>
                <a:srgbClr val="0070C0"/>
              </a:solidFill>
            </a:endParaRPr>
          </a:p>
          <a:p>
            <a:r>
              <a:rPr lang="es-CO" dirty="0" smtClean="0"/>
              <a:t>Usar </a:t>
            </a:r>
            <a:r>
              <a:rPr lang="es-CO" dirty="0" err="1" smtClean="0"/>
              <a:t>rgba</a:t>
            </a:r>
            <a:r>
              <a:rPr lang="es-CO" dirty="0" smtClean="0"/>
              <a:t>() para usar color </a:t>
            </a:r>
            <a:r>
              <a:rPr lang="es-CO" smtClean="0"/>
              <a:t>con transparencia</a:t>
            </a:r>
          </a:p>
          <a:p>
            <a:r>
              <a:rPr lang="es-CO" dirty="0" err="1" smtClean="0"/>
              <a:t>Indentar</a:t>
            </a:r>
            <a:r>
              <a:rPr lang="es-CO" dirty="0" smtClean="0"/>
              <a:t> </a:t>
            </a:r>
            <a:r>
              <a:rPr lang="es-CO" dirty="0"/>
              <a:t>código</a:t>
            </a:r>
          </a:p>
          <a:p>
            <a:r>
              <a:rPr lang="es-CO" dirty="0" smtClean="0"/>
              <a:t>Rutas </a:t>
            </a:r>
            <a:r>
              <a:rPr lang="es-CO" dirty="0"/>
              <a:t>de acceso a los apuntadores y </a:t>
            </a:r>
            <a:r>
              <a:rPr lang="es-CO" dirty="0" smtClean="0"/>
              <a:t>selectores</a:t>
            </a:r>
            <a:endParaRPr lang="es-CO" dirty="0"/>
          </a:p>
          <a:p>
            <a:r>
              <a:rPr lang="es-CO" dirty="0" smtClean="0"/>
              <a:t>Usar </a:t>
            </a:r>
            <a:r>
              <a:rPr lang="es-CO" dirty="0" err="1"/>
              <a:t>PseudoElementos</a:t>
            </a:r>
            <a:endParaRPr lang="es-CO" dirty="0"/>
          </a:p>
          <a:p>
            <a:r>
              <a:rPr lang="es-CO" dirty="0" smtClean="0"/>
              <a:t>Usar </a:t>
            </a:r>
            <a:r>
              <a:rPr lang="es-CO" dirty="0"/>
              <a:t>estilos genéricos para </a:t>
            </a:r>
            <a:r>
              <a:rPr lang="es-CO" dirty="0" smtClean="0"/>
              <a:t>etiquetas</a:t>
            </a:r>
            <a:br>
              <a:rPr lang="es-CO" dirty="0" smtClean="0"/>
            </a:br>
            <a:r>
              <a:rPr lang="es-CO" sz="2200" dirty="0" smtClean="0"/>
              <a:t>(menos </a:t>
            </a:r>
            <a:r>
              <a:rPr lang="es-CO" sz="2200" dirty="0"/>
              <a:t>código)</a:t>
            </a:r>
          </a:p>
          <a:p>
            <a:r>
              <a:rPr lang="es-CO" dirty="0" smtClean="0"/>
              <a:t>Usar </a:t>
            </a:r>
            <a:r>
              <a:rPr lang="es-CO" dirty="0" err="1"/>
              <a:t>PseudoClasses</a:t>
            </a:r>
            <a:endParaRPr lang="es-CO" dirty="0"/>
          </a:p>
          <a:p>
            <a:r>
              <a:rPr lang="es-CO" dirty="0" smtClean="0"/>
              <a:t>Usar </a:t>
            </a:r>
            <a:r>
              <a:rPr lang="es-CO" dirty="0" err="1"/>
              <a:t>Sprites</a:t>
            </a:r>
            <a:endParaRPr lang="es-CO" dirty="0"/>
          </a:p>
          <a:p>
            <a:r>
              <a:rPr lang="es-CO" dirty="0" smtClean="0"/>
              <a:t>Múltiples imágenes</a:t>
            </a:r>
          </a:p>
        </p:txBody>
      </p:sp>
    </p:spTree>
    <p:extLst>
      <p:ext uri="{BB962C8B-B14F-4D97-AF65-F5344CB8AC3E}">
        <p14:creationId xmlns:p14="http://schemas.microsoft.com/office/powerpoint/2010/main" val="215517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Uso de </a:t>
            </a:r>
            <a:r>
              <a:rPr lang="es-CO" dirty="0" err="1" smtClean="0"/>
              <a:t>Viewports</a:t>
            </a:r>
            <a:r>
              <a:rPr lang="es-CO" dirty="0" smtClean="0"/>
              <a:t> en el HTML</a:t>
            </a:r>
            <a:endParaRPr lang="es-CO" dirty="0"/>
          </a:p>
          <a:p>
            <a:r>
              <a:rPr lang="es-CO" smtClean="0"/>
              <a:t>Uso de @media en el CSS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2840642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</TotalTime>
  <Words>73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 Unicode MS</vt:lpstr>
      <vt:lpstr>Arial</vt:lpstr>
      <vt:lpstr>Arial Black</vt:lpstr>
      <vt:lpstr>Arial Narrow</vt:lpstr>
      <vt:lpstr>Baskerville Old Face</vt:lpstr>
      <vt:lpstr>Calibri</vt:lpstr>
      <vt:lpstr>Helvetica LT Std Compressed</vt:lpstr>
      <vt:lpstr>Helvetica LT Std Cond</vt:lpstr>
      <vt:lpstr>Tema de Office</vt:lpstr>
      <vt:lpstr>Mejores prácticas para utilizar CSS</vt:lpstr>
      <vt:lpstr>Sergio Acosta</vt:lpstr>
      <vt:lpstr>CSS 3.0 supported</vt:lpstr>
      <vt:lpstr>HTML</vt:lpstr>
      <vt:lpstr>HTML</vt:lpstr>
      <vt:lpstr>CSS</vt:lpstr>
      <vt:lpstr>Responsive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CSS; standards; buenas prácticas</dc:title>
  <dc:creator>LeaP Simple</dc:creator>
  <cp:lastModifiedBy>LeaP Simple</cp:lastModifiedBy>
  <cp:revision>138</cp:revision>
  <dcterms:created xsi:type="dcterms:W3CDTF">2010-10-19T02:38:51Z</dcterms:created>
  <dcterms:modified xsi:type="dcterms:W3CDTF">2015-10-29T15:28:49Z</dcterms:modified>
</cp:coreProperties>
</file>