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handoutMasterIdLst>
    <p:handoutMasterId r:id="rId13"/>
  </p:handoutMasterIdLst>
  <p:sldIdLst>
    <p:sldId id="269" r:id="rId4"/>
    <p:sldId id="262" r:id="rId5"/>
    <p:sldId id="268" r:id="rId6"/>
    <p:sldId id="294" r:id="rId7"/>
    <p:sldId id="280" r:id="rId8"/>
    <p:sldId id="284" r:id="rId9"/>
    <p:sldId id="271" r:id="rId10"/>
    <p:sldId id="304" r:id="rId11"/>
    <p:sldId id="292" r:id="rId12"/>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2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95" autoAdjust="0"/>
    <p:restoredTop sz="94660"/>
  </p:normalViewPr>
  <p:slideViewPr>
    <p:cSldViewPr snapToGrid="0">
      <p:cViewPr varScale="1">
        <p:scale>
          <a:sx n="119" d="100"/>
          <a:sy n="119" d="100"/>
        </p:scale>
        <p:origin x="1144" y="192"/>
      </p:cViewPr>
      <p:guideLst>
        <p:guide orient="horz" pos="2424"/>
        <p:guide pos="3840"/>
      </p:guideLst>
    </p:cSldViewPr>
  </p:slideViewPr>
  <p:notesTextViewPr>
    <p:cViewPr>
      <p:scale>
        <a:sx n="1" d="1"/>
        <a:sy n="1" d="1"/>
      </p:scale>
      <p:origin x="0" y="0"/>
    </p:cViewPr>
  </p:notesTextViewPr>
  <p:notesViewPr>
    <p:cSldViewPr snapToGrid="0">
      <p:cViewPr varScale="1">
        <p:scale>
          <a:sx n="83" d="100"/>
          <a:sy n="83" d="100"/>
        </p:scale>
        <p:origin x="307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handoutMaster" Target="handoutMasters/handoutMaster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8766788766788768E-2"/>
          <c:y val="0.12072966346843965"/>
          <c:w val="0.96123325633616052"/>
          <c:h val="0.86719737018471643"/>
        </c:manualLayout>
      </c:layout>
      <c:barChart>
        <c:barDir val="bar"/>
        <c:grouping val="stacked"/>
        <c:varyColors val="0"/>
        <c:ser>
          <c:idx val="0"/>
          <c:order val="0"/>
          <c:tx>
            <c:strRef>
              <c:f>Sheet1!$B$1</c:f>
              <c:strCache>
                <c:ptCount val="1"/>
                <c:pt idx="0">
                  <c:v>Series 1</c:v>
                </c:pt>
              </c:strCache>
            </c:strRef>
          </c:tx>
          <c:spPr>
            <a:solidFill>
              <a:schemeClr val="tx1">
                <a:lumMod val="75000"/>
                <a:lumOff val="25000"/>
              </a:schemeClr>
            </a:solidFill>
            <a:effectLst/>
          </c:spPr>
          <c:invertIfNegative val="0"/>
          <c:dPt>
            <c:idx val="0"/>
            <c:invertIfNegative val="0"/>
            <c:bubble3D val="0"/>
            <c:spPr>
              <a:solidFill>
                <a:schemeClr val="accent1"/>
              </a:solidFill>
              <a:effectLst/>
            </c:spPr>
            <c:extLst>
              <c:ext xmlns:c16="http://schemas.microsoft.com/office/drawing/2014/chart" uri="{C3380CC4-5D6E-409C-BE32-E72D297353CC}">
                <c16:uniqueId val="{00000001-C587-47FB-AE6E-A340B227F9B6}"/>
              </c:ext>
            </c:extLst>
          </c:dPt>
          <c:dPt>
            <c:idx val="1"/>
            <c:invertIfNegative val="0"/>
            <c:bubble3D val="0"/>
            <c:spPr>
              <a:solidFill>
                <a:schemeClr val="accent2"/>
              </a:solidFill>
              <a:effectLst/>
            </c:spPr>
            <c:extLst>
              <c:ext xmlns:c16="http://schemas.microsoft.com/office/drawing/2014/chart" uri="{C3380CC4-5D6E-409C-BE32-E72D297353CC}">
                <c16:uniqueId val="{00000003-C587-47FB-AE6E-A340B227F9B6}"/>
              </c:ext>
            </c:extLst>
          </c:dPt>
          <c:dPt>
            <c:idx val="2"/>
            <c:invertIfNegative val="0"/>
            <c:bubble3D val="0"/>
            <c:spPr>
              <a:solidFill>
                <a:schemeClr val="accent3"/>
              </a:solidFill>
              <a:effectLst/>
            </c:spPr>
            <c:extLst>
              <c:ext xmlns:c16="http://schemas.microsoft.com/office/drawing/2014/chart" uri="{C3380CC4-5D6E-409C-BE32-E72D297353CC}">
                <c16:uniqueId val="{00000005-C587-47FB-AE6E-A340B227F9B6}"/>
              </c:ext>
            </c:extLst>
          </c:dPt>
          <c:dPt>
            <c:idx val="3"/>
            <c:invertIfNegative val="0"/>
            <c:bubble3D val="0"/>
            <c:spPr>
              <a:solidFill>
                <a:schemeClr val="accent4"/>
              </a:solidFill>
              <a:effectLst/>
            </c:spPr>
            <c:extLst>
              <c:ext xmlns:c16="http://schemas.microsoft.com/office/drawing/2014/chart" uri="{C3380CC4-5D6E-409C-BE32-E72D297353CC}">
                <c16:uniqueId val="{00000007-C587-47FB-AE6E-A340B227F9B6}"/>
              </c:ext>
            </c:extLst>
          </c:dPt>
          <c:cat>
            <c:strRef>
              <c:f>Sheet1!$A$2:$A$5</c:f>
              <c:strCache>
                <c:ptCount val="4"/>
                <c:pt idx="0">
                  <c:v>Text 1</c:v>
                </c:pt>
                <c:pt idx="1">
                  <c:v>Text 2</c:v>
                </c:pt>
                <c:pt idx="2">
                  <c:v>Text 3</c:v>
                </c:pt>
                <c:pt idx="3">
                  <c:v>Text 4</c:v>
                </c:pt>
              </c:strCache>
            </c:strRef>
          </c:cat>
          <c:val>
            <c:numRef>
              <c:f>Sheet1!$B$2:$B$5</c:f>
              <c:numCache>
                <c:formatCode>General</c:formatCode>
                <c:ptCount val="4"/>
                <c:pt idx="0">
                  <c:v>100</c:v>
                </c:pt>
                <c:pt idx="1">
                  <c:v>99</c:v>
                </c:pt>
                <c:pt idx="2">
                  <c:v>0.56000000000000005</c:v>
                </c:pt>
                <c:pt idx="3">
                  <c:v>90</c:v>
                </c:pt>
              </c:numCache>
            </c:numRef>
          </c:val>
          <c:extLst>
            <c:ext xmlns:c16="http://schemas.microsoft.com/office/drawing/2014/chart" uri="{C3380CC4-5D6E-409C-BE32-E72D297353CC}">
              <c16:uniqueId val="{00000008-C587-47FB-AE6E-A340B227F9B6}"/>
            </c:ext>
          </c:extLst>
        </c:ser>
        <c:dLbls>
          <c:showLegendKey val="0"/>
          <c:showVal val="0"/>
          <c:showCatName val="0"/>
          <c:showSerName val="0"/>
          <c:showPercent val="0"/>
          <c:showBubbleSize val="0"/>
        </c:dLbls>
        <c:gapWidth val="20"/>
        <c:overlap val="100"/>
        <c:axId val="510981248"/>
        <c:axId val="510982784"/>
      </c:barChart>
      <c:catAx>
        <c:axId val="510981248"/>
        <c:scaling>
          <c:orientation val="minMax"/>
        </c:scaling>
        <c:delete val="1"/>
        <c:axPos val="l"/>
        <c:numFmt formatCode="General" sourceLinked="0"/>
        <c:majorTickMark val="out"/>
        <c:minorTickMark val="none"/>
        <c:tickLblPos val="nextTo"/>
        <c:crossAx val="510982784"/>
        <c:crosses val="autoZero"/>
        <c:auto val="1"/>
        <c:lblAlgn val="ctr"/>
        <c:lblOffset val="100"/>
        <c:noMultiLvlLbl val="0"/>
      </c:catAx>
      <c:valAx>
        <c:axId val="510982784"/>
        <c:scaling>
          <c:orientation val="minMax"/>
        </c:scaling>
        <c:delete val="1"/>
        <c:axPos val="b"/>
        <c:numFmt formatCode="General" sourceLinked="1"/>
        <c:majorTickMark val="out"/>
        <c:minorTickMark val="none"/>
        <c:tickLblPos val="nextTo"/>
        <c:crossAx val="510981248"/>
        <c:crosses val="autoZero"/>
        <c:crossBetween val="between"/>
      </c:valAx>
      <c:spPr>
        <a:noFill/>
        <a:ln>
          <a:noFill/>
        </a:ln>
      </c:spPr>
    </c:plotArea>
    <c:plotVisOnly val="1"/>
    <c:dispBlanksAs val="gap"/>
    <c:showDLblsOverMax val="0"/>
  </c:chart>
  <c:spPr>
    <a:effectLst/>
  </c:spPr>
  <c:txPr>
    <a:bodyPr/>
    <a:lstStyle/>
    <a:p>
      <a:pPr>
        <a:defRPr sz="12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D77BD0B-6671-4918-806E-AF0774B524C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Date Placeholder 2">
            <a:extLst>
              <a:ext uri="{FF2B5EF4-FFF2-40B4-BE49-F238E27FC236}">
                <a16:creationId xmlns:a16="http://schemas.microsoft.com/office/drawing/2014/main" id="{5FBF1A4F-3D55-422C-B8A0-C2EEC91719C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C40EC3D-81A6-4902-813A-4CE4ADA4DAC6}" type="datetimeFigureOut">
              <a:rPr lang="ko-KR" altLang="en-US" smtClean="0"/>
              <a:t>2020. 7. 11.</a:t>
            </a:fld>
            <a:endParaRPr lang="ko-KR" altLang="en-US"/>
          </a:p>
        </p:txBody>
      </p:sp>
      <p:sp>
        <p:nvSpPr>
          <p:cNvPr id="4" name="Footer Placeholder 3">
            <a:extLst>
              <a:ext uri="{FF2B5EF4-FFF2-40B4-BE49-F238E27FC236}">
                <a16:creationId xmlns:a16="http://schemas.microsoft.com/office/drawing/2014/main" id="{C81FC158-C225-492E-802F-7EBCFB66888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Slide Number Placeholder 4">
            <a:extLst>
              <a:ext uri="{FF2B5EF4-FFF2-40B4-BE49-F238E27FC236}">
                <a16:creationId xmlns:a16="http://schemas.microsoft.com/office/drawing/2014/main" id="{B2CDE1C6-A288-45E1-BE0A-B9F0DF7DDA8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D5B810D-ABC1-4B66-A2CB-528B918A948C}" type="slidenum">
              <a:rPr lang="ko-KR" altLang="en-US" smtClean="0"/>
              <a:t>‹#›</a:t>
            </a:fld>
            <a:endParaRPr lang="ko-KR" altLang="en-US"/>
          </a:p>
        </p:txBody>
      </p:sp>
    </p:spTree>
    <p:extLst>
      <p:ext uri="{BB962C8B-B14F-4D97-AF65-F5344CB8AC3E}">
        <p14:creationId xmlns:p14="http://schemas.microsoft.com/office/powerpoint/2010/main" val="259189281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4116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6678424-AB4B-4B51-9264-B1527D32E233}"/>
              </a:ext>
            </a:extLst>
          </p:cNvPr>
          <p:cNvGrpSpPr/>
          <p:nvPr userDrawn="1"/>
        </p:nvGrpSpPr>
        <p:grpSpPr>
          <a:xfrm>
            <a:off x="1213538" y="2960016"/>
            <a:ext cx="4348277" cy="3060805"/>
            <a:chOff x="1102808" y="1419517"/>
            <a:chExt cx="5383089" cy="3796702"/>
          </a:xfrm>
          <a:solidFill>
            <a:schemeClr val="bg1">
              <a:alpha val="10000"/>
            </a:schemeClr>
          </a:solidFill>
        </p:grpSpPr>
        <p:grpSp>
          <p:nvGrpSpPr>
            <p:cNvPr id="3" name="Group 2">
              <a:extLst>
                <a:ext uri="{FF2B5EF4-FFF2-40B4-BE49-F238E27FC236}">
                  <a16:creationId xmlns:a16="http://schemas.microsoft.com/office/drawing/2014/main" id="{6E2C3740-3515-48DB-B9BC-CF286513563D}"/>
                </a:ext>
              </a:extLst>
            </p:cNvPr>
            <p:cNvGrpSpPr/>
            <p:nvPr/>
          </p:nvGrpSpPr>
          <p:grpSpPr>
            <a:xfrm>
              <a:off x="3564744" y="2898363"/>
              <a:ext cx="188449" cy="1471350"/>
              <a:chOff x="10641180" y="438150"/>
              <a:chExt cx="247650" cy="1828800"/>
            </a:xfrm>
            <a:grpFill/>
          </p:grpSpPr>
          <p:sp>
            <p:nvSpPr>
              <p:cNvPr id="76" name="Rectangle: Rounded Corners 75">
                <a:extLst>
                  <a:ext uri="{FF2B5EF4-FFF2-40B4-BE49-F238E27FC236}">
                    <a16:creationId xmlns:a16="http://schemas.microsoft.com/office/drawing/2014/main" id="{E4BB7623-DA04-4BE7-A523-8182FEA18B13}"/>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Rounded Corners 76">
                <a:extLst>
                  <a:ext uri="{FF2B5EF4-FFF2-40B4-BE49-F238E27FC236}">
                    <a16:creationId xmlns:a16="http://schemas.microsoft.com/office/drawing/2014/main" id="{1BB34BDE-6A68-423D-A477-F07F19313C29}"/>
                  </a:ext>
                </a:extLst>
              </p:cNvPr>
              <p:cNvSpPr/>
              <p:nvPr/>
            </p:nvSpPr>
            <p:spPr>
              <a:xfrm>
                <a:off x="10641180" y="1044532"/>
                <a:ext cx="247650" cy="97017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3">
              <a:extLst>
                <a:ext uri="{FF2B5EF4-FFF2-40B4-BE49-F238E27FC236}">
                  <a16:creationId xmlns:a16="http://schemas.microsoft.com/office/drawing/2014/main" id="{5A832730-2028-4E64-9108-8502A44148A9}"/>
                </a:ext>
              </a:extLst>
            </p:cNvPr>
            <p:cNvGrpSpPr/>
            <p:nvPr/>
          </p:nvGrpSpPr>
          <p:grpSpPr>
            <a:xfrm>
              <a:off x="1537138" y="3468044"/>
              <a:ext cx="188449" cy="1391622"/>
              <a:chOff x="10641180" y="-97372"/>
              <a:chExt cx="247650" cy="1828800"/>
            </a:xfrm>
            <a:grpFill/>
          </p:grpSpPr>
          <p:sp>
            <p:nvSpPr>
              <p:cNvPr id="74" name="Rectangle: Rounded Corners 73">
                <a:extLst>
                  <a:ext uri="{FF2B5EF4-FFF2-40B4-BE49-F238E27FC236}">
                    <a16:creationId xmlns:a16="http://schemas.microsoft.com/office/drawing/2014/main" id="{4ACA74F3-9852-465B-B34B-43DF741C26F3}"/>
                  </a:ext>
                </a:extLst>
              </p:cNvPr>
              <p:cNvSpPr/>
              <p:nvPr/>
            </p:nvSpPr>
            <p:spPr>
              <a:xfrm>
                <a:off x="10751289" y="-97372"/>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Rounded Corners 74">
                <a:extLst>
                  <a:ext uri="{FF2B5EF4-FFF2-40B4-BE49-F238E27FC236}">
                    <a16:creationId xmlns:a16="http://schemas.microsoft.com/office/drawing/2014/main" id="{A43D949C-C10A-4151-8284-48F99C4B0B3C}"/>
                  </a:ext>
                </a:extLst>
              </p:cNvPr>
              <p:cNvSpPr/>
              <p:nvPr/>
            </p:nvSpPr>
            <p:spPr>
              <a:xfrm>
                <a:off x="10641180" y="509010"/>
                <a:ext cx="247650" cy="7598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F5203F07-9019-4B35-ADDF-163B5E78A552}"/>
                </a:ext>
              </a:extLst>
            </p:cNvPr>
            <p:cNvGrpSpPr/>
            <p:nvPr/>
          </p:nvGrpSpPr>
          <p:grpSpPr>
            <a:xfrm>
              <a:off x="4244956" y="2379454"/>
              <a:ext cx="188449" cy="1600365"/>
              <a:chOff x="10641180" y="362514"/>
              <a:chExt cx="247650" cy="1989158"/>
            </a:xfrm>
            <a:grpFill/>
          </p:grpSpPr>
          <p:sp>
            <p:nvSpPr>
              <p:cNvPr id="72" name="Rectangle: Rounded Corners 71">
                <a:extLst>
                  <a:ext uri="{FF2B5EF4-FFF2-40B4-BE49-F238E27FC236}">
                    <a16:creationId xmlns:a16="http://schemas.microsoft.com/office/drawing/2014/main" id="{FBD7D43E-A367-4533-A09E-26C3C5B13758}"/>
                  </a:ext>
                </a:extLst>
              </p:cNvPr>
              <p:cNvSpPr/>
              <p:nvPr/>
            </p:nvSpPr>
            <p:spPr>
              <a:xfrm>
                <a:off x="10751289" y="362514"/>
                <a:ext cx="27432" cy="1989158"/>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Rounded Corners 72">
                <a:extLst>
                  <a:ext uri="{FF2B5EF4-FFF2-40B4-BE49-F238E27FC236}">
                    <a16:creationId xmlns:a16="http://schemas.microsoft.com/office/drawing/2014/main" id="{4E264C05-7750-49FF-8CF5-55F537CF367F}"/>
                  </a:ext>
                </a:extLst>
              </p:cNvPr>
              <p:cNvSpPr/>
              <p:nvPr/>
            </p:nvSpPr>
            <p:spPr>
              <a:xfrm>
                <a:off x="10641180" y="494815"/>
                <a:ext cx="247650" cy="1611559"/>
              </a:xfrm>
              <a:prstGeom prst="roundRect">
                <a:avLst>
                  <a:gd name="adj" fmla="val 461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279101B3-7DA7-4024-BEA7-E12D6EB51FC6}"/>
                </a:ext>
              </a:extLst>
            </p:cNvPr>
            <p:cNvGrpSpPr/>
            <p:nvPr/>
          </p:nvGrpSpPr>
          <p:grpSpPr>
            <a:xfrm>
              <a:off x="4916748" y="1757491"/>
              <a:ext cx="188449" cy="1600365"/>
              <a:chOff x="10641180" y="362514"/>
              <a:chExt cx="247650" cy="1989158"/>
            </a:xfrm>
            <a:grpFill/>
          </p:grpSpPr>
          <p:sp>
            <p:nvSpPr>
              <p:cNvPr id="70" name="Rectangle: Rounded Corners 69">
                <a:extLst>
                  <a:ext uri="{FF2B5EF4-FFF2-40B4-BE49-F238E27FC236}">
                    <a16:creationId xmlns:a16="http://schemas.microsoft.com/office/drawing/2014/main" id="{3E772851-13CA-43AD-AAE9-00E4E8066565}"/>
                  </a:ext>
                </a:extLst>
              </p:cNvPr>
              <p:cNvSpPr/>
              <p:nvPr/>
            </p:nvSpPr>
            <p:spPr>
              <a:xfrm>
                <a:off x="10751289" y="362514"/>
                <a:ext cx="27432" cy="1989158"/>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Rounded Corners 70">
                <a:extLst>
                  <a:ext uri="{FF2B5EF4-FFF2-40B4-BE49-F238E27FC236}">
                    <a16:creationId xmlns:a16="http://schemas.microsoft.com/office/drawing/2014/main" id="{E49E143D-AFEA-4BCC-A48C-872B07D2C133}"/>
                  </a:ext>
                </a:extLst>
              </p:cNvPr>
              <p:cNvSpPr/>
              <p:nvPr/>
            </p:nvSpPr>
            <p:spPr>
              <a:xfrm>
                <a:off x="10641180" y="820641"/>
                <a:ext cx="247650" cy="959907"/>
              </a:xfrm>
              <a:prstGeom prst="roundRect">
                <a:avLst>
                  <a:gd name="adj" fmla="val 461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0AAE5C6B-4937-4E4D-B1E5-269C32590ACC}"/>
                </a:ext>
              </a:extLst>
            </p:cNvPr>
            <p:cNvGrpSpPr/>
            <p:nvPr/>
          </p:nvGrpSpPr>
          <p:grpSpPr>
            <a:xfrm>
              <a:off x="1976173" y="3527844"/>
              <a:ext cx="188449" cy="834973"/>
              <a:chOff x="10641180" y="500718"/>
              <a:chExt cx="247650" cy="1097280"/>
            </a:xfrm>
            <a:grpFill/>
          </p:grpSpPr>
          <p:sp>
            <p:nvSpPr>
              <p:cNvPr id="68" name="Rectangle: Rounded Corners 67">
                <a:extLst>
                  <a:ext uri="{FF2B5EF4-FFF2-40B4-BE49-F238E27FC236}">
                    <a16:creationId xmlns:a16="http://schemas.microsoft.com/office/drawing/2014/main" id="{AA9C3DB5-43B5-4AC9-88CE-DCBE0732B4C9}"/>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Rounded Corners 68">
                <a:extLst>
                  <a:ext uri="{FF2B5EF4-FFF2-40B4-BE49-F238E27FC236}">
                    <a16:creationId xmlns:a16="http://schemas.microsoft.com/office/drawing/2014/main" id="{2F6D5303-7217-4B36-A5D7-6A81FEEAA232}"/>
                  </a:ext>
                </a:extLst>
              </p:cNvPr>
              <p:cNvSpPr/>
              <p:nvPr/>
            </p:nvSpPr>
            <p:spPr>
              <a:xfrm>
                <a:off x="10641180" y="741341"/>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9449F5BF-D581-4D96-9D29-95DB1C40BD36}"/>
                </a:ext>
              </a:extLst>
            </p:cNvPr>
            <p:cNvGrpSpPr/>
            <p:nvPr/>
          </p:nvGrpSpPr>
          <p:grpSpPr>
            <a:xfrm>
              <a:off x="2673093" y="3824597"/>
              <a:ext cx="188449" cy="1391622"/>
              <a:chOff x="10630391" y="1182550"/>
              <a:chExt cx="247650" cy="1828800"/>
            </a:xfrm>
            <a:grpFill/>
          </p:grpSpPr>
          <p:sp>
            <p:nvSpPr>
              <p:cNvPr id="66" name="Rectangle: Rounded Corners 65">
                <a:extLst>
                  <a:ext uri="{FF2B5EF4-FFF2-40B4-BE49-F238E27FC236}">
                    <a16:creationId xmlns:a16="http://schemas.microsoft.com/office/drawing/2014/main" id="{EF45A6FE-A365-4B13-913F-FF015943170B}"/>
                  </a:ext>
                </a:extLst>
              </p:cNvPr>
              <p:cNvSpPr/>
              <p:nvPr/>
            </p:nvSpPr>
            <p:spPr>
              <a:xfrm>
                <a:off x="10722133" y="11825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Rounded Corners 66">
                <a:extLst>
                  <a:ext uri="{FF2B5EF4-FFF2-40B4-BE49-F238E27FC236}">
                    <a16:creationId xmlns:a16="http://schemas.microsoft.com/office/drawing/2014/main" id="{E921FBB2-5C1C-4FFD-8D57-1A00AEC25DA9}"/>
                  </a:ext>
                </a:extLst>
              </p:cNvPr>
              <p:cNvSpPr/>
              <p:nvPr/>
            </p:nvSpPr>
            <p:spPr>
              <a:xfrm>
                <a:off x="10630391" y="1455616"/>
                <a:ext cx="247650" cy="72424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 name="Group 8">
              <a:extLst>
                <a:ext uri="{FF2B5EF4-FFF2-40B4-BE49-F238E27FC236}">
                  <a16:creationId xmlns:a16="http://schemas.microsoft.com/office/drawing/2014/main" id="{CCF8A5DA-F9FE-4245-920C-18629E38E4F8}"/>
                </a:ext>
              </a:extLst>
            </p:cNvPr>
            <p:cNvGrpSpPr/>
            <p:nvPr/>
          </p:nvGrpSpPr>
          <p:grpSpPr>
            <a:xfrm>
              <a:off x="4916748" y="1881571"/>
              <a:ext cx="188449" cy="1391622"/>
              <a:chOff x="10662618" y="438150"/>
              <a:chExt cx="247650" cy="1828800"/>
            </a:xfrm>
            <a:grpFill/>
          </p:grpSpPr>
          <p:sp>
            <p:nvSpPr>
              <p:cNvPr id="64" name="Rectangle: Rounded Corners 63">
                <a:extLst>
                  <a:ext uri="{FF2B5EF4-FFF2-40B4-BE49-F238E27FC236}">
                    <a16:creationId xmlns:a16="http://schemas.microsoft.com/office/drawing/2014/main" id="{30AB3DED-75B4-45AF-ABE1-A733C5254EB0}"/>
                  </a:ext>
                </a:extLst>
              </p:cNvPr>
              <p:cNvSpPr/>
              <p:nvPr/>
            </p:nvSpPr>
            <p:spPr>
              <a:xfrm>
                <a:off x="10772727"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Rounded Corners 64">
                <a:extLst>
                  <a:ext uri="{FF2B5EF4-FFF2-40B4-BE49-F238E27FC236}">
                    <a16:creationId xmlns:a16="http://schemas.microsoft.com/office/drawing/2014/main" id="{44FDF777-1A9E-46DB-9601-C33C64ECFD7F}"/>
                  </a:ext>
                </a:extLst>
              </p:cNvPr>
              <p:cNvSpPr/>
              <p:nvPr/>
            </p:nvSpPr>
            <p:spPr>
              <a:xfrm>
                <a:off x="10662618" y="736515"/>
                <a:ext cx="247650" cy="101490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 name="Group 9">
              <a:extLst>
                <a:ext uri="{FF2B5EF4-FFF2-40B4-BE49-F238E27FC236}">
                  <a16:creationId xmlns:a16="http://schemas.microsoft.com/office/drawing/2014/main" id="{69BACA28-CBFA-4E8D-8A14-7CECA1EB3029}"/>
                </a:ext>
              </a:extLst>
            </p:cNvPr>
            <p:cNvGrpSpPr/>
            <p:nvPr/>
          </p:nvGrpSpPr>
          <p:grpSpPr>
            <a:xfrm>
              <a:off x="4469241" y="2121847"/>
              <a:ext cx="188449" cy="834973"/>
              <a:chOff x="10641180" y="500718"/>
              <a:chExt cx="247650" cy="1097280"/>
            </a:xfrm>
            <a:grpFill/>
          </p:grpSpPr>
          <p:sp>
            <p:nvSpPr>
              <p:cNvPr id="62" name="Rectangle: Rounded Corners 61">
                <a:extLst>
                  <a:ext uri="{FF2B5EF4-FFF2-40B4-BE49-F238E27FC236}">
                    <a16:creationId xmlns:a16="http://schemas.microsoft.com/office/drawing/2014/main" id="{E99A938A-52A8-4BB9-ACAC-6E510CDD8B0F}"/>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Rounded Corners 62">
                <a:extLst>
                  <a:ext uri="{FF2B5EF4-FFF2-40B4-BE49-F238E27FC236}">
                    <a16:creationId xmlns:a16="http://schemas.microsoft.com/office/drawing/2014/main" id="{A64F99C1-39DD-46B3-B02A-4FAC625B71E7}"/>
                  </a:ext>
                </a:extLst>
              </p:cNvPr>
              <p:cNvSpPr/>
              <p:nvPr/>
            </p:nvSpPr>
            <p:spPr>
              <a:xfrm>
                <a:off x="10641180" y="741341"/>
                <a:ext cx="247650" cy="38937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ADCF0ECB-5B3E-43C9-90E1-9A755A9F299C}"/>
                </a:ext>
              </a:extLst>
            </p:cNvPr>
            <p:cNvGrpSpPr/>
            <p:nvPr/>
          </p:nvGrpSpPr>
          <p:grpSpPr>
            <a:xfrm>
              <a:off x="4685783" y="2027235"/>
              <a:ext cx="188449" cy="1391622"/>
              <a:chOff x="10641180" y="438150"/>
              <a:chExt cx="247650" cy="1828800"/>
            </a:xfrm>
            <a:grpFill/>
          </p:grpSpPr>
          <p:sp>
            <p:nvSpPr>
              <p:cNvPr id="60" name="Rectangle: Rounded Corners 59">
                <a:extLst>
                  <a:ext uri="{FF2B5EF4-FFF2-40B4-BE49-F238E27FC236}">
                    <a16:creationId xmlns:a16="http://schemas.microsoft.com/office/drawing/2014/main" id="{0AB61FF3-CA49-473C-A8EE-0142BC171D18}"/>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8AAE6F60-FC0C-4AAF-97F7-37AB22BB44E4}"/>
                  </a:ext>
                </a:extLst>
              </p:cNvPr>
              <p:cNvSpPr/>
              <p:nvPr/>
            </p:nvSpPr>
            <p:spPr>
              <a:xfrm>
                <a:off x="10641180" y="1044532"/>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27A7B06A-DF44-4AD1-81BE-E0A019C511DC}"/>
                </a:ext>
              </a:extLst>
            </p:cNvPr>
            <p:cNvGrpSpPr/>
            <p:nvPr/>
          </p:nvGrpSpPr>
          <p:grpSpPr>
            <a:xfrm>
              <a:off x="2217350" y="3528766"/>
              <a:ext cx="188449" cy="1391622"/>
              <a:chOff x="10653055" y="438150"/>
              <a:chExt cx="247650" cy="1828800"/>
            </a:xfrm>
            <a:grpFill/>
          </p:grpSpPr>
          <p:sp>
            <p:nvSpPr>
              <p:cNvPr id="58" name="Rectangle: Rounded Corners 57">
                <a:extLst>
                  <a:ext uri="{FF2B5EF4-FFF2-40B4-BE49-F238E27FC236}">
                    <a16:creationId xmlns:a16="http://schemas.microsoft.com/office/drawing/2014/main" id="{142FD01E-CEB0-47CA-AD70-F5EF908D9DFA}"/>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Rounded Corners 58">
                <a:extLst>
                  <a:ext uri="{FF2B5EF4-FFF2-40B4-BE49-F238E27FC236}">
                    <a16:creationId xmlns:a16="http://schemas.microsoft.com/office/drawing/2014/main" id="{E4C7DC0A-1F6A-4D76-9375-15BD1C70FF55}"/>
                  </a:ext>
                </a:extLst>
              </p:cNvPr>
              <p:cNvSpPr/>
              <p:nvPr/>
            </p:nvSpPr>
            <p:spPr>
              <a:xfrm>
                <a:off x="10653055" y="682991"/>
                <a:ext cx="247650" cy="105667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76BCA299-6AE5-48A2-8550-CDA44B2DA536}"/>
                </a:ext>
              </a:extLst>
            </p:cNvPr>
            <p:cNvGrpSpPr/>
            <p:nvPr/>
          </p:nvGrpSpPr>
          <p:grpSpPr>
            <a:xfrm>
              <a:off x="2440455" y="3979819"/>
              <a:ext cx="188449" cy="834973"/>
              <a:chOff x="10641180" y="500718"/>
              <a:chExt cx="247650" cy="1097280"/>
            </a:xfrm>
            <a:grpFill/>
          </p:grpSpPr>
          <p:sp>
            <p:nvSpPr>
              <p:cNvPr id="56" name="Rectangle: Rounded Corners 55">
                <a:extLst>
                  <a:ext uri="{FF2B5EF4-FFF2-40B4-BE49-F238E27FC236}">
                    <a16:creationId xmlns:a16="http://schemas.microsoft.com/office/drawing/2014/main" id="{28AB0286-71E9-4882-8678-9153FED38EB0}"/>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9A0804D6-AD13-466B-B473-1A0BE1DD0846}"/>
                  </a:ext>
                </a:extLst>
              </p:cNvPr>
              <p:cNvSpPr/>
              <p:nvPr/>
            </p:nvSpPr>
            <p:spPr>
              <a:xfrm>
                <a:off x="10641180" y="741341"/>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5481190C-BCB8-4961-97D5-A7F9C330F90C}"/>
                </a:ext>
              </a:extLst>
            </p:cNvPr>
            <p:cNvGrpSpPr/>
            <p:nvPr/>
          </p:nvGrpSpPr>
          <p:grpSpPr>
            <a:xfrm>
              <a:off x="1317620" y="3801808"/>
              <a:ext cx="188449" cy="834973"/>
              <a:chOff x="10641180" y="278676"/>
              <a:chExt cx="247650" cy="1097280"/>
            </a:xfrm>
            <a:grpFill/>
          </p:grpSpPr>
          <p:sp>
            <p:nvSpPr>
              <p:cNvPr id="54" name="Rectangle: Rounded Corners 53">
                <a:extLst>
                  <a:ext uri="{FF2B5EF4-FFF2-40B4-BE49-F238E27FC236}">
                    <a16:creationId xmlns:a16="http://schemas.microsoft.com/office/drawing/2014/main" id="{75498A1B-F0D6-400C-BBCC-4ACB11BEA073}"/>
                  </a:ext>
                </a:extLst>
              </p:cNvPr>
              <p:cNvSpPr/>
              <p:nvPr/>
            </p:nvSpPr>
            <p:spPr>
              <a:xfrm>
                <a:off x="10751289" y="278676"/>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Rounded Corners 54">
                <a:extLst>
                  <a:ext uri="{FF2B5EF4-FFF2-40B4-BE49-F238E27FC236}">
                    <a16:creationId xmlns:a16="http://schemas.microsoft.com/office/drawing/2014/main" id="{BB286B35-1360-4CE3-9BA1-697ECD5BBDD3}"/>
                  </a:ext>
                </a:extLst>
              </p:cNvPr>
              <p:cNvSpPr/>
              <p:nvPr/>
            </p:nvSpPr>
            <p:spPr>
              <a:xfrm>
                <a:off x="10641180" y="519299"/>
                <a:ext cx="247650" cy="61603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69BAB6AF-518C-4D0D-8713-756C11FDF074}"/>
                </a:ext>
              </a:extLst>
            </p:cNvPr>
            <p:cNvGrpSpPr/>
            <p:nvPr/>
          </p:nvGrpSpPr>
          <p:grpSpPr>
            <a:xfrm>
              <a:off x="1102808" y="4055614"/>
              <a:ext cx="188449" cy="834973"/>
              <a:chOff x="10641180" y="278676"/>
              <a:chExt cx="247650" cy="1097280"/>
            </a:xfrm>
            <a:grpFill/>
          </p:grpSpPr>
          <p:sp>
            <p:nvSpPr>
              <p:cNvPr id="52" name="Rectangle: Rounded Corners 51">
                <a:extLst>
                  <a:ext uri="{FF2B5EF4-FFF2-40B4-BE49-F238E27FC236}">
                    <a16:creationId xmlns:a16="http://schemas.microsoft.com/office/drawing/2014/main" id="{8C232E70-BD9B-4D4C-B2D7-422F3D23558B}"/>
                  </a:ext>
                </a:extLst>
              </p:cNvPr>
              <p:cNvSpPr/>
              <p:nvPr/>
            </p:nvSpPr>
            <p:spPr>
              <a:xfrm>
                <a:off x="10751289" y="278676"/>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C4CA7BC6-9891-46CB-A993-CBF6F027C3EB}"/>
                  </a:ext>
                </a:extLst>
              </p:cNvPr>
              <p:cNvSpPr/>
              <p:nvPr/>
            </p:nvSpPr>
            <p:spPr>
              <a:xfrm>
                <a:off x="10641180" y="357773"/>
                <a:ext cx="247650" cy="61603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A694A376-F279-47E9-86A4-081A3D4942E2}"/>
                </a:ext>
              </a:extLst>
            </p:cNvPr>
            <p:cNvGrpSpPr/>
            <p:nvPr/>
          </p:nvGrpSpPr>
          <p:grpSpPr>
            <a:xfrm>
              <a:off x="6297448" y="1419517"/>
              <a:ext cx="188449" cy="834973"/>
              <a:chOff x="10641180" y="605206"/>
              <a:chExt cx="247650" cy="1097280"/>
            </a:xfrm>
            <a:grpFill/>
          </p:grpSpPr>
          <p:sp>
            <p:nvSpPr>
              <p:cNvPr id="50" name="Rectangle: Rounded Corners 49">
                <a:extLst>
                  <a:ext uri="{FF2B5EF4-FFF2-40B4-BE49-F238E27FC236}">
                    <a16:creationId xmlns:a16="http://schemas.microsoft.com/office/drawing/2014/main" id="{79E8D22E-906E-4F98-A528-33111AA095CA}"/>
                  </a:ext>
                </a:extLst>
              </p:cNvPr>
              <p:cNvSpPr/>
              <p:nvPr/>
            </p:nvSpPr>
            <p:spPr>
              <a:xfrm>
                <a:off x="10751289" y="605206"/>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94E3A3F2-199D-4777-AD81-0D105600D319}"/>
                  </a:ext>
                </a:extLst>
              </p:cNvPr>
              <p:cNvSpPr/>
              <p:nvPr/>
            </p:nvSpPr>
            <p:spPr>
              <a:xfrm>
                <a:off x="10641180" y="684304"/>
                <a:ext cx="247650" cy="61603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87CACF56-EEF3-470C-B308-5F80B9F45404}"/>
                </a:ext>
              </a:extLst>
            </p:cNvPr>
            <p:cNvGrpSpPr/>
            <p:nvPr/>
          </p:nvGrpSpPr>
          <p:grpSpPr>
            <a:xfrm>
              <a:off x="5615340" y="1500297"/>
              <a:ext cx="188449" cy="1471350"/>
              <a:chOff x="10641180" y="438150"/>
              <a:chExt cx="247650" cy="1828800"/>
            </a:xfrm>
            <a:grpFill/>
          </p:grpSpPr>
          <p:sp>
            <p:nvSpPr>
              <p:cNvPr id="48" name="Rectangle: Rounded Corners 47">
                <a:extLst>
                  <a:ext uri="{FF2B5EF4-FFF2-40B4-BE49-F238E27FC236}">
                    <a16:creationId xmlns:a16="http://schemas.microsoft.com/office/drawing/2014/main" id="{2AFAA53D-0D6E-4C55-8814-E5DCBC36EA14}"/>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89AF3859-2CD6-4167-8D74-C2728953592D}"/>
                  </a:ext>
                </a:extLst>
              </p:cNvPr>
              <p:cNvSpPr/>
              <p:nvPr/>
            </p:nvSpPr>
            <p:spPr>
              <a:xfrm>
                <a:off x="10641180" y="1044533"/>
                <a:ext cx="247650" cy="57523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C263C937-6949-4715-BE39-28F66F38265B}"/>
                </a:ext>
              </a:extLst>
            </p:cNvPr>
            <p:cNvGrpSpPr/>
            <p:nvPr/>
          </p:nvGrpSpPr>
          <p:grpSpPr>
            <a:xfrm>
              <a:off x="5378386" y="1777351"/>
              <a:ext cx="188449" cy="834973"/>
              <a:chOff x="10641180" y="500718"/>
              <a:chExt cx="247650" cy="1097280"/>
            </a:xfrm>
            <a:grpFill/>
          </p:grpSpPr>
          <p:sp>
            <p:nvSpPr>
              <p:cNvPr id="46" name="Rectangle: Rounded Corners 45">
                <a:extLst>
                  <a:ext uri="{FF2B5EF4-FFF2-40B4-BE49-F238E27FC236}">
                    <a16:creationId xmlns:a16="http://schemas.microsoft.com/office/drawing/2014/main" id="{5FC90F32-188D-4E1A-9DE3-97BDD66FA06F}"/>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D9C5D5C0-DDD0-43D1-82BC-64B45F7CD875}"/>
                  </a:ext>
                </a:extLst>
              </p:cNvPr>
              <p:cNvSpPr/>
              <p:nvPr/>
            </p:nvSpPr>
            <p:spPr>
              <a:xfrm>
                <a:off x="10641180" y="579815"/>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BCA8BA88-804C-4ABC-9976-9A1156D5ACCA}"/>
                </a:ext>
              </a:extLst>
            </p:cNvPr>
            <p:cNvGrpSpPr/>
            <p:nvPr/>
          </p:nvGrpSpPr>
          <p:grpSpPr>
            <a:xfrm>
              <a:off x="5836292" y="1859500"/>
              <a:ext cx="188449" cy="834973"/>
              <a:chOff x="10641180" y="500718"/>
              <a:chExt cx="247650" cy="1097280"/>
            </a:xfrm>
            <a:grpFill/>
          </p:grpSpPr>
          <p:sp>
            <p:nvSpPr>
              <p:cNvPr id="44" name="Rectangle: Rounded Corners 43">
                <a:extLst>
                  <a:ext uri="{FF2B5EF4-FFF2-40B4-BE49-F238E27FC236}">
                    <a16:creationId xmlns:a16="http://schemas.microsoft.com/office/drawing/2014/main" id="{C28136FC-04AE-413B-B43C-B054C9C63986}"/>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F759CDD2-7810-42AD-A64D-95CA2A8273E3}"/>
                  </a:ext>
                </a:extLst>
              </p:cNvPr>
              <p:cNvSpPr/>
              <p:nvPr/>
            </p:nvSpPr>
            <p:spPr>
              <a:xfrm>
                <a:off x="10641180" y="579815"/>
                <a:ext cx="247650" cy="69817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3D8FB4AF-6BEA-4BBC-BBC7-656B087707D8}"/>
                </a:ext>
              </a:extLst>
            </p:cNvPr>
            <p:cNvGrpSpPr/>
            <p:nvPr/>
          </p:nvGrpSpPr>
          <p:grpSpPr>
            <a:xfrm>
              <a:off x="5161382" y="1476120"/>
              <a:ext cx="188449" cy="1391622"/>
              <a:chOff x="10641180" y="438150"/>
              <a:chExt cx="247650" cy="1828800"/>
            </a:xfrm>
            <a:grpFill/>
          </p:grpSpPr>
          <p:sp>
            <p:nvSpPr>
              <p:cNvPr id="42" name="Rectangle: Rounded Corners 41">
                <a:extLst>
                  <a:ext uri="{FF2B5EF4-FFF2-40B4-BE49-F238E27FC236}">
                    <a16:creationId xmlns:a16="http://schemas.microsoft.com/office/drawing/2014/main" id="{75A358F4-2573-4206-882D-C1E2ED88188D}"/>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9F3E42F7-F846-4450-8210-7C6862E68696}"/>
                  </a:ext>
                </a:extLst>
              </p:cNvPr>
              <p:cNvSpPr/>
              <p:nvPr/>
            </p:nvSpPr>
            <p:spPr>
              <a:xfrm>
                <a:off x="10641180" y="1044532"/>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8C80E25A-5B25-4B94-AD46-AACC9B146C22}"/>
                </a:ext>
              </a:extLst>
            </p:cNvPr>
            <p:cNvGrpSpPr/>
            <p:nvPr/>
          </p:nvGrpSpPr>
          <p:grpSpPr>
            <a:xfrm>
              <a:off x="1758760" y="3523581"/>
              <a:ext cx="188449" cy="1391622"/>
              <a:chOff x="10641180" y="438150"/>
              <a:chExt cx="247650" cy="1828800"/>
            </a:xfrm>
            <a:grpFill/>
          </p:grpSpPr>
          <p:sp>
            <p:nvSpPr>
              <p:cNvPr id="40" name="Rectangle: Rounded Corners 39">
                <a:extLst>
                  <a:ext uri="{FF2B5EF4-FFF2-40B4-BE49-F238E27FC236}">
                    <a16:creationId xmlns:a16="http://schemas.microsoft.com/office/drawing/2014/main" id="{30F0498C-0AE9-4C1A-AFF7-4160B7834AC1}"/>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664C0B0C-238A-4851-BFD2-94B66E031CD0}"/>
                  </a:ext>
                </a:extLst>
              </p:cNvPr>
              <p:cNvSpPr/>
              <p:nvPr/>
            </p:nvSpPr>
            <p:spPr>
              <a:xfrm>
                <a:off x="10641180" y="1044532"/>
                <a:ext cx="247650" cy="83795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662E168D-D205-4A54-8D66-157DF5AE8C96}"/>
                </a:ext>
              </a:extLst>
            </p:cNvPr>
            <p:cNvGrpSpPr/>
            <p:nvPr/>
          </p:nvGrpSpPr>
          <p:grpSpPr>
            <a:xfrm>
              <a:off x="2890003" y="3736385"/>
              <a:ext cx="188449" cy="834973"/>
              <a:chOff x="10641180" y="500718"/>
              <a:chExt cx="247650" cy="1097280"/>
            </a:xfrm>
            <a:grpFill/>
          </p:grpSpPr>
          <p:sp>
            <p:nvSpPr>
              <p:cNvPr id="38" name="Rectangle: Rounded Corners 37">
                <a:extLst>
                  <a:ext uri="{FF2B5EF4-FFF2-40B4-BE49-F238E27FC236}">
                    <a16:creationId xmlns:a16="http://schemas.microsoft.com/office/drawing/2014/main" id="{606D6F3F-D16F-421B-B513-617E0ECF0E1B}"/>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929EEB28-FDEE-43AA-AA1A-BD86BE745666}"/>
                  </a:ext>
                </a:extLst>
              </p:cNvPr>
              <p:cNvSpPr/>
              <p:nvPr/>
            </p:nvSpPr>
            <p:spPr>
              <a:xfrm>
                <a:off x="10641180" y="579815"/>
                <a:ext cx="247650" cy="74412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2ED0B381-435B-4CAD-A07D-A2C0A1AEC8D6}"/>
                </a:ext>
              </a:extLst>
            </p:cNvPr>
            <p:cNvGrpSpPr/>
            <p:nvPr/>
          </p:nvGrpSpPr>
          <p:grpSpPr>
            <a:xfrm>
              <a:off x="3127455" y="3327948"/>
              <a:ext cx="188449" cy="834973"/>
              <a:chOff x="10641180" y="500718"/>
              <a:chExt cx="247650" cy="1097280"/>
            </a:xfrm>
            <a:grpFill/>
          </p:grpSpPr>
          <p:sp>
            <p:nvSpPr>
              <p:cNvPr id="36" name="Rectangle: Rounded Corners 35">
                <a:extLst>
                  <a:ext uri="{FF2B5EF4-FFF2-40B4-BE49-F238E27FC236}">
                    <a16:creationId xmlns:a16="http://schemas.microsoft.com/office/drawing/2014/main" id="{7F75C118-54DB-4620-9968-886B251DF25C}"/>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28D5725F-C862-48E1-8153-9C1E5F642524}"/>
                  </a:ext>
                </a:extLst>
              </p:cNvPr>
              <p:cNvSpPr/>
              <p:nvPr/>
            </p:nvSpPr>
            <p:spPr>
              <a:xfrm>
                <a:off x="10641180" y="579815"/>
                <a:ext cx="247650" cy="78437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F2AE4F1A-AF00-452F-B70D-802EE70F9A2A}"/>
                </a:ext>
              </a:extLst>
            </p:cNvPr>
            <p:cNvGrpSpPr/>
            <p:nvPr/>
          </p:nvGrpSpPr>
          <p:grpSpPr>
            <a:xfrm>
              <a:off x="3351373" y="3111280"/>
              <a:ext cx="188449" cy="834973"/>
              <a:chOff x="10641180" y="500718"/>
              <a:chExt cx="247650" cy="1097280"/>
            </a:xfrm>
            <a:grpFill/>
          </p:grpSpPr>
          <p:sp>
            <p:nvSpPr>
              <p:cNvPr id="34" name="Rectangle: Rounded Corners 33">
                <a:extLst>
                  <a:ext uri="{FF2B5EF4-FFF2-40B4-BE49-F238E27FC236}">
                    <a16:creationId xmlns:a16="http://schemas.microsoft.com/office/drawing/2014/main" id="{7DF9C44C-9084-442C-AC91-6841AF810CDB}"/>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66DCBBF2-0F61-47E7-AF24-8A924B264DDC}"/>
                  </a:ext>
                </a:extLst>
              </p:cNvPr>
              <p:cNvSpPr/>
              <p:nvPr/>
            </p:nvSpPr>
            <p:spPr>
              <a:xfrm>
                <a:off x="10641180" y="741341"/>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0E899445-F237-42CE-AF79-A0B4F14447DC}"/>
                </a:ext>
              </a:extLst>
            </p:cNvPr>
            <p:cNvGrpSpPr/>
            <p:nvPr/>
          </p:nvGrpSpPr>
          <p:grpSpPr>
            <a:xfrm>
              <a:off x="4028873" y="3339995"/>
              <a:ext cx="188449" cy="834973"/>
              <a:chOff x="10641180" y="500718"/>
              <a:chExt cx="247650" cy="1097280"/>
            </a:xfrm>
            <a:grpFill/>
          </p:grpSpPr>
          <p:sp>
            <p:nvSpPr>
              <p:cNvPr id="32" name="Rectangle: Rounded Corners 31">
                <a:extLst>
                  <a:ext uri="{FF2B5EF4-FFF2-40B4-BE49-F238E27FC236}">
                    <a16:creationId xmlns:a16="http://schemas.microsoft.com/office/drawing/2014/main" id="{9972A998-667E-458E-8CDA-6A58053A6687}"/>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8E5E3818-E5C4-47D8-924D-1F2C97394D0F}"/>
                  </a:ext>
                </a:extLst>
              </p:cNvPr>
              <p:cNvSpPr/>
              <p:nvPr/>
            </p:nvSpPr>
            <p:spPr>
              <a:xfrm>
                <a:off x="10641180" y="741341"/>
                <a:ext cx="247650" cy="39621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79ED4EC9-993D-47AE-8678-1B4F1545A618}"/>
                </a:ext>
              </a:extLst>
            </p:cNvPr>
            <p:cNvGrpSpPr/>
            <p:nvPr/>
          </p:nvGrpSpPr>
          <p:grpSpPr>
            <a:xfrm>
              <a:off x="3780152" y="3424981"/>
              <a:ext cx="188449" cy="1391622"/>
              <a:chOff x="10641180" y="438150"/>
              <a:chExt cx="247650" cy="1828800"/>
            </a:xfrm>
            <a:grpFill/>
          </p:grpSpPr>
          <p:sp>
            <p:nvSpPr>
              <p:cNvPr id="30" name="Rectangle: Rounded Corners 29">
                <a:extLst>
                  <a:ext uri="{FF2B5EF4-FFF2-40B4-BE49-F238E27FC236}">
                    <a16:creationId xmlns:a16="http://schemas.microsoft.com/office/drawing/2014/main" id="{308DB118-4E59-40D0-9E16-5738C8FDED78}"/>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BC868BB4-C851-4F5C-B60A-329132579981}"/>
                  </a:ext>
                </a:extLst>
              </p:cNvPr>
              <p:cNvSpPr/>
              <p:nvPr/>
            </p:nvSpPr>
            <p:spPr>
              <a:xfrm>
                <a:off x="10641180" y="1044533"/>
                <a:ext cx="247650" cy="36338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0992C526-58B9-4A6F-AA23-738D55BA973D}"/>
                </a:ext>
              </a:extLst>
            </p:cNvPr>
            <p:cNvGrpSpPr/>
            <p:nvPr/>
          </p:nvGrpSpPr>
          <p:grpSpPr>
            <a:xfrm>
              <a:off x="6056432" y="1499565"/>
              <a:ext cx="188449" cy="834973"/>
              <a:chOff x="10641180" y="605206"/>
              <a:chExt cx="247650" cy="1097280"/>
            </a:xfrm>
            <a:grpFill/>
          </p:grpSpPr>
          <p:sp>
            <p:nvSpPr>
              <p:cNvPr id="28" name="Rectangle: Rounded Corners 27">
                <a:extLst>
                  <a:ext uri="{FF2B5EF4-FFF2-40B4-BE49-F238E27FC236}">
                    <a16:creationId xmlns:a16="http://schemas.microsoft.com/office/drawing/2014/main" id="{FD6CA93D-3744-4D49-8E2E-A52847527F86}"/>
                  </a:ext>
                </a:extLst>
              </p:cNvPr>
              <p:cNvSpPr/>
              <p:nvPr/>
            </p:nvSpPr>
            <p:spPr>
              <a:xfrm>
                <a:off x="10751289" y="605206"/>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F69910D7-B978-45ED-AC4D-E9038025E415}"/>
                  </a:ext>
                </a:extLst>
              </p:cNvPr>
              <p:cNvSpPr/>
              <p:nvPr/>
            </p:nvSpPr>
            <p:spPr>
              <a:xfrm>
                <a:off x="10641180" y="684304"/>
                <a:ext cx="247650" cy="825773"/>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720503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6" name="그림 개체 틀 2">
            <a:extLst>
              <a:ext uri="{FF2B5EF4-FFF2-40B4-BE49-F238E27FC236}">
                <a16:creationId xmlns:a16="http://schemas.microsoft.com/office/drawing/2014/main" id="{86DCE200-6A5B-44AD-8BA4-39183B76E3CF}"/>
              </a:ext>
            </a:extLst>
          </p:cNvPr>
          <p:cNvSpPr>
            <a:spLocks noGrp="1"/>
          </p:cNvSpPr>
          <p:nvPr>
            <p:ph type="pic" sz="quarter" idx="11" hasCustomPrompt="1"/>
          </p:nvPr>
        </p:nvSpPr>
        <p:spPr>
          <a:xfrm>
            <a:off x="762000" y="1582965"/>
            <a:ext cx="3200400" cy="4627335"/>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6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Tree>
    <p:extLst>
      <p:ext uri="{BB962C8B-B14F-4D97-AF65-F5344CB8AC3E}">
        <p14:creationId xmlns:p14="http://schemas.microsoft.com/office/powerpoint/2010/main" val="4154720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CE4A3078-4588-4E96-86C1-13F599F5C29B}"/>
              </a:ext>
            </a:extLst>
          </p:cNvPr>
          <p:cNvGrpSpPr/>
          <p:nvPr userDrawn="1"/>
        </p:nvGrpSpPr>
        <p:grpSpPr>
          <a:xfrm>
            <a:off x="271205" y="1859091"/>
            <a:ext cx="4838803" cy="2658595"/>
            <a:chOff x="-548507" y="477868"/>
            <a:chExt cx="11570449" cy="6357177"/>
          </a:xfrm>
        </p:grpSpPr>
        <p:sp>
          <p:nvSpPr>
            <p:cNvPr id="29" name="Freeform: Shape 28">
              <a:extLst>
                <a:ext uri="{FF2B5EF4-FFF2-40B4-BE49-F238E27FC236}">
                  <a16:creationId xmlns:a16="http://schemas.microsoft.com/office/drawing/2014/main" id="{A4060D33-271A-468B-9987-4BA96254D49D}"/>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BC19508C-C132-47CB-8BA1-2A0C4356D266}"/>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05E587BD-ED49-4D3E-96E2-11ACD04E7773}"/>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D972E355-A917-4604-8BBF-F5E216D7B5C4}"/>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EE4DD70C-BD3B-4509-B4EE-DF26E1A80A4E}"/>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34" name="Group 33">
              <a:extLst>
                <a:ext uri="{FF2B5EF4-FFF2-40B4-BE49-F238E27FC236}">
                  <a16:creationId xmlns:a16="http://schemas.microsoft.com/office/drawing/2014/main" id="{B47FDFAE-AB58-447C-86FC-1351A6601EC8}"/>
                </a:ext>
              </a:extLst>
            </p:cNvPr>
            <p:cNvGrpSpPr/>
            <p:nvPr/>
          </p:nvGrpSpPr>
          <p:grpSpPr>
            <a:xfrm>
              <a:off x="1606" y="6382978"/>
              <a:ext cx="413937" cy="115242"/>
              <a:chOff x="5955" y="6353672"/>
              <a:chExt cx="413937" cy="115242"/>
            </a:xfrm>
          </p:grpSpPr>
          <p:sp>
            <p:nvSpPr>
              <p:cNvPr id="39" name="Rectangle: Rounded Corners 38">
                <a:extLst>
                  <a:ext uri="{FF2B5EF4-FFF2-40B4-BE49-F238E27FC236}">
                    <a16:creationId xmlns:a16="http://schemas.microsoft.com/office/drawing/2014/main" id="{D3A8D91F-7660-4232-81FE-488DC2AC4ED0}"/>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EF83A023-B3B0-44BD-92B9-E72787A810A0}"/>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09993162-7871-4AA5-9A8F-A51AD4605BD0}"/>
                </a:ext>
              </a:extLst>
            </p:cNvPr>
            <p:cNvGrpSpPr/>
            <p:nvPr/>
          </p:nvGrpSpPr>
          <p:grpSpPr>
            <a:xfrm>
              <a:off x="9855291" y="6381600"/>
              <a:ext cx="885989" cy="115242"/>
              <a:chOff x="5955" y="6353672"/>
              <a:chExt cx="413937" cy="115242"/>
            </a:xfrm>
          </p:grpSpPr>
          <p:sp>
            <p:nvSpPr>
              <p:cNvPr id="37" name="Rectangle: Rounded Corners 36">
                <a:extLst>
                  <a:ext uri="{FF2B5EF4-FFF2-40B4-BE49-F238E27FC236}">
                    <a16:creationId xmlns:a16="http://schemas.microsoft.com/office/drawing/2014/main" id="{91B1681F-8DC6-46A8-BFB1-76A007AC4FD3}"/>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2BCFCF77-A335-4EF0-85DC-03901286AFD8}"/>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6" name="Freeform: Shape 35">
              <a:extLst>
                <a:ext uri="{FF2B5EF4-FFF2-40B4-BE49-F238E27FC236}">
                  <a16:creationId xmlns:a16="http://schemas.microsoft.com/office/drawing/2014/main" id="{11B4593F-6DA3-4D30-B277-F7D30889740F}"/>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41" name="그림 개체 틀 2">
            <a:extLst>
              <a:ext uri="{FF2B5EF4-FFF2-40B4-BE49-F238E27FC236}">
                <a16:creationId xmlns:a16="http://schemas.microsoft.com/office/drawing/2014/main" id="{8461A13D-1299-4FAD-978B-612262665AC9}"/>
              </a:ext>
            </a:extLst>
          </p:cNvPr>
          <p:cNvSpPr>
            <a:spLocks noGrp="1"/>
          </p:cNvSpPr>
          <p:nvPr>
            <p:ph type="pic" sz="quarter" idx="13" hasCustomPrompt="1"/>
          </p:nvPr>
        </p:nvSpPr>
        <p:spPr>
          <a:xfrm>
            <a:off x="969870" y="2006556"/>
            <a:ext cx="3426249" cy="2114789"/>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20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6" name="그림 개체 틀 2">
            <a:extLst>
              <a:ext uri="{FF2B5EF4-FFF2-40B4-BE49-F238E27FC236}">
                <a16:creationId xmlns:a16="http://schemas.microsoft.com/office/drawing/2014/main" id="{86DCE200-6A5B-44AD-8BA4-39183B76E3CF}"/>
              </a:ext>
            </a:extLst>
          </p:cNvPr>
          <p:cNvSpPr>
            <a:spLocks noGrp="1"/>
          </p:cNvSpPr>
          <p:nvPr>
            <p:ph type="pic" sz="quarter" idx="11" hasCustomPrompt="1"/>
          </p:nvPr>
        </p:nvSpPr>
        <p:spPr>
          <a:xfrm>
            <a:off x="3447825" y="1514757"/>
            <a:ext cx="3751192" cy="2114789"/>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20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
        <p:nvSpPr>
          <p:cNvPr id="27" name="그림 개체 틀 2">
            <a:extLst>
              <a:ext uri="{FF2B5EF4-FFF2-40B4-BE49-F238E27FC236}">
                <a16:creationId xmlns:a16="http://schemas.microsoft.com/office/drawing/2014/main" id="{81A1402A-7868-4896-AF74-EEABBC317976}"/>
              </a:ext>
            </a:extLst>
          </p:cNvPr>
          <p:cNvSpPr>
            <a:spLocks noGrp="1"/>
          </p:cNvSpPr>
          <p:nvPr>
            <p:ph type="pic" sz="quarter" idx="12" hasCustomPrompt="1"/>
          </p:nvPr>
        </p:nvSpPr>
        <p:spPr>
          <a:xfrm>
            <a:off x="6489141" y="2737691"/>
            <a:ext cx="939337" cy="1520704"/>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3" name="Rectangle 2">
            <a:extLst>
              <a:ext uri="{FF2B5EF4-FFF2-40B4-BE49-F238E27FC236}">
                <a16:creationId xmlns:a16="http://schemas.microsoft.com/office/drawing/2014/main" id="{496291E9-382B-4112-ACC6-C5D173E3D86C}"/>
              </a:ext>
            </a:extLst>
          </p:cNvPr>
          <p:cNvSpPr/>
          <p:nvPr userDrawn="1"/>
        </p:nvSpPr>
        <p:spPr>
          <a:xfrm>
            <a:off x="0" y="4756308"/>
            <a:ext cx="12192000" cy="2118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71057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96A6BFBA-0B81-43EC-82B3-3C7685798270}"/>
              </a:ext>
            </a:extLst>
          </p:cNvPr>
          <p:cNvSpPr/>
          <p:nvPr userDrawn="1"/>
        </p:nvSpPr>
        <p:spPr>
          <a:xfrm>
            <a:off x="0" y="942689"/>
            <a:ext cx="8190689" cy="5915313"/>
          </a:xfrm>
          <a:custGeom>
            <a:avLst/>
            <a:gdLst>
              <a:gd name="connsiteX0" fmla="*/ 1864468 w 7960468"/>
              <a:gd name="connsiteY0" fmla="*/ 0 h 5749047"/>
              <a:gd name="connsiteX1" fmla="*/ 7960468 w 7960468"/>
              <a:gd name="connsiteY1" fmla="*/ 5749047 h 5749047"/>
              <a:gd name="connsiteX2" fmla="*/ 6404991 w 7960468"/>
              <a:gd name="connsiteY2" fmla="*/ 5749047 h 5749047"/>
              <a:gd name="connsiteX3" fmla="*/ 1864468 w 7960468"/>
              <a:gd name="connsiteY3" fmla="*/ 1466948 h 5749047"/>
              <a:gd name="connsiteX4" fmla="*/ 0 w 7960468"/>
              <a:gd name="connsiteY4" fmla="*/ 0 h 5749047"/>
              <a:gd name="connsiteX5" fmla="*/ 6096000 w 7960468"/>
              <a:gd name="connsiteY5" fmla="*/ 5749047 h 5749047"/>
              <a:gd name="connsiteX6" fmla="*/ 0 w 7960468"/>
              <a:gd name="connsiteY6" fmla="*/ 5749047 h 5749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60468" h="5749047">
                <a:moveTo>
                  <a:pt x="1864468" y="0"/>
                </a:moveTo>
                <a:lnTo>
                  <a:pt x="7960468" y="5749047"/>
                </a:lnTo>
                <a:lnTo>
                  <a:pt x="6404991" y="5749047"/>
                </a:lnTo>
                <a:lnTo>
                  <a:pt x="1864468" y="1466948"/>
                </a:lnTo>
                <a:close/>
                <a:moveTo>
                  <a:pt x="0" y="0"/>
                </a:moveTo>
                <a:lnTo>
                  <a:pt x="6096000" y="5749047"/>
                </a:lnTo>
                <a:lnTo>
                  <a:pt x="0" y="5749047"/>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cture Placeholder 7">
            <a:extLst>
              <a:ext uri="{FF2B5EF4-FFF2-40B4-BE49-F238E27FC236}">
                <a16:creationId xmlns:a16="http://schemas.microsoft.com/office/drawing/2014/main" id="{6A3B45EF-370E-440A-A20B-2942D298C9F7}"/>
              </a:ext>
            </a:extLst>
          </p:cNvPr>
          <p:cNvSpPr>
            <a:spLocks noGrp="1"/>
          </p:cNvSpPr>
          <p:nvPr>
            <p:ph type="pic" sz="quarter" idx="11" hasCustomPrompt="1"/>
          </p:nvPr>
        </p:nvSpPr>
        <p:spPr>
          <a:xfrm>
            <a:off x="0" y="1108954"/>
            <a:ext cx="7960468" cy="5749047"/>
          </a:xfrm>
          <a:custGeom>
            <a:avLst/>
            <a:gdLst>
              <a:gd name="connsiteX0" fmla="*/ 1864468 w 7960468"/>
              <a:gd name="connsiteY0" fmla="*/ 0 h 5749047"/>
              <a:gd name="connsiteX1" fmla="*/ 7960468 w 7960468"/>
              <a:gd name="connsiteY1" fmla="*/ 5749047 h 5749047"/>
              <a:gd name="connsiteX2" fmla="*/ 6404991 w 7960468"/>
              <a:gd name="connsiteY2" fmla="*/ 5749047 h 5749047"/>
              <a:gd name="connsiteX3" fmla="*/ 1864468 w 7960468"/>
              <a:gd name="connsiteY3" fmla="*/ 1466948 h 5749047"/>
              <a:gd name="connsiteX4" fmla="*/ 0 w 7960468"/>
              <a:gd name="connsiteY4" fmla="*/ 0 h 5749047"/>
              <a:gd name="connsiteX5" fmla="*/ 6096000 w 7960468"/>
              <a:gd name="connsiteY5" fmla="*/ 5749047 h 5749047"/>
              <a:gd name="connsiteX6" fmla="*/ 0 w 7960468"/>
              <a:gd name="connsiteY6" fmla="*/ 5749047 h 5749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60468" h="5749047">
                <a:moveTo>
                  <a:pt x="1864468" y="0"/>
                </a:moveTo>
                <a:lnTo>
                  <a:pt x="7960468" y="5749047"/>
                </a:lnTo>
                <a:lnTo>
                  <a:pt x="6404991" y="5749047"/>
                </a:lnTo>
                <a:lnTo>
                  <a:pt x="1864468" y="1466948"/>
                </a:lnTo>
                <a:close/>
                <a:moveTo>
                  <a:pt x="0" y="0"/>
                </a:moveTo>
                <a:lnTo>
                  <a:pt x="6096000" y="5749047"/>
                </a:lnTo>
                <a:lnTo>
                  <a:pt x="0" y="5749047"/>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2043052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A2B35F45-00CB-4203-B075-872C639D4026}"/>
              </a:ext>
            </a:extLst>
          </p:cNvPr>
          <p:cNvSpPr>
            <a:spLocks noGrp="1"/>
          </p:cNvSpPr>
          <p:nvPr>
            <p:ph type="pic" sz="quarter" idx="11" hasCustomPrompt="1"/>
          </p:nvPr>
        </p:nvSpPr>
        <p:spPr>
          <a:xfrm>
            <a:off x="3022283" y="1354778"/>
            <a:ext cx="6150293" cy="3448050"/>
          </a:xfrm>
          <a:custGeom>
            <a:avLst/>
            <a:gdLst>
              <a:gd name="connsiteX0" fmla="*/ 2106931 w 6150293"/>
              <a:gd name="connsiteY0" fmla="*/ 0 h 3448050"/>
              <a:gd name="connsiteX1" fmla="*/ 6150293 w 6150293"/>
              <a:gd name="connsiteY1" fmla="*/ 0 h 3448050"/>
              <a:gd name="connsiteX2" fmla="*/ 4042410 w 6150293"/>
              <a:gd name="connsiteY2" fmla="*/ 3448050 h 3448050"/>
              <a:gd name="connsiteX3" fmla="*/ 0 w 6150293"/>
              <a:gd name="connsiteY3" fmla="*/ 3448050 h 3448050"/>
            </a:gdLst>
            <a:ahLst/>
            <a:cxnLst>
              <a:cxn ang="0">
                <a:pos x="connsiteX0" y="connsiteY0"/>
              </a:cxn>
              <a:cxn ang="0">
                <a:pos x="connsiteX1" y="connsiteY1"/>
              </a:cxn>
              <a:cxn ang="0">
                <a:pos x="connsiteX2" y="connsiteY2"/>
              </a:cxn>
              <a:cxn ang="0">
                <a:pos x="connsiteX3" y="connsiteY3"/>
              </a:cxn>
            </a:cxnLst>
            <a:rect l="l" t="t" r="r" b="b"/>
            <a:pathLst>
              <a:path w="6150293" h="3448050">
                <a:moveTo>
                  <a:pt x="2106931" y="0"/>
                </a:moveTo>
                <a:lnTo>
                  <a:pt x="6150293" y="0"/>
                </a:lnTo>
                <a:lnTo>
                  <a:pt x="4042410" y="3448050"/>
                </a:lnTo>
                <a:lnTo>
                  <a:pt x="0" y="3448050"/>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7" name="Picture Placeholder 16">
            <a:extLst>
              <a:ext uri="{FF2B5EF4-FFF2-40B4-BE49-F238E27FC236}">
                <a16:creationId xmlns:a16="http://schemas.microsoft.com/office/drawing/2014/main" id="{10AF9A2D-6BC2-414E-9FA2-2BCC6B6CECD0}"/>
              </a:ext>
            </a:extLst>
          </p:cNvPr>
          <p:cNvSpPr>
            <a:spLocks noGrp="1"/>
          </p:cNvSpPr>
          <p:nvPr>
            <p:ph type="pic" sz="quarter" idx="12" hasCustomPrompt="1"/>
          </p:nvPr>
        </p:nvSpPr>
        <p:spPr>
          <a:xfrm>
            <a:off x="528638" y="1354778"/>
            <a:ext cx="4429125" cy="3448050"/>
          </a:xfrm>
          <a:custGeom>
            <a:avLst/>
            <a:gdLst>
              <a:gd name="connsiteX0" fmla="*/ 0 w 4429125"/>
              <a:gd name="connsiteY0" fmla="*/ 0 h 3448050"/>
              <a:gd name="connsiteX1" fmla="*/ 4429125 w 4429125"/>
              <a:gd name="connsiteY1" fmla="*/ 0 h 3448050"/>
              <a:gd name="connsiteX2" fmla="*/ 2322195 w 4429125"/>
              <a:gd name="connsiteY2" fmla="*/ 3448050 h 3448050"/>
              <a:gd name="connsiteX3" fmla="*/ 0 w 4429125"/>
              <a:gd name="connsiteY3" fmla="*/ 3448050 h 3448050"/>
            </a:gdLst>
            <a:ahLst/>
            <a:cxnLst>
              <a:cxn ang="0">
                <a:pos x="connsiteX0" y="connsiteY0"/>
              </a:cxn>
              <a:cxn ang="0">
                <a:pos x="connsiteX1" y="connsiteY1"/>
              </a:cxn>
              <a:cxn ang="0">
                <a:pos x="connsiteX2" y="connsiteY2"/>
              </a:cxn>
              <a:cxn ang="0">
                <a:pos x="connsiteX3" y="connsiteY3"/>
              </a:cxn>
            </a:cxnLst>
            <a:rect l="l" t="t" r="r" b="b"/>
            <a:pathLst>
              <a:path w="4429125" h="3448050">
                <a:moveTo>
                  <a:pt x="0" y="0"/>
                </a:moveTo>
                <a:lnTo>
                  <a:pt x="4429125" y="0"/>
                </a:lnTo>
                <a:lnTo>
                  <a:pt x="2322195" y="3448050"/>
                </a:lnTo>
                <a:lnTo>
                  <a:pt x="0" y="3448050"/>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6" name="Picture Placeholder 15">
            <a:extLst>
              <a:ext uri="{FF2B5EF4-FFF2-40B4-BE49-F238E27FC236}">
                <a16:creationId xmlns:a16="http://schemas.microsoft.com/office/drawing/2014/main" id="{E2A5C04A-4DC0-45FF-8695-531CFED7EABC}"/>
              </a:ext>
            </a:extLst>
          </p:cNvPr>
          <p:cNvSpPr>
            <a:spLocks noGrp="1"/>
          </p:cNvSpPr>
          <p:nvPr>
            <p:ph type="pic" sz="quarter" idx="13" hasCustomPrompt="1"/>
          </p:nvPr>
        </p:nvSpPr>
        <p:spPr>
          <a:xfrm>
            <a:off x="7236142" y="1354778"/>
            <a:ext cx="4426268" cy="3448050"/>
          </a:xfrm>
          <a:custGeom>
            <a:avLst/>
            <a:gdLst>
              <a:gd name="connsiteX0" fmla="*/ 2107883 w 4426268"/>
              <a:gd name="connsiteY0" fmla="*/ 0 h 3448050"/>
              <a:gd name="connsiteX1" fmla="*/ 4426268 w 4426268"/>
              <a:gd name="connsiteY1" fmla="*/ 0 h 3448050"/>
              <a:gd name="connsiteX2" fmla="*/ 4426268 w 4426268"/>
              <a:gd name="connsiteY2" fmla="*/ 3448050 h 3448050"/>
              <a:gd name="connsiteX3" fmla="*/ 0 w 4426268"/>
              <a:gd name="connsiteY3" fmla="*/ 3448050 h 3448050"/>
            </a:gdLst>
            <a:ahLst/>
            <a:cxnLst>
              <a:cxn ang="0">
                <a:pos x="connsiteX0" y="connsiteY0"/>
              </a:cxn>
              <a:cxn ang="0">
                <a:pos x="connsiteX1" y="connsiteY1"/>
              </a:cxn>
              <a:cxn ang="0">
                <a:pos x="connsiteX2" y="connsiteY2"/>
              </a:cxn>
              <a:cxn ang="0">
                <a:pos x="connsiteX3" y="connsiteY3"/>
              </a:cxn>
            </a:cxnLst>
            <a:rect l="l" t="t" r="r" b="b"/>
            <a:pathLst>
              <a:path w="4426268" h="3448050">
                <a:moveTo>
                  <a:pt x="2107883" y="0"/>
                </a:moveTo>
                <a:lnTo>
                  <a:pt x="4426268" y="0"/>
                </a:lnTo>
                <a:lnTo>
                  <a:pt x="4426268" y="3448050"/>
                </a:lnTo>
                <a:lnTo>
                  <a:pt x="0" y="3448050"/>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3" name="Text Placeholder 9">
            <a:extLst>
              <a:ext uri="{FF2B5EF4-FFF2-40B4-BE49-F238E27FC236}">
                <a16:creationId xmlns:a16="http://schemas.microsoft.com/office/drawing/2014/main" id="{FA46197D-1598-4D3F-9547-3133C1271AD0}"/>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4005170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Image slide layout">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FE028B6F-D647-4878-B4BB-2D1F673AEFD7}"/>
              </a:ext>
            </a:extLst>
          </p:cNvPr>
          <p:cNvSpPr>
            <a:spLocks noGrp="1"/>
          </p:cNvSpPr>
          <p:nvPr>
            <p:ph type="pic" sz="quarter" idx="11" hasCustomPrompt="1"/>
          </p:nvPr>
        </p:nvSpPr>
        <p:spPr>
          <a:xfrm>
            <a:off x="4424584" y="11386"/>
            <a:ext cx="7767416" cy="6777596"/>
          </a:xfrm>
          <a:custGeom>
            <a:avLst/>
            <a:gdLst>
              <a:gd name="connsiteX0" fmla="*/ 7767416 w 7767416"/>
              <a:gd name="connsiteY0" fmla="*/ 1399861 h 6777596"/>
              <a:gd name="connsiteX1" fmla="*/ 7767416 w 7767416"/>
              <a:gd name="connsiteY1" fmla="*/ 2360732 h 6777596"/>
              <a:gd name="connsiteX2" fmla="*/ 5766870 w 7767416"/>
              <a:gd name="connsiteY2" fmla="*/ 6058701 h 6777596"/>
              <a:gd name="connsiteX3" fmla="*/ 5364742 w 7767416"/>
              <a:gd name="connsiteY3" fmla="*/ 5841156 h 6777596"/>
              <a:gd name="connsiteX4" fmla="*/ 7767416 w 7767416"/>
              <a:gd name="connsiteY4" fmla="*/ 241367 h 6777596"/>
              <a:gd name="connsiteX5" fmla="*/ 7767416 w 7767416"/>
              <a:gd name="connsiteY5" fmla="*/ 1202237 h 6777596"/>
              <a:gd name="connsiteX6" fmla="*/ 5008532 w 7767416"/>
              <a:gd name="connsiteY6" fmla="*/ 6301980 h 6777596"/>
              <a:gd name="connsiteX7" fmla="*/ 4606405 w 7767416"/>
              <a:gd name="connsiteY7" fmla="*/ 6084435 h 6777596"/>
              <a:gd name="connsiteX8" fmla="*/ 7271266 w 7767416"/>
              <a:gd name="connsiteY8" fmla="*/ 0 h 6777596"/>
              <a:gd name="connsiteX9" fmla="*/ 7767416 w 7767416"/>
              <a:gd name="connsiteY9" fmla="*/ 0 h 6777596"/>
              <a:gd name="connsiteX10" fmla="*/ 7767416 w 7767416"/>
              <a:gd name="connsiteY10" fmla="*/ 43746 h 6777596"/>
              <a:gd name="connsiteX11" fmla="*/ 4124504 w 7767416"/>
              <a:gd name="connsiteY11" fmla="*/ 6777596 h 6777596"/>
              <a:gd name="connsiteX12" fmla="*/ 3722377 w 7767416"/>
              <a:gd name="connsiteY12" fmla="*/ 6560053 h 6777596"/>
              <a:gd name="connsiteX13" fmla="*/ 6644537 w 7767416"/>
              <a:gd name="connsiteY13" fmla="*/ 0 h 6777596"/>
              <a:gd name="connsiteX14" fmla="*/ 7164353 w 7767416"/>
              <a:gd name="connsiteY14" fmla="*/ 0 h 6777596"/>
              <a:gd name="connsiteX15" fmla="*/ 3936690 w 7767416"/>
              <a:gd name="connsiteY15" fmla="*/ 5966271 h 6777596"/>
              <a:gd name="connsiteX16" fmla="*/ 3534563 w 7767416"/>
              <a:gd name="connsiteY16" fmla="*/ 5748726 h 6777596"/>
              <a:gd name="connsiteX17" fmla="*/ 6017810 w 7767416"/>
              <a:gd name="connsiteY17" fmla="*/ 0 h 6777596"/>
              <a:gd name="connsiteX18" fmla="*/ 6537626 w 7767416"/>
              <a:gd name="connsiteY18" fmla="*/ 0 h 6777596"/>
              <a:gd name="connsiteX19" fmla="*/ 3371597 w 7767416"/>
              <a:gd name="connsiteY19" fmla="*/ 5852342 h 6777596"/>
              <a:gd name="connsiteX20" fmla="*/ 2969470 w 7767416"/>
              <a:gd name="connsiteY20" fmla="*/ 5634798 h 6777596"/>
              <a:gd name="connsiteX21" fmla="*/ 5391082 w 7767416"/>
              <a:gd name="connsiteY21" fmla="*/ 0 h 6777596"/>
              <a:gd name="connsiteX22" fmla="*/ 5910897 w 7767416"/>
              <a:gd name="connsiteY22" fmla="*/ 0 h 6777596"/>
              <a:gd name="connsiteX23" fmla="*/ 3063713 w 7767416"/>
              <a:gd name="connsiteY23" fmla="*/ 5262964 h 6777596"/>
              <a:gd name="connsiteX24" fmla="*/ 2661586 w 7767416"/>
              <a:gd name="connsiteY24" fmla="*/ 5045420 h 6777596"/>
              <a:gd name="connsiteX25" fmla="*/ 4764354 w 7767416"/>
              <a:gd name="connsiteY25" fmla="*/ 0 h 6777596"/>
              <a:gd name="connsiteX26" fmla="*/ 5284169 w 7767416"/>
              <a:gd name="connsiteY26" fmla="*/ 0 h 6777596"/>
              <a:gd name="connsiteX27" fmla="*/ 2900020 w 7767416"/>
              <a:gd name="connsiteY27" fmla="*/ 4407053 h 6777596"/>
              <a:gd name="connsiteX28" fmla="*/ 2497893 w 7767416"/>
              <a:gd name="connsiteY28" fmla="*/ 4189509 h 6777596"/>
              <a:gd name="connsiteX29" fmla="*/ 4137627 w 7767416"/>
              <a:gd name="connsiteY29" fmla="*/ 0 h 6777596"/>
              <a:gd name="connsiteX30" fmla="*/ 4657442 w 7767416"/>
              <a:gd name="connsiteY30" fmla="*/ 0 h 6777596"/>
              <a:gd name="connsiteX31" fmla="*/ 2118158 w 7767416"/>
              <a:gd name="connsiteY31" fmla="*/ 4693817 h 6777596"/>
              <a:gd name="connsiteX32" fmla="*/ 1716031 w 7767416"/>
              <a:gd name="connsiteY32" fmla="*/ 4476272 h 6777596"/>
              <a:gd name="connsiteX33" fmla="*/ 3510898 w 7767416"/>
              <a:gd name="connsiteY33" fmla="*/ 0 h 6777596"/>
              <a:gd name="connsiteX34" fmla="*/ 4030714 w 7767416"/>
              <a:gd name="connsiteY34" fmla="*/ 0 h 6777596"/>
              <a:gd name="connsiteX35" fmla="*/ 1997663 w 7767416"/>
              <a:gd name="connsiteY35" fmla="*/ 3758054 h 6777596"/>
              <a:gd name="connsiteX36" fmla="*/ 1595536 w 7767416"/>
              <a:gd name="connsiteY36" fmla="*/ 3540509 h 6777596"/>
              <a:gd name="connsiteX37" fmla="*/ 2884170 w 7767416"/>
              <a:gd name="connsiteY37" fmla="*/ 0 h 6777596"/>
              <a:gd name="connsiteX38" fmla="*/ 3403986 w 7767416"/>
              <a:gd name="connsiteY38" fmla="*/ 0 h 6777596"/>
              <a:gd name="connsiteX39" fmla="*/ 1715921 w 7767416"/>
              <a:gd name="connsiteY39" fmla="*/ 3120354 h 6777596"/>
              <a:gd name="connsiteX40" fmla="*/ 1313794 w 7767416"/>
              <a:gd name="connsiteY40" fmla="*/ 2902810 h 6777596"/>
              <a:gd name="connsiteX41" fmla="*/ 2257443 w 7767416"/>
              <a:gd name="connsiteY41" fmla="*/ 0 h 6777596"/>
              <a:gd name="connsiteX42" fmla="*/ 2777258 w 7767416"/>
              <a:gd name="connsiteY42" fmla="*/ 0 h 6777596"/>
              <a:gd name="connsiteX43" fmla="*/ 1541206 w 7767416"/>
              <a:gd name="connsiteY43" fmla="*/ 2284819 h 6777596"/>
              <a:gd name="connsiteX44" fmla="*/ 1139079 w 7767416"/>
              <a:gd name="connsiteY44" fmla="*/ 2067274 h 6777596"/>
              <a:gd name="connsiteX45" fmla="*/ 1630716 w 7767416"/>
              <a:gd name="connsiteY45" fmla="*/ 0 h 6777596"/>
              <a:gd name="connsiteX46" fmla="*/ 2150531 w 7767416"/>
              <a:gd name="connsiteY46" fmla="*/ 0 h 6777596"/>
              <a:gd name="connsiteX47" fmla="*/ 840733 w 7767416"/>
              <a:gd name="connsiteY47" fmla="*/ 2421135 h 6777596"/>
              <a:gd name="connsiteX48" fmla="*/ 438606 w 7767416"/>
              <a:gd name="connsiteY48" fmla="*/ 2203590 h 6777596"/>
              <a:gd name="connsiteX49" fmla="*/ 1003987 w 7767416"/>
              <a:gd name="connsiteY49" fmla="*/ 0 h 6777596"/>
              <a:gd name="connsiteX50" fmla="*/ 1523803 w 7767416"/>
              <a:gd name="connsiteY50" fmla="*/ 0 h 6777596"/>
              <a:gd name="connsiteX51" fmla="*/ 584934 w 7767416"/>
              <a:gd name="connsiteY51" fmla="*/ 1735481 h 6777596"/>
              <a:gd name="connsiteX52" fmla="*/ 182807 w 7767416"/>
              <a:gd name="connsiteY52" fmla="*/ 1517936 h 6777596"/>
              <a:gd name="connsiteX53" fmla="*/ 377260 w 7767416"/>
              <a:gd name="connsiteY53" fmla="*/ 0 h 6777596"/>
              <a:gd name="connsiteX54" fmla="*/ 897075 w 7767416"/>
              <a:gd name="connsiteY54" fmla="*/ 0 h 6777596"/>
              <a:gd name="connsiteX55" fmla="*/ 402127 w 7767416"/>
              <a:gd name="connsiteY55" fmla="*/ 914901 h 6777596"/>
              <a:gd name="connsiteX56" fmla="*/ 0 w 7767416"/>
              <a:gd name="connsiteY56" fmla="*/ 697357 h 6777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7767416" h="6777596">
                <a:moveTo>
                  <a:pt x="7767416" y="1399861"/>
                </a:moveTo>
                <a:lnTo>
                  <a:pt x="7767416" y="2360732"/>
                </a:lnTo>
                <a:lnTo>
                  <a:pt x="5766870" y="6058701"/>
                </a:lnTo>
                <a:lnTo>
                  <a:pt x="5364742" y="5841156"/>
                </a:lnTo>
                <a:close/>
                <a:moveTo>
                  <a:pt x="7767416" y="241367"/>
                </a:moveTo>
                <a:lnTo>
                  <a:pt x="7767416" y="1202237"/>
                </a:lnTo>
                <a:lnTo>
                  <a:pt x="5008532" y="6301980"/>
                </a:lnTo>
                <a:lnTo>
                  <a:pt x="4606405" y="6084435"/>
                </a:lnTo>
                <a:close/>
                <a:moveTo>
                  <a:pt x="7271266" y="0"/>
                </a:moveTo>
                <a:lnTo>
                  <a:pt x="7767416" y="0"/>
                </a:lnTo>
                <a:lnTo>
                  <a:pt x="7767416" y="43746"/>
                </a:lnTo>
                <a:lnTo>
                  <a:pt x="4124504" y="6777596"/>
                </a:lnTo>
                <a:lnTo>
                  <a:pt x="3722377" y="6560053"/>
                </a:lnTo>
                <a:close/>
                <a:moveTo>
                  <a:pt x="6644537" y="0"/>
                </a:moveTo>
                <a:lnTo>
                  <a:pt x="7164353" y="0"/>
                </a:lnTo>
                <a:lnTo>
                  <a:pt x="3936690" y="5966271"/>
                </a:lnTo>
                <a:lnTo>
                  <a:pt x="3534563" y="5748726"/>
                </a:lnTo>
                <a:close/>
                <a:moveTo>
                  <a:pt x="6017810" y="0"/>
                </a:moveTo>
                <a:lnTo>
                  <a:pt x="6537626" y="0"/>
                </a:lnTo>
                <a:lnTo>
                  <a:pt x="3371597" y="5852342"/>
                </a:lnTo>
                <a:lnTo>
                  <a:pt x="2969470" y="5634798"/>
                </a:lnTo>
                <a:close/>
                <a:moveTo>
                  <a:pt x="5391082" y="0"/>
                </a:moveTo>
                <a:lnTo>
                  <a:pt x="5910897" y="0"/>
                </a:lnTo>
                <a:lnTo>
                  <a:pt x="3063713" y="5262964"/>
                </a:lnTo>
                <a:lnTo>
                  <a:pt x="2661586" y="5045420"/>
                </a:lnTo>
                <a:close/>
                <a:moveTo>
                  <a:pt x="4764354" y="0"/>
                </a:moveTo>
                <a:lnTo>
                  <a:pt x="5284169" y="0"/>
                </a:lnTo>
                <a:lnTo>
                  <a:pt x="2900020" y="4407053"/>
                </a:lnTo>
                <a:lnTo>
                  <a:pt x="2497893" y="4189509"/>
                </a:lnTo>
                <a:close/>
                <a:moveTo>
                  <a:pt x="4137627" y="0"/>
                </a:moveTo>
                <a:lnTo>
                  <a:pt x="4657442" y="0"/>
                </a:lnTo>
                <a:lnTo>
                  <a:pt x="2118158" y="4693817"/>
                </a:lnTo>
                <a:lnTo>
                  <a:pt x="1716031" y="4476272"/>
                </a:lnTo>
                <a:close/>
                <a:moveTo>
                  <a:pt x="3510898" y="0"/>
                </a:moveTo>
                <a:lnTo>
                  <a:pt x="4030714" y="0"/>
                </a:lnTo>
                <a:lnTo>
                  <a:pt x="1997663" y="3758054"/>
                </a:lnTo>
                <a:lnTo>
                  <a:pt x="1595536" y="3540509"/>
                </a:lnTo>
                <a:close/>
                <a:moveTo>
                  <a:pt x="2884170" y="0"/>
                </a:moveTo>
                <a:lnTo>
                  <a:pt x="3403986" y="0"/>
                </a:lnTo>
                <a:lnTo>
                  <a:pt x="1715921" y="3120354"/>
                </a:lnTo>
                <a:lnTo>
                  <a:pt x="1313794" y="2902810"/>
                </a:lnTo>
                <a:close/>
                <a:moveTo>
                  <a:pt x="2257443" y="0"/>
                </a:moveTo>
                <a:lnTo>
                  <a:pt x="2777258" y="0"/>
                </a:lnTo>
                <a:lnTo>
                  <a:pt x="1541206" y="2284819"/>
                </a:lnTo>
                <a:lnTo>
                  <a:pt x="1139079" y="2067274"/>
                </a:lnTo>
                <a:close/>
                <a:moveTo>
                  <a:pt x="1630716" y="0"/>
                </a:moveTo>
                <a:lnTo>
                  <a:pt x="2150531" y="0"/>
                </a:lnTo>
                <a:lnTo>
                  <a:pt x="840733" y="2421135"/>
                </a:lnTo>
                <a:lnTo>
                  <a:pt x="438606" y="2203590"/>
                </a:lnTo>
                <a:close/>
                <a:moveTo>
                  <a:pt x="1003987" y="0"/>
                </a:moveTo>
                <a:lnTo>
                  <a:pt x="1523803" y="0"/>
                </a:lnTo>
                <a:lnTo>
                  <a:pt x="584934" y="1735481"/>
                </a:lnTo>
                <a:lnTo>
                  <a:pt x="182807" y="1517936"/>
                </a:lnTo>
                <a:close/>
                <a:moveTo>
                  <a:pt x="377260" y="0"/>
                </a:moveTo>
                <a:lnTo>
                  <a:pt x="897075" y="0"/>
                </a:lnTo>
                <a:lnTo>
                  <a:pt x="402127" y="914901"/>
                </a:lnTo>
                <a:lnTo>
                  <a:pt x="0" y="697357"/>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35695334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31EAEB9F-11FD-4A38-A858-5235F8507B4F}"/>
              </a:ext>
            </a:extLst>
          </p:cNvPr>
          <p:cNvSpPr>
            <a:spLocks noGrp="1"/>
          </p:cNvSpPr>
          <p:nvPr>
            <p:ph type="pic" sz="quarter" idx="11" hasCustomPrompt="1"/>
          </p:nvPr>
        </p:nvSpPr>
        <p:spPr>
          <a:xfrm>
            <a:off x="528638" y="551833"/>
            <a:ext cx="5317686" cy="4185537"/>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8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
        <p:nvSpPr>
          <p:cNvPr id="3" name="그림 개체 틀 2">
            <a:extLst>
              <a:ext uri="{FF2B5EF4-FFF2-40B4-BE49-F238E27FC236}">
                <a16:creationId xmlns:a16="http://schemas.microsoft.com/office/drawing/2014/main" id="{A2337EED-6D2F-4724-A299-87463BE1290B}"/>
              </a:ext>
            </a:extLst>
          </p:cNvPr>
          <p:cNvSpPr>
            <a:spLocks noGrp="1"/>
          </p:cNvSpPr>
          <p:nvPr>
            <p:ph type="pic" sz="quarter" idx="12" hasCustomPrompt="1"/>
          </p:nvPr>
        </p:nvSpPr>
        <p:spPr>
          <a:xfrm>
            <a:off x="6345676" y="2134199"/>
            <a:ext cx="5317686" cy="4185537"/>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800" dirty="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31504870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9_Image slide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F1A6D4F-FC45-4108-AABF-2153E98FEC8F}"/>
              </a:ext>
            </a:extLst>
          </p:cNvPr>
          <p:cNvSpPr>
            <a:spLocks noGrp="1"/>
          </p:cNvSpPr>
          <p:nvPr>
            <p:ph type="pic" sz="quarter" idx="11" hasCustomPrompt="1"/>
          </p:nvPr>
        </p:nvSpPr>
        <p:spPr>
          <a:xfrm>
            <a:off x="0" y="0"/>
            <a:ext cx="9511468" cy="6858000"/>
          </a:xfrm>
          <a:custGeom>
            <a:avLst/>
            <a:gdLst>
              <a:gd name="connsiteX0" fmla="*/ 3705667 w 9511468"/>
              <a:gd name="connsiteY0" fmla="*/ 0 h 6858000"/>
              <a:gd name="connsiteX1" fmla="*/ 9511468 w 9511468"/>
              <a:gd name="connsiteY1" fmla="*/ 0 h 6858000"/>
              <a:gd name="connsiteX2" fmla="*/ 4549568 w 9511468"/>
              <a:gd name="connsiteY2" fmla="*/ 6858000 h 6858000"/>
              <a:gd name="connsiteX3" fmla="*/ 0 w 9511468"/>
              <a:gd name="connsiteY3" fmla="*/ 6858000 h 6858000"/>
              <a:gd name="connsiteX4" fmla="*/ 0 w 9511468"/>
              <a:gd name="connsiteY4" fmla="*/ 5121721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11468" h="6858000">
                <a:moveTo>
                  <a:pt x="3705667" y="0"/>
                </a:moveTo>
                <a:lnTo>
                  <a:pt x="9511468" y="0"/>
                </a:lnTo>
                <a:lnTo>
                  <a:pt x="4549568" y="6858000"/>
                </a:lnTo>
                <a:lnTo>
                  <a:pt x="0" y="6858000"/>
                </a:lnTo>
                <a:lnTo>
                  <a:pt x="0" y="5121721"/>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8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Tree>
    <p:extLst>
      <p:ext uri="{BB962C8B-B14F-4D97-AF65-F5344CB8AC3E}">
        <p14:creationId xmlns:p14="http://schemas.microsoft.com/office/powerpoint/2010/main" val="29082564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0_Image slide layout">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A2337EED-6D2F-4724-A299-87463BE1290B}"/>
              </a:ext>
            </a:extLst>
          </p:cNvPr>
          <p:cNvSpPr>
            <a:spLocks noGrp="1"/>
          </p:cNvSpPr>
          <p:nvPr>
            <p:ph type="pic" sz="quarter" idx="12" hasCustomPrompt="1"/>
          </p:nvPr>
        </p:nvSpPr>
        <p:spPr>
          <a:xfrm>
            <a:off x="649480" y="1157591"/>
            <a:ext cx="10893040" cy="4542818"/>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8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Tree>
    <p:extLst>
      <p:ext uri="{BB962C8B-B14F-4D97-AF65-F5344CB8AC3E}">
        <p14:creationId xmlns:p14="http://schemas.microsoft.com/office/powerpoint/2010/main" val="40835280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_Image slide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3964E96-60CB-4686-890C-74DB60B28B94}"/>
              </a:ext>
            </a:extLst>
          </p:cNvPr>
          <p:cNvSpPr/>
          <p:nvPr userDrawn="1"/>
        </p:nvSpPr>
        <p:spPr>
          <a:xfrm>
            <a:off x="826852" y="0"/>
            <a:ext cx="4562272" cy="41731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그림 개체 틀 2">
            <a:extLst>
              <a:ext uri="{FF2B5EF4-FFF2-40B4-BE49-F238E27FC236}">
                <a16:creationId xmlns:a16="http://schemas.microsoft.com/office/drawing/2014/main" id="{31EAEB9F-11FD-4A38-A858-5235F8507B4F}"/>
              </a:ext>
            </a:extLst>
          </p:cNvPr>
          <p:cNvSpPr>
            <a:spLocks noGrp="1"/>
          </p:cNvSpPr>
          <p:nvPr>
            <p:ph type="pic" sz="quarter" idx="11" hasCustomPrompt="1"/>
          </p:nvPr>
        </p:nvSpPr>
        <p:spPr>
          <a:xfrm>
            <a:off x="2490281" y="3287949"/>
            <a:ext cx="8874868" cy="2922351"/>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8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Tree>
    <p:extLst>
      <p:ext uri="{BB962C8B-B14F-4D97-AF65-F5344CB8AC3E}">
        <p14:creationId xmlns:p14="http://schemas.microsoft.com/office/powerpoint/2010/main" val="367673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50237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_Image slide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8D9AA8BA-F171-4BD8-A11D-2DC0122F65E8}"/>
              </a:ext>
            </a:extLst>
          </p:cNvPr>
          <p:cNvSpPr>
            <a:spLocks noGrp="1"/>
          </p:cNvSpPr>
          <p:nvPr>
            <p:ph type="pic" sz="quarter" idx="11" hasCustomPrompt="1"/>
          </p:nvPr>
        </p:nvSpPr>
        <p:spPr>
          <a:xfrm>
            <a:off x="3780714" y="121525"/>
            <a:ext cx="8411286" cy="6736476"/>
          </a:xfrm>
          <a:custGeom>
            <a:avLst/>
            <a:gdLst>
              <a:gd name="connsiteX0" fmla="*/ 5699762 w 8411286"/>
              <a:gd name="connsiteY0" fmla="*/ 5934811 h 6736476"/>
              <a:gd name="connsiteX1" fmla="*/ 5699473 w 8411286"/>
              <a:gd name="connsiteY1" fmla="*/ 5964269 h 6736476"/>
              <a:gd name="connsiteX2" fmla="*/ 5704951 w 8411286"/>
              <a:gd name="connsiteY2" fmla="*/ 6001406 h 6736476"/>
              <a:gd name="connsiteX3" fmla="*/ 5700507 w 8411286"/>
              <a:gd name="connsiteY3" fmla="*/ 5913361 h 6736476"/>
              <a:gd name="connsiteX4" fmla="*/ 5699940 w 8411286"/>
              <a:gd name="connsiteY4" fmla="*/ 5916657 h 6736476"/>
              <a:gd name="connsiteX5" fmla="*/ 5699858 w 8411286"/>
              <a:gd name="connsiteY5" fmla="*/ 5924998 h 6736476"/>
              <a:gd name="connsiteX6" fmla="*/ 6937173 w 8411286"/>
              <a:gd name="connsiteY6" fmla="*/ 0 h 6736476"/>
              <a:gd name="connsiteX7" fmla="*/ 7112847 w 8411286"/>
              <a:gd name="connsiteY7" fmla="*/ 0 h 6736476"/>
              <a:gd name="connsiteX8" fmla="*/ 7165550 w 8411286"/>
              <a:gd name="connsiteY8" fmla="*/ 31998 h 6736476"/>
              <a:gd name="connsiteX9" fmla="*/ 7230172 w 8411286"/>
              <a:gd name="connsiteY9" fmla="*/ 147441 h 6736476"/>
              <a:gd name="connsiteX10" fmla="*/ 7308598 w 8411286"/>
              <a:gd name="connsiteY10" fmla="*/ 296136 h 6736476"/>
              <a:gd name="connsiteX11" fmla="*/ 7361927 w 8411286"/>
              <a:gd name="connsiteY11" fmla="*/ 334407 h 6736476"/>
              <a:gd name="connsiteX12" fmla="*/ 7786681 w 8411286"/>
              <a:gd name="connsiteY12" fmla="*/ 1054668 h 6736476"/>
              <a:gd name="connsiteX13" fmla="*/ 7843148 w 8411286"/>
              <a:gd name="connsiteY13" fmla="*/ 1247910 h 6736476"/>
              <a:gd name="connsiteX14" fmla="*/ 7989333 w 8411286"/>
              <a:gd name="connsiteY14" fmla="*/ 1492598 h 6736476"/>
              <a:gd name="connsiteX15" fmla="*/ 8255980 w 8411286"/>
              <a:gd name="connsiteY15" fmla="*/ 2013344 h 6736476"/>
              <a:gd name="connsiteX16" fmla="*/ 8328759 w 8411286"/>
              <a:gd name="connsiteY16" fmla="*/ 2595576 h 6736476"/>
              <a:gd name="connsiteX17" fmla="*/ 8394636 w 8411286"/>
              <a:gd name="connsiteY17" fmla="*/ 3388617 h 6736476"/>
              <a:gd name="connsiteX18" fmla="*/ 8411286 w 8411286"/>
              <a:gd name="connsiteY18" fmla="*/ 3449238 h 6736476"/>
              <a:gd name="connsiteX19" fmla="*/ 8411286 w 8411286"/>
              <a:gd name="connsiteY19" fmla="*/ 6736476 h 6736476"/>
              <a:gd name="connsiteX20" fmla="*/ 7208192 w 8411286"/>
              <a:gd name="connsiteY20" fmla="*/ 6736476 h 6736476"/>
              <a:gd name="connsiteX21" fmla="*/ 7224525 w 8411286"/>
              <a:gd name="connsiteY21" fmla="*/ 6699435 h 6736476"/>
              <a:gd name="connsiteX22" fmla="*/ 7211350 w 8411286"/>
              <a:gd name="connsiteY22" fmla="*/ 6671829 h 6736476"/>
              <a:gd name="connsiteX23" fmla="*/ 7184371 w 8411286"/>
              <a:gd name="connsiteY23" fmla="*/ 6683122 h 6736476"/>
              <a:gd name="connsiteX24" fmla="*/ 7158021 w 8411286"/>
              <a:gd name="connsiteY24" fmla="*/ 6721394 h 6736476"/>
              <a:gd name="connsiteX25" fmla="*/ 7140347 w 8411286"/>
              <a:gd name="connsiteY25" fmla="*/ 6736476 h 6736476"/>
              <a:gd name="connsiteX26" fmla="*/ 7106917 w 8411286"/>
              <a:gd name="connsiteY26" fmla="*/ 6736476 h 6736476"/>
              <a:gd name="connsiteX27" fmla="*/ 7103015 w 8411286"/>
              <a:gd name="connsiteY27" fmla="*/ 6712307 h 6736476"/>
              <a:gd name="connsiteX28" fmla="*/ 7059519 w 8411286"/>
              <a:gd name="connsiteY28" fmla="*/ 6580228 h 6736476"/>
              <a:gd name="connsiteX29" fmla="*/ 7043833 w 8411286"/>
              <a:gd name="connsiteY29" fmla="*/ 6663045 h 6736476"/>
              <a:gd name="connsiteX30" fmla="*/ 7051205 w 8411286"/>
              <a:gd name="connsiteY30" fmla="*/ 6724845 h 6736476"/>
              <a:gd name="connsiteX31" fmla="*/ 7052770 w 8411286"/>
              <a:gd name="connsiteY31" fmla="*/ 6736476 h 6736476"/>
              <a:gd name="connsiteX32" fmla="*/ 6976399 w 8411286"/>
              <a:gd name="connsiteY32" fmla="*/ 6736476 h 6736476"/>
              <a:gd name="connsiteX33" fmla="*/ 6969171 w 8411286"/>
              <a:gd name="connsiteY33" fmla="*/ 6722022 h 6736476"/>
              <a:gd name="connsiteX34" fmla="*/ 6965668 w 8411286"/>
              <a:gd name="connsiteY34" fmla="*/ 6736476 h 6736476"/>
              <a:gd name="connsiteX35" fmla="*/ 5912639 w 8411286"/>
              <a:gd name="connsiteY35" fmla="*/ 6736476 h 6736476"/>
              <a:gd name="connsiteX36" fmla="*/ 5766309 w 8411286"/>
              <a:gd name="connsiteY36" fmla="*/ 6264493 h 6736476"/>
              <a:gd name="connsiteX37" fmla="*/ 5730397 w 8411286"/>
              <a:gd name="connsiteY37" fmla="*/ 6316172 h 6736476"/>
              <a:gd name="connsiteX38" fmla="*/ 5716685 w 8411286"/>
              <a:gd name="connsiteY38" fmla="*/ 6345706 h 6736476"/>
              <a:gd name="connsiteX39" fmla="*/ 5642847 w 8411286"/>
              <a:gd name="connsiteY39" fmla="*/ 6530301 h 6736476"/>
              <a:gd name="connsiteX40" fmla="*/ 5571861 w 8411286"/>
              <a:gd name="connsiteY40" fmla="*/ 6640910 h 6736476"/>
              <a:gd name="connsiteX41" fmla="*/ 5532211 w 8411286"/>
              <a:gd name="connsiteY41" fmla="*/ 6736476 h 6736476"/>
              <a:gd name="connsiteX42" fmla="*/ 5291750 w 8411286"/>
              <a:gd name="connsiteY42" fmla="*/ 6736476 h 6736476"/>
              <a:gd name="connsiteX43" fmla="*/ 5314799 w 8411286"/>
              <a:gd name="connsiteY43" fmla="*/ 6682196 h 6736476"/>
              <a:gd name="connsiteX44" fmla="*/ 5336949 w 8411286"/>
              <a:gd name="connsiteY44" fmla="*/ 6127357 h 6736476"/>
              <a:gd name="connsiteX45" fmla="*/ 5305304 w 8411286"/>
              <a:gd name="connsiteY45" fmla="*/ 6110481 h 6736476"/>
              <a:gd name="connsiteX46" fmla="*/ 5111217 w 8411286"/>
              <a:gd name="connsiteY46" fmla="*/ 6218074 h 6736476"/>
              <a:gd name="connsiteX47" fmla="*/ 5080627 w 8411286"/>
              <a:gd name="connsiteY47" fmla="*/ 6304567 h 6736476"/>
              <a:gd name="connsiteX48" fmla="*/ 5130204 w 8411286"/>
              <a:gd name="connsiteY48" fmla="*/ 6400558 h 6736476"/>
              <a:gd name="connsiteX49" fmla="*/ 5197713 w 8411286"/>
              <a:gd name="connsiteY49" fmla="*/ 6657933 h 6736476"/>
              <a:gd name="connsiteX50" fmla="*/ 5190329 w 8411286"/>
              <a:gd name="connsiteY50" fmla="*/ 6723333 h 6736476"/>
              <a:gd name="connsiteX51" fmla="*/ 5190795 w 8411286"/>
              <a:gd name="connsiteY51" fmla="*/ 6736476 h 6736476"/>
              <a:gd name="connsiteX52" fmla="*/ 5114216 w 8411286"/>
              <a:gd name="connsiteY52" fmla="*/ 6736476 h 6736476"/>
              <a:gd name="connsiteX53" fmla="*/ 5090121 w 8411286"/>
              <a:gd name="connsiteY53" fmla="*/ 6712785 h 6736476"/>
              <a:gd name="connsiteX54" fmla="*/ 5078517 w 8411286"/>
              <a:gd name="connsiteY54" fmla="*/ 6664264 h 6736476"/>
              <a:gd name="connsiteX55" fmla="*/ 4997297 w 8411286"/>
              <a:gd name="connsiteY55" fmla="*/ 6540849 h 6736476"/>
              <a:gd name="connsiteX56" fmla="*/ 4908691 w 8411286"/>
              <a:gd name="connsiteY56" fmla="*/ 6426928 h 6736476"/>
              <a:gd name="connsiteX57" fmla="*/ 4889705 w 8411286"/>
              <a:gd name="connsiteY57" fmla="*/ 6356255 h 6736476"/>
              <a:gd name="connsiteX58" fmla="*/ 4786333 w 8411286"/>
              <a:gd name="connsiteY58" fmla="*/ 6299293 h 6736476"/>
              <a:gd name="connsiteX59" fmla="*/ 4495200 w 8411286"/>
              <a:gd name="connsiteY59" fmla="*/ 6323556 h 6736476"/>
              <a:gd name="connsiteX60" fmla="*/ 4150274 w 8411286"/>
              <a:gd name="connsiteY60" fmla="*/ 6322500 h 6736476"/>
              <a:gd name="connsiteX61" fmla="*/ 3989940 w 8411286"/>
              <a:gd name="connsiteY61" fmla="*/ 6338322 h 6736476"/>
              <a:gd name="connsiteX62" fmla="*/ 3937199 w 8411286"/>
              <a:gd name="connsiteY62" fmla="*/ 6367857 h 6736476"/>
              <a:gd name="connsiteX63" fmla="*/ 3891842 w 8411286"/>
              <a:gd name="connsiteY63" fmla="*/ 6415324 h 6736476"/>
              <a:gd name="connsiteX64" fmla="*/ 3810620 w 8411286"/>
              <a:gd name="connsiteY64" fmla="*/ 6455409 h 6736476"/>
              <a:gd name="connsiteX65" fmla="*/ 3670329 w 8411286"/>
              <a:gd name="connsiteY65" fmla="*/ 6521863 h 6736476"/>
              <a:gd name="connsiteX66" fmla="*/ 3665055 w 8411286"/>
              <a:gd name="connsiteY66" fmla="*/ 6555617 h 6736476"/>
              <a:gd name="connsiteX67" fmla="*/ 3677927 w 8411286"/>
              <a:gd name="connsiteY67" fmla="*/ 6663210 h 6736476"/>
              <a:gd name="connsiteX68" fmla="*/ 3699047 w 8411286"/>
              <a:gd name="connsiteY68" fmla="*/ 6736476 h 6736476"/>
              <a:gd name="connsiteX69" fmla="*/ 2645249 w 8411286"/>
              <a:gd name="connsiteY69" fmla="*/ 6736476 h 6736476"/>
              <a:gd name="connsiteX70" fmla="*/ 2742086 w 8411286"/>
              <a:gd name="connsiteY70" fmla="*/ 6647385 h 6736476"/>
              <a:gd name="connsiteX71" fmla="*/ 2743140 w 8411286"/>
              <a:gd name="connsiteY71" fmla="*/ 6603084 h 6736476"/>
              <a:gd name="connsiteX72" fmla="*/ 2687235 w 8411286"/>
              <a:gd name="connsiteY72" fmla="*/ 6550343 h 6736476"/>
              <a:gd name="connsiteX73" fmla="*/ 2540616 w 8411286"/>
              <a:gd name="connsiteY73" fmla="*/ 6362583 h 6736476"/>
              <a:gd name="connsiteX74" fmla="*/ 2301170 w 8411286"/>
              <a:gd name="connsiteY74" fmla="*/ 6031369 h 6736476"/>
              <a:gd name="connsiteX75" fmla="*/ 2170371 w 8411286"/>
              <a:gd name="connsiteY75" fmla="*/ 5803528 h 6736476"/>
              <a:gd name="connsiteX76" fmla="*/ 2008983 w 8411286"/>
              <a:gd name="connsiteY76" fmla="*/ 5434340 h 6736476"/>
              <a:gd name="connsiteX77" fmla="*/ 1746334 w 8411286"/>
              <a:gd name="connsiteY77" fmla="*/ 4914312 h 6736476"/>
              <a:gd name="connsiteX78" fmla="*/ 1717853 w 8411286"/>
              <a:gd name="connsiteY78" fmla="*/ 4846804 h 6736476"/>
              <a:gd name="connsiteX79" fmla="*/ 1620809 w 8411286"/>
              <a:gd name="connsiteY79" fmla="*/ 4780349 h 6736476"/>
              <a:gd name="connsiteX80" fmla="*/ 1502668 w 8411286"/>
              <a:gd name="connsiteY80" fmla="*/ 4732882 h 6736476"/>
              <a:gd name="connsiteX81" fmla="*/ 1431996 w 8411286"/>
              <a:gd name="connsiteY81" fmla="*/ 4659044 h 6736476"/>
              <a:gd name="connsiteX82" fmla="*/ 1147194 w 8411286"/>
              <a:gd name="connsiteY82" fmla="*/ 4510315 h 6736476"/>
              <a:gd name="connsiteX83" fmla="*/ 933065 w 8411286"/>
              <a:gd name="connsiteY83" fmla="*/ 4520863 h 6736476"/>
              <a:gd name="connsiteX84" fmla="*/ 779062 w 8411286"/>
              <a:gd name="connsiteY84" fmla="*/ 4470232 h 6736476"/>
              <a:gd name="connsiteX85" fmla="*/ 715772 w 8411286"/>
              <a:gd name="connsiteY85" fmla="*/ 4415381 h 6736476"/>
              <a:gd name="connsiteX86" fmla="*/ 583919 w 8411286"/>
              <a:gd name="connsiteY86" fmla="*/ 4235007 h 6736476"/>
              <a:gd name="connsiteX87" fmla="*/ 567041 w 8411286"/>
              <a:gd name="connsiteY87" fmla="*/ 3954424 h 6736476"/>
              <a:gd name="connsiteX88" fmla="*/ 635604 w 8411286"/>
              <a:gd name="connsiteY88" fmla="*/ 3848942 h 6736476"/>
              <a:gd name="connsiteX89" fmla="*/ 728428 w 8411286"/>
              <a:gd name="connsiteY89" fmla="*/ 3725527 h 6736476"/>
              <a:gd name="connsiteX90" fmla="*/ 756909 w 8411286"/>
              <a:gd name="connsiteY90" fmla="*/ 3679114 h 6736476"/>
              <a:gd name="connsiteX91" fmla="*/ 798047 w 8411286"/>
              <a:gd name="connsiteY91" fmla="*/ 3627429 h 6736476"/>
              <a:gd name="connsiteX92" fmla="*/ 804376 w 8411286"/>
              <a:gd name="connsiteY92" fmla="*/ 3462877 h 6736476"/>
              <a:gd name="connsiteX93" fmla="*/ 693620 w 8411286"/>
              <a:gd name="connsiteY93" fmla="*/ 3265625 h 6736476"/>
              <a:gd name="connsiteX94" fmla="*/ 730538 w 8411286"/>
              <a:gd name="connsiteY94" fmla="*/ 3218158 h 6736476"/>
              <a:gd name="connsiteX95" fmla="*/ 796992 w 8411286"/>
              <a:gd name="connsiteY95" fmla="*/ 3235034 h 6736476"/>
              <a:gd name="connsiteX96" fmla="*/ 844459 w 8411286"/>
              <a:gd name="connsiteY96" fmla="*/ 3233980 h 6736476"/>
              <a:gd name="connsiteX97" fmla="*/ 841295 w 8411286"/>
              <a:gd name="connsiteY97" fmla="*/ 3199171 h 6736476"/>
              <a:gd name="connsiteX98" fmla="*/ 800158 w 8411286"/>
              <a:gd name="connsiteY98" fmla="*/ 3174911 h 6736476"/>
              <a:gd name="connsiteX99" fmla="*/ 615564 w 8411286"/>
              <a:gd name="connsiteY99" fmla="*/ 3159086 h 6736476"/>
              <a:gd name="connsiteX100" fmla="*/ 235828 w 8411286"/>
              <a:gd name="connsiteY100" fmla="*/ 3056770 h 6736476"/>
              <a:gd name="connsiteX101" fmla="*/ 50177 w 8411286"/>
              <a:gd name="connsiteY101" fmla="*/ 2912259 h 6736476"/>
              <a:gd name="connsiteX102" fmla="*/ 1656 w 8411286"/>
              <a:gd name="connsiteY102" fmla="*/ 2697076 h 6736476"/>
              <a:gd name="connsiteX103" fmla="*/ 103975 w 8411286"/>
              <a:gd name="connsiteY103" fmla="*/ 2348984 h 6736476"/>
              <a:gd name="connsiteX104" fmla="*/ 149331 w 8411286"/>
              <a:gd name="connsiteY104" fmla="*/ 2344764 h 6736476"/>
              <a:gd name="connsiteX105" fmla="*/ 134563 w 8411286"/>
              <a:gd name="connsiteY105" fmla="*/ 2317339 h 6736476"/>
              <a:gd name="connsiteX106" fmla="*/ 191525 w 8411286"/>
              <a:gd name="connsiteY106" fmla="*/ 2400669 h 6736476"/>
              <a:gd name="connsiteX107" fmla="*/ 166208 w 8411286"/>
              <a:gd name="connsiteY107" fmla="*/ 2585263 h 6736476"/>
              <a:gd name="connsiteX108" fmla="*/ 160934 w 8411286"/>
              <a:gd name="connsiteY108" fmla="*/ 2716062 h 6736476"/>
              <a:gd name="connsiteX109" fmla="*/ 207347 w 8411286"/>
              <a:gd name="connsiteY109" fmla="*/ 2771968 h 6736476"/>
              <a:gd name="connsiteX110" fmla="*/ 523794 w 8411286"/>
              <a:gd name="connsiteY110" fmla="*/ 2843695 h 6736476"/>
              <a:gd name="connsiteX111" fmla="*/ 1049096 w 8411286"/>
              <a:gd name="connsiteY111" fmla="*/ 2824709 h 6736476"/>
              <a:gd name="connsiteX112" fmla="*/ 1113439 w 8411286"/>
              <a:gd name="connsiteY112" fmla="*/ 2786736 h 6736476"/>
              <a:gd name="connsiteX113" fmla="*/ 1546971 w 8411286"/>
              <a:gd name="connsiteY113" fmla="*/ 2606360 h 6736476"/>
              <a:gd name="connsiteX114" fmla="*/ 1784306 w 8411286"/>
              <a:gd name="connsiteY114" fmla="*/ 2570497 h 6736476"/>
              <a:gd name="connsiteX115" fmla="*/ 1917215 w 8411286"/>
              <a:gd name="connsiteY115" fmla="*/ 2546234 h 6736476"/>
              <a:gd name="connsiteX116" fmla="*/ 2025860 w 8411286"/>
              <a:gd name="connsiteY116" fmla="*/ 2568387 h 6736476"/>
              <a:gd name="connsiteX117" fmla="*/ 2092315 w 8411286"/>
              <a:gd name="connsiteY117" fmla="*/ 2577879 h 6736476"/>
              <a:gd name="connsiteX118" fmla="*/ 2156659 w 8411286"/>
              <a:gd name="connsiteY118" fmla="*/ 2562057 h 6736476"/>
              <a:gd name="connsiteX119" fmla="*/ 2279017 w 8411286"/>
              <a:gd name="connsiteY119" fmla="*/ 2608470 h 6736476"/>
              <a:gd name="connsiteX120" fmla="*/ 2316992 w 8411286"/>
              <a:gd name="connsiteY120" fmla="*/ 2628512 h 6736476"/>
              <a:gd name="connsiteX121" fmla="*/ 2459391 w 8411286"/>
              <a:gd name="connsiteY121" fmla="*/ 2628512 h 6736476"/>
              <a:gd name="connsiteX122" fmla="*/ 2417198 w 8411286"/>
              <a:gd name="connsiteY122" fmla="*/ 2585263 h 6736476"/>
              <a:gd name="connsiteX123" fmla="*/ 2108138 w 8411286"/>
              <a:gd name="connsiteY123" fmla="*/ 2382739 h 6736476"/>
              <a:gd name="connsiteX124" fmla="*/ 1772704 w 8411286"/>
              <a:gd name="connsiteY124" fmla="*/ 2105321 h 6736476"/>
              <a:gd name="connsiteX125" fmla="*/ 1714689 w 8411286"/>
              <a:gd name="connsiteY125" fmla="*/ 1995618 h 6736476"/>
              <a:gd name="connsiteX126" fmla="*/ 1738949 w 8411286"/>
              <a:gd name="connsiteY126" fmla="*/ 1969247 h 6736476"/>
              <a:gd name="connsiteX127" fmla="*/ 1819115 w 8411286"/>
              <a:gd name="connsiteY127" fmla="*/ 2000892 h 6736476"/>
              <a:gd name="connsiteX128" fmla="*/ 2635547 w 8411286"/>
              <a:gd name="connsiteY128" fmla="*/ 2418601 h 6736476"/>
              <a:gd name="connsiteX129" fmla="*/ 2734702 w 8411286"/>
              <a:gd name="connsiteY129" fmla="*/ 2456576 h 6736476"/>
              <a:gd name="connsiteX130" fmla="*/ 2884487 w 8411286"/>
              <a:gd name="connsiteY130" fmla="*/ 2744543 h 6736476"/>
              <a:gd name="connsiteX131" fmla="*/ 2753688 w 8411286"/>
              <a:gd name="connsiteY131" fmla="*/ 2889052 h 6736476"/>
              <a:gd name="connsiteX132" fmla="*/ 2565930 w 8411286"/>
              <a:gd name="connsiteY132" fmla="*/ 2950231 h 6736476"/>
              <a:gd name="connsiteX133" fmla="*/ 2551164 w 8411286"/>
              <a:gd name="connsiteY133" fmla="*/ 2958672 h 6736476"/>
              <a:gd name="connsiteX134" fmla="*/ 2756852 w 8411286"/>
              <a:gd name="connsiteY134" fmla="*/ 3079977 h 6736476"/>
              <a:gd name="connsiteX135" fmla="*/ 3097560 w 8411286"/>
              <a:gd name="connsiteY135" fmla="*/ 3270899 h 6736476"/>
              <a:gd name="connsiteX136" fmla="*/ 3309581 w 8411286"/>
              <a:gd name="connsiteY136" fmla="*/ 3413300 h 6736476"/>
              <a:gd name="connsiteX137" fmla="*/ 3500503 w 8411286"/>
              <a:gd name="connsiteY137" fmla="*/ 3527221 h 6736476"/>
              <a:gd name="connsiteX138" fmla="*/ 3864417 w 8411286"/>
              <a:gd name="connsiteY138" fmla="*/ 3729747 h 6736476"/>
              <a:gd name="connsiteX139" fmla="*/ 4351744 w 8411286"/>
              <a:gd name="connsiteY139" fmla="*/ 3916449 h 6736476"/>
              <a:gd name="connsiteX140" fmla="*/ 5174507 w 8411286"/>
              <a:gd name="connsiteY140" fmla="*/ 3980795 h 6736476"/>
              <a:gd name="connsiteX141" fmla="*/ 5307035 w 8411286"/>
              <a:gd name="connsiteY141" fmla="*/ 3970823 h 6736476"/>
              <a:gd name="connsiteX142" fmla="*/ 5359406 w 8411286"/>
              <a:gd name="connsiteY142" fmla="*/ 3964465 h 6736476"/>
              <a:gd name="connsiteX143" fmla="*/ 5363328 w 8411286"/>
              <a:gd name="connsiteY143" fmla="*/ 3954536 h 6736476"/>
              <a:gd name="connsiteX144" fmla="*/ 5408815 w 8411286"/>
              <a:gd name="connsiteY144" fmla="*/ 3914382 h 6736476"/>
              <a:gd name="connsiteX145" fmla="*/ 5475947 w 8411286"/>
              <a:gd name="connsiteY145" fmla="*/ 3868581 h 6736476"/>
              <a:gd name="connsiteX146" fmla="*/ 5546216 w 8411286"/>
              <a:gd name="connsiteY146" fmla="*/ 3821527 h 6736476"/>
              <a:gd name="connsiteX147" fmla="*/ 5943364 w 8411286"/>
              <a:gd name="connsiteY147" fmla="*/ 3538566 h 6736476"/>
              <a:gd name="connsiteX148" fmla="*/ 5933953 w 8411286"/>
              <a:gd name="connsiteY148" fmla="*/ 3480218 h 6736476"/>
              <a:gd name="connsiteX149" fmla="*/ 5900701 w 8411286"/>
              <a:gd name="connsiteY149" fmla="*/ 3472062 h 6736476"/>
              <a:gd name="connsiteX150" fmla="*/ 5373053 w 8411286"/>
              <a:gd name="connsiteY150" fmla="*/ 3424378 h 6736476"/>
              <a:gd name="connsiteX151" fmla="*/ 5116444 w 8411286"/>
              <a:gd name="connsiteY151" fmla="*/ 3414967 h 6736476"/>
              <a:gd name="connsiteX152" fmla="*/ 5043038 w 8411286"/>
              <a:gd name="connsiteY152" fmla="*/ 3470807 h 6736476"/>
              <a:gd name="connsiteX153" fmla="*/ 5031745 w 8411286"/>
              <a:gd name="connsiteY153" fmla="*/ 3516607 h 6736476"/>
              <a:gd name="connsiteX154" fmla="*/ 5001629 w 8411286"/>
              <a:gd name="connsiteY154" fmla="*/ 3631422 h 6736476"/>
              <a:gd name="connsiteX155" fmla="*/ 4881167 w 8411286"/>
              <a:gd name="connsiteY155" fmla="*/ 3743101 h 6736476"/>
              <a:gd name="connsiteX156" fmla="*/ 4819682 w 8411286"/>
              <a:gd name="connsiteY156" fmla="*/ 3803959 h 6736476"/>
              <a:gd name="connsiteX157" fmla="*/ 4793958 w 8411286"/>
              <a:gd name="connsiteY157" fmla="*/ 3860425 h 6736476"/>
              <a:gd name="connsiteX158" fmla="*/ 4745021 w 8411286"/>
              <a:gd name="connsiteY158" fmla="*/ 3854779 h 6736476"/>
              <a:gd name="connsiteX159" fmla="*/ 4721806 w 8411286"/>
              <a:gd name="connsiteY159" fmla="*/ 3819644 h 6736476"/>
              <a:gd name="connsiteX160" fmla="*/ 4706748 w 8411286"/>
              <a:gd name="connsiteY160" fmla="*/ 3847877 h 6736476"/>
              <a:gd name="connsiteX161" fmla="*/ 4690436 w 8411286"/>
              <a:gd name="connsiteY161" fmla="*/ 3911246 h 6736476"/>
              <a:gd name="connsiteX162" fmla="*/ 4656557 w 8411286"/>
              <a:gd name="connsiteY162" fmla="*/ 3936968 h 6736476"/>
              <a:gd name="connsiteX163" fmla="*/ 4634597 w 8411286"/>
              <a:gd name="connsiteY163" fmla="*/ 3909363 h 6736476"/>
              <a:gd name="connsiteX164" fmla="*/ 4624559 w 8411286"/>
              <a:gd name="connsiteY164" fmla="*/ 3862935 h 6736476"/>
              <a:gd name="connsiteX165" fmla="*/ 4614520 w 8411286"/>
              <a:gd name="connsiteY165" fmla="*/ 3893677 h 6736476"/>
              <a:gd name="connsiteX166" fmla="*/ 4591306 w 8411286"/>
              <a:gd name="connsiteY166" fmla="*/ 3923165 h 6736476"/>
              <a:gd name="connsiteX167" fmla="*/ 4557426 w 8411286"/>
              <a:gd name="connsiteY167" fmla="*/ 3900579 h 6736476"/>
              <a:gd name="connsiteX168" fmla="*/ 4532330 w 8411286"/>
              <a:gd name="connsiteY168" fmla="*/ 3791410 h 6736476"/>
              <a:gd name="connsiteX169" fmla="*/ 4531703 w 8411286"/>
              <a:gd name="connsiteY169" fmla="*/ 3723023 h 6736476"/>
              <a:gd name="connsiteX170" fmla="*/ 4448885 w 8411286"/>
              <a:gd name="connsiteY170" fmla="*/ 3766942 h 6736476"/>
              <a:gd name="connsiteX171" fmla="*/ 4448885 w 8411286"/>
              <a:gd name="connsiteY171" fmla="*/ 3559898 h 6736476"/>
              <a:gd name="connsiteX172" fmla="*/ 4463316 w 8411286"/>
              <a:gd name="connsiteY172" fmla="*/ 3532919 h 6736476"/>
              <a:gd name="connsiteX173" fmla="*/ 4690436 w 8411286"/>
              <a:gd name="connsiteY173" fmla="*/ 2978920 h 6736476"/>
              <a:gd name="connsiteX174" fmla="*/ 4927595 w 8411286"/>
              <a:gd name="connsiteY174" fmla="*/ 2711019 h 6736476"/>
              <a:gd name="connsiteX175" fmla="*/ 5275805 w 8411286"/>
              <a:gd name="connsiteY175" fmla="*/ 2466331 h 6736476"/>
              <a:gd name="connsiteX176" fmla="*/ 5731929 w 8411286"/>
              <a:gd name="connsiteY176" fmla="*/ 2199683 h 6736476"/>
              <a:gd name="connsiteX177" fmla="*/ 5826667 w 8411286"/>
              <a:gd name="connsiteY177" fmla="*/ 2087378 h 6736476"/>
              <a:gd name="connsiteX178" fmla="*/ 5894427 w 8411286"/>
              <a:gd name="connsiteY178" fmla="*/ 1910450 h 6736476"/>
              <a:gd name="connsiteX179" fmla="*/ 6199972 w 8411286"/>
              <a:gd name="connsiteY179" fmla="*/ 1572278 h 6736476"/>
              <a:gd name="connsiteX180" fmla="*/ 6236363 w 8411286"/>
              <a:gd name="connsiteY180" fmla="*/ 1530869 h 6736476"/>
              <a:gd name="connsiteX181" fmla="*/ 6233226 w 8411286"/>
              <a:gd name="connsiteY181" fmla="*/ 1470012 h 6736476"/>
              <a:gd name="connsiteX182" fmla="*/ 6184288 w 8411286"/>
              <a:gd name="connsiteY182" fmla="*/ 1457463 h 6736476"/>
              <a:gd name="connsiteX183" fmla="*/ 6119666 w 8411286"/>
              <a:gd name="connsiteY183" fmla="*/ 1467501 h 6736476"/>
              <a:gd name="connsiteX184" fmla="*/ 5976616 w 8411286"/>
              <a:gd name="connsiteY184" fmla="*/ 1475658 h 6736476"/>
              <a:gd name="connsiteX185" fmla="*/ 5893799 w 8411286"/>
              <a:gd name="connsiteY185" fmla="*/ 1374646 h 6736476"/>
              <a:gd name="connsiteX186" fmla="*/ 5956539 w 8411286"/>
              <a:gd name="connsiteY186" fmla="*/ 1308140 h 6736476"/>
              <a:gd name="connsiteX187" fmla="*/ 6087040 w 8411286"/>
              <a:gd name="connsiteY187" fmla="*/ 1246654 h 6736476"/>
              <a:gd name="connsiteX188" fmla="*/ 6108999 w 8411286"/>
              <a:gd name="connsiteY188" fmla="*/ 1201481 h 6736476"/>
              <a:gd name="connsiteX189" fmla="*/ 6058807 w 8411286"/>
              <a:gd name="connsiteY189" fmla="*/ 1185169 h 6736476"/>
              <a:gd name="connsiteX190" fmla="*/ 6009869 w 8411286"/>
              <a:gd name="connsiteY190" fmla="*/ 1225323 h 6736476"/>
              <a:gd name="connsiteX191" fmla="*/ 5906347 w 8411286"/>
              <a:gd name="connsiteY191" fmla="*/ 1288691 h 6736476"/>
              <a:gd name="connsiteX192" fmla="*/ 5689266 w 8411286"/>
              <a:gd name="connsiteY192" fmla="*/ 1229087 h 6736476"/>
              <a:gd name="connsiteX193" fmla="*/ 5573823 w 8411286"/>
              <a:gd name="connsiteY193" fmla="*/ 1109880 h 6736476"/>
              <a:gd name="connsiteX194" fmla="*/ 5601428 w 8411286"/>
              <a:gd name="connsiteY194" fmla="*/ 927306 h 6736476"/>
              <a:gd name="connsiteX195" fmla="*/ 5812863 w 8411286"/>
              <a:gd name="connsiteY195" fmla="*/ 805588 h 6736476"/>
              <a:gd name="connsiteX196" fmla="*/ 5938972 w 8411286"/>
              <a:gd name="connsiteY196" fmla="*/ 547725 h 6736476"/>
              <a:gd name="connsiteX197" fmla="*/ 5928306 w 8411286"/>
              <a:gd name="connsiteY197" fmla="*/ 479338 h 6736476"/>
              <a:gd name="connsiteX198" fmla="*/ 5984774 w 8411286"/>
              <a:gd name="connsiteY198" fmla="*/ 344446 h 6736476"/>
              <a:gd name="connsiteX199" fmla="*/ 6093941 w 8411286"/>
              <a:gd name="connsiteY199" fmla="*/ 259746 h 6736476"/>
              <a:gd name="connsiteX200" fmla="*/ 6622844 w 8411286"/>
              <a:gd name="connsiteY200" fmla="*/ 48310 h 6736476"/>
              <a:gd name="connsiteX201" fmla="*/ 6826123 w 8411286"/>
              <a:gd name="connsiteY201" fmla="*/ 37017 h 6736476"/>
              <a:gd name="connsiteX202" fmla="*/ 6937173 w 8411286"/>
              <a:gd name="connsiteY202" fmla="*/ 0 h 6736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Lst>
            <a:rect l="l" t="t" r="r" b="b"/>
            <a:pathLst>
              <a:path w="8411286" h="6736476">
                <a:moveTo>
                  <a:pt x="5699762" y="5934811"/>
                </a:moveTo>
                <a:lnTo>
                  <a:pt x="5699473" y="5964269"/>
                </a:lnTo>
                <a:lnTo>
                  <a:pt x="5704951" y="6001406"/>
                </a:lnTo>
                <a:close/>
                <a:moveTo>
                  <a:pt x="5700507" y="5913361"/>
                </a:moveTo>
                <a:lnTo>
                  <a:pt x="5699940" y="5916657"/>
                </a:lnTo>
                <a:lnTo>
                  <a:pt x="5699858" y="5924998"/>
                </a:lnTo>
                <a:close/>
                <a:moveTo>
                  <a:pt x="6937173" y="0"/>
                </a:moveTo>
                <a:cubicBezTo>
                  <a:pt x="6995523" y="0"/>
                  <a:pt x="7054499" y="0"/>
                  <a:pt x="7112847" y="0"/>
                </a:cubicBezTo>
                <a:cubicBezTo>
                  <a:pt x="7130415" y="10666"/>
                  <a:pt x="7148610" y="20705"/>
                  <a:pt x="7165550" y="31998"/>
                </a:cubicBezTo>
                <a:cubicBezTo>
                  <a:pt x="7205704" y="59603"/>
                  <a:pt x="7230800" y="97248"/>
                  <a:pt x="7230172" y="147441"/>
                </a:cubicBezTo>
                <a:cubicBezTo>
                  <a:pt x="7228918" y="212063"/>
                  <a:pt x="7257779" y="259119"/>
                  <a:pt x="7308598" y="296136"/>
                </a:cubicBezTo>
                <a:cubicBezTo>
                  <a:pt x="7326165" y="309311"/>
                  <a:pt x="7344359" y="321859"/>
                  <a:pt x="7361927" y="334407"/>
                </a:cubicBezTo>
                <a:cubicBezTo>
                  <a:pt x="7612890" y="510081"/>
                  <a:pt x="7769741" y="742220"/>
                  <a:pt x="7786681" y="1054668"/>
                </a:cubicBezTo>
                <a:cubicBezTo>
                  <a:pt x="7790445" y="1124311"/>
                  <a:pt x="7809267" y="1188306"/>
                  <a:pt x="7843148" y="1247910"/>
                </a:cubicBezTo>
                <a:cubicBezTo>
                  <a:pt x="7890203" y="1330099"/>
                  <a:pt x="7939140" y="1412290"/>
                  <a:pt x="7989333" y="1492598"/>
                </a:cubicBezTo>
                <a:cubicBezTo>
                  <a:pt x="8092227" y="1658860"/>
                  <a:pt x="8187592" y="1828886"/>
                  <a:pt x="8255980" y="2013344"/>
                </a:cubicBezTo>
                <a:cubicBezTo>
                  <a:pt x="8324995" y="2201565"/>
                  <a:pt x="8356365" y="2395434"/>
                  <a:pt x="8328759" y="2595576"/>
                </a:cubicBezTo>
                <a:cubicBezTo>
                  <a:pt x="8291114" y="2865361"/>
                  <a:pt x="8316211" y="3128870"/>
                  <a:pt x="8394636" y="3388617"/>
                </a:cubicBezTo>
                <a:lnTo>
                  <a:pt x="8411286" y="3449238"/>
                </a:lnTo>
                <a:lnTo>
                  <a:pt x="8411286" y="6736476"/>
                </a:lnTo>
                <a:lnTo>
                  <a:pt x="7208192" y="6736476"/>
                </a:lnTo>
                <a:lnTo>
                  <a:pt x="7224525" y="6699435"/>
                </a:lnTo>
                <a:cubicBezTo>
                  <a:pt x="7227035" y="6691906"/>
                  <a:pt x="7218879" y="6676220"/>
                  <a:pt x="7211350" y="6671829"/>
                </a:cubicBezTo>
                <a:cubicBezTo>
                  <a:pt x="7206331" y="6668692"/>
                  <a:pt x="7191273" y="6676220"/>
                  <a:pt x="7184371" y="6683122"/>
                </a:cubicBezTo>
                <a:cubicBezTo>
                  <a:pt x="7173706" y="6694415"/>
                  <a:pt x="7168059" y="6710101"/>
                  <a:pt x="7158021" y="6721394"/>
                </a:cubicBezTo>
                <a:lnTo>
                  <a:pt x="7140347" y="6736476"/>
                </a:lnTo>
                <a:lnTo>
                  <a:pt x="7106917" y="6736476"/>
                </a:lnTo>
                <a:lnTo>
                  <a:pt x="7103015" y="6712307"/>
                </a:lnTo>
                <a:cubicBezTo>
                  <a:pt x="7099633" y="6663164"/>
                  <a:pt x="7103750" y="6615520"/>
                  <a:pt x="7059519" y="6580228"/>
                </a:cubicBezTo>
                <a:cubicBezTo>
                  <a:pt x="7051362" y="6607833"/>
                  <a:pt x="7042579" y="6635440"/>
                  <a:pt x="7043833" y="6663045"/>
                </a:cubicBezTo>
                <a:cubicBezTo>
                  <a:pt x="7044775" y="6683750"/>
                  <a:pt x="7047912" y="6704297"/>
                  <a:pt x="7051205" y="6724845"/>
                </a:cubicBezTo>
                <a:lnTo>
                  <a:pt x="7052770" y="6736476"/>
                </a:lnTo>
                <a:lnTo>
                  <a:pt x="6976399" y="6736476"/>
                </a:lnTo>
                <a:lnTo>
                  <a:pt x="6969171" y="6722022"/>
                </a:lnTo>
                <a:lnTo>
                  <a:pt x="6965668" y="6736476"/>
                </a:lnTo>
                <a:lnTo>
                  <a:pt x="5912639" y="6736476"/>
                </a:lnTo>
                <a:lnTo>
                  <a:pt x="5766309" y="6264493"/>
                </a:lnTo>
                <a:lnTo>
                  <a:pt x="5730397" y="6316172"/>
                </a:lnTo>
                <a:cubicBezTo>
                  <a:pt x="5723013" y="6324610"/>
                  <a:pt x="5717739" y="6334104"/>
                  <a:pt x="5716685" y="6345706"/>
                </a:cubicBezTo>
                <a:cubicBezTo>
                  <a:pt x="5710357" y="6415324"/>
                  <a:pt x="5685041" y="6477559"/>
                  <a:pt x="5642847" y="6530301"/>
                </a:cubicBezTo>
                <a:cubicBezTo>
                  <a:pt x="5614895" y="6565638"/>
                  <a:pt x="5591557" y="6602623"/>
                  <a:pt x="5571861" y="6640910"/>
                </a:cubicBezTo>
                <a:lnTo>
                  <a:pt x="5532211" y="6736476"/>
                </a:lnTo>
                <a:lnTo>
                  <a:pt x="5291750" y="6736476"/>
                </a:lnTo>
                <a:lnTo>
                  <a:pt x="5314799" y="6682196"/>
                </a:lnTo>
                <a:cubicBezTo>
                  <a:pt x="5382308" y="6499710"/>
                  <a:pt x="5380195" y="6314062"/>
                  <a:pt x="5336949" y="6127357"/>
                </a:cubicBezTo>
                <a:cubicBezTo>
                  <a:pt x="5331675" y="6105207"/>
                  <a:pt x="5325347" y="6103097"/>
                  <a:pt x="5305304" y="6110481"/>
                </a:cubicBezTo>
                <a:cubicBezTo>
                  <a:pt x="5234633" y="6135798"/>
                  <a:pt x="5171343" y="6172717"/>
                  <a:pt x="5111217" y="6218074"/>
                </a:cubicBezTo>
                <a:cubicBezTo>
                  <a:pt x="5079573" y="6241280"/>
                  <a:pt x="5074299" y="6269759"/>
                  <a:pt x="5080627" y="6304567"/>
                </a:cubicBezTo>
                <a:cubicBezTo>
                  <a:pt x="5086957" y="6341486"/>
                  <a:pt x="5104887" y="6374187"/>
                  <a:pt x="5130204" y="6400558"/>
                </a:cubicBezTo>
                <a:cubicBezTo>
                  <a:pt x="5201931" y="6474395"/>
                  <a:pt x="5216700" y="6560891"/>
                  <a:pt x="5197713" y="6657933"/>
                </a:cubicBezTo>
                <a:cubicBezTo>
                  <a:pt x="5193493" y="6679030"/>
                  <a:pt x="5193493" y="6701183"/>
                  <a:pt x="5190329" y="6723333"/>
                </a:cubicBezTo>
                <a:lnTo>
                  <a:pt x="5190795" y="6736476"/>
                </a:lnTo>
                <a:lnTo>
                  <a:pt x="5114216" y="6736476"/>
                </a:lnTo>
                <a:lnTo>
                  <a:pt x="5090121" y="6712785"/>
                </a:lnTo>
                <a:cubicBezTo>
                  <a:pt x="5075353" y="6701183"/>
                  <a:pt x="5079573" y="6680086"/>
                  <a:pt x="5078517" y="6664264"/>
                </a:cubicBezTo>
                <a:cubicBezTo>
                  <a:pt x="5074299" y="6607302"/>
                  <a:pt x="5052146" y="6565109"/>
                  <a:pt x="4997297" y="6540849"/>
                </a:cubicBezTo>
                <a:cubicBezTo>
                  <a:pt x="4947720" y="6519752"/>
                  <a:pt x="4920293" y="6478613"/>
                  <a:pt x="4908691" y="6426928"/>
                </a:cubicBezTo>
                <a:cubicBezTo>
                  <a:pt x="4903417" y="6402668"/>
                  <a:pt x="4897089" y="6379461"/>
                  <a:pt x="4889705" y="6356255"/>
                </a:cubicBezTo>
                <a:cubicBezTo>
                  <a:pt x="4872826" y="6304567"/>
                  <a:pt x="4840127" y="6286637"/>
                  <a:pt x="4786333" y="6299293"/>
                </a:cubicBezTo>
                <a:cubicBezTo>
                  <a:pt x="4690342" y="6320390"/>
                  <a:pt x="4593300" y="6324610"/>
                  <a:pt x="4495200" y="6323556"/>
                </a:cubicBezTo>
                <a:cubicBezTo>
                  <a:pt x="4380225" y="6323556"/>
                  <a:pt x="4265248" y="6322500"/>
                  <a:pt x="4150274" y="6322500"/>
                </a:cubicBezTo>
                <a:cubicBezTo>
                  <a:pt x="4096479" y="6321446"/>
                  <a:pt x="4042681" y="6329884"/>
                  <a:pt x="3989940" y="6338322"/>
                </a:cubicBezTo>
                <a:cubicBezTo>
                  <a:pt x="3968844" y="6341486"/>
                  <a:pt x="3950911" y="6349927"/>
                  <a:pt x="3937199" y="6367857"/>
                </a:cubicBezTo>
                <a:cubicBezTo>
                  <a:pt x="3924541" y="6384735"/>
                  <a:pt x="3906610" y="6399502"/>
                  <a:pt x="3891842" y="6415324"/>
                </a:cubicBezTo>
                <a:cubicBezTo>
                  <a:pt x="3869692" y="6438530"/>
                  <a:pt x="3846485" y="6454353"/>
                  <a:pt x="3810620" y="6455409"/>
                </a:cubicBezTo>
                <a:cubicBezTo>
                  <a:pt x="3756825" y="6457517"/>
                  <a:pt x="3718850" y="6501820"/>
                  <a:pt x="3670329" y="6521863"/>
                </a:cubicBezTo>
                <a:cubicBezTo>
                  <a:pt x="3656617" y="6528191"/>
                  <a:pt x="3665055" y="6544013"/>
                  <a:pt x="3665055" y="6555617"/>
                </a:cubicBezTo>
                <a:cubicBezTo>
                  <a:pt x="3666637" y="6592536"/>
                  <a:pt x="3670922" y="6628400"/>
                  <a:pt x="3677927" y="6663210"/>
                </a:cubicBezTo>
                <a:lnTo>
                  <a:pt x="3699047" y="6736476"/>
                </a:lnTo>
                <a:lnTo>
                  <a:pt x="2645249" y="6736476"/>
                </a:lnTo>
                <a:lnTo>
                  <a:pt x="2742086" y="6647385"/>
                </a:lnTo>
                <a:cubicBezTo>
                  <a:pt x="2760016" y="6631563"/>
                  <a:pt x="2758962" y="6618907"/>
                  <a:pt x="2743140" y="6603084"/>
                </a:cubicBezTo>
                <a:cubicBezTo>
                  <a:pt x="2724154" y="6585152"/>
                  <a:pt x="2707275" y="6565109"/>
                  <a:pt x="2687235" y="6550343"/>
                </a:cubicBezTo>
                <a:cubicBezTo>
                  <a:pt x="2619725" y="6501820"/>
                  <a:pt x="2572260" y="6437477"/>
                  <a:pt x="2540616" y="6362583"/>
                </a:cubicBezTo>
                <a:cubicBezTo>
                  <a:pt x="2486818" y="6232840"/>
                  <a:pt x="2408763" y="6123139"/>
                  <a:pt x="2301170" y="6031369"/>
                </a:cubicBezTo>
                <a:cubicBezTo>
                  <a:pt x="2231550" y="5972300"/>
                  <a:pt x="2188303" y="5894242"/>
                  <a:pt x="2170371" y="5803528"/>
                </a:cubicBezTo>
                <a:cubicBezTo>
                  <a:pt x="2144000" y="5668511"/>
                  <a:pt x="2083875" y="5547206"/>
                  <a:pt x="2008983" y="5434340"/>
                </a:cubicBezTo>
                <a:cubicBezTo>
                  <a:pt x="1900337" y="5270842"/>
                  <a:pt x="1812788" y="5098906"/>
                  <a:pt x="1746334" y="4914312"/>
                </a:cubicBezTo>
                <a:cubicBezTo>
                  <a:pt x="1737896" y="4891105"/>
                  <a:pt x="1726291" y="4870009"/>
                  <a:pt x="1717853" y="4846804"/>
                </a:cubicBezTo>
                <a:cubicBezTo>
                  <a:pt x="1702030" y="4800391"/>
                  <a:pt x="1680934" y="4769800"/>
                  <a:pt x="1620809" y="4780349"/>
                </a:cubicBezTo>
                <a:cubicBezTo>
                  <a:pt x="1576505" y="4788789"/>
                  <a:pt x="1536423" y="4763472"/>
                  <a:pt x="1502668" y="4732882"/>
                </a:cubicBezTo>
                <a:cubicBezTo>
                  <a:pt x="1477353" y="4709677"/>
                  <a:pt x="1452037" y="4686471"/>
                  <a:pt x="1431996" y="4659044"/>
                </a:cubicBezTo>
                <a:cubicBezTo>
                  <a:pt x="1362377" y="4559892"/>
                  <a:pt x="1263225" y="4520863"/>
                  <a:pt x="1147194" y="4510315"/>
                </a:cubicBezTo>
                <a:cubicBezTo>
                  <a:pt x="1074410" y="4502930"/>
                  <a:pt x="1003736" y="4505041"/>
                  <a:pt x="933065" y="4520863"/>
                </a:cubicBezTo>
                <a:cubicBezTo>
                  <a:pt x="872940" y="4533521"/>
                  <a:pt x="819143" y="4522973"/>
                  <a:pt x="779062" y="4470232"/>
                </a:cubicBezTo>
                <a:cubicBezTo>
                  <a:pt x="762183" y="4447025"/>
                  <a:pt x="740030" y="4429093"/>
                  <a:pt x="715772" y="4415381"/>
                </a:cubicBezTo>
                <a:cubicBezTo>
                  <a:pt x="644042" y="4375298"/>
                  <a:pt x="603960" y="4313062"/>
                  <a:pt x="583919" y="4235007"/>
                </a:cubicBezTo>
                <a:cubicBezTo>
                  <a:pt x="560713" y="4142182"/>
                  <a:pt x="536452" y="4050412"/>
                  <a:pt x="567041" y="3954424"/>
                </a:cubicBezTo>
                <a:cubicBezTo>
                  <a:pt x="580753" y="3912231"/>
                  <a:pt x="599742" y="3876367"/>
                  <a:pt x="635604" y="3848942"/>
                </a:cubicBezTo>
                <a:cubicBezTo>
                  <a:pt x="677797" y="3817297"/>
                  <a:pt x="711552" y="3777214"/>
                  <a:pt x="728428" y="3725527"/>
                </a:cubicBezTo>
                <a:cubicBezTo>
                  <a:pt x="733703" y="3708651"/>
                  <a:pt x="746361" y="3693882"/>
                  <a:pt x="756909" y="3679114"/>
                </a:cubicBezTo>
                <a:cubicBezTo>
                  <a:pt x="769567" y="3661184"/>
                  <a:pt x="784336" y="3645361"/>
                  <a:pt x="798047" y="3627429"/>
                </a:cubicBezTo>
                <a:cubicBezTo>
                  <a:pt x="857117" y="3550427"/>
                  <a:pt x="857117" y="3540933"/>
                  <a:pt x="804376" y="3462877"/>
                </a:cubicBezTo>
                <a:cubicBezTo>
                  <a:pt x="762183" y="3399588"/>
                  <a:pt x="719990" y="3337352"/>
                  <a:pt x="693620" y="3265625"/>
                </a:cubicBezTo>
                <a:cubicBezTo>
                  <a:pt x="682015" y="3232924"/>
                  <a:pt x="694676" y="3214994"/>
                  <a:pt x="730538" y="3218158"/>
                </a:cubicBezTo>
                <a:cubicBezTo>
                  <a:pt x="752691" y="3220268"/>
                  <a:pt x="774841" y="3228706"/>
                  <a:pt x="796992" y="3235034"/>
                </a:cubicBezTo>
                <a:cubicBezTo>
                  <a:pt x="812814" y="3239254"/>
                  <a:pt x="831803" y="3246638"/>
                  <a:pt x="844459" y="3233980"/>
                </a:cubicBezTo>
                <a:cubicBezTo>
                  <a:pt x="849733" y="3228706"/>
                  <a:pt x="845513" y="3210773"/>
                  <a:pt x="841295" y="3199171"/>
                </a:cubicBezTo>
                <a:cubicBezTo>
                  <a:pt x="833911" y="3181239"/>
                  <a:pt x="818088" y="3171744"/>
                  <a:pt x="800158" y="3174911"/>
                </a:cubicBezTo>
                <a:cubicBezTo>
                  <a:pt x="736870" y="3185457"/>
                  <a:pt x="676741" y="3169637"/>
                  <a:pt x="615564" y="3159086"/>
                </a:cubicBezTo>
                <a:cubicBezTo>
                  <a:pt x="485819" y="3136936"/>
                  <a:pt x="356076" y="3112675"/>
                  <a:pt x="235828" y="3056770"/>
                </a:cubicBezTo>
                <a:cubicBezTo>
                  <a:pt x="163044" y="3023015"/>
                  <a:pt x="101864" y="2975548"/>
                  <a:pt x="50177" y="2912259"/>
                </a:cubicBezTo>
                <a:cubicBezTo>
                  <a:pt x="-2564" y="2846859"/>
                  <a:pt x="-2564" y="2773021"/>
                  <a:pt x="1656" y="2697076"/>
                </a:cubicBezTo>
                <a:cubicBezTo>
                  <a:pt x="9041" y="2573661"/>
                  <a:pt x="51233" y="2459740"/>
                  <a:pt x="103975" y="2348984"/>
                </a:cubicBezTo>
                <a:cubicBezTo>
                  <a:pt x="110303" y="2335272"/>
                  <a:pt x="111359" y="2336326"/>
                  <a:pt x="149331" y="2344764"/>
                </a:cubicBezTo>
                <a:cubicBezTo>
                  <a:pt x="148277" y="2333162"/>
                  <a:pt x="127181" y="2332105"/>
                  <a:pt x="134563" y="2317339"/>
                </a:cubicBezTo>
                <a:cubicBezTo>
                  <a:pt x="171482" y="2328941"/>
                  <a:pt x="189415" y="2354258"/>
                  <a:pt x="191525" y="2400669"/>
                </a:cubicBezTo>
                <a:cubicBezTo>
                  <a:pt x="194688" y="2463958"/>
                  <a:pt x="175702" y="2524084"/>
                  <a:pt x="166208" y="2585263"/>
                </a:cubicBezTo>
                <a:cubicBezTo>
                  <a:pt x="158826" y="2628512"/>
                  <a:pt x="149331" y="2671759"/>
                  <a:pt x="160934" y="2716062"/>
                </a:cubicBezTo>
                <a:cubicBezTo>
                  <a:pt x="167264" y="2743487"/>
                  <a:pt x="180976" y="2761419"/>
                  <a:pt x="207347" y="2771968"/>
                </a:cubicBezTo>
                <a:cubicBezTo>
                  <a:pt x="308609" y="2814160"/>
                  <a:pt x="416201" y="2833147"/>
                  <a:pt x="523794" y="2843695"/>
                </a:cubicBezTo>
                <a:cubicBezTo>
                  <a:pt x="698894" y="2860571"/>
                  <a:pt x="875050" y="2857407"/>
                  <a:pt x="1049096" y="2824709"/>
                </a:cubicBezTo>
                <a:cubicBezTo>
                  <a:pt x="1076520" y="2819435"/>
                  <a:pt x="1095507" y="2806776"/>
                  <a:pt x="1113439" y="2786736"/>
                </a:cubicBezTo>
                <a:cubicBezTo>
                  <a:pt x="1227360" y="2653827"/>
                  <a:pt x="1373981" y="2596868"/>
                  <a:pt x="1546971" y="2606360"/>
                </a:cubicBezTo>
                <a:cubicBezTo>
                  <a:pt x="1628193" y="2610580"/>
                  <a:pt x="1706251" y="2588427"/>
                  <a:pt x="1784306" y="2570497"/>
                </a:cubicBezTo>
                <a:cubicBezTo>
                  <a:pt x="1828609" y="2561003"/>
                  <a:pt x="1871856" y="2551508"/>
                  <a:pt x="1917215" y="2546234"/>
                </a:cubicBezTo>
                <a:cubicBezTo>
                  <a:pt x="1956242" y="2542016"/>
                  <a:pt x="1993161" y="2544126"/>
                  <a:pt x="2025860" y="2568387"/>
                </a:cubicBezTo>
                <a:cubicBezTo>
                  <a:pt x="2045902" y="2583153"/>
                  <a:pt x="2069109" y="2584209"/>
                  <a:pt x="2092315" y="2577879"/>
                </a:cubicBezTo>
                <a:cubicBezTo>
                  <a:pt x="2114466" y="2572605"/>
                  <a:pt x="2135562" y="2567331"/>
                  <a:pt x="2156659" y="2562057"/>
                </a:cubicBezTo>
                <a:cubicBezTo>
                  <a:pt x="2208346" y="2548344"/>
                  <a:pt x="2250539" y="2562057"/>
                  <a:pt x="2279017" y="2608470"/>
                </a:cubicBezTo>
                <a:cubicBezTo>
                  <a:pt x="2288512" y="2624292"/>
                  <a:pt x="2299060" y="2628512"/>
                  <a:pt x="2316992" y="2628512"/>
                </a:cubicBezTo>
                <a:cubicBezTo>
                  <a:pt x="2363403" y="2627456"/>
                  <a:pt x="2409816" y="2628512"/>
                  <a:pt x="2459391" y="2628512"/>
                </a:cubicBezTo>
                <a:cubicBezTo>
                  <a:pt x="2449899" y="2607416"/>
                  <a:pt x="2431967" y="2596868"/>
                  <a:pt x="2417198" y="2585263"/>
                </a:cubicBezTo>
                <a:cubicBezTo>
                  <a:pt x="2320156" y="2508261"/>
                  <a:pt x="2210454" y="2451302"/>
                  <a:pt x="2108138" y="2382739"/>
                </a:cubicBezTo>
                <a:cubicBezTo>
                  <a:pt x="1986833" y="2300461"/>
                  <a:pt x="1879240" y="2204473"/>
                  <a:pt x="1772704" y="2105321"/>
                </a:cubicBezTo>
                <a:cubicBezTo>
                  <a:pt x="1741059" y="2075784"/>
                  <a:pt x="1715743" y="2042031"/>
                  <a:pt x="1714689" y="1995618"/>
                </a:cubicBezTo>
                <a:cubicBezTo>
                  <a:pt x="1714689" y="1976632"/>
                  <a:pt x="1718907" y="1969247"/>
                  <a:pt x="1738949" y="1969247"/>
                </a:cubicBezTo>
                <a:cubicBezTo>
                  <a:pt x="1770594" y="1970301"/>
                  <a:pt x="1796965" y="1980850"/>
                  <a:pt x="1819115" y="2000892"/>
                </a:cubicBezTo>
                <a:cubicBezTo>
                  <a:pt x="2052230" y="2217131"/>
                  <a:pt x="2344417" y="2316283"/>
                  <a:pt x="2635547" y="2418601"/>
                </a:cubicBezTo>
                <a:cubicBezTo>
                  <a:pt x="2669302" y="2431260"/>
                  <a:pt x="2703057" y="2441808"/>
                  <a:pt x="2734702" y="2456576"/>
                </a:cubicBezTo>
                <a:cubicBezTo>
                  <a:pt x="2845458" y="2506151"/>
                  <a:pt x="2907692" y="2628512"/>
                  <a:pt x="2884487" y="2744543"/>
                </a:cubicBezTo>
                <a:cubicBezTo>
                  <a:pt x="2869719" y="2818381"/>
                  <a:pt x="2822252" y="2864792"/>
                  <a:pt x="2753688" y="2889052"/>
                </a:cubicBezTo>
                <a:cubicBezTo>
                  <a:pt x="2691453" y="2911205"/>
                  <a:pt x="2628163" y="2930191"/>
                  <a:pt x="2565930" y="2950231"/>
                </a:cubicBezTo>
                <a:cubicBezTo>
                  <a:pt x="2561712" y="2952342"/>
                  <a:pt x="2557492" y="2955505"/>
                  <a:pt x="2551164" y="2958672"/>
                </a:cubicBezTo>
                <a:cubicBezTo>
                  <a:pt x="2617615" y="3005083"/>
                  <a:pt x="2688289" y="3040948"/>
                  <a:pt x="2756852" y="3079977"/>
                </a:cubicBezTo>
                <a:cubicBezTo>
                  <a:pt x="2869719" y="3143266"/>
                  <a:pt x="2985749" y="3204445"/>
                  <a:pt x="3097560" y="3270899"/>
                </a:cubicBezTo>
                <a:cubicBezTo>
                  <a:pt x="3171398" y="3314146"/>
                  <a:pt x="3247345" y="3356339"/>
                  <a:pt x="3309581" y="3413300"/>
                </a:cubicBezTo>
                <a:cubicBezTo>
                  <a:pt x="3366540" y="3466041"/>
                  <a:pt x="3431940" y="3496630"/>
                  <a:pt x="3500503" y="3527221"/>
                </a:cubicBezTo>
                <a:cubicBezTo>
                  <a:pt x="3628136" y="3584180"/>
                  <a:pt x="3748387" y="3653799"/>
                  <a:pt x="3864417" y="3729747"/>
                </a:cubicBezTo>
                <a:cubicBezTo>
                  <a:pt x="4014201" y="3827845"/>
                  <a:pt x="4178752" y="3881641"/>
                  <a:pt x="4351744" y="3916449"/>
                </a:cubicBezTo>
                <a:cubicBezTo>
                  <a:pt x="4622835" y="3971301"/>
                  <a:pt x="4898143" y="3994507"/>
                  <a:pt x="5174507" y="3980795"/>
                </a:cubicBezTo>
                <a:cubicBezTo>
                  <a:pt x="5218810" y="3978685"/>
                  <a:pt x="5262980" y="3975256"/>
                  <a:pt x="5307035" y="3970823"/>
                </a:cubicBezTo>
                <a:lnTo>
                  <a:pt x="5359406" y="3964465"/>
                </a:lnTo>
                <a:lnTo>
                  <a:pt x="5363328" y="3954536"/>
                </a:lnTo>
                <a:cubicBezTo>
                  <a:pt x="5372739" y="3937910"/>
                  <a:pt x="5387169" y="3924107"/>
                  <a:pt x="5408815" y="3914382"/>
                </a:cubicBezTo>
                <a:cubicBezTo>
                  <a:pt x="5433284" y="3903716"/>
                  <a:pt x="5453361" y="3883639"/>
                  <a:pt x="5475947" y="3868581"/>
                </a:cubicBezTo>
                <a:cubicBezTo>
                  <a:pt x="5499161" y="3852897"/>
                  <a:pt x="5520493" y="3833448"/>
                  <a:pt x="5546216" y="3821527"/>
                </a:cubicBezTo>
                <a:cubicBezTo>
                  <a:pt x="5697422" y="3753139"/>
                  <a:pt x="5806590" y="3625776"/>
                  <a:pt x="5943364" y="3538566"/>
                </a:cubicBezTo>
                <a:cubicBezTo>
                  <a:pt x="5966578" y="3524136"/>
                  <a:pt x="5959677" y="3492138"/>
                  <a:pt x="5933953" y="3480218"/>
                </a:cubicBezTo>
                <a:cubicBezTo>
                  <a:pt x="5923915" y="3475826"/>
                  <a:pt x="5911994" y="3473316"/>
                  <a:pt x="5900701" y="3472062"/>
                </a:cubicBezTo>
                <a:cubicBezTo>
                  <a:pt x="5725027" y="3455749"/>
                  <a:pt x="5549353" y="3438181"/>
                  <a:pt x="5373053" y="3424378"/>
                </a:cubicBezTo>
                <a:cubicBezTo>
                  <a:pt x="5287726" y="3417478"/>
                  <a:pt x="5201772" y="3416222"/>
                  <a:pt x="5116444" y="3414967"/>
                </a:cubicBezTo>
                <a:cubicBezTo>
                  <a:pt x="5075036" y="3414341"/>
                  <a:pt x="5055585" y="3431280"/>
                  <a:pt x="5043038" y="3470807"/>
                </a:cubicBezTo>
                <a:cubicBezTo>
                  <a:pt x="5038019" y="3485865"/>
                  <a:pt x="5035508" y="3500923"/>
                  <a:pt x="5031745" y="3516607"/>
                </a:cubicBezTo>
                <a:cubicBezTo>
                  <a:pt x="5022333" y="3554880"/>
                  <a:pt x="5015431" y="3594406"/>
                  <a:pt x="5001629" y="3631422"/>
                </a:cubicBezTo>
                <a:cubicBezTo>
                  <a:pt x="4980924" y="3688516"/>
                  <a:pt x="4943907" y="3729926"/>
                  <a:pt x="4881167" y="3743101"/>
                </a:cubicBezTo>
                <a:cubicBezTo>
                  <a:pt x="4847915" y="3750003"/>
                  <a:pt x="4830347" y="3773216"/>
                  <a:pt x="4819682" y="3803959"/>
                </a:cubicBezTo>
                <a:cubicBezTo>
                  <a:pt x="4813408" y="3823408"/>
                  <a:pt x="4806506" y="3844113"/>
                  <a:pt x="4793958" y="3860425"/>
                </a:cubicBezTo>
                <a:cubicBezTo>
                  <a:pt x="4777645" y="3882384"/>
                  <a:pt x="4758823" y="3877993"/>
                  <a:pt x="4745021" y="3854779"/>
                </a:cubicBezTo>
                <a:cubicBezTo>
                  <a:pt x="4738746" y="3844113"/>
                  <a:pt x="4731218" y="3834074"/>
                  <a:pt x="4721806" y="3819644"/>
                </a:cubicBezTo>
                <a:cubicBezTo>
                  <a:pt x="4714277" y="3833448"/>
                  <a:pt x="4709258" y="3840348"/>
                  <a:pt x="4706748" y="3847877"/>
                </a:cubicBezTo>
                <a:cubicBezTo>
                  <a:pt x="4701102" y="3869209"/>
                  <a:pt x="4699220" y="3891796"/>
                  <a:pt x="4690436" y="3911246"/>
                </a:cubicBezTo>
                <a:cubicBezTo>
                  <a:pt x="4684790" y="3923165"/>
                  <a:pt x="4669104" y="3932577"/>
                  <a:pt x="4656557" y="3936968"/>
                </a:cubicBezTo>
                <a:cubicBezTo>
                  <a:pt x="4652164" y="3938224"/>
                  <a:pt x="4638989" y="3920656"/>
                  <a:pt x="4634597" y="3909363"/>
                </a:cubicBezTo>
                <a:cubicBezTo>
                  <a:pt x="4628950" y="3894932"/>
                  <a:pt x="4627696" y="3878621"/>
                  <a:pt x="4624559" y="3862935"/>
                </a:cubicBezTo>
                <a:cubicBezTo>
                  <a:pt x="4617029" y="3873602"/>
                  <a:pt x="4618284" y="3884895"/>
                  <a:pt x="4614520" y="3893677"/>
                </a:cubicBezTo>
                <a:cubicBezTo>
                  <a:pt x="4608873" y="3905598"/>
                  <a:pt x="4598835" y="3923793"/>
                  <a:pt x="4591306" y="3923165"/>
                </a:cubicBezTo>
                <a:cubicBezTo>
                  <a:pt x="4579386" y="3922539"/>
                  <a:pt x="4560563" y="3911246"/>
                  <a:pt x="4557426" y="3900579"/>
                </a:cubicBezTo>
                <a:cubicBezTo>
                  <a:pt x="4546133" y="3865444"/>
                  <a:pt x="4538605" y="3828427"/>
                  <a:pt x="4532330" y="3791410"/>
                </a:cubicBezTo>
                <a:cubicBezTo>
                  <a:pt x="4529193" y="3771961"/>
                  <a:pt x="4531703" y="3750629"/>
                  <a:pt x="4531703" y="3723023"/>
                </a:cubicBezTo>
                <a:cubicBezTo>
                  <a:pt x="4489039" y="3786391"/>
                  <a:pt x="4489039" y="3786391"/>
                  <a:pt x="4448885" y="3766942"/>
                </a:cubicBezTo>
                <a:cubicBezTo>
                  <a:pt x="4448885" y="3697928"/>
                  <a:pt x="4448885" y="3628913"/>
                  <a:pt x="4448885" y="3559898"/>
                </a:cubicBezTo>
                <a:cubicBezTo>
                  <a:pt x="4453904" y="3551115"/>
                  <a:pt x="4459551" y="3542331"/>
                  <a:pt x="4463316" y="3532919"/>
                </a:cubicBezTo>
                <a:cubicBezTo>
                  <a:pt x="4539232" y="3348463"/>
                  <a:pt x="4617657" y="3164633"/>
                  <a:pt x="4690436" y="2978920"/>
                </a:cubicBezTo>
                <a:cubicBezTo>
                  <a:pt x="4737491" y="2859714"/>
                  <a:pt x="4812780" y="2770622"/>
                  <a:pt x="4927595" y="2711019"/>
                </a:cubicBezTo>
                <a:cubicBezTo>
                  <a:pt x="5054331" y="2645141"/>
                  <a:pt x="5170401" y="2562952"/>
                  <a:pt x="5275805" y="2466331"/>
                </a:cubicBezTo>
                <a:cubicBezTo>
                  <a:pt x="5408815" y="2343987"/>
                  <a:pt x="5557511" y="2251130"/>
                  <a:pt x="5731929" y="2199683"/>
                </a:cubicBezTo>
                <a:cubicBezTo>
                  <a:pt x="5787140" y="2183371"/>
                  <a:pt x="5821021" y="2146982"/>
                  <a:pt x="5826667" y="2087378"/>
                </a:cubicBezTo>
                <a:cubicBezTo>
                  <a:pt x="5832940" y="2022128"/>
                  <a:pt x="5859292" y="1965034"/>
                  <a:pt x="5894427" y="1910450"/>
                </a:cubicBezTo>
                <a:cubicBezTo>
                  <a:pt x="5978499" y="1781204"/>
                  <a:pt x="6077001" y="1665761"/>
                  <a:pt x="6199972" y="1572278"/>
                </a:cubicBezTo>
                <a:cubicBezTo>
                  <a:pt x="6214403" y="1560985"/>
                  <a:pt x="6231344" y="1547182"/>
                  <a:pt x="6236363" y="1530869"/>
                </a:cubicBezTo>
                <a:cubicBezTo>
                  <a:pt x="6242009" y="1512047"/>
                  <a:pt x="6242009" y="1486324"/>
                  <a:pt x="6233226" y="1470012"/>
                </a:cubicBezTo>
                <a:cubicBezTo>
                  <a:pt x="6227579" y="1459972"/>
                  <a:pt x="6201228" y="1456835"/>
                  <a:pt x="6184288" y="1457463"/>
                </a:cubicBezTo>
                <a:cubicBezTo>
                  <a:pt x="6162329" y="1457463"/>
                  <a:pt x="6140997" y="1465619"/>
                  <a:pt x="6119666" y="1467501"/>
                </a:cubicBezTo>
                <a:cubicBezTo>
                  <a:pt x="6071982" y="1471266"/>
                  <a:pt x="6023672" y="1479422"/>
                  <a:pt x="5976616" y="1475658"/>
                </a:cubicBezTo>
                <a:cubicBezTo>
                  <a:pt x="5930816" y="1471893"/>
                  <a:pt x="5898191" y="1425465"/>
                  <a:pt x="5893799" y="1374646"/>
                </a:cubicBezTo>
                <a:cubicBezTo>
                  <a:pt x="5890035" y="1329472"/>
                  <a:pt x="5926425" y="1321943"/>
                  <a:pt x="5956539" y="1308140"/>
                </a:cubicBezTo>
                <a:cubicBezTo>
                  <a:pt x="6000458" y="1288063"/>
                  <a:pt x="6043749" y="1267987"/>
                  <a:pt x="6087040" y="1246654"/>
                </a:cubicBezTo>
                <a:cubicBezTo>
                  <a:pt x="6104608" y="1237870"/>
                  <a:pt x="6119666" y="1224695"/>
                  <a:pt x="6108999" y="1201481"/>
                </a:cubicBezTo>
                <a:cubicBezTo>
                  <a:pt x="6098333" y="1178267"/>
                  <a:pt x="6077629" y="1175758"/>
                  <a:pt x="6058807" y="1185169"/>
                </a:cubicBezTo>
                <a:cubicBezTo>
                  <a:pt x="6040612" y="1194579"/>
                  <a:pt x="6021163" y="1208383"/>
                  <a:pt x="6009869" y="1225323"/>
                </a:cubicBezTo>
                <a:cubicBezTo>
                  <a:pt x="5984146" y="1262340"/>
                  <a:pt x="5950266" y="1282417"/>
                  <a:pt x="5906347" y="1288691"/>
                </a:cubicBezTo>
                <a:cubicBezTo>
                  <a:pt x="5825412" y="1299984"/>
                  <a:pt x="5751378" y="1281162"/>
                  <a:pt x="5689266" y="1229087"/>
                </a:cubicBezTo>
                <a:cubicBezTo>
                  <a:pt x="5647229" y="1193953"/>
                  <a:pt x="5609584" y="1152544"/>
                  <a:pt x="5573823" y="1109880"/>
                </a:cubicBezTo>
                <a:cubicBezTo>
                  <a:pt x="5509199" y="1033965"/>
                  <a:pt x="5517355" y="981262"/>
                  <a:pt x="5601428" y="927306"/>
                </a:cubicBezTo>
                <a:cubicBezTo>
                  <a:pt x="5669815" y="884015"/>
                  <a:pt x="5741339" y="844488"/>
                  <a:pt x="5812863" y="805588"/>
                </a:cubicBezTo>
                <a:cubicBezTo>
                  <a:pt x="5917641" y="748495"/>
                  <a:pt x="5959050" y="665050"/>
                  <a:pt x="5938972" y="547725"/>
                </a:cubicBezTo>
                <a:cubicBezTo>
                  <a:pt x="5935208" y="525139"/>
                  <a:pt x="5930816" y="502552"/>
                  <a:pt x="5928306" y="479338"/>
                </a:cubicBezTo>
                <a:cubicBezTo>
                  <a:pt x="5922660" y="424754"/>
                  <a:pt x="5939599" y="378325"/>
                  <a:pt x="5984774" y="344446"/>
                </a:cubicBezTo>
                <a:cubicBezTo>
                  <a:pt x="6021163" y="316840"/>
                  <a:pt x="6056298" y="286724"/>
                  <a:pt x="6093941" y="259746"/>
                </a:cubicBezTo>
                <a:cubicBezTo>
                  <a:pt x="6252675" y="145558"/>
                  <a:pt x="6425211" y="64622"/>
                  <a:pt x="6622844" y="48310"/>
                </a:cubicBezTo>
                <a:cubicBezTo>
                  <a:pt x="6690603" y="42664"/>
                  <a:pt x="6758991" y="45801"/>
                  <a:pt x="6826123" y="37017"/>
                </a:cubicBezTo>
                <a:cubicBezTo>
                  <a:pt x="6861886" y="36389"/>
                  <a:pt x="6898903" y="14431"/>
                  <a:pt x="6937173" y="0"/>
                </a:cubicBez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8557766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8_Image slide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78855341-7087-46B2-9738-26BDE092C109}"/>
              </a:ext>
            </a:extLst>
          </p:cNvPr>
          <p:cNvSpPr>
            <a:spLocks noGrp="1"/>
          </p:cNvSpPr>
          <p:nvPr>
            <p:ph type="pic" sz="quarter" idx="11" hasCustomPrompt="1"/>
          </p:nvPr>
        </p:nvSpPr>
        <p:spPr>
          <a:xfrm>
            <a:off x="561962" y="0"/>
            <a:ext cx="11068076" cy="4046220"/>
          </a:xfrm>
          <a:custGeom>
            <a:avLst/>
            <a:gdLst>
              <a:gd name="connsiteX0" fmla="*/ 0 w 11068076"/>
              <a:gd name="connsiteY0" fmla="*/ 0 h 4046220"/>
              <a:gd name="connsiteX1" fmla="*/ 11068076 w 11068076"/>
              <a:gd name="connsiteY1" fmla="*/ 0 h 4046220"/>
              <a:gd name="connsiteX2" fmla="*/ 10988145 w 11068076"/>
              <a:gd name="connsiteY2" fmla="*/ 236229 h 4046220"/>
              <a:gd name="connsiteX3" fmla="*/ 5534038 w 11068076"/>
              <a:gd name="connsiteY3" fmla="*/ 4046220 h 4046220"/>
              <a:gd name="connsiteX4" fmla="*/ 79931 w 11068076"/>
              <a:gd name="connsiteY4" fmla="*/ 236229 h 404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68076" h="4046220">
                <a:moveTo>
                  <a:pt x="0" y="0"/>
                </a:moveTo>
                <a:lnTo>
                  <a:pt x="11068076" y="0"/>
                </a:lnTo>
                <a:lnTo>
                  <a:pt x="10988145" y="236229"/>
                </a:lnTo>
                <a:cubicBezTo>
                  <a:pt x="10174085" y="2459531"/>
                  <a:pt x="8039357" y="4046220"/>
                  <a:pt x="5534038" y="4046220"/>
                </a:cubicBezTo>
                <a:cubicBezTo>
                  <a:pt x="3028719" y="4046220"/>
                  <a:pt x="893992" y="2459531"/>
                  <a:pt x="79931" y="236229"/>
                </a:cubicBez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8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Tree>
    <p:extLst>
      <p:ext uri="{BB962C8B-B14F-4D97-AF65-F5344CB8AC3E}">
        <p14:creationId xmlns:p14="http://schemas.microsoft.com/office/powerpoint/2010/main" val="23185183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solidFill>
          <a:schemeClr val="accent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8C67255-373D-4313-9B6D-8A19B11B157D}"/>
              </a:ext>
            </a:extLst>
          </p:cNvPr>
          <p:cNvGrpSpPr/>
          <p:nvPr userDrawn="1"/>
        </p:nvGrpSpPr>
        <p:grpSpPr>
          <a:xfrm>
            <a:off x="1439781" y="458044"/>
            <a:ext cx="9415959" cy="5864435"/>
            <a:chOff x="1102808" y="1419517"/>
            <a:chExt cx="5383089" cy="3796702"/>
          </a:xfrm>
          <a:solidFill>
            <a:schemeClr val="bg1">
              <a:alpha val="6000"/>
            </a:schemeClr>
          </a:solidFill>
        </p:grpSpPr>
        <p:grpSp>
          <p:nvGrpSpPr>
            <p:cNvPr id="3" name="Group 2">
              <a:extLst>
                <a:ext uri="{FF2B5EF4-FFF2-40B4-BE49-F238E27FC236}">
                  <a16:creationId xmlns:a16="http://schemas.microsoft.com/office/drawing/2014/main" id="{CE30FE16-31CC-4E60-B36B-CAD6FC491355}"/>
                </a:ext>
              </a:extLst>
            </p:cNvPr>
            <p:cNvGrpSpPr/>
            <p:nvPr/>
          </p:nvGrpSpPr>
          <p:grpSpPr>
            <a:xfrm>
              <a:off x="3564744" y="2898363"/>
              <a:ext cx="188449" cy="1471350"/>
              <a:chOff x="10641180" y="438150"/>
              <a:chExt cx="247650" cy="1828800"/>
            </a:xfrm>
            <a:grpFill/>
          </p:grpSpPr>
          <p:sp>
            <p:nvSpPr>
              <p:cNvPr id="76" name="Rectangle: Rounded Corners 75">
                <a:extLst>
                  <a:ext uri="{FF2B5EF4-FFF2-40B4-BE49-F238E27FC236}">
                    <a16:creationId xmlns:a16="http://schemas.microsoft.com/office/drawing/2014/main" id="{B7351259-13D3-4E7F-8730-52C0E6C8AB7E}"/>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Rounded Corners 76">
                <a:extLst>
                  <a:ext uri="{FF2B5EF4-FFF2-40B4-BE49-F238E27FC236}">
                    <a16:creationId xmlns:a16="http://schemas.microsoft.com/office/drawing/2014/main" id="{4A46EEDB-D7F2-4992-87CE-B2069F617779}"/>
                  </a:ext>
                </a:extLst>
              </p:cNvPr>
              <p:cNvSpPr/>
              <p:nvPr/>
            </p:nvSpPr>
            <p:spPr>
              <a:xfrm>
                <a:off x="10641180" y="1044532"/>
                <a:ext cx="247650" cy="97017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3">
              <a:extLst>
                <a:ext uri="{FF2B5EF4-FFF2-40B4-BE49-F238E27FC236}">
                  <a16:creationId xmlns:a16="http://schemas.microsoft.com/office/drawing/2014/main" id="{26A61E4F-F426-407E-A619-45AC28E02060}"/>
                </a:ext>
              </a:extLst>
            </p:cNvPr>
            <p:cNvGrpSpPr/>
            <p:nvPr/>
          </p:nvGrpSpPr>
          <p:grpSpPr>
            <a:xfrm>
              <a:off x="1537138" y="3468044"/>
              <a:ext cx="188449" cy="1391622"/>
              <a:chOff x="10641180" y="-97372"/>
              <a:chExt cx="247650" cy="1828800"/>
            </a:xfrm>
            <a:grpFill/>
          </p:grpSpPr>
          <p:sp>
            <p:nvSpPr>
              <p:cNvPr id="74" name="Rectangle: Rounded Corners 73">
                <a:extLst>
                  <a:ext uri="{FF2B5EF4-FFF2-40B4-BE49-F238E27FC236}">
                    <a16:creationId xmlns:a16="http://schemas.microsoft.com/office/drawing/2014/main" id="{718B48D2-3B0F-49B4-A2DE-C27D8D50B20F}"/>
                  </a:ext>
                </a:extLst>
              </p:cNvPr>
              <p:cNvSpPr/>
              <p:nvPr/>
            </p:nvSpPr>
            <p:spPr>
              <a:xfrm>
                <a:off x="10751289" y="-97372"/>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Rounded Corners 74">
                <a:extLst>
                  <a:ext uri="{FF2B5EF4-FFF2-40B4-BE49-F238E27FC236}">
                    <a16:creationId xmlns:a16="http://schemas.microsoft.com/office/drawing/2014/main" id="{1DE3CC93-1EAF-4A31-9980-27CC59E625ED}"/>
                  </a:ext>
                </a:extLst>
              </p:cNvPr>
              <p:cNvSpPr/>
              <p:nvPr/>
            </p:nvSpPr>
            <p:spPr>
              <a:xfrm>
                <a:off x="10641180" y="509010"/>
                <a:ext cx="247650" cy="7598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18C316E0-D350-4F59-9875-67317542DDE2}"/>
                </a:ext>
              </a:extLst>
            </p:cNvPr>
            <p:cNvGrpSpPr/>
            <p:nvPr/>
          </p:nvGrpSpPr>
          <p:grpSpPr>
            <a:xfrm>
              <a:off x="4244956" y="2379454"/>
              <a:ext cx="188449" cy="1600365"/>
              <a:chOff x="10641180" y="362514"/>
              <a:chExt cx="247650" cy="1989158"/>
            </a:xfrm>
            <a:grpFill/>
          </p:grpSpPr>
          <p:sp>
            <p:nvSpPr>
              <p:cNvPr id="72" name="Rectangle: Rounded Corners 71">
                <a:extLst>
                  <a:ext uri="{FF2B5EF4-FFF2-40B4-BE49-F238E27FC236}">
                    <a16:creationId xmlns:a16="http://schemas.microsoft.com/office/drawing/2014/main" id="{90F9DDD0-84A0-4CDD-9BF3-3B867D0BE8DA}"/>
                  </a:ext>
                </a:extLst>
              </p:cNvPr>
              <p:cNvSpPr/>
              <p:nvPr/>
            </p:nvSpPr>
            <p:spPr>
              <a:xfrm>
                <a:off x="10751289" y="362514"/>
                <a:ext cx="27432" cy="1989158"/>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Rounded Corners 72">
                <a:extLst>
                  <a:ext uri="{FF2B5EF4-FFF2-40B4-BE49-F238E27FC236}">
                    <a16:creationId xmlns:a16="http://schemas.microsoft.com/office/drawing/2014/main" id="{701AB5D1-4012-4821-90EB-B95FBEFFC13F}"/>
                  </a:ext>
                </a:extLst>
              </p:cNvPr>
              <p:cNvSpPr/>
              <p:nvPr/>
            </p:nvSpPr>
            <p:spPr>
              <a:xfrm>
                <a:off x="10641180" y="494815"/>
                <a:ext cx="247650" cy="1611559"/>
              </a:xfrm>
              <a:prstGeom prst="roundRect">
                <a:avLst>
                  <a:gd name="adj" fmla="val 461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6AF10234-0727-49A3-91D0-0A186685C088}"/>
                </a:ext>
              </a:extLst>
            </p:cNvPr>
            <p:cNvGrpSpPr/>
            <p:nvPr/>
          </p:nvGrpSpPr>
          <p:grpSpPr>
            <a:xfrm>
              <a:off x="4916748" y="1757491"/>
              <a:ext cx="188449" cy="1600365"/>
              <a:chOff x="10641180" y="362514"/>
              <a:chExt cx="247650" cy="1989158"/>
            </a:xfrm>
            <a:grpFill/>
          </p:grpSpPr>
          <p:sp>
            <p:nvSpPr>
              <p:cNvPr id="70" name="Rectangle: Rounded Corners 69">
                <a:extLst>
                  <a:ext uri="{FF2B5EF4-FFF2-40B4-BE49-F238E27FC236}">
                    <a16:creationId xmlns:a16="http://schemas.microsoft.com/office/drawing/2014/main" id="{82E303B6-8B3B-4EEB-B13B-9E53C10BD721}"/>
                  </a:ext>
                </a:extLst>
              </p:cNvPr>
              <p:cNvSpPr/>
              <p:nvPr/>
            </p:nvSpPr>
            <p:spPr>
              <a:xfrm>
                <a:off x="10751289" y="362514"/>
                <a:ext cx="27432" cy="1989158"/>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Rounded Corners 70">
                <a:extLst>
                  <a:ext uri="{FF2B5EF4-FFF2-40B4-BE49-F238E27FC236}">
                    <a16:creationId xmlns:a16="http://schemas.microsoft.com/office/drawing/2014/main" id="{516476AD-8824-4D1D-BBAB-80DAC15CD181}"/>
                  </a:ext>
                </a:extLst>
              </p:cNvPr>
              <p:cNvSpPr/>
              <p:nvPr/>
            </p:nvSpPr>
            <p:spPr>
              <a:xfrm>
                <a:off x="10641180" y="820641"/>
                <a:ext cx="247650" cy="959907"/>
              </a:xfrm>
              <a:prstGeom prst="roundRect">
                <a:avLst>
                  <a:gd name="adj" fmla="val 461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E8A49A07-7323-4061-B87D-1AE379496011}"/>
                </a:ext>
              </a:extLst>
            </p:cNvPr>
            <p:cNvGrpSpPr/>
            <p:nvPr/>
          </p:nvGrpSpPr>
          <p:grpSpPr>
            <a:xfrm>
              <a:off x="1976173" y="3527844"/>
              <a:ext cx="188449" cy="834973"/>
              <a:chOff x="10641180" y="500718"/>
              <a:chExt cx="247650" cy="1097280"/>
            </a:xfrm>
            <a:grpFill/>
          </p:grpSpPr>
          <p:sp>
            <p:nvSpPr>
              <p:cNvPr id="68" name="Rectangle: Rounded Corners 67">
                <a:extLst>
                  <a:ext uri="{FF2B5EF4-FFF2-40B4-BE49-F238E27FC236}">
                    <a16:creationId xmlns:a16="http://schemas.microsoft.com/office/drawing/2014/main" id="{C4FB2E94-C804-4D04-9748-F88BDD9B994A}"/>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Rounded Corners 68">
                <a:extLst>
                  <a:ext uri="{FF2B5EF4-FFF2-40B4-BE49-F238E27FC236}">
                    <a16:creationId xmlns:a16="http://schemas.microsoft.com/office/drawing/2014/main" id="{01B76EFC-F62F-4A79-B8E7-7D7210F45FFE}"/>
                  </a:ext>
                </a:extLst>
              </p:cNvPr>
              <p:cNvSpPr/>
              <p:nvPr/>
            </p:nvSpPr>
            <p:spPr>
              <a:xfrm>
                <a:off x="10641180" y="741341"/>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23E00259-B083-4F25-B18B-B88EB245EE19}"/>
                </a:ext>
              </a:extLst>
            </p:cNvPr>
            <p:cNvGrpSpPr/>
            <p:nvPr/>
          </p:nvGrpSpPr>
          <p:grpSpPr>
            <a:xfrm>
              <a:off x="2673093" y="3824597"/>
              <a:ext cx="188449" cy="1391622"/>
              <a:chOff x="10630391" y="1182550"/>
              <a:chExt cx="247650" cy="1828800"/>
            </a:xfrm>
            <a:grpFill/>
          </p:grpSpPr>
          <p:sp>
            <p:nvSpPr>
              <p:cNvPr id="66" name="Rectangle: Rounded Corners 65">
                <a:extLst>
                  <a:ext uri="{FF2B5EF4-FFF2-40B4-BE49-F238E27FC236}">
                    <a16:creationId xmlns:a16="http://schemas.microsoft.com/office/drawing/2014/main" id="{986ADB56-9A55-4F74-8589-A3C8F571E9FC}"/>
                  </a:ext>
                </a:extLst>
              </p:cNvPr>
              <p:cNvSpPr/>
              <p:nvPr/>
            </p:nvSpPr>
            <p:spPr>
              <a:xfrm>
                <a:off x="10722133" y="11825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Rounded Corners 66">
                <a:extLst>
                  <a:ext uri="{FF2B5EF4-FFF2-40B4-BE49-F238E27FC236}">
                    <a16:creationId xmlns:a16="http://schemas.microsoft.com/office/drawing/2014/main" id="{46799C01-DD16-40A7-9EDB-0C751A2D7334}"/>
                  </a:ext>
                </a:extLst>
              </p:cNvPr>
              <p:cNvSpPr/>
              <p:nvPr/>
            </p:nvSpPr>
            <p:spPr>
              <a:xfrm>
                <a:off x="10630391" y="1455616"/>
                <a:ext cx="247650" cy="72424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 name="Group 8">
              <a:extLst>
                <a:ext uri="{FF2B5EF4-FFF2-40B4-BE49-F238E27FC236}">
                  <a16:creationId xmlns:a16="http://schemas.microsoft.com/office/drawing/2014/main" id="{730D2FA2-C0EF-4DA9-8079-99F6A791920A}"/>
                </a:ext>
              </a:extLst>
            </p:cNvPr>
            <p:cNvGrpSpPr/>
            <p:nvPr/>
          </p:nvGrpSpPr>
          <p:grpSpPr>
            <a:xfrm>
              <a:off x="4916748" y="1881571"/>
              <a:ext cx="188449" cy="1391622"/>
              <a:chOff x="10662618" y="438150"/>
              <a:chExt cx="247650" cy="1828800"/>
            </a:xfrm>
            <a:grpFill/>
          </p:grpSpPr>
          <p:sp>
            <p:nvSpPr>
              <p:cNvPr id="64" name="Rectangle: Rounded Corners 63">
                <a:extLst>
                  <a:ext uri="{FF2B5EF4-FFF2-40B4-BE49-F238E27FC236}">
                    <a16:creationId xmlns:a16="http://schemas.microsoft.com/office/drawing/2014/main" id="{DD9922D5-A155-4E8E-9FE9-9A11E979EF08}"/>
                  </a:ext>
                </a:extLst>
              </p:cNvPr>
              <p:cNvSpPr/>
              <p:nvPr/>
            </p:nvSpPr>
            <p:spPr>
              <a:xfrm>
                <a:off x="10772727"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Rounded Corners 64">
                <a:extLst>
                  <a:ext uri="{FF2B5EF4-FFF2-40B4-BE49-F238E27FC236}">
                    <a16:creationId xmlns:a16="http://schemas.microsoft.com/office/drawing/2014/main" id="{09054936-7CA6-4920-9461-21A163818561}"/>
                  </a:ext>
                </a:extLst>
              </p:cNvPr>
              <p:cNvSpPr/>
              <p:nvPr/>
            </p:nvSpPr>
            <p:spPr>
              <a:xfrm>
                <a:off x="10662618" y="736515"/>
                <a:ext cx="247650" cy="101490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 name="Group 9">
              <a:extLst>
                <a:ext uri="{FF2B5EF4-FFF2-40B4-BE49-F238E27FC236}">
                  <a16:creationId xmlns:a16="http://schemas.microsoft.com/office/drawing/2014/main" id="{7789811F-70C6-4A44-9806-934AC83D835A}"/>
                </a:ext>
              </a:extLst>
            </p:cNvPr>
            <p:cNvGrpSpPr/>
            <p:nvPr/>
          </p:nvGrpSpPr>
          <p:grpSpPr>
            <a:xfrm>
              <a:off x="4469241" y="2121847"/>
              <a:ext cx="188449" cy="834973"/>
              <a:chOff x="10641180" y="500718"/>
              <a:chExt cx="247650" cy="1097280"/>
            </a:xfrm>
            <a:grpFill/>
          </p:grpSpPr>
          <p:sp>
            <p:nvSpPr>
              <p:cNvPr id="62" name="Rectangle: Rounded Corners 61">
                <a:extLst>
                  <a:ext uri="{FF2B5EF4-FFF2-40B4-BE49-F238E27FC236}">
                    <a16:creationId xmlns:a16="http://schemas.microsoft.com/office/drawing/2014/main" id="{C9645C03-C2BD-4062-837B-69A66B88158E}"/>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Rounded Corners 62">
                <a:extLst>
                  <a:ext uri="{FF2B5EF4-FFF2-40B4-BE49-F238E27FC236}">
                    <a16:creationId xmlns:a16="http://schemas.microsoft.com/office/drawing/2014/main" id="{363DDD87-B25B-4AF3-9442-6D80311020B4}"/>
                  </a:ext>
                </a:extLst>
              </p:cNvPr>
              <p:cNvSpPr/>
              <p:nvPr/>
            </p:nvSpPr>
            <p:spPr>
              <a:xfrm>
                <a:off x="10641180" y="741341"/>
                <a:ext cx="247650" cy="38937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BED06CA1-B16E-41C2-BCDE-B241236BC85C}"/>
                </a:ext>
              </a:extLst>
            </p:cNvPr>
            <p:cNvGrpSpPr/>
            <p:nvPr/>
          </p:nvGrpSpPr>
          <p:grpSpPr>
            <a:xfrm>
              <a:off x="4685783" y="2027235"/>
              <a:ext cx="188449" cy="1391622"/>
              <a:chOff x="10641180" y="438150"/>
              <a:chExt cx="247650" cy="1828800"/>
            </a:xfrm>
            <a:grpFill/>
          </p:grpSpPr>
          <p:sp>
            <p:nvSpPr>
              <p:cNvPr id="60" name="Rectangle: Rounded Corners 59">
                <a:extLst>
                  <a:ext uri="{FF2B5EF4-FFF2-40B4-BE49-F238E27FC236}">
                    <a16:creationId xmlns:a16="http://schemas.microsoft.com/office/drawing/2014/main" id="{9042B2E7-5DE2-4F76-9798-F635C7746D6F}"/>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4F6B5B3A-A7EB-4338-9C4A-82CBF2903F25}"/>
                  </a:ext>
                </a:extLst>
              </p:cNvPr>
              <p:cNvSpPr/>
              <p:nvPr/>
            </p:nvSpPr>
            <p:spPr>
              <a:xfrm>
                <a:off x="10641180" y="1044532"/>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02723029-3927-49BF-8A75-948D79C7460F}"/>
                </a:ext>
              </a:extLst>
            </p:cNvPr>
            <p:cNvGrpSpPr/>
            <p:nvPr/>
          </p:nvGrpSpPr>
          <p:grpSpPr>
            <a:xfrm>
              <a:off x="2217350" y="3528766"/>
              <a:ext cx="188449" cy="1391622"/>
              <a:chOff x="10653055" y="438150"/>
              <a:chExt cx="247650" cy="1828800"/>
            </a:xfrm>
            <a:grpFill/>
          </p:grpSpPr>
          <p:sp>
            <p:nvSpPr>
              <p:cNvPr id="58" name="Rectangle: Rounded Corners 57">
                <a:extLst>
                  <a:ext uri="{FF2B5EF4-FFF2-40B4-BE49-F238E27FC236}">
                    <a16:creationId xmlns:a16="http://schemas.microsoft.com/office/drawing/2014/main" id="{1D8E37D4-7970-4629-BDF0-A101C4EA4BFB}"/>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Rounded Corners 58">
                <a:extLst>
                  <a:ext uri="{FF2B5EF4-FFF2-40B4-BE49-F238E27FC236}">
                    <a16:creationId xmlns:a16="http://schemas.microsoft.com/office/drawing/2014/main" id="{F611CDC3-6598-46B2-8EBA-51C34DC083E6}"/>
                  </a:ext>
                </a:extLst>
              </p:cNvPr>
              <p:cNvSpPr/>
              <p:nvPr/>
            </p:nvSpPr>
            <p:spPr>
              <a:xfrm>
                <a:off x="10653055" y="682991"/>
                <a:ext cx="247650" cy="105667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51DC98D9-A145-4C9E-89E8-C3947B729F29}"/>
                </a:ext>
              </a:extLst>
            </p:cNvPr>
            <p:cNvGrpSpPr/>
            <p:nvPr/>
          </p:nvGrpSpPr>
          <p:grpSpPr>
            <a:xfrm>
              <a:off x="2440455" y="3979819"/>
              <a:ext cx="188449" cy="834973"/>
              <a:chOff x="10641180" y="500718"/>
              <a:chExt cx="247650" cy="1097280"/>
            </a:xfrm>
            <a:grpFill/>
          </p:grpSpPr>
          <p:sp>
            <p:nvSpPr>
              <p:cNvPr id="56" name="Rectangle: Rounded Corners 55">
                <a:extLst>
                  <a:ext uri="{FF2B5EF4-FFF2-40B4-BE49-F238E27FC236}">
                    <a16:creationId xmlns:a16="http://schemas.microsoft.com/office/drawing/2014/main" id="{D0A2FBE0-BE6D-4EBE-B9A7-8A4A7330B5A6}"/>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79293FE0-7B92-4043-8813-8D7BFCE5EA7F}"/>
                  </a:ext>
                </a:extLst>
              </p:cNvPr>
              <p:cNvSpPr/>
              <p:nvPr/>
            </p:nvSpPr>
            <p:spPr>
              <a:xfrm>
                <a:off x="10641180" y="741341"/>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D51D24A6-DED4-4CDA-8771-E87C8103A45E}"/>
                </a:ext>
              </a:extLst>
            </p:cNvPr>
            <p:cNvGrpSpPr/>
            <p:nvPr/>
          </p:nvGrpSpPr>
          <p:grpSpPr>
            <a:xfrm>
              <a:off x="1317620" y="3801808"/>
              <a:ext cx="188449" cy="834973"/>
              <a:chOff x="10641180" y="278676"/>
              <a:chExt cx="247650" cy="1097280"/>
            </a:xfrm>
            <a:grpFill/>
          </p:grpSpPr>
          <p:sp>
            <p:nvSpPr>
              <p:cNvPr id="54" name="Rectangle: Rounded Corners 53">
                <a:extLst>
                  <a:ext uri="{FF2B5EF4-FFF2-40B4-BE49-F238E27FC236}">
                    <a16:creationId xmlns:a16="http://schemas.microsoft.com/office/drawing/2014/main" id="{E06420D7-0BF4-43C1-B41E-8A9D83217900}"/>
                  </a:ext>
                </a:extLst>
              </p:cNvPr>
              <p:cNvSpPr/>
              <p:nvPr/>
            </p:nvSpPr>
            <p:spPr>
              <a:xfrm>
                <a:off x="10751289" y="278676"/>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Rounded Corners 54">
                <a:extLst>
                  <a:ext uri="{FF2B5EF4-FFF2-40B4-BE49-F238E27FC236}">
                    <a16:creationId xmlns:a16="http://schemas.microsoft.com/office/drawing/2014/main" id="{898EF58C-03E6-49A3-A860-0D488D07BFF6}"/>
                  </a:ext>
                </a:extLst>
              </p:cNvPr>
              <p:cNvSpPr/>
              <p:nvPr/>
            </p:nvSpPr>
            <p:spPr>
              <a:xfrm>
                <a:off x="10641180" y="519299"/>
                <a:ext cx="247650" cy="61603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DDB206F2-EBE9-4E85-A4AD-4DA00AB3EFB9}"/>
                </a:ext>
              </a:extLst>
            </p:cNvPr>
            <p:cNvGrpSpPr/>
            <p:nvPr/>
          </p:nvGrpSpPr>
          <p:grpSpPr>
            <a:xfrm>
              <a:off x="1102808" y="4055614"/>
              <a:ext cx="188449" cy="834973"/>
              <a:chOff x="10641180" y="278676"/>
              <a:chExt cx="247650" cy="1097280"/>
            </a:xfrm>
            <a:grpFill/>
          </p:grpSpPr>
          <p:sp>
            <p:nvSpPr>
              <p:cNvPr id="52" name="Rectangle: Rounded Corners 51">
                <a:extLst>
                  <a:ext uri="{FF2B5EF4-FFF2-40B4-BE49-F238E27FC236}">
                    <a16:creationId xmlns:a16="http://schemas.microsoft.com/office/drawing/2014/main" id="{11474C22-4EA0-40F1-854E-E3B7401C5A51}"/>
                  </a:ext>
                </a:extLst>
              </p:cNvPr>
              <p:cNvSpPr/>
              <p:nvPr/>
            </p:nvSpPr>
            <p:spPr>
              <a:xfrm>
                <a:off x="10751289" y="278676"/>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85A1A914-5EB2-4791-AACB-00BA02983E2F}"/>
                  </a:ext>
                </a:extLst>
              </p:cNvPr>
              <p:cNvSpPr/>
              <p:nvPr/>
            </p:nvSpPr>
            <p:spPr>
              <a:xfrm>
                <a:off x="10641180" y="357773"/>
                <a:ext cx="247650" cy="61603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6017347B-C23A-4C66-9BAE-63E7D0B211C4}"/>
                </a:ext>
              </a:extLst>
            </p:cNvPr>
            <p:cNvGrpSpPr/>
            <p:nvPr/>
          </p:nvGrpSpPr>
          <p:grpSpPr>
            <a:xfrm>
              <a:off x="6297448" y="1419517"/>
              <a:ext cx="188449" cy="834973"/>
              <a:chOff x="10641180" y="605206"/>
              <a:chExt cx="247650" cy="1097280"/>
            </a:xfrm>
            <a:grpFill/>
          </p:grpSpPr>
          <p:sp>
            <p:nvSpPr>
              <p:cNvPr id="50" name="Rectangle: Rounded Corners 49">
                <a:extLst>
                  <a:ext uri="{FF2B5EF4-FFF2-40B4-BE49-F238E27FC236}">
                    <a16:creationId xmlns:a16="http://schemas.microsoft.com/office/drawing/2014/main" id="{A684E804-F449-42C7-9D4A-8FC4FA427DD9}"/>
                  </a:ext>
                </a:extLst>
              </p:cNvPr>
              <p:cNvSpPr/>
              <p:nvPr/>
            </p:nvSpPr>
            <p:spPr>
              <a:xfrm>
                <a:off x="10751289" y="605206"/>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BD700BBF-C4CB-4ADB-B9F3-FD3980022DC2}"/>
                  </a:ext>
                </a:extLst>
              </p:cNvPr>
              <p:cNvSpPr/>
              <p:nvPr/>
            </p:nvSpPr>
            <p:spPr>
              <a:xfrm>
                <a:off x="10641180" y="684304"/>
                <a:ext cx="247650" cy="61603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567549EC-C631-4154-89C8-777D85720E6F}"/>
                </a:ext>
              </a:extLst>
            </p:cNvPr>
            <p:cNvGrpSpPr/>
            <p:nvPr/>
          </p:nvGrpSpPr>
          <p:grpSpPr>
            <a:xfrm>
              <a:off x="5615340" y="1500297"/>
              <a:ext cx="188449" cy="1471350"/>
              <a:chOff x="10641180" y="438150"/>
              <a:chExt cx="247650" cy="1828800"/>
            </a:xfrm>
            <a:grpFill/>
          </p:grpSpPr>
          <p:sp>
            <p:nvSpPr>
              <p:cNvPr id="48" name="Rectangle: Rounded Corners 47">
                <a:extLst>
                  <a:ext uri="{FF2B5EF4-FFF2-40B4-BE49-F238E27FC236}">
                    <a16:creationId xmlns:a16="http://schemas.microsoft.com/office/drawing/2014/main" id="{5BFBDD0A-55E1-40FB-B546-533C1EC5A866}"/>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6DC0EC65-CBE7-43AB-B6D1-5F2CE905F997}"/>
                  </a:ext>
                </a:extLst>
              </p:cNvPr>
              <p:cNvSpPr/>
              <p:nvPr/>
            </p:nvSpPr>
            <p:spPr>
              <a:xfrm>
                <a:off x="10641180" y="1044533"/>
                <a:ext cx="247650" cy="57523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931175F8-B57E-4927-9BDF-74E9AF5D0C34}"/>
                </a:ext>
              </a:extLst>
            </p:cNvPr>
            <p:cNvGrpSpPr/>
            <p:nvPr/>
          </p:nvGrpSpPr>
          <p:grpSpPr>
            <a:xfrm>
              <a:off x="5378386" y="1777351"/>
              <a:ext cx="188449" cy="834973"/>
              <a:chOff x="10641180" y="500718"/>
              <a:chExt cx="247650" cy="1097280"/>
            </a:xfrm>
            <a:grpFill/>
          </p:grpSpPr>
          <p:sp>
            <p:nvSpPr>
              <p:cNvPr id="46" name="Rectangle: Rounded Corners 45">
                <a:extLst>
                  <a:ext uri="{FF2B5EF4-FFF2-40B4-BE49-F238E27FC236}">
                    <a16:creationId xmlns:a16="http://schemas.microsoft.com/office/drawing/2014/main" id="{30B35DDD-42F4-428E-BBA3-551328C75ECF}"/>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EF5528ED-1E05-43B1-9A43-D8C99729AAE9}"/>
                  </a:ext>
                </a:extLst>
              </p:cNvPr>
              <p:cNvSpPr/>
              <p:nvPr/>
            </p:nvSpPr>
            <p:spPr>
              <a:xfrm>
                <a:off x="10641180" y="579815"/>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0A929C28-23BC-43FC-939D-3937EA1E9953}"/>
                </a:ext>
              </a:extLst>
            </p:cNvPr>
            <p:cNvGrpSpPr/>
            <p:nvPr/>
          </p:nvGrpSpPr>
          <p:grpSpPr>
            <a:xfrm>
              <a:off x="5836292" y="1859500"/>
              <a:ext cx="188449" cy="834973"/>
              <a:chOff x="10641180" y="500718"/>
              <a:chExt cx="247650" cy="1097280"/>
            </a:xfrm>
            <a:grpFill/>
          </p:grpSpPr>
          <p:sp>
            <p:nvSpPr>
              <p:cNvPr id="44" name="Rectangle: Rounded Corners 43">
                <a:extLst>
                  <a:ext uri="{FF2B5EF4-FFF2-40B4-BE49-F238E27FC236}">
                    <a16:creationId xmlns:a16="http://schemas.microsoft.com/office/drawing/2014/main" id="{8657F4D1-8049-4E1E-ACBD-C9209845AA04}"/>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DA8B4CF2-29AE-4A7D-A009-26190E0105A1}"/>
                  </a:ext>
                </a:extLst>
              </p:cNvPr>
              <p:cNvSpPr/>
              <p:nvPr/>
            </p:nvSpPr>
            <p:spPr>
              <a:xfrm>
                <a:off x="10641180" y="579815"/>
                <a:ext cx="247650" cy="69817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A8C3091C-A44B-428D-8915-B1D61246DC80}"/>
                </a:ext>
              </a:extLst>
            </p:cNvPr>
            <p:cNvGrpSpPr/>
            <p:nvPr/>
          </p:nvGrpSpPr>
          <p:grpSpPr>
            <a:xfrm>
              <a:off x="5161382" y="1476120"/>
              <a:ext cx="188449" cy="1391622"/>
              <a:chOff x="10641180" y="438150"/>
              <a:chExt cx="247650" cy="1828800"/>
            </a:xfrm>
            <a:grpFill/>
          </p:grpSpPr>
          <p:sp>
            <p:nvSpPr>
              <p:cNvPr id="42" name="Rectangle: Rounded Corners 41">
                <a:extLst>
                  <a:ext uri="{FF2B5EF4-FFF2-40B4-BE49-F238E27FC236}">
                    <a16:creationId xmlns:a16="http://schemas.microsoft.com/office/drawing/2014/main" id="{8DDA6924-DE6E-417E-9FAD-4C50621B2B60}"/>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756F2321-F7B6-4734-A942-16895D732A1D}"/>
                  </a:ext>
                </a:extLst>
              </p:cNvPr>
              <p:cNvSpPr/>
              <p:nvPr/>
            </p:nvSpPr>
            <p:spPr>
              <a:xfrm>
                <a:off x="10641180" y="1044532"/>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7E1AA17B-A86F-42CA-9361-DEC902955A7D}"/>
                </a:ext>
              </a:extLst>
            </p:cNvPr>
            <p:cNvGrpSpPr/>
            <p:nvPr/>
          </p:nvGrpSpPr>
          <p:grpSpPr>
            <a:xfrm>
              <a:off x="1758760" y="3523581"/>
              <a:ext cx="188449" cy="1391622"/>
              <a:chOff x="10641180" y="438150"/>
              <a:chExt cx="247650" cy="1828800"/>
            </a:xfrm>
            <a:grpFill/>
          </p:grpSpPr>
          <p:sp>
            <p:nvSpPr>
              <p:cNvPr id="40" name="Rectangle: Rounded Corners 39">
                <a:extLst>
                  <a:ext uri="{FF2B5EF4-FFF2-40B4-BE49-F238E27FC236}">
                    <a16:creationId xmlns:a16="http://schemas.microsoft.com/office/drawing/2014/main" id="{655E01AA-AEB4-4B66-AF6F-54793F45EF72}"/>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1729C273-5310-4452-B424-12D3A8A9878E}"/>
                  </a:ext>
                </a:extLst>
              </p:cNvPr>
              <p:cNvSpPr/>
              <p:nvPr/>
            </p:nvSpPr>
            <p:spPr>
              <a:xfrm>
                <a:off x="10641180" y="1044532"/>
                <a:ext cx="247650" cy="83795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1DA003A2-9CD4-4F78-968E-4D8465C7D9EA}"/>
                </a:ext>
              </a:extLst>
            </p:cNvPr>
            <p:cNvGrpSpPr/>
            <p:nvPr/>
          </p:nvGrpSpPr>
          <p:grpSpPr>
            <a:xfrm>
              <a:off x="2890003" y="3736385"/>
              <a:ext cx="188449" cy="834973"/>
              <a:chOff x="10641180" y="500718"/>
              <a:chExt cx="247650" cy="1097280"/>
            </a:xfrm>
            <a:grpFill/>
          </p:grpSpPr>
          <p:sp>
            <p:nvSpPr>
              <p:cNvPr id="38" name="Rectangle: Rounded Corners 37">
                <a:extLst>
                  <a:ext uri="{FF2B5EF4-FFF2-40B4-BE49-F238E27FC236}">
                    <a16:creationId xmlns:a16="http://schemas.microsoft.com/office/drawing/2014/main" id="{E830E0EC-0F5A-471D-A329-C070325C3B1B}"/>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6B7F74B8-329D-49D6-9458-09790843BAEE}"/>
                  </a:ext>
                </a:extLst>
              </p:cNvPr>
              <p:cNvSpPr/>
              <p:nvPr/>
            </p:nvSpPr>
            <p:spPr>
              <a:xfrm>
                <a:off x="10641180" y="579815"/>
                <a:ext cx="247650" cy="74412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E32B3FA3-8826-47F0-9D57-7AE1CF78DBDF}"/>
                </a:ext>
              </a:extLst>
            </p:cNvPr>
            <p:cNvGrpSpPr/>
            <p:nvPr/>
          </p:nvGrpSpPr>
          <p:grpSpPr>
            <a:xfrm>
              <a:off x="3127455" y="3327948"/>
              <a:ext cx="188449" cy="834973"/>
              <a:chOff x="10641180" y="500718"/>
              <a:chExt cx="247650" cy="1097280"/>
            </a:xfrm>
            <a:grpFill/>
          </p:grpSpPr>
          <p:sp>
            <p:nvSpPr>
              <p:cNvPr id="36" name="Rectangle: Rounded Corners 35">
                <a:extLst>
                  <a:ext uri="{FF2B5EF4-FFF2-40B4-BE49-F238E27FC236}">
                    <a16:creationId xmlns:a16="http://schemas.microsoft.com/office/drawing/2014/main" id="{0FDC0D33-C985-4FAF-82F2-73747D352F6A}"/>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4B332085-8CC9-4079-B374-FA97CAAF2D52}"/>
                  </a:ext>
                </a:extLst>
              </p:cNvPr>
              <p:cNvSpPr/>
              <p:nvPr/>
            </p:nvSpPr>
            <p:spPr>
              <a:xfrm>
                <a:off x="10641180" y="579815"/>
                <a:ext cx="247650" cy="78437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C72FBD34-65BC-4B68-866E-E5636C1582AA}"/>
                </a:ext>
              </a:extLst>
            </p:cNvPr>
            <p:cNvGrpSpPr/>
            <p:nvPr/>
          </p:nvGrpSpPr>
          <p:grpSpPr>
            <a:xfrm>
              <a:off x="3351373" y="3111280"/>
              <a:ext cx="188449" cy="834973"/>
              <a:chOff x="10641180" y="500718"/>
              <a:chExt cx="247650" cy="1097280"/>
            </a:xfrm>
            <a:grpFill/>
          </p:grpSpPr>
          <p:sp>
            <p:nvSpPr>
              <p:cNvPr id="34" name="Rectangle: Rounded Corners 33">
                <a:extLst>
                  <a:ext uri="{FF2B5EF4-FFF2-40B4-BE49-F238E27FC236}">
                    <a16:creationId xmlns:a16="http://schemas.microsoft.com/office/drawing/2014/main" id="{262FD932-6B09-41EA-81FD-8FE314F1E7F5}"/>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26A08D8E-153C-4801-9199-6FAEA3F376C1}"/>
                  </a:ext>
                </a:extLst>
              </p:cNvPr>
              <p:cNvSpPr/>
              <p:nvPr/>
            </p:nvSpPr>
            <p:spPr>
              <a:xfrm>
                <a:off x="10641180" y="741341"/>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4DCBD306-B238-412D-ADB5-01EA50C57D35}"/>
                </a:ext>
              </a:extLst>
            </p:cNvPr>
            <p:cNvGrpSpPr/>
            <p:nvPr/>
          </p:nvGrpSpPr>
          <p:grpSpPr>
            <a:xfrm>
              <a:off x="4028873" y="3339995"/>
              <a:ext cx="188449" cy="834973"/>
              <a:chOff x="10641180" y="500718"/>
              <a:chExt cx="247650" cy="1097280"/>
            </a:xfrm>
            <a:grpFill/>
          </p:grpSpPr>
          <p:sp>
            <p:nvSpPr>
              <p:cNvPr id="32" name="Rectangle: Rounded Corners 31">
                <a:extLst>
                  <a:ext uri="{FF2B5EF4-FFF2-40B4-BE49-F238E27FC236}">
                    <a16:creationId xmlns:a16="http://schemas.microsoft.com/office/drawing/2014/main" id="{24FC6308-85BC-4515-B071-F08BBEF58F67}"/>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F40C510D-955A-4FF9-845A-85DAA963E2E2}"/>
                  </a:ext>
                </a:extLst>
              </p:cNvPr>
              <p:cNvSpPr/>
              <p:nvPr/>
            </p:nvSpPr>
            <p:spPr>
              <a:xfrm>
                <a:off x="10641180" y="741341"/>
                <a:ext cx="247650" cy="39621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0F2D6E25-1502-4056-8B94-771299A6869D}"/>
                </a:ext>
              </a:extLst>
            </p:cNvPr>
            <p:cNvGrpSpPr/>
            <p:nvPr/>
          </p:nvGrpSpPr>
          <p:grpSpPr>
            <a:xfrm>
              <a:off x="3780152" y="3424981"/>
              <a:ext cx="188449" cy="1391622"/>
              <a:chOff x="10641180" y="438150"/>
              <a:chExt cx="247650" cy="1828800"/>
            </a:xfrm>
            <a:grpFill/>
          </p:grpSpPr>
          <p:sp>
            <p:nvSpPr>
              <p:cNvPr id="30" name="Rectangle: Rounded Corners 29">
                <a:extLst>
                  <a:ext uri="{FF2B5EF4-FFF2-40B4-BE49-F238E27FC236}">
                    <a16:creationId xmlns:a16="http://schemas.microsoft.com/office/drawing/2014/main" id="{837059E7-B9E7-4868-B0C9-6E79F33BBE4D}"/>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47F25B6B-32A3-4E66-BC23-1E18DD05FACF}"/>
                  </a:ext>
                </a:extLst>
              </p:cNvPr>
              <p:cNvSpPr/>
              <p:nvPr/>
            </p:nvSpPr>
            <p:spPr>
              <a:xfrm>
                <a:off x="10641180" y="1044533"/>
                <a:ext cx="247650" cy="36338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E3E5821D-6395-49D7-ACFD-E51B0C242DCA}"/>
                </a:ext>
              </a:extLst>
            </p:cNvPr>
            <p:cNvGrpSpPr/>
            <p:nvPr/>
          </p:nvGrpSpPr>
          <p:grpSpPr>
            <a:xfrm>
              <a:off x="6056432" y="1499565"/>
              <a:ext cx="188449" cy="834973"/>
              <a:chOff x="10641180" y="605206"/>
              <a:chExt cx="247650" cy="1097280"/>
            </a:xfrm>
            <a:grpFill/>
          </p:grpSpPr>
          <p:sp>
            <p:nvSpPr>
              <p:cNvPr id="28" name="Rectangle: Rounded Corners 27">
                <a:extLst>
                  <a:ext uri="{FF2B5EF4-FFF2-40B4-BE49-F238E27FC236}">
                    <a16:creationId xmlns:a16="http://schemas.microsoft.com/office/drawing/2014/main" id="{5634B1B0-23FD-480B-8D7B-EC1723883EE9}"/>
                  </a:ext>
                </a:extLst>
              </p:cNvPr>
              <p:cNvSpPr/>
              <p:nvPr/>
            </p:nvSpPr>
            <p:spPr>
              <a:xfrm>
                <a:off x="10751289" y="605206"/>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27D0B594-C5A4-46B6-B62D-0FA775DA4FA9}"/>
                  </a:ext>
                </a:extLst>
              </p:cNvPr>
              <p:cNvSpPr/>
              <p:nvPr/>
            </p:nvSpPr>
            <p:spPr>
              <a:xfrm>
                <a:off x="10641180" y="684304"/>
                <a:ext cx="247650" cy="825773"/>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5260155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310287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solidFill>
          <a:schemeClr val="accent1"/>
        </a:solid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6BB03475-DADF-4C47-BB65-2D3F7BB6CC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245694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ontents slide layout">
    <p:bg>
      <p:bgPr>
        <a:solidFill>
          <a:schemeClr val="accent4"/>
        </a:solid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6BB03475-DADF-4C47-BB65-2D3F7BB6CC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33901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3850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214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273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739" r:id="rId1"/>
    <p:sldLayoutId id="2147483655" r:id="rId2"/>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38" r:id="rId1"/>
    <p:sldLayoutId id="2147483743" r:id="rId2"/>
    <p:sldLayoutId id="2147483747" r:id="rId3"/>
    <p:sldLayoutId id="2147483746" r:id="rId4"/>
    <p:sldLayoutId id="2147483731" r:id="rId5"/>
    <p:sldLayoutId id="2147483737" r:id="rId6"/>
    <p:sldLayoutId id="2147483736" r:id="rId7"/>
    <p:sldLayoutId id="2147483740" r:id="rId8"/>
    <p:sldLayoutId id="2147483741" r:id="rId9"/>
    <p:sldLayoutId id="2147483744" r:id="rId10"/>
    <p:sldLayoutId id="2147483742" r:id="rId11"/>
    <p:sldLayoutId id="2147483745" r:id="rId12"/>
    <p:sldLayoutId id="2147483748" r:id="rId13"/>
    <p:sldLayoutId id="2147483749" r:id="rId14"/>
    <p:sldLayoutId id="2147483753" r:id="rId15"/>
    <p:sldLayoutId id="2147483754" r:id="rId16"/>
    <p:sldLayoutId id="2147483750" r:id="rId17"/>
    <p:sldLayoutId id="2147483751" r:id="rId18"/>
    <p:sldLayoutId id="2147483752" r:id="rId19"/>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free-powerpoint-templates-design.com/" TargetMode="External"/><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chart" Target="../charts/chart1.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3">
            <a:extLst>
              <a:ext uri="{FF2B5EF4-FFF2-40B4-BE49-F238E27FC236}">
                <a16:creationId xmlns:a16="http://schemas.microsoft.com/office/drawing/2014/main" id="{1B364556-82C3-8340-9E76-C269AC7D664D}"/>
              </a:ext>
            </a:extLst>
          </p:cNvPr>
          <p:cNvPicPr>
            <a:picLocks noChangeAspect="1"/>
          </p:cNvPicPr>
          <p:nvPr/>
        </p:nvPicPr>
        <p:blipFill rotWithShape="1">
          <a:blip r:embed="rId2"/>
          <a:srcRect l="9091" t="12949" b="10154"/>
          <a:stretch/>
        </p:blipFill>
        <p:spPr>
          <a:xfrm>
            <a:off x="20" y="1"/>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2" name="Rectangle 1">
            <a:extLst>
              <a:ext uri="{FF2B5EF4-FFF2-40B4-BE49-F238E27FC236}">
                <a16:creationId xmlns:a16="http://schemas.microsoft.com/office/drawing/2014/main" id="{C7A17751-16AD-4EBD-B1E4-9D4A2FB56604}"/>
              </a:ext>
            </a:extLst>
          </p:cNvPr>
          <p:cNvSpPr/>
          <p:nvPr/>
        </p:nvSpPr>
        <p:spPr>
          <a:xfrm>
            <a:off x="5665508" y="4535055"/>
            <a:ext cx="6526491" cy="2062798"/>
          </a:xfrm>
          <a:prstGeom prst="rect">
            <a:avLst/>
          </a:prstGeom>
          <a:gradFill flip="none" rotWithShape="1">
            <a:gsLst>
              <a:gs pos="24000">
                <a:schemeClr val="accent6">
                  <a:shade val="30000"/>
                  <a:satMod val="115000"/>
                  <a:alpha val="46000"/>
                  <a:lumMod val="68000"/>
                  <a:lumOff val="32000"/>
                </a:schemeClr>
              </a:gs>
              <a:gs pos="40000">
                <a:schemeClr val="accent6">
                  <a:lumMod val="40000"/>
                  <a:lumOff val="60000"/>
                  <a:shade val="67500"/>
                  <a:satMod val="115000"/>
                  <a:alpha val="7000"/>
                </a:schemeClr>
              </a:gs>
              <a:gs pos="57000">
                <a:schemeClr val="accent6">
                  <a:lumMod val="40000"/>
                  <a:lumOff val="60000"/>
                  <a:shade val="100000"/>
                  <a:satMod val="115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highlight>
                <a:srgbClr val="FFFF00"/>
              </a:highlight>
            </a:endParaRPr>
          </a:p>
        </p:txBody>
      </p:sp>
      <p:sp>
        <p:nvSpPr>
          <p:cNvPr id="6" name="TextBox 5">
            <a:hlinkClick r:id="rId3"/>
          </p:cNvPr>
          <p:cNvSpPr txBox="1"/>
          <p:nvPr/>
        </p:nvSpPr>
        <p:spPr>
          <a:xfrm>
            <a:off x="0" y="6134282"/>
            <a:ext cx="11887056" cy="246221"/>
          </a:xfrm>
          <a:prstGeom prst="rect">
            <a:avLst/>
          </a:prstGeom>
          <a:noFill/>
        </p:spPr>
        <p:txBody>
          <a:bodyPr wrap="square" rtlCol="0">
            <a:spAutoFit/>
          </a:bodyPr>
          <a:lstStyle/>
          <a:p>
            <a:pPr algn="r"/>
            <a:r>
              <a:rPr lang="en-US" altLang="ko-KR" sz="1000" dirty="0">
                <a:solidFill>
                  <a:schemeClr val="bg1"/>
                </a:solidFill>
                <a:cs typeface="Arial" pitchFamily="34" charset="0"/>
              </a:rPr>
              <a:t>By Oliver Tang</a:t>
            </a:r>
            <a:endParaRPr lang="ko-KR" altLang="en-US" sz="1000" dirty="0">
              <a:solidFill>
                <a:schemeClr val="bg1"/>
              </a:solidFill>
              <a:cs typeface="Arial" pitchFamily="34" charset="0"/>
            </a:endParaRPr>
          </a:p>
        </p:txBody>
      </p:sp>
      <p:sp>
        <p:nvSpPr>
          <p:cNvPr id="13" name="TextBox 12">
            <a:extLst>
              <a:ext uri="{FF2B5EF4-FFF2-40B4-BE49-F238E27FC236}">
                <a16:creationId xmlns:a16="http://schemas.microsoft.com/office/drawing/2014/main" id="{C221F751-3C5B-4561-AD14-8637C5B66736}"/>
              </a:ext>
            </a:extLst>
          </p:cNvPr>
          <p:cNvSpPr txBox="1"/>
          <p:nvPr/>
        </p:nvSpPr>
        <p:spPr>
          <a:xfrm>
            <a:off x="0" y="4867853"/>
            <a:ext cx="11887200" cy="923330"/>
          </a:xfrm>
          <a:prstGeom prst="rect">
            <a:avLst/>
          </a:prstGeom>
          <a:noFill/>
        </p:spPr>
        <p:txBody>
          <a:bodyPr wrap="square" rtlCol="0" anchor="ctr">
            <a:spAutoFit/>
          </a:bodyPr>
          <a:lstStyle/>
          <a:p>
            <a:pPr algn="r"/>
            <a:r>
              <a:rPr lang="en-US" altLang="ko-KR" sz="5400" dirty="0">
                <a:solidFill>
                  <a:schemeClr val="bg1"/>
                </a:solidFill>
                <a:cs typeface="Arial" pitchFamily="34" charset="0"/>
              </a:rPr>
              <a:t>Capstone Project</a:t>
            </a:r>
            <a:endParaRPr lang="ko-KR" altLang="en-US" sz="5400" dirty="0">
              <a:solidFill>
                <a:schemeClr val="bg1"/>
              </a:solidFill>
              <a:cs typeface="Arial" pitchFamily="34" charset="0"/>
            </a:endParaRPr>
          </a:p>
        </p:txBody>
      </p:sp>
      <p:sp>
        <p:nvSpPr>
          <p:cNvPr id="14" name="TextBox 13">
            <a:extLst>
              <a:ext uri="{FF2B5EF4-FFF2-40B4-BE49-F238E27FC236}">
                <a16:creationId xmlns:a16="http://schemas.microsoft.com/office/drawing/2014/main" id="{DF166F6B-B975-4F3C-BCF2-9971086140FB}"/>
              </a:ext>
            </a:extLst>
          </p:cNvPr>
          <p:cNvSpPr txBox="1"/>
          <p:nvPr/>
        </p:nvSpPr>
        <p:spPr>
          <a:xfrm>
            <a:off x="0" y="5783499"/>
            <a:ext cx="11887056" cy="379656"/>
          </a:xfrm>
          <a:prstGeom prst="rect">
            <a:avLst/>
          </a:prstGeom>
          <a:noFill/>
        </p:spPr>
        <p:txBody>
          <a:bodyPr wrap="square" rtlCol="0" anchor="ctr">
            <a:spAutoFit/>
          </a:bodyPr>
          <a:lstStyle/>
          <a:p>
            <a:pPr algn="r"/>
            <a:r>
              <a:rPr lang="en-US" altLang="ko-KR" dirty="0">
                <a:solidFill>
                  <a:schemeClr val="bg1"/>
                </a:solidFill>
                <a:cs typeface="Arial" pitchFamily="34" charset="0"/>
              </a:rPr>
              <a:t>Coronary Heart Risk</a:t>
            </a:r>
            <a:endParaRPr lang="ko-KR" altLang="en-US" dirty="0">
              <a:solidFill>
                <a:schemeClr val="bg1"/>
              </a:solidFill>
              <a:cs typeface="Arial" pitchFamily="34" charset="0"/>
            </a:endParaRPr>
          </a:p>
        </p:txBody>
      </p:sp>
    </p:spTree>
    <p:extLst>
      <p:ext uri="{BB962C8B-B14F-4D97-AF65-F5344CB8AC3E}">
        <p14:creationId xmlns:p14="http://schemas.microsoft.com/office/powerpoint/2010/main" val="4077777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descr="A picture containing light&#10;&#10;Description automatically generated">
            <a:extLst>
              <a:ext uri="{FF2B5EF4-FFF2-40B4-BE49-F238E27FC236}">
                <a16:creationId xmlns:a16="http://schemas.microsoft.com/office/drawing/2014/main" id="{6E8CA385-30E1-BD4E-895C-6FFA720C45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778" y="-868101"/>
            <a:ext cx="12448950" cy="9257613"/>
          </a:xfrm>
          <a:prstGeom prst="rect">
            <a:avLst/>
          </a:prstGeom>
          <a:gradFill>
            <a:gsLst>
              <a:gs pos="29000">
                <a:schemeClr val="accent6">
                  <a:shade val="30000"/>
                  <a:satMod val="115000"/>
                  <a:lumMod val="68000"/>
                  <a:lumOff val="32000"/>
                </a:schemeClr>
              </a:gs>
              <a:gs pos="45000">
                <a:schemeClr val="accent6">
                  <a:lumMod val="40000"/>
                  <a:lumOff val="60000"/>
                  <a:shade val="67500"/>
                  <a:satMod val="115000"/>
                  <a:alpha val="7000"/>
                </a:schemeClr>
              </a:gs>
              <a:gs pos="57000">
                <a:schemeClr val="accent6">
                  <a:lumMod val="40000"/>
                  <a:lumOff val="60000"/>
                  <a:shade val="100000"/>
                  <a:satMod val="115000"/>
                </a:schemeClr>
              </a:gs>
            </a:gsLst>
            <a:path path="circle">
              <a:fillToRect l="100000" b="100000"/>
            </a:path>
          </a:gradFill>
        </p:spPr>
      </p:pic>
      <p:sp>
        <p:nvSpPr>
          <p:cNvPr id="10" name="Rectangle 9">
            <a:extLst>
              <a:ext uri="{FF2B5EF4-FFF2-40B4-BE49-F238E27FC236}">
                <a16:creationId xmlns:a16="http://schemas.microsoft.com/office/drawing/2014/main" id="{F6CB08E8-2DED-564B-981B-4760B3906288}"/>
              </a:ext>
            </a:extLst>
          </p:cNvPr>
          <p:cNvSpPr/>
          <p:nvPr/>
        </p:nvSpPr>
        <p:spPr>
          <a:xfrm>
            <a:off x="5584157" y="413748"/>
            <a:ext cx="6291470" cy="6324982"/>
          </a:xfrm>
          <a:prstGeom prst="rect">
            <a:avLst/>
          </a:prstGeom>
          <a:solidFill>
            <a:schemeClr val="bg2">
              <a:lumMod val="75000"/>
              <a:alpha val="26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highlight>
                <a:srgbClr val="808080"/>
              </a:highlight>
            </a:endParaRPr>
          </a:p>
        </p:txBody>
      </p:sp>
      <p:grpSp>
        <p:nvGrpSpPr>
          <p:cNvPr id="4" name="Group 3">
            <a:extLst>
              <a:ext uri="{FF2B5EF4-FFF2-40B4-BE49-F238E27FC236}">
                <a16:creationId xmlns:a16="http://schemas.microsoft.com/office/drawing/2014/main" id="{5D6A2D45-FE71-45F3-BC5E-44FEBBFAC98A}"/>
              </a:ext>
            </a:extLst>
          </p:cNvPr>
          <p:cNvGrpSpPr/>
          <p:nvPr/>
        </p:nvGrpSpPr>
        <p:grpSpPr>
          <a:xfrm>
            <a:off x="5855197" y="1815304"/>
            <a:ext cx="5745011" cy="4463593"/>
            <a:chOff x="5885014" y="654503"/>
            <a:chExt cx="5745011" cy="4463593"/>
          </a:xfrm>
        </p:grpSpPr>
        <p:grpSp>
          <p:nvGrpSpPr>
            <p:cNvPr id="14" name="Group 13">
              <a:extLst>
                <a:ext uri="{FF2B5EF4-FFF2-40B4-BE49-F238E27FC236}">
                  <a16:creationId xmlns:a16="http://schemas.microsoft.com/office/drawing/2014/main" id="{2DE8CF79-C4DC-4256-B3FC-D8396EF89A35}"/>
                </a:ext>
              </a:extLst>
            </p:cNvPr>
            <p:cNvGrpSpPr/>
            <p:nvPr/>
          </p:nvGrpSpPr>
          <p:grpSpPr>
            <a:xfrm>
              <a:off x="6903916" y="718301"/>
              <a:ext cx="4726109" cy="886162"/>
              <a:chOff x="6751979" y="1666120"/>
              <a:chExt cx="4526164" cy="886162"/>
            </a:xfrm>
          </p:grpSpPr>
          <p:sp>
            <p:nvSpPr>
              <p:cNvPr id="15" name="TextBox 14">
                <a:extLst>
                  <a:ext uri="{FF2B5EF4-FFF2-40B4-BE49-F238E27FC236}">
                    <a16:creationId xmlns:a16="http://schemas.microsoft.com/office/drawing/2014/main" id="{F8E1C952-85DD-4DB6-AAE3-6860651F3B58}"/>
                  </a:ext>
                </a:extLst>
              </p:cNvPr>
              <p:cNvSpPr txBox="1"/>
              <p:nvPr/>
            </p:nvSpPr>
            <p:spPr>
              <a:xfrm>
                <a:off x="6770451" y="2090617"/>
                <a:ext cx="4507692" cy="461665"/>
              </a:xfrm>
              <a:prstGeom prst="rect">
                <a:avLst/>
              </a:prstGeom>
              <a:noFill/>
            </p:spPr>
            <p:txBody>
              <a:bodyPr wrap="square" rtlCol="0">
                <a:spAutoFit/>
              </a:bodyPr>
              <a:lstStyle/>
              <a:p>
                <a:r>
                  <a:rPr lang="en-US" altLang="ko-KR" sz="1200" dirty="0">
                    <a:solidFill>
                      <a:schemeClr val="bg1"/>
                    </a:solidFill>
                    <a:cs typeface="Arial" pitchFamily="34" charset="0"/>
                  </a:rPr>
                  <a:t>Problem statement; Objectives; Overview of key Methods; Insights and Recommendations</a:t>
                </a:r>
              </a:p>
            </p:txBody>
          </p:sp>
          <p:sp>
            <p:nvSpPr>
              <p:cNvPr id="16" name="TextBox 15">
                <a:extLst>
                  <a:ext uri="{FF2B5EF4-FFF2-40B4-BE49-F238E27FC236}">
                    <a16:creationId xmlns:a16="http://schemas.microsoft.com/office/drawing/2014/main" id="{6256C016-2CE9-4A41-AAAD-479E0F70132F}"/>
                  </a:ext>
                </a:extLst>
              </p:cNvPr>
              <p:cNvSpPr txBox="1"/>
              <p:nvPr/>
            </p:nvSpPr>
            <p:spPr>
              <a:xfrm>
                <a:off x="6751979" y="1666120"/>
                <a:ext cx="4507692" cy="369332"/>
              </a:xfrm>
              <a:prstGeom prst="rect">
                <a:avLst/>
              </a:prstGeom>
              <a:noFill/>
            </p:spPr>
            <p:txBody>
              <a:bodyPr wrap="square" lIns="108000" rIns="108000" rtlCol="0">
                <a:spAutoFit/>
              </a:bodyPr>
              <a:lstStyle/>
              <a:p>
                <a:r>
                  <a:rPr lang="en-US" altLang="ko-KR" b="1" dirty="0">
                    <a:solidFill>
                      <a:schemeClr val="bg1"/>
                    </a:solidFill>
                    <a:cs typeface="Arial" pitchFamily="34" charset="0"/>
                  </a:rPr>
                  <a:t>Executive Summary</a:t>
                </a:r>
                <a:endParaRPr lang="ko-KR" altLang="en-US" b="1" dirty="0">
                  <a:solidFill>
                    <a:schemeClr val="bg1"/>
                  </a:solidFill>
                  <a:cs typeface="Arial" pitchFamily="34" charset="0"/>
                </a:endParaRPr>
              </a:p>
            </p:txBody>
          </p:sp>
        </p:grpSp>
        <p:sp>
          <p:nvSpPr>
            <p:cNvPr id="17" name="TextBox 16">
              <a:extLst>
                <a:ext uri="{FF2B5EF4-FFF2-40B4-BE49-F238E27FC236}">
                  <a16:creationId xmlns:a16="http://schemas.microsoft.com/office/drawing/2014/main" id="{168954F2-9FF7-439F-AEAB-75F9457D5B63}"/>
                </a:ext>
              </a:extLst>
            </p:cNvPr>
            <p:cNvSpPr txBox="1"/>
            <p:nvPr/>
          </p:nvSpPr>
          <p:spPr>
            <a:xfrm>
              <a:off x="5885014" y="654503"/>
              <a:ext cx="958096" cy="830997"/>
            </a:xfrm>
            <a:prstGeom prst="rect">
              <a:avLst/>
            </a:prstGeom>
            <a:noFill/>
          </p:spPr>
          <p:txBody>
            <a:bodyPr wrap="square" lIns="108000" rIns="108000" rtlCol="0">
              <a:spAutoFit/>
            </a:bodyPr>
            <a:lstStyle/>
            <a:p>
              <a:pPr algn="ctr"/>
              <a:r>
                <a:rPr lang="en-US" altLang="ko-KR" sz="4800" b="1" dirty="0">
                  <a:solidFill>
                    <a:schemeClr val="bg1"/>
                  </a:solidFill>
                  <a:cs typeface="Arial" pitchFamily="34" charset="0"/>
                </a:rPr>
                <a:t>01</a:t>
              </a:r>
              <a:endParaRPr lang="ko-KR" altLang="en-US" sz="4800" b="1" dirty="0">
                <a:solidFill>
                  <a:schemeClr val="bg1"/>
                </a:solidFill>
                <a:cs typeface="Arial" pitchFamily="34" charset="0"/>
              </a:endParaRPr>
            </a:p>
          </p:txBody>
        </p:sp>
        <p:grpSp>
          <p:nvGrpSpPr>
            <p:cNvPr id="18" name="Group 17">
              <a:extLst>
                <a:ext uri="{FF2B5EF4-FFF2-40B4-BE49-F238E27FC236}">
                  <a16:creationId xmlns:a16="http://schemas.microsoft.com/office/drawing/2014/main" id="{85E3EB12-866A-4616-9661-235355DF8A5F}"/>
                </a:ext>
              </a:extLst>
            </p:cNvPr>
            <p:cNvGrpSpPr/>
            <p:nvPr/>
          </p:nvGrpSpPr>
          <p:grpSpPr>
            <a:xfrm>
              <a:off x="6903916" y="1889512"/>
              <a:ext cx="4726109" cy="701496"/>
              <a:chOff x="6751979" y="1666120"/>
              <a:chExt cx="4526164" cy="701496"/>
            </a:xfrm>
          </p:grpSpPr>
          <p:sp>
            <p:nvSpPr>
              <p:cNvPr id="19" name="TextBox 18">
                <a:extLst>
                  <a:ext uri="{FF2B5EF4-FFF2-40B4-BE49-F238E27FC236}">
                    <a16:creationId xmlns:a16="http://schemas.microsoft.com/office/drawing/2014/main" id="{D507198E-A196-4A48-A05D-D321491ED281}"/>
                  </a:ext>
                </a:extLst>
              </p:cNvPr>
              <p:cNvSpPr txBox="1"/>
              <p:nvPr/>
            </p:nvSpPr>
            <p:spPr>
              <a:xfrm>
                <a:off x="6770451" y="2090617"/>
                <a:ext cx="4507692" cy="276999"/>
              </a:xfrm>
              <a:prstGeom prst="rect">
                <a:avLst/>
              </a:prstGeom>
              <a:noFill/>
            </p:spPr>
            <p:txBody>
              <a:bodyPr wrap="square" rtlCol="0">
                <a:spAutoFit/>
              </a:bodyPr>
              <a:lstStyle/>
              <a:p>
                <a:r>
                  <a:rPr lang="en-US" altLang="ko-KR" sz="1200" dirty="0">
                    <a:solidFill>
                      <a:schemeClr val="bg1"/>
                    </a:solidFill>
                    <a:cs typeface="Arial" pitchFamily="34" charset="0"/>
                  </a:rPr>
                  <a:t>Logical steps to final model selection</a:t>
                </a:r>
              </a:p>
            </p:txBody>
          </p:sp>
          <p:sp>
            <p:nvSpPr>
              <p:cNvPr id="20" name="TextBox 19">
                <a:extLst>
                  <a:ext uri="{FF2B5EF4-FFF2-40B4-BE49-F238E27FC236}">
                    <a16:creationId xmlns:a16="http://schemas.microsoft.com/office/drawing/2014/main" id="{986944A9-8317-4701-8923-95546EBC6A81}"/>
                  </a:ext>
                </a:extLst>
              </p:cNvPr>
              <p:cNvSpPr txBox="1"/>
              <p:nvPr/>
            </p:nvSpPr>
            <p:spPr>
              <a:xfrm>
                <a:off x="6751979" y="1666120"/>
                <a:ext cx="4507692" cy="369332"/>
              </a:xfrm>
              <a:prstGeom prst="rect">
                <a:avLst/>
              </a:prstGeom>
              <a:noFill/>
            </p:spPr>
            <p:txBody>
              <a:bodyPr wrap="square" lIns="108000" rIns="108000" rtlCol="0">
                <a:spAutoFit/>
              </a:bodyPr>
              <a:lstStyle/>
              <a:p>
                <a:r>
                  <a:rPr lang="en-US" altLang="ko-KR" b="1" dirty="0">
                    <a:solidFill>
                      <a:schemeClr val="bg1"/>
                    </a:solidFill>
                    <a:cs typeface="Arial" pitchFamily="34" charset="0"/>
                  </a:rPr>
                  <a:t>Approach</a:t>
                </a:r>
                <a:endParaRPr lang="ko-KR" altLang="en-US" b="1" dirty="0">
                  <a:solidFill>
                    <a:schemeClr val="bg1"/>
                  </a:solidFill>
                  <a:cs typeface="Arial" pitchFamily="34" charset="0"/>
                </a:endParaRPr>
              </a:p>
            </p:txBody>
          </p:sp>
        </p:grpSp>
        <p:sp>
          <p:nvSpPr>
            <p:cNvPr id="21" name="TextBox 20">
              <a:extLst>
                <a:ext uri="{FF2B5EF4-FFF2-40B4-BE49-F238E27FC236}">
                  <a16:creationId xmlns:a16="http://schemas.microsoft.com/office/drawing/2014/main" id="{26A42029-48EF-40B7-A20B-9D05D2DD248A}"/>
                </a:ext>
              </a:extLst>
            </p:cNvPr>
            <p:cNvSpPr txBox="1"/>
            <p:nvPr/>
          </p:nvSpPr>
          <p:spPr>
            <a:xfrm>
              <a:off x="5885014" y="1825714"/>
              <a:ext cx="958096" cy="830997"/>
            </a:xfrm>
            <a:prstGeom prst="rect">
              <a:avLst/>
            </a:prstGeom>
            <a:noFill/>
          </p:spPr>
          <p:txBody>
            <a:bodyPr wrap="square" lIns="108000" rIns="108000" rtlCol="0">
              <a:spAutoFit/>
            </a:bodyPr>
            <a:lstStyle/>
            <a:p>
              <a:pPr algn="ctr"/>
              <a:r>
                <a:rPr lang="en-US" altLang="ko-KR" sz="4800" b="1" dirty="0">
                  <a:solidFill>
                    <a:schemeClr val="bg1"/>
                  </a:solidFill>
                  <a:cs typeface="Arial" pitchFamily="34" charset="0"/>
                </a:rPr>
                <a:t>02</a:t>
              </a:r>
              <a:endParaRPr lang="ko-KR" altLang="en-US" sz="4800" b="1" dirty="0">
                <a:solidFill>
                  <a:schemeClr val="bg1"/>
                </a:solidFill>
                <a:cs typeface="Arial" pitchFamily="34" charset="0"/>
              </a:endParaRPr>
            </a:p>
          </p:txBody>
        </p:sp>
        <p:grpSp>
          <p:nvGrpSpPr>
            <p:cNvPr id="22" name="Group 21">
              <a:extLst>
                <a:ext uri="{FF2B5EF4-FFF2-40B4-BE49-F238E27FC236}">
                  <a16:creationId xmlns:a16="http://schemas.microsoft.com/office/drawing/2014/main" id="{34716221-0920-43D2-8214-692D549C8529}"/>
                </a:ext>
              </a:extLst>
            </p:cNvPr>
            <p:cNvGrpSpPr/>
            <p:nvPr/>
          </p:nvGrpSpPr>
          <p:grpSpPr>
            <a:xfrm>
              <a:off x="6903916" y="3060723"/>
              <a:ext cx="4726109" cy="886162"/>
              <a:chOff x="6751979" y="1666120"/>
              <a:chExt cx="4526164" cy="886162"/>
            </a:xfrm>
          </p:grpSpPr>
          <p:sp>
            <p:nvSpPr>
              <p:cNvPr id="23" name="TextBox 22">
                <a:extLst>
                  <a:ext uri="{FF2B5EF4-FFF2-40B4-BE49-F238E27FC236}">
                    <a16:creationId xmlns:a16="http://schemas.microsoft.com/office/drawing/2014/main" id="{DA8B8FD6-80F9-4576-90AF-C6AE8A378DB0}"/>
                  </a:ext>
                </a:extLst>
              </p:cNvPr>
              <p:cNvSpPr txBox="1"/>
              <p:nvPr/>
            </p:nvSpPr>
            <p:spPr>
              <a:xfrm>
                <a:off x="6770451" y="2090617"/>
                <a:ext cx="4507692" cy="461665"/>
              </a:xfrm>
              <a:prstGeom prst="rect">
                <a:avLst/>
              </a:prstGeom>
              <a:noFill/>
            </p:spPr>
            <p:txBody>
              <a:bodyPr wrap="square" rtlCol="0">
                <a:spAutoFit/>
              </a:bodyPr>
              <a:lstStyle/>
              <a:p>
                <a:r>
                  <a:rPr lang="en-US" altLang="ko-KR" sz="1200" dirty="0">
                    <a:solidFill>
                      <a:schemeClr val="bg1"/>
                    </a:solidFill>
                    <a:cs typeface="Arial" pitchFamily="34" charset="0"/>
                  </a:rPr>
                  <a:t>Model performance comparison and metrics explained, with the best performing model selected</a:t>
                </a:r>
              </a:p>
            </p:txBody>
          </p:sp>
          <p:sp>
            <p:nvSpPr>
              <p:cNvPr id="24" name="TextBox 23">
                <a:extLst>
                  <a:ext uri="{FF2B5EF4-FFF2-40B4-BE49-F238E27FC236}">
                    <a16:creationId xmlns:a16="http://schemas.microsoft.com/office/drawing/2014/main" id="{8E88DC5F-7B11-4BFE-A62A-1B2C2273B5B4}"/>
                  </a:ext>
                </a:extLst>
              </p:cNvPr>
              <p:cNvSpPr txBox="1"/>
              <p:nvPr/>
            </p:nvSpPr>
            <p:spPr>
              <a:xfrm>
                <a:off x="6751979" y="1666120"/>
                <a:ext cx="4507692" cy="369332"/>
              </a:xfrm>
              <a:prstGeom prst="rect">
                <a:avLst/>
              </a:prstGeom>
              <a:noFill/>
            </p:spPr>
            <p:txBody>
              <a:bodyPr wrap="square" lIns="108000" rIns="108000" rtlCol="0">
                <a:spAutoFit/>
              </a:bodyPr>
              <a:lstStyle/>
              <a:p>
                <a:r>
                  <a:rPr lang="en-US" altLang="ko-KR" b="1" dirty="0">
                    <a:solidFill>
                      <a:schemeClr val="bg1"/>
                    </a:solidFill>
                    <a:cs typeface="Arial" pitchFamily="34" charset="0"/>
                  </a:rPr>
                  <a:t>Model Comparison and implementation </a:t>
                </a:r>
                <a:endParaRPr lang="ko-KR" altLang="en-US" b="1" dirty="0">
                  <a:solidFill>
                    <a:schemeClr val="bg1"/>
                  </a:solidFill>
                  <a:cs typeface="Arial" pitchFamily="34" charset="0"/>
                </a:endParaRPr>
              </a:p>
            </p:txBody>
          </p:sp>
        </p:grpSp>
        <p:sp>
          <p:nvSpPr>
            <p:cNvPr id="25" name="TextBox 24">
              <a:extLst>
                <a:ext uri="{FF2B5EF4-FFF2-40B4-BE49-F238E27FC236}">
                  <a16:creationId xmlns:a16="http://schemas.microsoft.com/office/drawing/2014/main" id="{B0212152-D2D8-461E-8E4F-7D4F53482A03}"/>
                </a:ext>
              </a:extLst>
            </p:cNvPr>
            <p:cNvSpPr txBox="1"/>
            <p:nvPr/>
          </p:nvSpPr>
          <p:spPr>
            <a:xfrm>
              <a:off x="5885014" y="2996925"/>
              <a:ext cx="958096" cy="830997"/>
            </a:xfrm>
            <a:prstGeom prst="rect">
              <a:avLst/>
            </a:prstGeom>
            <a:noFill/>
          </p:spPr>
          <p:txBody>
            <a:bodyPr wrap="square" lIns="108000" rIns="108000" rtlCol="0">
              <a:spAutoFit/>
            </a:bodyPr>
            <a:lstStyle/>
            <a:p>
              <a:pPr algn="ctr"/>
              <a:r>
                <a:rPr lang="en-US" altLang="ko-KR" sz="4800" b="1" dirty="0">
                  <a:solidFill>
                    <a:schemeClr val="bg1"/>
                  </a:solidFill>
                  <a:cs typeface="Arial" pitchFamily="34" charset="0"/>
                </a:rPr>
                <a:t>03</a:t>
              </a:r>
              <a:endParaRPr lang="ko-KR" altLang="en-US" sz="4800" b="1" dirty="0">
                <a:solidFill>
                  <a:schemeClr val="bg1"/>
                </a:solidFill>
                <a:cs typeface="Arial" pitchFamily="34" charset="0"/>
              </a:endParaRPr>
            </a:p>
          </p:txBody>
        </p:sp>
        <p:grpSp>
          <p:nvGrpSpPr>
            <p:cNvPr id="26" name="Group 25">
              <a:extLst>
                <a:ext uri="{FF2B5EF4-FFF2-40B4-BE49-F238E27FC236}">
                  <a16:creationId xmlns:a16="http://schemas.microsoft.com/office/drawing/2014/main" id="{18233B18-C5F8-4857-9674-02EC79188E0E}"/>
                </a:ext>
              </a:extLst>
            </p:cNvPr>
            <p:cNvGrpSpPr/>
            <p:nvPr/>
          </p:nvGrpSpPr>
          <p:grpSpPr>
            <a:xfrm>
              <a:off x="6903916" y="4231934"/>
              <a:ext cx="4726109" cy="886162"/>
              <a:chOff x="6751979" y="1666120"/>
              <a:chExt cx="4526164" cy="886162"/>
            </a:xfrm>
          </p:grpSpPr>
          <p:sp>
            <p:nvSpPr>
              <p:cNvPr id="27" name="TextBox 26">
                <a:extLst>
                  <a:ext uri="{FF2B5EF4-FFF2-40B4-BE49-F238E27FC236}">
                    <a16:creationId xmlns:a16="http://schemas.microsoft.com/office/drawing/2014/main" id="{01B74CB9-D5B6-4AA3-9CED-9A69FC597DBC}"/>
                  </a:ext>
                </a:extLst>
              </p:cNvPr>
              <p:cNvSpPr txBox="1"/>
              <p:nvPr/>
            </p:nvSpPr>
            <p:spPr>
              <a:xfrm>
                <a:off x="6770451" y="2090617"/>
                <a:ext cx="4507692" cy="461665"/>
              </a:xfrm>
              <a:prstGeom prst="rect">
                <a:avLst/>
              </a:prstGeom>
              <a:noFill/>
            </p:spPr>
            <p:txBody>
              <a:bodyPr wrap="square" rtlCol="0">
                <a:spAutoFit/>
              </a:bodyPr>
              <a:lstStyle/>
              <a:p>
                <a:r>
                  <a:rPr lang="en-US" altLang="ko-KR" sz="1200" dirty="0">
                    <a:solidFill>
                      <a:schemeClr val="bg1"/>
                    </a:solidFill>
                    <a:cs typeface="Arial" pitchFamily="34" charset="0"/>
                  </a:rPr>
                  <a:t>Relevance and </a:t>
                </a:r>
                <a:r>
                  <a:rPr lang="en-US" altLang="ko-KR" sz="1200" dirty="0" err="1">
                    <a:solidFill>
                      <a:schemeClr val="bg1"/>
                    </a:solidFill>
                    <a:cs typeface="Arial" pitchFamily="34" charset="0"/>
                  </a:rPr>
                  <a:t>implementability</a:t>
                </a:r>
                <a:r>
                  <a:rPr lang="en-US" altLang="ko-KR" sz="1200" dirty="0">
                    <a:solidFill>
                      <a:schemeClr val="bg1"/>
                    </a:solidFill>
                    <a:cs typeface="Arial" pitchFamily="34" charset="0"/>
                  </a:rPr>
                  <a:t> of the conclusions and recommendations</a:t>
                </a:r>
              </a:p>
            </p:txBody>
          </p:sp>
          <p:sp>
            <p:nvSpPr>
              <p:cNvPr id="28" name="TextBox 27">
                <a:extLst>
                  <a:ext uri="{FF2B5EF4-FFF2-40B4-BE49-F238E27FC236}">
                    <a16:creationId xmlns:a16="http://schemas.microsoft.com/office/drawing/2014/main" id="{34F95DDF-9AF8-4AF7-867B-79BCE192BEEE}"/>
                  </a:ext>
                </a:extLst>
              </p:cNvPr>
              <p:cNvSpPr txBox="1"/>
              <p:nvPr/>
            </p:nvSpPr>
            <p:spPr>
              <a:xfrm>
                <a:off x="6751979" y="1666120"/>
                <a:ext cx="4507692" cy="369332"/>
              </a:xfrm>
              <a:prstGeom prst="rect">
                <a:avLst/>
              </a:prstGeom>
              <a:noFill/>
            </p:spPr>
            <p:txBody>
              <a:bodyPr wrap="square" lIns="108000" rIns="108000" rtlCol="0">
                <a:spAutoFit/>
              </a:bodyPr>
              <a:lstStyle/>
              <a:p>
                <a:r>
                  <a:rPr lang="en-US" altLang="ko-KR" b="1" dirty="0">
                    <a:solidFill>
                      <a:schemeClr val="bg1"/>
                    </a:solidFill>
                    <a:cs typeface="Arial" pitchFamily="34" charset="0"/>
                  </a:rPr>
                  <a:t>Business Insights and recommendations</a:t>
                </a:r>
                <a:endParaRPr lang="ko-KR" altLang="en-US" b="1" dirty="0">
                  <a:solidFill>
                    <a:schemeClr val="bg1"/>
                  </a:solidFill>
                  <a:cs typeface="Arial" pitchFamily="34" charset="0"/>
                </a:endParaRPr>
              </a:p>
            </p:txBody>
          </p:sp>
        </p:grpSp>
        <p:sp>
          <p:nvSpPr>
            <p:cNvPr id="29" name="TextBox 28">
              <a:extLst>
                <a:ext uri="{FF2B5EF4-FFF2-40B4-BE49-F238E27FC236}">
                  <a16:creationId xmlns:a16="http://schemas.microsoft.com/office/drawing/2014/main" id="{394A60E4-672D-45B2-B6C9-4CCEC944A519}"/>
                </a:ext>
              </a:extLst>
            </p:cNvPr>
            <p:cNvSpPr txBox="1"/>
            <p:nvPr/>
          </p:nvSpPr>
          <p:spPr>
            <a:xfrm>
              <a:off x="5885014" y="4168136"/>
              <a:ext cx="958096" cy="830997"/>
            </a:xfrm>
            <a:prstGeom prst="rect">
              <a:avLst/>
            </a:prstGeom>
            <a:noFill/>
          </p:spPr>
          <p:txBody>
            <a:bodyPr wrap="square" lIns="108000" rIns="108000" rtlCol="0">
              <a:spAutoFit/>
            </a:bodyPr>
            <a:lstStyle/>
            <a:p>
              <a:pPr algn="ctr"/>
              <a:r>
                <a:rPr lang="en-US" altLang="ko-KR" sz="4800" b="1" dirty="0">
                  <a:solidFill>
                    <a:schemeClr val="bg1"/>
                  </a:solidFill>
                  <a:cs typeface="Arial" pitchFamily="34" charset="0"/>
                </a:rPr>
                <a:t>04</a:t>
              </a:r>
              <a:endParaRPr lang="ko-KR" altLang="en-US" sz="4800" b="1" dirty="0">
                <a:solidFill>
                  <a:schemeClr val="bg1"/>
                </a:solidFill>
                <a:cs typeface="Arial" pitchFamily="34" charset="0"/>
              </a:endParaRPr>
            </a:p>
          </p:txBody>
        </p:sp>
      </p:grpSp>
      <p:sp>
        <p:nvSpPr>
          <p:cNvPr id="2" name="TextBox 1"/>
          <p:cNvSpPr txBox="1"/>
          <p:nvPr/>
        </p:nvSpPr>
        <p:spPr>
          <a:xfrm>
            <a:off x="4637838" y="413748"/>
            <a:ext cx="6191673" cy="923330"/>
          </a:xfrm>
          <a:prstGeom prst="rect">
            <a:avLst/>
          </a:prstGeom>
          <a:noFill/>
        </p:spPr>
        <p:txBody>
          <a:bodyPr wrap="square" rtlCol="0" anchor="ctr">
            <a:spAutoFit/>
          </a:bodyPr>
          <a:lstStyle/>
          <a:p>
            <a:pPr algn="r"/>
            <a:r>
              <a:rPr lang="en-US" altLang="ko-KR" sz="5400" dirty="0">
                <a:solidFill>
                  <a:schemeClr val="bg1"/>
                </a:solidFill>
                <a:cs typeface="Arial" pitchFamily="34" charset="0"/>
              </a:rPr>
              <a:t>Agenda</a:t>
            </a:r>
            <a:endParaRPr lang="ko-KR" altLang="en-US" sz="5400" dirty="0">
              <a:solidFill>
                <a:schemeClr val="bg1"/>
              </a:solidFill>
              <a:cs typeface="Arial" pitchFamily="34" charset="0"/>
            </a:endParaRPr>
          </a:p>
        </p:txBody>
      </p:sp>
    </p:spTree>
    <p:extLst>
      <p:ext uri="{BB962C8B-B14F-4D97-AF65-F5344CB8AC3E}">
        <p14:creationId xmlns:p14="http://schemas.microsoft.com/office/powerpoint/2010/main" val="4033384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Executive Summary</a:t>
            </a:r>
          </a:p>
        </p:txBody>
      </p:sp>
      <p:cxnSp>
        <p:nvCxnSpPr>
          <p:cNvPr id="3" name="Straight Connector 2">
            <a:extLst>
              <a:ext uri="{FF2B5EF4-FFF2-40B4-BE49-F238E27FC236}">
                <a16:creationId xmlns:a16="http://schemas.microsoft.com/office/drawing/2014/main" id="{D1BA1737-26B2-47E1-94E6-9E8A0881D0D8}"/>
              </a:ext>
            </a:extLst>
          </p:cNvPr>
          <p:cNvCxnSpPr>
            <a:cxnSpLocks/>
          </p:cNvCxnSpPr>
          <p:nvPr/>
        </p:nvCxnSpPr>
        <p:spPr>
          <a:xfrm>
            <a:off x="904143" y="5149875"/>
            <a:ext cx="10383715" cy="0"/>
          </a:xfrm>
          <a:prstGeom prst="line">
            <a:avLst/>
          </a:prstGeom>
          <a:ln w="22225">
            <a:solidFill>
              <a:schemeClr val="tx1">
                <a:lumMod val="75000"/>
                <a:lumOff val="2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5E5A1297-0287-4590-9FB9-7F3A631EACA2}"/>
              </a:ext>
            </a:extLst>
          </p:cNvPr>
          <p:cNvSpPr/>
          <p:nvPr/>
        </p:nvSpPr>
        <p:spPr>
          <a:xfrm rot="18900000">
            <a:off x="1293084" y="4919532"/>
            <a:ext cx="432048" cy="4320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10" name="TextBox 9">
            <a:extLst>
              <a:ext uri="{FF2B5EF4-FFF2-40B4-BE49-F238E27FC236}">
                <a16:creationId xmlns:a16="http://schemas.microsoft.com/office/drawing/2014/main" id="{91349D49-0952-42B0-BA28-C715128C0EF7}"/>
              </a:ext>
            </a:extLst>
          </p:cNvPr>
          <p:cNvSpPr txBox="1"/>
          <p:nvPr/>
        </p:nvSpPr>
        <p:spPr>
          <a:xfrm>
            <a:off x="960631" y="5441061"/>
            <a:ext cx="1216039" cy="369332"/>
          </a:xfrm>
          <a:prstGeom prst="rect">
            <a:avLst/>
          </a:prstGeom>
          <a:noFill/>
        </p:spPr>
        <p:txBody>
          <a:bodyPr wrap="square" lIns="0" tIns="0" rIns="0" bIns="0" rtlCol="0">
            <a:spAutoFit/>
          </a:bodyPr>
          <a:lstStyle/>
          <a:p>
            <a:pPr algn="ctr"/>
            <a:r>
              <a:rPr lang="en-US" altLang="ko-KR" sz="2400" b="1" dirty="0">
                <a:solidFill>
                  <a:schemeClr val="tx1">
                    <a:lumMod val="75000"/>
                    <a:lumOff val="25000"/>
                  </a:schemeClr>
                </a:solidFill>
                <a:cs typeface="Arial" pitchFamily="34" charset="0"/>
              </a:rPr>
              <a:t>1</a:t>
            </a:r>
          </a:p>
        </p:txBody>
      </p:sp>
      <p:sp>
        <p:nvSpPr>
          <p:cNvPr id="11" name="Oval 10">
            <a:extLst>
              <a:ext uri="{FF2B5EF4-FFF2-40B4-BE49-F238E27FC236}">
                <a16:creationId xmlns:a16="http://schemas.microsoft.com/office/drawing/2014/main" id="{78CDC5EC-49E4-45D3-B5AD-722F281E95A9}"/>
              </a:ext>
            </a:extLst>
          </p:cNvPr>
          <p:cNvSpPr/>
          <p:nvPr/>
        </p:nvSpPr>
        <p:spPr>
          <a:xfrm>
            <a:off x="1406583" y="5034948"/>
            <a:ext cx="201216" cy="2012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13" name="Oval 12">
            <a:extLst>
              <a:ext uri="{FF2B5EF4-FFF2-40B4-BE49-F238E27FC236}">
                <a16:creationId xmlns:a16="http://schemas.microsoft.com/office/drawing/2014/main" id="{C6DEDF2E-9E6C-4F21-A453-CDC23AA147B3}"/>
              </a:ext>
            </a:extLst>
          </p:cNvPr>
          <p:cNvSpPr/>
          <p:nvPr/>
        </p:nvSpPr>
        <p:spPr>
          <a:xfrm rot="18900000">
            <a:off x="3583782" y="4919532"/>
            <a:ext cx="432048" cy="432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14" name="TextBox 13">
            <a:extLst>
              <a:ext uri="{FF2B5EF4-FFF2-40B4-BE49-F238E27FC236}">
                <a16:creationId xmlns:a16="http://schemas.microsoft.com/office/drawing/2014/main" id="{E89ECC13-6105-4C8C-A418-6C1469B1D599}"/>
              </a:ext>
            </a:extLst>
          </p:cNvPr>
          <p:cNvSpPr txBox="1"/>
          <p:nvPr/>
        </p:nvSpPr>
        <p:spPr>
          <a:xfrm>
            <a:off x="3251329" y="5441061"/>
            <a:ext cx="1216039" cy="369332"/>
          </a:xfrm>
          <a:prstGeom prst="rect">
            <a:avLst/>
          </a:prstGeom>
          <a:noFill/>
        </p:spPr>
        <p:txBody>
          <a:bodyPr wrap="square" lIns="0" tIns="0" rIns="0" bIns="0" rtlCol="0">
            <a:spAutoFit/>
          </a:bodyPr>
          <a:lstStyle/>
          <a:p>
            <a:pPr algn="ctr"/>
            <a:r>
              <a:rPr lang="en-US" altLang="ko-KR" sz="2400" b="1" dirty="0">
                <a:solidFill>
                  <a:schemeClr val="tx1">
                    <a:lumMod val="75000"/>
                    <a:lumOff val="25000"/>
                  </a:schemeClr>
                </a:solidFill>
                <a:cs typeface="Arial" pitchFamily="34" charset="0"/>
              </a:rPr>
              <a:t>2</a:t>
            </a:r>
          </a:p>
        </p:txBody>
      </p:sp>
      <p:sp>
        <p:nvSpPr>
          <p:cNvPr id="15" name="Oval 14">
            <a:extLst>
              <a:ext uri="{FF2B5EF4-FFF2-40B4-BE49-F238E27FC236}">
                <a16:creationId xmlns:a16="http://schemas.microsoft.com/office/drawing/2014/main" id="{BAE6FA25-65B3-420D-A130-9D75ADFFF652}"/>
              </a:ext>
            </a:extLst>
          </p:cNvPr>
          <p:cNvSpPr/>
          <p:nvPr/>
        </p:nvSpPr>
        <p:spPr>
          <a:xfrm>
            <a:off x="3697281" y="5034948"/>
            <a:ext cx="201216" cy="2012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17" name="Oval 16">
            <a:extLst>
              <a:ext uri="{FF2B5EF4-FFF2-40B4-BE49-F238E27FC236}">
                <a16:creationId xmlns:a16="http://schemas.microsoft.com/office/drawing/2014/main" id="{6A15BF5D-805B-42FC-B94C-AE963FB34467}"/>
              </a:ext>
            </a:extLst>
          </p:cNvPr>
          <p:cNvSpPr/>
          <p:nvPr/>
        </p:nvSpPr>
        <p:spPr>
          <a:xfrm rot="18900000">
            <a:off x="5874480" y="4919532"/>
            <a:ext cx="432048" cy="43204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18" name="TextBox 17">
            <a:extLst>
              <a:ext uri="{FF2B5EF4-FFF2-40B4-BE49-F238E27FC236}">
                <a16:creationId xmlns:a16="http://schemas.microsoft.com/office/drawing/2014/main" id="{2C031FA0-CD77-479E-8E3B-C9B70E9F8488}"/>
              </a:ext>
            </a:extLst>
          </p:cNvPr>
          <p:cNvSpPr txBox="1"/>
          <p:nvPr/>
        </p:nvSpPr>
        <p:spPr>
          <a:xfrm>
            <a:off x="5542027" y="5441061"/>
            <a:ext cx="1096955" cy="369332"/>
          </a:xfrm>
          <a:prstGeom prst="rect">
            <a:avLst/>
          </a:prstGeom>
          <a:noFill/>
        </p:spPr>
        <p:txBody>
          <a:bodyPr wrap="square" lIns="0" tIns="0" rIns="0" bIns="0" rtlCol="0">
            <a:spAutoFit/>
          </a:bodyPr>
          <a:lstStyle/>
          <a:p>
            <a:pPr algn="ctr"/>
            <a:r>
              <a:rPr lang="en-US" altLang="ko-KR" sz="2400" b="1" dirty="0">
                <a:solidFill>
                  <a:schemeClr val="tx1">
                    <a:lumMod val="75000"/>
                    <a:lumOff val="25000"/>
                  </a:schemeClr>
                </a:solidFill>
                <a:cs typeface="Arial" pitchFamily="34" charset="0"/>
              </a:rPr>
              <a:t>3</a:t>
            </a:r>
            <a:endParaRPr lang="ko-KR" altLang="en-US" sz="2400" b="1" dirty="0">
              <a:solidFill>
                <a:schemeClr val="tx1">
                  <a:lumMod val="75000"/>
                  <a:lumOff val="25000"/>
                </a:schemeClr>
              </a:solidFill>
              <a:cs typeface="Arial" pitchFamily="34" charset="0"/>
            </a:endParaRPr>
          </a:p>
        </p:txBody>
      </p:sp>
      <p:sp>
        <p:nvSpPr>
          <p:cNvPr id="19" name="Oval 18">
            <a:extLst>
              <a:ext uri="{FF2B5EF4-FFF2-40B4-BE49-F238E27FC236}">
                <a16:creationId xmlns:a16="http://schemas.microsoft.com/office/drawing/2014/main" id="{A989E99A-56E0-4BAC-8664-3FB87934CF36}"/>
              </a:ext>
            </a:extLst>
          </p:cNvPr>
          <p:cNvSpPr/>
          <p:nvPr/>
        </p:nvSpPr>
        <p:spPr>
          <a:xfrm>
            <a:off x="5987979" y="5034948"/>
            <a:ext cx="201216" cy="2012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21" name="Oval 20">
            <a:extLst>
              <a:ext uri="{FF2B5EF4-FFF2-40B4-BE49-F238E27FC236}">
                <a16:creationId xmlns:a16="http://schemas.microsoft.com/office/drawing/2014/main" id="{3B610108-9811-4D95-9C85-158323661C89}"/>
              </a:ext>
            </a:extLst>
          </p:cNvPr>
          <p:cNvSpPr/>
          <p:nvPr/>
        </p:nvSpPr>
        <p:spPr>
          <a:xfrm rot="18900000">
            <a:off x="8165178" y="4919532"/>
            <a:ext cx="432048" cy="43204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22" name="TextBox 21">
            <a:extLst>
              <a:ext uri="{FF2B5EF4-FFF2-40B4-BE49-F238E27FC236}">
                <a16:creationId xmlns:a16="http://schemas.microsoft.com/office/drawing/2014/main" id="{52454C18-7E4D-4AC0-880B-6B1E185460AA}"/>
              </a:ext>
            </a:extLst>
          </p:cNvPr>
          <p:cNvSpPr txBox="1"/>
          <p:nvPr/>
        </p:nvSpPr>
        <p:spPr>
          <a:xfrm>
            <a:off x="7832725" y="5441061"/>
            <a:ext cx="1096955" cy="369332"/>
          </a:xfrm>
          <a:prstGeom prst="rect">
            <a:avLst/>
          </a:prstGeom>
          <a:noFill/>
        </p:spPr>
        <p:txBody>
          <a:bodyPr wrap="square" lIns="0" tIns="0" rIns="0" bIns="0" rtlCol="0">
            <a:spAutoFit/>
          </a:bodyPr>
          <a:lstStyle/>
          <a:p>
            <a:pPr algn="ctr"/>
            <a:r>
              <a:rPr lang="en-US" altLang="ko-KR" sz="2400" b="1" dirty="0">
                <a:solidFill>
                  <a:schemeClr val="tx1">
                    <a:lumMod val="75000"/>
                    <a:lumOff val="25000"/>
                  </a:schemeClr>
                </a:solidFill>
                <a:cs typeface="Arial" pitchFamily="34" charset="0"/>
              </a:rPr>
              <a:t>4</a:t>
            </a:r>
            <a:endParaRPr lang="ko-KR" altLang="en-US" sz="2400" b="1" dirty="0">
              <a:solidFill>
                <a:schemeClr val="tx1">
                  <a:lumMod val="75000"/>
                  <a:lumOff val="25000"/>
                </a:schemeClr>
              </a:solidFill>
              <a:cs typeface="Arial" pitchFamily="34" charset="0"/>
            </a:endParaRPr>
          </a:p>
        </p:txBody>
      </p:sp>
      <p:sp>
        <p:nvSpPr>
          <p:cNvPr id="23" name="Oval 22">
            <a:extLst>
              <a:ext uri="{FF2B5EF4-FFF2-40B4-BE49-F238E27FC236}">
                <a16:creationId xmlns:a16="http://schemas.microsoft.com/office/drawing/2014/main" id="{B96E3AAD-AFC5-4927-BCDB-B1DD217E5EE9}"/>
              </a:ext>
            </a:extLst>
          </p:cNvPr>
          <p:cNvSpPr/>
          <p:nvPr/>
        </p:nvSpPr>
        <p:spPr>
          <a:xfrm>
            <a:off x="8278677" y="5034948"/>
            <a:ext cx="201216" cy="2012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25" name="Oval 24">
            <a:extLst>
              <a:ext uri="{FF2B5EF4-FFF2-40B4-BE49-F238E27FC236}">
                <a16:creationId xmlns:a16="http://schemas.microsoft.com/office/drawing/2014/main" id="{0CE2AFDF-4A91-4984-B6C3-AA4D10912F94}"/>
              </a:ext>
            </a:extLst>
          </p:cNvPr>
          <p:cNvSpPr/>
          <p:nvPr/>
        </p:nvSpPr>
        <p:spPr>
          <a:xfrm rot="18900000">
            <a:off x="10455876" y="4919532"/>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26" name="TextBox 25">
            <a:extLst>
              <a:ext uri="{FF2B5EF4-FFF2-40B4-BE49-F238E27FC236}">
                <a16:creationId xmlns:a16="http://schemas.microsoft.com/office/drawing/2014/main" id="{67C3C604-B1EB-4DDD-843C-BE972F220F26}"/>
              </a:ext>
            </a:extLst>
          </p:cNvPr>
          <p:cNvSpPr txBox="1"/>
          <p:nvPr/>
        </p:nvSpPr>
        <p:spPr>
          <a:xfrm>
            <a:off x="10123423" y="5441061"/>
            <a:ext cx="1096955" cy="369332"/>
          </a:xfrm>
          <a:prstGeom prst="rect">
            <a:avLst/>
          </a:prstGeom>
          <a:noFill/>
        </p:spPr>
        <p:txBody>
          <a:bodyPr wrap="square" lIns="0" tIns="0" rIns="0" bIns="0" rtlCol="0">
            <a:spAutoFit/>
          </a:bodyPr>
          <a:lstStyle/>
          <a:p>
            <a:pPr algn="ctr"/>
            <a:r>
              <a:rPr lang="en-US" altLang="ko-KR" sz="2400" b="1" dirty="0">
                <a:solidFill>
                  <a:schemeClr val="tx1">
                    <a:lumMod val="75000"/>
                    <a:lumOff val="25000"/>
                  </a:schemeClr>
                </a:solidFill>
                <a:cs typeface="Arial" pitchFamily="34" charset="0"/>
              </a:rPr>
              <a:t>5</a:t>
            </a:r>
            <a:endParaRPr lang="ko-KR" altLang="en-US" sz="2400" b="1" dirty="0">
              <a:solidFill>
                <a:schemeClr val="tx1">
                  <a:lumMod val="75000"/>
                  <a:lumOff val="25000"/>
                </a:schemeClr>
              </a:solidFill>
              <a:cs typeface="Arial" pitchFamily="34" charset="0"/>
            </a:endParaRPr>
          </a:p>
        </p:txBody>
      </p:sp>
      <p:sp>
        <p:nvSpPr>
          <p:cNvPr id="27" name="Oval 26">
            <a:extLst>
              <a:ext uri="{FF2B5EF4-FFF2-40B4-BE49-F238E27FC236}">
                <a16:creationId xmlns:a16="http://schemas.microsoft.com/office/drawing/2014/main" id="{2BE97DF5-9676-49E0-B12F-7169B975D84C}"/>
              </a:ext>
            </a:extLst>
          </p:cNvPr>
          <p:cNvSpPr/>
          <p:nvPr/>
        </p:nvSpPr>
        <p:spPr>
          <a:xfrm>
            <a:off x="10569375" y="5034948"/>
            <a:ext cx="201216" cy="2012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28" name="Rounded Rectangle 51">
            <a:extLst>
              <a:ext uri="{FF2B5EF4-FFF2-40B4-BE49-F238E27FC236}">
                <a16:creationId xmlns:a16="http://schemas.microsoft.com/office/drawing/2014/main" id="{8F5BA0AF-A72E-4256-BE4D-8FBDB152EE59}"/>
              </a:ext>
            </a:extLst>
          </p:cNvPr>
          <p:cNvSpPr/>
          <p:nvPr/>
        </p:nvSpPr>
        <p:spPr>
          <a:xfrm>
            <a:off x="1487949" y="4262233"/>
            <a:ext cx="2160000" cy="10800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33" name="Group 32">
            <a:extLst>
              <a:ext uri="{FF2B5EF4-FFF2-40B4-BE49-F238E27FC236}">
                <a16:creationId xmlns:a16="http://schemas.microsoft.com/office/drawing/2014/main" id="{EBC624F9-EC82-4A3D-932A-A0D751699EEA}"/>
              </a:ext>
            </a:extLst>
          </p:cNvPr>
          <p:cNvGrpSpPr/>
          <p:nvPr/>
        </p:nvGrpSpPr>
        <p:grpSpPr>
          <a:xfrm>
            <a:off x="1575046" y="2570733"/>
            <a:ext cx="1607390" cy="1261884"/>
            <a:chOff x="1704484" y="1766707"/>
            <a:chExt cx="1038452" cy="1261884"/>
          </a:xfrm>
        </p:grpSpPr>
        <p:sp>
          <p:nvSpPr>
            <p:cNvPr id="34" name="TextBox 33">
              <a:extLst>
                <a:ext uri="{FF2B5EF4-FFF2-40B4-BE49-F238E27FC236}">
                  <a16:creationId xmlns:a16="http://schemas.microsoft.com/office/drawing/2014/main" id="{494B8375-83D4-4464-8546-55C67D53BC14}"/>
                </a:ext>
              </a:extLst>
            </p:cNvPr>
            <p:cNvSpPr txBox="1"/>
            <p:nvPr/>
          </p:nvSpPr>
          <p:spPr>
            <a:xfrm>
              <a:off x="1724504" y="2012928"/>
              <a:ext cx="1018432" cy="1015663"/>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In Europe CHD accounts for an estimated </a:t>
              </a:r>
              <a:r>
                <a:rPr lang="en-US" altLang="ko-KR" sz="1200" b="1" dirty="0">
                  <a:solidFill>
                    <a:schemeClr val="tx1">
                      <a:lumMod val="75000"/>
                      <a:lumOff val="25000"/>
                    </a:schemeClr>
                  </a:solidFill>
                  <a:cs typeface="Arial" pitchFamily="34" charset="0"/>
                </a:rPr>
                <a:t>1.95 million deaths </a:t>
              </a:r>
              <a:r>
                <a:rPr lang="en-US" altLang="ko-KR" sz="1200" dirty="0">
                  <a:solidFill>
                    <a:schemeClr val="tx1">
                      <a:lumMod val="75000"/>
                      <a:lumOff val="25000"/>
                    </a:schemeClr>
                  </a:solidFill>
                  <a:cs typeface="Arial" pitchFamily="34" charset="0"/>
                </a:rPr>
                <a:t>each year.</a:t>
              </a:r>
            </a:p>
          </p:txBody>
        </p:sp>
        <p:sp>
          <p:nvSpPr>
            <p:cNvPr id="35" name="TextBox 34">
              <a:extLst>
                <a:ext uri="{FF2B5EF4-FFF2-40B4-BE49-F238E27FC236}">
                  <a16:creationId xmlns:a16="http://schemas.microsoft.com/office/drawing/2014/main" id="{F1F69C21-29A0-4CB2-848C-4FE19C8DDB3C}"/>
                </a:ext>
              </a:extLst>
            </p:cNvPr>
            <p:cNvSpPr txBox="1"/>
            <p:nvPr/>
          </p:nvSpPr>
          <p:spPr>
            <a:xfrm>
              <a:off x="1704484" y="1766707"/>
              <a:ext cx="1023846" cy="307777"/>
            </a:xfrm>
            <a:prstGeom prst="rect">
              <a:avLst/>
            </a:prstGeom>
            <a:noFill/>
          </p:spPr>
          <p:txBody>
            <a:bodyPr wrap="square" lIns="108000" rIns="108000" rtlCol="0">
              <a:spAutoFit/>
            </a:bodyPr>
            <a:lstStyle/>
            <a:p>
              <a:r>
                <a:rPr lang="en-US" altLang="ko-KR" sz="1400" b="1" dirty="0">
                  <a:solidFill>
                    <a:schemeClr val="tx1">
                      <a:lumMod val="75000"/>
                      <a:lumOff val="25000"/>
                    </a:schemeClr>
                  </a:solidFill>
                  <a:cs typeface="Arial" pitchFamily="34" charset="0"/>
                </a:rPr>
                <a:t>Problem</a:t>
              </a:r>
              <a:endParaRPr lang="ko-KR" altLang="en-US" sz="1400" b="1" dirty="0">
                <a:solidFill>
                  <a:schemeClr val="tx1">
                    <a:lumMod val="75000"/>
                    <a:lumOff val="25000"/>
                  </a:schemeClr>
                </a:solidFill>
                <a:cs typeface="Arial" pitchFamily="34" charset="0"/>
              </a:endParaRPr>
            </a:p>
          </p:txBody>
        </p:sp>
      </p:grpSp>
      <p:cxnSp>
        <p:nvCxnSpPr>
          <p:cNvPr id="36" name="Straight Connector 35">
            <a:extLst>
              <a:ext uri="{FF2B5EF4-FFF2-40B4-BE49-F238E27FC236}">
                <a16:creationId xmlns:a16="http://schemas.microsoft.com/office/drawing/2014/main" id="{4945E63C-3072-4DFA-BA98-CBEE79C550C3}"/>
              </a:ext>
            </a:extLst>
          </p:cNvPr>
          <p:cNvCxnSpPr/>
          <p:nvPr/>
        </p:nvCxnSpPr>
        <p:spPr>
          <a:xfrm>
            <a:off x="1487950" y="2537197"/>
            <a:ext cx="10011" cy="1513622"/>
          </a:xfrm>
          <a:prstGeom prst="line">
            <a:avLst/>
          </a:prstGeom>
          <a:ln w="19050">
            <a:solidFill>
              <a:schemeClr val="tx1">
                <a:lumMod val="75000"/>
                <a:lumOff val="2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29" name="Rounded Rectangle 52">
            <a:extLst>
              <a:ext uri="{FF2B5EF4-FFF2-40B4-BE49-F238E27FC236}">
                <a16:creationId xmlns:a16="http://schemas.microsoft.com/office/drawing/2014/main" id="{836CD8EE-67E0-426F-87B1-1CEC08693D16}"/>
              </a:ext>
            </a:extLst>
          </p:cNvPr>
          <p:cNvSpPr/>
          <p:nvPr/>
        </p:nvSpPr>
        <p:spPr>
          <a:xfrm>
            <a:off x="3774324" y="4059898"/>
            <a:ext cx="2160000" cy="10800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37" name="Group 36">
            <a:extLst>
              <a:ext uri="{FF2B5EF4-FFF2-40B4-BE49-F238E27FC236}">
                <a16:creationId xmlns:a16="http://schemas.microsoft.com/office/drawing/2014/main" id="{3F29E345-1DCA-4195-AC2B-0A0D78AEA7F9}"/>
              </a:ext>
            </a:extLst>
          </p:cNvPr>
          <p:cNvGrpSpPr/>
          <p:nvPr/>
        </p:nvGrpSpPr>
        <p:grpSpPr>
          <a:xfrm>
            <a:off x="3861421" y="2374952"/>
            <a:ext cx="1607390" cy="1077218"/>
            <a:chOff x="1704484" y="1766707"/>
            <a:chExt cx="1038452" cy="1077218"/>
          </a:xfrm>
        </p:grpSpPr>
        <p:sp>
          <p:nvSpPr>
            <p:cNvPr id="38" name="TextBox 37">
              <a:extLst>
                <a:ext uri="{FF2B5EF4-FFF2-40B4-BE49-F238E27FC236}">
                  <a16:creationId xmlns:a16="http://schemas.microsoft.com/office/drawing/2014/main" id="{B2C55FB7-65A7-49E5-8854-514B42525A3F}"/>
                </a:ext>
              </a:extLst>
            </p:cNvPr>
            <p:cNvSpPr txBox="1"/>
            <p:nvPr/>
          </p:nvSpPr>
          <p:spPr>
            <a:xfrm>
              <a:off x="1724504" y="2012928"/>
              <a:ext cx="1018432"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Data science led approach for predicting CHD in ten years.</a:t>
              </a:r>
            </a:p>
          </p:txBody>
        </p:sp>
        <p:sp>
          <p:nvSpPr>
            <p:cNvPr id="39" name="TextBox 38">
              <a:extLst>
                <a:ext uri="{FF2B5EF4-FFF2-40B4-BE49-F238E27FC236}">
                  <a16:creationId xmlns:a16="http://schemas.microsoft.com/office/drawing/2014/main" id="{43DB14B2-14C0-4113-87EB-B56BA0672E06}"/>
                </a:ext>
              </a:extLst>
            </p:cNvPr>
            <p:cNvSpPr txBox="1"/>
            <p:nvPr/>
          </p:nvSpPr>
          <p:spPr>
            <a:xfrm>
              <a:off x="1704484" y="1766707"/>
              <a:ext cx="1023846" cy="307777"/>
            </a:xfrm>
            <a:prstGeom prst="rect">
              <a:avLst/>
            </a:prstGeom>
            <a:noFill/>
          </p:spPr>
          <p:txBody>
            <a:bodyPr wrap="square" lIns="108000" rIns="108000" rtlCol="0">
              <a:spAutoFit/>
            </a:bodyPr>
            <a:lstStyle/>
            <a:p>
              <a:r>
                <a:rPr lang="en-US" altLang="ko-KR" sz="1400" b="1" dirty="0">
                  <a:solidFill>
                    <a:schemeClr val="tx1">
                      <a:lumMod val="75000"/>
                      <a:lumOff val="25000"/>
                    </a:schemeClr>
                  </a:solidFill>
                  <a:cs typeface="Arial" pitchFamily="34" charset="0"/>
                </a:rPr>
                <a:t>Objective</a:t>
              </a:r>
              <a:endParaRPr lang="ko-KR" altLang="en-US" sz="1400" b="1" dirty="0">
                <a:solidFill>
                  <a:schemeClr val="tx1">
                    <a:lumMod val="75000"/>
                    <a:lumOff val="25000"/>
                  </a:schemeClr>
                </a:solidFill>
                <a:cs typeface="Arial" pitchFamily="34" charset="0"/>
              </a:endParaRPr>
            </a:p>
          </p:txBody>
        </p:sp>
      </p:grpSp>
      <p:cxnSp>
        <p:nvCxnSpPr>
          <p:cNvPr id="40" name="Straight Connector 39">
            <a:extLst>
              <a:ext uri="{FF2B5EF4-FFF2-40B4-BE49-F238E27FC236}">
                <a16:creationId xmlns:a16="http://schemas.microsoft.com/office/drawing/2014/main" id="{86314678-9DF4-48F2-8A24-A4D7A50D3AE0}"/>
              </a:ext>
            </a:extLst>
          </p:cNvPr>
          <p:cNvCxnSpPr/>
          <p:nvPr/>
        </p:nvCxnSpPr>
        <p:spPr>
          <a:xfrm>
            <a:off x="3774325" y="2336116"/>
            <a:ext cx="10011" cy="1513622"/>
          </a:xfrm>
          <a:prstGeom prst="line">
            <a:avLst/>
          </a:prstGeom>
          <a:ln w="19050">
            <a:solidFill>
              <a:schemeClr val="tx1">
                <a:lumMod val="75000"/>
                <a:lumOff val="2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30" name="Rounded Rectangle 53">
            <a:extLst>
              <a:ext uri="{FF2B5EF4-FFF2-40B4-BE49-F238E27FC236}">
                <a16:creationId xmlns:a16="http://schemas.microsoft.com/office/drawing/2014/main" id="{40B45065-DEAA-44FA-BF2B-442E31E2AB1B}"/>
              </a:ext>
            </a:extLst>
          </p:cNvPr>
          <p:cNvSpPr/>
          <p:nvPr/>
        </p:nvSpPr>
        <p:spPr>
          <a:xfrm>
            <a:off x="6060699" y="3854419"/>
            <a:ext cx="2160000" cy="1080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41" name="Group 40">
            <a:extLst>
              <a:ext uri="{FF2B5EF4-FFF2-40B4-BE49-F238E27FC236}">
                <a16:creationId xmlns:a16="http://schemas.microsoft.com/office/drawing/2014/main" id="{FE891F37-9056-45DE-8417-329E771A3C7E}"/>
              </a:ext>
            </a:extLst>
          </p:cNvPr>
          <p:cNvGrpSpPr/>
          <p:nvPr/>
        </p:nvGrpSpPr>
        <p:grpSpPr>
          <a:xfrm>
            <a:off x="6147796" y="2179171"/>
            <a:ext cx="1607390" cy="1631216"/>
            <a:chOff x="1704484" y="1766707"/>
            <a:chExt cx="1038452" cy="1631216"/>
          </a:xfrm>
        </p:grpSpPr>
        <p:sp>
          <p:nvSpPr>
            <p:cNvPr id="42" name="TextBox 41">
              <a:extLst>
                <a:ext uri="{FF2B5EF4-FFF2-40B4-BE49-F238E27FC236}">
                  <a16:creationId xmlns:a16="http://schemas.microsoft.com/office/drawing/2014/main" id="{D55FA7FF-3EC2-4FFF-BDD0-1F77974A36BF}"/>
                </a:ext>
              </a:extLst>
            </p:cNvPr>
            <p:cNvSpPr txBox="1"/>
            <p:nvPr/>
          </p:nvSpPr>
          <p:spPr>
            <a:xfrm>
              <a:off x="1724504" y="2012928"/>
              <a:ext cx="1018432" cy="138499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Impacts are wide in society ranging from public health; government policy; patient costs; personal lifestyle and well-being</a:t>
              </a:r>
            </a:p>
          </p:txBody>
        </p:sp>
        <p:sp>
          <p:nvSpPr>
            <p:cNvPr id="43" name="TextBox 42">
              <a:extLst>
                <a:ext uri="{FF2B5EF4-FFF2-40B4-BE49-F238E27FC236}">
                  <a16:creationId xmlns:a16="http://schemas.microsoft.com/office/drawing/2014/main" id="{3457FA7F-9CAD-4D59-9ACA-C35846779648}"/>
                </a:ext>
              </a:extLst>
            </p:cNvPr>
            <p:cNvSpPr txBox="1"/>
            <p:nvPr/>
          </p:nvSpPr>
          <p:spPr>
            <a:xfrm>
              <a:off x="1704484" y="1766707"/>
              <a:ext cx="1023846" cy="307777"/>
            </a:xfrm>
            <a:prstGeom prst="rect">
              <a:avLst/>
            </a:prstGeom>
            <a:noFill/>
          </p:spPr>
          <p:txBody>
            <a:bodyPr wrap="square" lIns="108000" rIns="108000" rtlCol="0">
              <a:spAutoFit/>
            </a:bodyPr>
            <a:lstStyle/>
            <a:p>
              <a:r>
                <a:rPr lang="en-US" altLang="ko-KR" sz="1400" b="1" dirty="0">
                  <a:solidFill>
                    <a:schemeClr val="tx1">
                      <a:lumMod val="75000"/>
                      <a:lumOff val="25000"/>
                    </a:schemeClr>
                  </a:solidFill>
                  <a:cs typeface="Arial" pitchFamily="34" charset="0"/>
                </a:rPr>
                <a:t>Socio-economic</a:t>
              </a:r>
              <a:endParaRPr lang="ko-KR" altLang="en-US" sz="1400" b="1" dirty="0">
                <a:solidFill>
                  <a:schemeClr val="tx1">
                    <a:lumMod val="75000"/>
                    <a:lumOff val="25000"/>
                  </a:schemeClr>
                </a:solidFill>
                <a:cs typeface="Arial" pitchFamily="34" charset="0"/>
              </a:endParaRPr>
            </a:p>
          </p:txBody>
        </p:sp>
      </p:grpSp>
      <p:cxnSp>
        <p:nvCxnSpPr>
          <p:cNvPr id="44" name="Straight Connector 43">
            <a:extLst>
              <a:ext uri="{FF2B5EF4-FFF2-40B4-BE49-F238E27FC236}">
                <a16:creationId xmlns:a16="http://schemas.microsoft.com/office/drawing/2014/main" id="{38110DDC-E9A4-4561-A4A9-DF8A1B8259D4}"/>
              </a:ext>
            </a:extLst>
          </p:cNvPr>
          <p:cNvCxnSpPr/>
          <p:nvPr/>
        </p:nvCxnSpPr>
        <p:spPr>
          <a:xfrm>
            <a:off x="6060700" y="2131887"/>
            <a:ext cx="10011" cy="1513622"/>
          </a:xfrm>
          <a:prstGeom prst="line">
            <a:avLst/>
          </a:prstGeom>
          <a:ln w="19050">
            <a:solidFill>
              <a:schemeClr val="tx1">
                <a:lumMod val="75000"/>
                <a:lumOff val="2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31" name="Rounded Rectangle 54">
            <a:extLst>
              <a:ext uri="{FF2B5EF4-FFF2-40B4-BE49-F238E27FC236}">
                <a16:creationId xmlns:a16="http://schemas.microsoft.com/office/drawing/2014/main" id="{F5023ADE-B1B0-4222-868B-BA3B33191A46}"/>
              </a:ext>
            </a:extLst>
          </p:cNvPr>
          <p:cNvSpPr/>
          <p:nvPr/>
        </p:nvSpPr>
        <p:spPr>
          <a:xfrm>
            <a:off x="8347075" y="3645796"/>
            <a:ext cx="2160000" cy="108000"/>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45" name="Group 44">
            <a:extLst>
              <a:ext uri="{FF2B5EF4-FFF2-40B4-BE49-F238E27FC236}">
                <a16:creationId xmlns:a16="http://schemas.microsoft.com/office/drawing/2014/main" id="{8C50CAD3-614D-4A7E-BB22-02333AB0A545}"/>
              </a:ext>
            </a:extLst>
          </p:cNvPr>
          <p:cNvGrpSpPr/>
          <p:nvPr/>
        </p:nvGrpSpPr>
        <p:grpSpPr>
          <a:xfrm>
            <a:off x="8434171" y="1983389"/>
            <a:ext cx="2255591" cy="1487553"/>
            <a:chOff x="1704484" y="1766707"/>
            <a:chExt cx="1031916" cy="422704"/>
          </a:xfrm>
        </p:grpSpPr>
        <p:sp>
          <p:nvSpPr>
            <p:cNvPr id="46" name="TextBox 45">
              <a:extLst>
                <a:ext uri="{FF2B5EF4-FFF2-40B4-BE49-F238E27FC236}">
                  <a16:creationId xmlns:a16="http://schemas.microsoft.com/office/drawing/2014/main" id="{E826265D-10D1-4C16-B59F-C069B3E076F7}"/>
                </a:ext>
              </a:extLst>
            </p:cNvPr>
            <p:cNvSpPr txBox="1"/>
            <p:nvPr/>
          </p:nvSpPr>
          <p:spPr>
            <a:xfrm>
              <a:off x="1717968" y="1900800"/>
              <a:ext cx="1018432" cy="28861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Training data; feature scaling; balancing data; pruning; K-Fold X validation; multicollinearity; minimizing overfitting</a:t>
              </a:r>
            </a:p>
          </p:txBody>
        </p:sp>
        <p:sp>
          <p:nvSpPr>
            <p:cNvPr id="47" name="TextBox 46">
              <a:extLst>
                <a:ext uri="{FF2B5EF4-FFF2-40B4-BE49-F238E27FC236}">
                  <a16:creationId xmlns:a16="http://schemas.microsoft.com/office/drawing/2014/main" id="{A9997F02-0337-4E08-8839-1E5F78FDFD58}"/>
                </a:ext>
              </a:extLst>
            </p:cNvPr>
            <p:cNvSpPr txBox="1"/>
            <p:nvPr/>
          </p:nvSpPr>
          <p:spPr>
            <a:xfrm>
              <a:off x="1704484" y="1766707"/>
              <a:ext cx="1023846" cy="381332"/>
            </a:xfrm>
            <a:prstGeom prst="rect">
              <a:avLst/>
            </a:prstGeom>
            <a:noFill/>
          </p:spPr>
          <p:txBody>
            <a:bodyPr wrap="square" lIns="108000" rIns="108000" rtlCol="0">
              <a:spAutoFit/>
            </a:bodyPr>
            <a:lstStyle/>
            <a:p>
              <a:r>
                <a:rPr lang="en-US" altLang="ko-KR" sz="1400" b="1" dirty="0">
                  <a:solidFill>
                    <a:schemeClr val="tx1">
                      <a:lumMod val="75000"/>
                      <a:lumOff val="25000"/>
                    </a:schemeClr>
                  </a:solidFill>
                  <a:cs typeface="Arial" pitchFamily="34" charset="0"/>
                </a:rPr>
                <a:t>Key data optimization strategy</a:t>
              </a:r>
              <a:endParaRPr lang="ko-KR" altLang="en-US" sz="1400" b="1" dirty="0">
                <a:solidFill>
                  <a:schemeClr val="tx1">
                    <a:lumMod val="75000"/>
                    <a:lumOff val="25000"/>
                  </a:schemeClr>
                </a:solidFill>
                <a:cs typeface="Arial" pitchFamily="34" charset="0"/>
              </a:endParaRPr>
            </a:p>
          </p:txBody>
        </p:sp>
      </p:grpSp>
      <p:cxnSp>
        <p:nvCxnSpPr>
          <p:cNvPr id="48" name="Straight Connector 47">
            <a:extLst>
              <a:ext uri="{FF2B5EF4-FFF2-40B4-BE49-F238E27FC236}">
                <a16:creationId xmlns:a16="http://schemas.microsoft.com/office/drawing/2014/main" id="{BDEEA21C-F499-485A-943E-0B75AF6DA277}"/>
              </a:ext>
            </a:extLst>
          </p:cNvPr>
          <p:cNvCxnSpPr/>
          <p:nvPr/>
        </p:nvCxnSpPr>
        <p:spPr>
          <a:xfrm>
            <a:off x="8347076" y="1949854"/>
            <a:ext cx="10011" cy="1513622"/>
          </a:xfrm>
          <a:prstGeom prst="line">
            <a:avLst/>
          </a:prstGeom>
          <a:ln w="19050">
            <a:solidFill>
              <a:schemeClr val="tx1">
                <a:lumMod val="75000"/>
                <a:lumOff val="2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05D2D530-3CC3-7E42-8C7E-63AC5FA3387A}"/>
              </a:ext>
            </a:extLst>
          </p:cNvPr>
          <p:cNvSpPr/>
          <p:nvPr/>
        </p:nvSpPr>
        <p:spPr>
          <a:xfrm>
            <a:off x="82784" y="1110248"/>
            <a:ext cx="6096000" cy="646331"/>
          </a:xfrm>
          <a:prstGeom prst="rect">
            <a:avLst/>
          </a:prstGeom>
          <a:ln>
            <a:solidFill>
              <a:schemeClr val="tx1"/>
            </a:solidFill>
          </a:ln>
        </p:spPr>
        <p:txBody>
          <a:bodyPr>
            <a:spAutoFit/>
          </a:bodyPr>
          <a:lstStyle/>
          <a:p>
            <a:r>
              <a:rPr lang="en-US" i="1" dirty="0"/>
              <a:t>“</a:t>
            </a:r>
            <a:r>
              <a:rPr lang="en-GB" i="1" dirty="0">
                <a:solidFill>
                  <a:srgbClr val="FF0000"/>
                </a:solidFill>
              </a:rPr>
              <a:t>Coronary Heart Disease (CHD) is now the leading cause of death worldwide</a:t>
            </a:r>
            <a:r>
              <a:rPr lang="en-US" i="1" dirty="0"/>
              <a:t>” </a:t>
            </a:r>
            <a:r>
              <a:rPr lang="en-GB" sz="1200" dirty="0">
                <a:solidFill>
                  <a:schemeClr val="accent1">
                    <a:lumMod val="50000"/>
                  </a:schemeClr>
                </a:solidFill>
              </a:rPr>
              <a:t>(The British Heart Foundation, 2019)</a:t>
            </a:r>
          </a:p>
        </p:txBody>
      </p:sp>
    </p:spTree>
    <p:extLst>
      <p:ext uri="{BB962C8B-B14F-4D97-AF65-F5344CB8AC3E}">
        <p14:creationId xmlns:p14="http://schemas.microsoft.com/office/powerpoint/2010/main" val="3385714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Approach:  </a:t>
            </a:r>
            <a:r>
              <a:rPr lang="en-US" sz="2700" dirty="0"/>
              <a:t>Logical steps to final model selection</a:t>
            </a:r>
          </a:p>
        </p:txBody>
      </p:sp>
      <p:grpSp>
        <p:nvGrpSpPr>
          <p:cNvPr id="3" name="Group 2">
            <a:extLst>
              <a:ext uri="{FF2B5EF4-FFF2-40B4-BE49-F238E27FC236}">
                <a16:creationId xmlns:a16="http://schemas.microsoft.com/office/drawing/2014/main" id="{DBB1F368-5E5B-40EE-B7C8-6960AE5ACCE6}"/>
              </a:ext>
            </a:extLst>
          </p:cNvPr>
          <p:cNvGrpSpPr/>
          <p:nvPr/>
        </p:nvGrpSpPr>
        <p:grpSpPr>
          <a:xfrm>
            <a:off x="1031421" y="2013626"/>
            <a:ext cx="11129260" cy="4844374"/>
            <a:chOff x="626799" y="1189365"/>
            <a:chExt cx="9728271" cy="4048650"/>
          </a:xfrm>
          <a:solidFill>
            <a:schemeClr val="bg1">
              <a:lumMod val="85000"/>
            </a:schemeClr>
          </a:solidFill>
        </p:grpSpPr>
        <p:sp>
          <p:nvSpPr>
            <p:cNvPr id="4" name="Block Arc 3">
              <a:extLst>
                <a:ext uri="{FF2B5EF4-FFF2-40B4-BE49-F238E27FC236}">
                  <a16:creationId xmlns:a16="http://schemas.microsoft.com/office/drawing/2014/main" id="{B6088A72-AD96-458C-8E5A-417D408A3A60}"/>
                </a:ext>
              </a:extLst>
            </p:cNvPr>
            <p:cNvSpPr/>
            <p:nvPr/>
          </p:nvSpPr>
          <p:spPr>
            <a:xfrm>
              <a:off x="626799" y="1964398"/>
              <a:ext cx="1611302" cy="1611302"/>
            </a:xfrm>
            <a:prstGeom prst="blockArc">
              <a:avLst>
                <a:gd name="adj1" fmla="val 10800000"/>
                <a:gd name="adj2" fmla="val 21559414"/>
                <a:gd name="adj3" fmla="val 1265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5" name="Block Arc 4">
              <a:extLst>
                <a:ext uri="{FF2B5EF4-FFF2-40B4-BE49-F238E27FC236}">
                  <a16:creationId xmlns:a16="http://schemas.microsoft.com/office/drawing/2014/main" id="{08F7F7C8-764E-41A4-AB39-151588AFF9E9}"/>
                </a:ext>
              </a:extLst>
            </p:cNvPr>
            <p:cNvSpPr/>
            <p:nvPr/>
          </p:nvSpPr>
          <p:spPr>
            <a:xfrm rot="10800000">
              <a:off x="2031008" y="1943795"/>
              <a:ext cx="1611302" cy="1611302"/>
            </a:xfrm>
            <a:prstGeom prst="blockArc">
              <a:avLst>
                <a:gd name="adj1" fmla="val 10800000"/>
                <a:gd name="adj2" fmla="val 21559414"/>
                <a:gd name="adj3" fmla="val 1265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6" name="Block Arc 5">
              <a:extLst>
                <a:ext uri="{FF2B5EF4-FFF2-40B4-BE49-F238E27FC236}">
                  <a16:creationId xmlns:a16="http://schemas.microsoft.com/office/drawing/2014/main" id="{7EAF7063-9CDD-4488-A6A2-427A5A888389}"/>
                </a:ext>
              </a:extLst>
            </p:cNvPr>
            <p:cNvSpPr/>
            <p:nvPr/>
          </p:nvSpPr>
          <p:spPr>
            <a:xfrm>
              <a:off x="3439492" y="1957369"/>
              <a:ext cx="1611302" cy="1611302"/>
            </a:xfrm>
            <a:prstGeom prst="blockArc">
              <a:avLst>
                <a:gd name="adj1" fmla="val 10800000"/>
                <a:gd name="adj2" fmla="val 21559414"/>
                <a:gd name="adj3" fmla="val 1265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7" name="Block Arc 6">
              <a:extLst>
                <a:ext uri="{FF2B5EF4-FFF2-40B4-BE49-F238E27FC236}">
                  <a16:creationId xmlns:a16="http://schemas.microsoft.com/office/drawing/2014/main" id="{0038069E-F16F-4983-A7A1-DD6534253E22}"/>
                </a:ext>
              </a:extLst>
            </p:cNvPr>
            <p:cNvSpPr/>
            <p:nvPr/>
          </p:nvSpPr>
          <p:spPr>
            <a:xfrm rot="10800000">
              <a:off x="4843701" y="1928554"/>
              <a:ext cx="1611302" cy="1611302"/>
            </a:xfrm>
            <a:prstGeom prst="blockArc">
              <a:avLst>
                <a:gd name="adj1" fmla="val 10800000"/>
                <a:gd name="adj2" fmla="val 21559414"/>
                <a:gd name="adj3" fmla="val 1265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8" name="Block Arc 7">
              <a:extLst>
                <a:ext uri="{FF2B5EF4-FFF2-40B4-BE49-F238E27FC236}">
                  <a16:creationId xmlns:a16="http://schemas.microsoft.com/office/drawing/2014/main" id="{D021693C-A096-453E-9B3B-F1F381774D74}"/>
                </a:ext>
              </a:extLst>
            </p:cNvPr>
            <p:cNvSpPr/>
            <p:nvPr/>
          </p:nvSpPr>
          <p:spPr>
            <a:xfrm>
              <a:off x="6252184" y="1942917"/>
              <a:ext cx="1611302" cy="1611302"/>
            </a:xfrm>
            <a:prstGeom prst="blockArc">
              <a:avLst>
                <a:gd name="adj1" fmla="val 10800000"/>
                <a:gd name="adj2" fmla="val 21559414"/>
                <a:gd name="adj3" fmla="val 1265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9" name="Block Arc 8">
              <a:extLst>
                <a:ext uri="{FF2B5EF4-FFF2-40B4-BE49-F238E27FC236}">
                  <a16:creationId xmlns:a16="http://schemas.microsoft.com/office/drawing/2014/main" id="{7CF1900F-341B-4F27-BE2E-72EDE6138612}"/>
                </a:ext>
              </a:extLst>
            </p:cNvPr>
            <p:cNvSpPr/>
            <p:nvPr/>
          </p:nvSpPr>
          <p:spPr>
            <a:xfrm rot="10800000">
              <a:off x="7656393" y="1900065"/>
              <a:ext cx="1611302" cy="1611302"/>
            </a:xfrm>
            <a:prstGeom prst="blockArc">
              <a:avLst>
                <a:gd name="adj1" fmla="val 10800000"/>
                <a:gd name="adj2" fmla="val 21559414"/>
                <a:gd name="adj3" fmla="val 1265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0" name="Rectangle 9">
              <a:extLst>
                <a:ext uri="{FF2B5EF4-FFF2-40B4-BE49-F238E27FC236}">
                  <a16:creationId xmlns:a16="http://schemas.microsoft.com/office/drawing/2014/main" id="{299EE3B8-2068-49F9-B028-7805BFAA61BF}"/>
                </a:ext>
              </a:extLst>
            </p:cNvPr>
            <p:cNvSpPr/>
            <p:nvPr/>
          </p:nvSpPr>
          <p:spPr>
            <a:xfrm>
              <a:off x="626800" y="2752732"/>
              <a:ext cx="199411" cy="24852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1" name="Rectangle 18">
              <a:extLst>
                <a:ext uri="{FF2B5EF4-FFF2-40B4-BE49-F238E27FC236}">
                  <a16:creationId xmlns:a16="http://schemas.microsoft.com/office/drawing/2014/main" id="{BB243C0A-DCC2-42EB-B354-B14FE3E88E89}"/>
                </a:ext>
              </a:extLst>
            </p:cNvPr>
            <p:cNvSpPr/>
            <p:nvPr/>
          </p:nvSpPr>
          <p:spPr>
            <a:xfrm>
              <a:off x="9064875" y="1275606"/>
              <a:ext cx="202820" cy="1528170"/>
            </a:xfrm>
            <a:custGeom>
              <a:avLst/>
              <a:gdLst/>
              <a:ahLst/>
              <a:cxnLst/>
              <a:rect l="l" t="t" r="r" b="b"/>
              <a:pathLst>
                <a:path w="180000" h="1528170">
                  <a:moveTo>
                    <a:pt x="0" y="0"/>
                  </a:moveTo>
                  <a:lnTo>
                    <a:pt x="180000" y="0"/>
                  </a:lnTo>
                  <a:lnTo>
                    <a:pt x="180000" y="1528170"/>
                  </a:lnTo>
                  <a:lnTo>
                    <a:pt x="0" y="152817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 name="Rectangle 18">
              <a:extLst>
                <a:ext uri="{FF2B5EF4-FFF2-40B4-BE49-F238E27FC236}">
                  <a16:creationId xmlns:a16="http://schemas.microsoft.com/office/drawing/2014/main" id="{72D3297F-03BA-451B-9D50-244B4A470C27}"/>
                </a:ext>
              </a:extLst>
            </p:cNvPr>
            <p:cNvSpPr/>
            <p:nvPr/>
          </p:nvSpPr>
          <p:spPr>
            <a:xfrm rot="16200000">
              <a:off x="9630616" y="623623"/>
              <a:ext cx="158712" cy="1290196"/>
            </a:xfrm>
            <a:custGeom>
              <a:avLst/>
              <a:gdLst/>
              <a:ahLst/>
              <a:cxnLst/>
              <a:rect l="l" t="t" r="r" b="b"/>
              <a:pathLst>
                <a:path w="180000" h="579556">
                  <a:moveTo>
                    <a:pt x="0" y="579556"/>
                  </a:moveTo>
                  <a:lnTo>
                    <a:pt x="0" y="0"/>
                  </a:lnTo>
                  <a:lnTo>
                    <a:pt x="180000" y="0"/>
                  </a:lnTo>
                  <a:lnTo>
                    <a:pt x="180000" y="57955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sp>
        <p:nvSpPr>
          <p:cNvPr id="13" name="Oval 12">
            <a:extLst>
              <a:ext uri="{FF2B5EF4-FFF2-40B4-BE49-F238E27FC236}">
                <a16:creationId xmlns:a16="http://schemas.microsoft.com/office/drawing/2014/main" id="{16D96EBA-9EA8-4DD7-B975-1A918FE19473}"/>
              </a:ext>
            </a:extLst>
          </p:cNvPr>
          <p:cNvSpPr/>
          <p:nvPr/>
        </p:nvSpPr>
        <p:spPr>
          <a:xfrm>
            <a:off x="1500235" y="3419591"/>
            <a:ext cx="887479" cy="889200"/>
          </a:xfrm>
          <a:prstGeom prst="ellipse">
            <a:avLst/>
          </a:prstGeom>
          <a:solidFill>
            <a:schemeClr val="accent2"/>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b="1" dirty="0">
              <a:cs typeface="Arial" pitchFamily="34" charset="0"/>
            </a:endParaRPr>
          </a:p>
        </p:txBody>
      </p:sp>
      <p:sp>
        <p:nvSpPr>
          <p:cNvPr id="14" name="Oval 13">
            <a:extLst>
              <a:ext uri="{FF2B5EF4-FFF2-40B4-BE49-F238E27FC236}">
                <a16:creationId xmlns:a16="http://schemas.microsoft.com/office/drawing/2014/main" id="{14BDAE3C-9489-4842-90B9-9B98E4BFDDAA}"/>
              </a:ext>
            </a:extLst>
          </p:cNvPr>
          <p:cNvSpPr/>
          <p:nvPr/>
        </p:nvSpPr>
        <p:spPr>
          <a:xfrm>
            <a:off x="3110936" y="3419591"/>
            <a:ext cx="887479" cy="889200"/>
          </a:xfrm>
          <a:prstGeom prst="ellipse">
            <a:avLst/>
          </a:prstGeom>
          <a:solidFill>
            <a:schemeClr val="accent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b="1" dirty="0">
              <a:cs typeface="Arial" pitchFamily="34" charset="0"/>
            </a:endParaRPr>
          </a:p>
        </p:txBody>
      </p:sp>
      <p:sp>
        <p:nvSpPr>
          <p:cNvPr id="15" name="Oval 14">
            <a:extLst>
              <a:ext uri="{FF2B5EF4-FFF2-40B4-BE49-F238E27FC236}">
                <a16:creationId xmlns:a16="http://schemas.microsoft.com/office/drawing/2014/main" id="{66EE3F66-A252-42D3-BB15-73D160F8A87E}"/>
              </a:ext>
            </a:extLst>
          </p:cNvPr>
          <p:cNvSpPr/>
          <p:nvPr/>
        </p:nvSpPr>
        <p:spPr>
          <a:xfrm>
            <a:off x="4721637" y="3419591"/>
            <a:ext cx="887479" cy="889200"/>
          </a:xfrm>
          <a:prstGeom prst="ellipse">
            <a:avLst/>
          </a:prstGeom>
          <a:solidFill>
            <a:schemeClr val="accent2"/>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b="1" dirty="0">
              <a:cs typeface="Arial" pitchFamily="34" charset="0"/>
            </a:endParaRPr>
          </a:p>
        </p:txBody>
      </p:sp>
      <p:sp>
        <p:nvSpPr>
          <p:cNvPr id="16" name="Oval 15">
            <a:extLst>
              <a:ext uri="{FF2B5EF4-FFF2-40B4-BE49-F238E27FC236}">
                <a16:creationId xmlns:a16="http://schemas.microsoft.com/office/drawing/2014/main" id="{6C38EA92-ECC8-45F1-8C04-DAC77E35BCAF}"/>
              </a:ext>
            </a:extLst>
          </p:cNvPr>
          <p:cNvSpPr/>
          <p:nvPr/>
        </p:nvSpPr>
        <p:spPr>
          <a:xfrm>
            <a:off x="6332338" y="3419591"/>
            <a:ext cx="887479" cy="889200"/>
          </a:xfrm>
          <a:prstGeom prst="ellipse">
            <a:avLst/>
          </a:prstGeom>
          <a:solidFill>
            <a:schemeClr val="accent3"/>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b="1" dirty="0">
              <a:cs typeface="Arial" pitchFamily="34" charset="0"/>
            </a:endParaRPr>
          </a:p>
        </p:txBody>
      </p:sp>
      <p:sp>
        <p:nvSpPr>
          <p:cNvPr id="17" name="Oval 16">
            <a:extLst>
              <a:ext uri="{FF2B5EF4-FFF2-40B4-BE49-F238E27FC236}">
                <a16:creationId xmlns:a16="http://schemas.microsoft.com/office/drawing/2014/main" id="{D5B5877E-FFC7-46AA-8BEE-96E1619D40BB}"/>
              </a:ext>
            </a:extLst>
          </p:cNvPr>
          <p:cNvSpPr/>
          <p:nvPr/>
        </p:nvSpPr>
        <p:spPr>
          <a:xfrm>
            <a:off x="7943039" y="3419591"/>
            <a:ext cx="887479" cy="889200"/>
          </a:xfrm>
          <a:prstGeom prst="ellipse">
            <a:avLst/>
          </a:prstGeom>
          <a:solidFill>
            <a:schemeClr val="accent4"/>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b="1" dirty="0">
              <a:cs typeface="Arial" pitchFamily="34" charset="0"/>
            </a:endParaRPr>
          </a:p>
        </p:txBody>
      </p:sp>
      <p:sp>
        <p:nvSpPr>
          <p:cNvPr id="18" name="Oval 17">
            <a:extLst>
              <a:ext uri="{FF2B5EF4-FFF2-40B4-BE49-F238E27FC236}">
                <a16:creationId xmlns:a16="http://schemas.microsoft.com/office/drawing/2014/main" id="{1B374818-25F9-4B8D-89F9-F6078219B761}"/>
              </a:ext>
            </a:extLst>
          </p:cNvPr>
          <p:cNvSpPr/>
          <p:nvPr/>
        </p:nvSpPr>
        <p:spPr>
          <a:xfrm>
            <a:off x="9553741" y="3419591"/>
            <a:ext cx="887479" cy="889200"/>
          </a:xfrm>
          <a:prstGeom prst="ellipse">
            <a:avLst/>
          </a:prstGeom>
          <a:solidFill>
            <a:schemeClr val="accent3"/>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b="1" dirty="0">
              <a:cs typeface="Arial" pitchFamily="34" charset="0"/>
            </a:endParaRPr>
          </a:p>
        </p:txBody>
      </p:sp>
      <p:grpSp>
        <p:nvGrpSpPr>
          <p:cNvPr id="19" name="Group 18">
            <a:extLst>
              <a:ext uri="{FF2B5EF4-FFF2-40B4-BE49-F238E27FC236}">
                <a16:creationId xmlns:a16="http://schemas.microsoft.com/office/drawing/2014/main" id="{81FE1190-9438-4BED-8AEF-A73E8032EAF7}"/>
              </a:ext>
            </a:extLst>
          </p:cNvPr>
          <p:cNvGrpSpPr/>
          <p:nvPr/>
        </p:nvGrpSpPr>
        <p:grpSpPr>
          <a:xfrm>
            <a:off x="1347184" y="4785133"/>
            <a:ext cx="1830680" cy="2020979"/>
            <a:chOff x="827584" y="4922584"/>
            <a:chExt cx="1830680" cy="2020979"/>
          </a:xfrm>
        </p:grpSpPr>
        <p:sp>
          <p:nvSpPr>
            <p:cNvPr id="20" name="TextBox 19">
              <a:extLst>
                <a:ext uri="{FF2B5EF4-FFF2-40B4-BE49-F238E27FC236}">
                  <a16:creationId xmlns:a16="http://schemas.microsoft.com/office/drawing/2014/main" id="{985965F0-2350-4124-8D78-A754E5A3F8A6}"/>
                </a:ext>
              </a:extLst>
            </p:cNvPr>
            <p:cNvSpPr txBox="1"/>
            <p:nvPr/>
          </p:nvSpPr>
          <p:spPr>
            <a:xfrm>
              <a:off x="827584" y="4922584"/>
              <a:ext cx="1830680"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Light EDA</a:t>
              </a:r>
              <a:endParaRPr lang="ko-KR" altLang="en-US" sz="1400" b="1" dirty="0">
                <a:solidFill>
                  <a:schemeClr val="tx1">
                    <a:lumMod val="75000"/>
                    <a:lumOff val="25000"/>
                  </a:schemeClr>
                </a:solidFill>
                <a:cs typeface="Arial" pitchFamily="34" charset="0"/>
              </a:endParaRPr>
            </a:p>
          </p:txBody>
        </p:sp>
        <p:sp>
          <p:nvSpPr>
            <p:cNvPr id="21" name="TextBox 20">
              <a:extLst>
                <a:ext uri="{FF2B5EF4-FFF2-40B4-BE49-F238E27FC236}">
                  <a16:creationId xmlns:a16="http://schemas.microsoft.com/office/drawing/2014/main" id="{592BAC26-F6EE-4ACE-8809-C4870503C465}"/>
                </a:ext>
              </a:extLst>
            </p:cNvPr>
            <p:cNvSpPr txBox="1"/>
            <p:nvPr/>
          </p:nvSpPr>
          <p:spPr>
            <a:xfrm>
              <a:off x="827584" y="5189237"/>
              <a:ext cx="1830680" cy="1754326"/>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Understanding the dataset and identifying any challenges or issues that could potentially arise:</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The original dataset had 16 variables and 4,420 observations. </a:t>
              </a:r>
              <a:endParaRPr lang="ko-KR" altLang="en-US" sz="1200" dirty="0">
                <a:solidFill>
                  <a:schemeClr val="tx1">
                    <a:lumMod val="75000"/>
                    <a:lumOff val="25000"/>
                  </a:schemeClr>
                </a:solidFill>
                <a:cs typeface="Arial" pitchFamily="34" charset="0"/>
              </a:endParaRPr>
            </a:p>
          </p:txBody>
        </p:sp>
      </p:grpSp>
      <p:grpSp>
        <p:nvGrpSpPr>
          <p:cNvPr id="22" name="Group 21">
            <a:extLst>
              <a:ext uri="{FF2B5EF4-FFF2-40B4-BE49-F238E27FC236}">
                <a16:creationId xmlns:a16="http://schemas.microsoft.com/office/drawing/2014/main" id="{9095E5AA-86D7-4F9D-B961-DD183CD40468}"/>
              </a:ext>
            </a:extLst>
          </p:cNvPr>
          <p:cNvGrpSpPr/>
          <p:nvPr/>
        </p:nvGrpSpPr>
        <p:grpSpPr>
          <a:xfrm>
            <a:off x="4404508" y="4782512"/>
            <a:ext cx="1830680" cy="1287199"/>
            <a:chOff x="3397012" y="4922584"/>
            <a:chExt cx="1830680" cy="752375"/>
          </a:xfrm>
        </p:grpSpPr>
        <p:sp>
          <p:nvSpPr>
            <p:cNvPr id="23" name="TextBox 22">
              <a:extLst>
                <a:ext uri="{FF2B5EF4-FFF2-40B4-BE49-F238E27FC236}">
                  <a16:creationId xmlns:a16="http://schemas.microsoft.com/office/drawing/2014/main" id="{E248A7AD-8467-4AF8-AB1D-C3B934B9800C}"/>
                </a:ext>
              </a:extLst>
            </p:cNvPr>
            <p:cNvSpPr txBox="1"/>
            <p:nvPr/>
          </p:nvSpPr>
          <p:spPr>
            <a:xfrm>
              <a:off x="3397012" y="4922584"/>
              <a:ext cx="1830680" cy="305825"/>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Univariate / Bivariate analysis</a:t>
              </a:r>
              <a:endParaRPr lang="ko-KR" altLang="en-US" sz="1400" b="1" dirty="0">
                <a:solidFill>
                  <a:schemeClr val="tx1">
                    <a:lumMod val="75000"/>
                    <a:lumOff val="25000"/>
                  </a:schemeClr>
                </a:solidFill>
                <a:cs typeface="Arial" pitchFamily="34" charset="0"/>
              </a:endParaRPr>
            </a:p>
          </p:txBody>
        </p:sp>
        <p:sp>
          <p:nvSpPr>
            <p:cNvPr id="24" name="TextBox 23">
              <a:extLst>
                <a:ext uri="{FF2B5EF4-FFF2-40B4-BE49-F238E27FC236}">
                  <a16:creationId xmlns:a16="http://schemas.microsoft.com/office/drawing/2014/main" id="{3AB7AB2B-27D7-443C-9177-72B3FA7A3FCB}"/>
                </a:ext>
              </a:extLst>
            </p:cNvPr>
            <p:cNvSpPr txBox="1"/>
            <p:nvPr/>
          </p:nvSpPr>
          <p:spPr>
            <a:xfrm>
              <a:off x="3397012" y="5189237"/>
              <a:ext cx="1830680" cy="485722"/>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As part of light EDA to check for correlation between all the variables.</a:t>
              </a:r>
              <a:endParaRPr lang="ko-KR" altLang="en-US" sz="1200" dirty="0">
                <a:solidFill>
                  <a:schemeClr val="tx1">
                    <a:lumMod val="75000"/>
                    <a:lumOff val="25000"/>
                  </a:schemeClr>
                </a:solidFill>
                <a:cs typeface="Arial" pitchFamily="34" charset="0"/>
              </a:endParaRPr>
            </a:p>
          </p:txBody>
        </p:sp>
      </p:grpSp>
      <p:grpSp>
        <p:nvGrpSpPr>
          <p:cNvPr id="25" name="Group 24">
            <a:extLst>
              <a:ext uri="{FF2B5EF4-FFF2-40B4-BE49-F238E27FC236}">
                <a16:creationId xmlns:a16="http://schemas.microsoft.com/office/drawing/2014/main" id="{D9A12D58-E2F1-4947-9CFA-603848B975A9}"/>
              </a:ext>
            </a:extLst>
          </p:cNvPr>
          <p:cNvGrpSpPr/>
          <p:nvPr/>
        </p:nvGrpSpPr>
        <p:grpSpPr>
          <a:xfrm>
            <a:off x="7698957" y="4785129"/>
            <a:ext cx="1830680" cy="1137288"/>
            <a:chOff x="5996920" y="4922584"/>
            <a:chExt cx="1830680" cy="617693"/>
          </a:xfrm>
        </p:grpSpPr>
        <p:sp>
          <p:nvSpPr>
            <p:cNvPr id="26" name="TextBox 25">
              <a:extLst>
                <a:ext uri="{FF2B5EF4-FFF2-40B4-BE49-F238E27FC236}">
                  <a16:creationId xmlns:a16="http://schemas.microsoft.com/office/drawing/2014/main" id="{6EA6E1A5-81BB-430B-8873-024F1F863F06}"/>
                </a:ext>
              </a:extLst>
            </p:cNvPr>
            <p:cNvSpPr txBox="1"/>
            <p:nvPr/>
          </p:nvSpPr>
          <p:spPr>
            <a:xfrm>
              <a:off x="5996920" y="4922584"/>
              <a:ext cx="1830680" cy="523220"/>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EDA after Data Pre-Processing</a:t>
              </a:r>
              <a:endParaRPr lang="ko-KR" altLang="en-US" sz="1400" b="1" dirty="0">
                <a:solidFill>
                  <a:schemeClr val="tx1">
                    <a:lumMod val="75000"/>
                    <a:lumOff val="25000"/>
                  </a:schemeClr>
                </a:solidFill>
                <a:cs typeface="Arial" pitchFamily="34" charset="0"/>
              </a:endParaRPr>
            </a:p>
          </p:txBody>
        </p:sp>
        <p:sp>
          <p:nvSpPr>
            <p:cNvPr id="27" name="TextBox 26">
              <a:extLst>
                <a:ext uri="{FF2B5EF4-FFF2-40B4-BE49-F238E27FC236}">
                  <a16:creationId xmlns:a16="http://schemas.microsoft.com/office/drawing/2014/main" id="{D30C8D80-6C82-4041-9F69-8971D5947785}"/>
                </a:ext>
              </a:extLst>
            </p:cNvPr>
            <p:cNvSpPr txBox="1"/>
            <p:nvPr/>
          </p:nvSpPr>
          <p:spPr>
            <a:xfrm>
              <a:off x="5996920" y="5189237"/>
              <a:ext cx="1830680" cy="351040"/>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Visual relationship among important variables.</a:t>
              </a:r>
              <a:endParaRPr lang="ko-KR" altLang="en-US" sz="1200" dirty="0">
                <a:solidFill>
                  <a:schemeClr val="tx1">
                    <a:lumMod val="75000"/>
                    <a:lumOff val="25000"/>
                  </a:schemeClr>
                </a:solidFill>
                <a:cs typeface="Arial" pitchFamily="34" charset="0"/>
              </a:endParaRPr>
            </a:p>
          </p:txBody>
        </p:sp>
      </p:grpSp>
      <p:grpSp>
        <p:nvGrpSpPr>
          <p:cNvPr id="28" name="Group 27">
            <a:extLst>
              <a:ext uri="{FF2B5EF4-FFF2-40B4-BE49-F238E27FC236}">
                <a16:creationId xmlns:a16="http://schemas.microsoft.com/office/drawing/2014/main" id="{6A9B5CC5-B3DC-48D7-9C8E-3241A0E6003C}"/>
              </a:ext>
            </a:extLst>
          </p:cNvPr>
          <p:cNvGrpSpPr/>
          <p:nvPr/>
        </p:nvGrpSpPr>
        <p:grpSpPr>
          <a:xfrm>
            <a:off x="2653739" y="2116817"/>
            <a:ext cx="1750769" cy="1097650"/>
            <a:chOff x="1316400" y="1706227"/>
            <a:chExt cx="1830680" cy="1097650"/>
          </a:xfrm>
        </p:grpSpPr>
        <p:sp>
          <p:nvSpPr>
            <p:cNvPr id="29" name="TextBox 28">
              <a:extLst>
                <a:ext uri="{FF2B5EF4-FFF2-40B4-BE49-F238E27FC236}">
                  <a16:creationId xmlns:a16="http://schemas.microsoft.com/office/drawing/2014/main" id="{78BA4F73-BF4E-4DE0-BF7A-487141590D48}"/>
                </a:ext>
              </a:extLst>
            </p:cNvPr>
            <p:cNvSpPr txBox="1"/>
            <p:nvPr/>
          </p:nvSpPr>
          <p:spPr>
            <a:xfrm>
              <a:off x="1316400" y="1706227"/>
              <a:ext cx="1830680" cy="307777"/>
            </a:xfrm>
            <a:prstGeom prst="rect">
              <a:avLst/>
            </a:prstGeom>
            <a:noFill/>
          </p:spPr>
          <p:txBody>
            <a:bodyPr wrap="square" rtlCol="0">
              <a:spAutoFit/>
            </a:bodyPr>
            <a:lstStyle/>
            <a:p>
              <a:pPr algn="r"/>
              <a:r>
                <a:rPr lang="en-US" altLang="ko-KR" sz="1400" b="1" dirty="0">
                  <a:solidFill>
                    <a:schemeClr val="tx1">
                      <a:lumMod val="75000"/>
                      <a:lumOff val="25000"/>
                    </a:schemeClr>
                  </a:solidFill>
                  <a:cs typeface="Arial" pitchFamily="34" charset="0"/>
                </a:rPr>
                <a:t>Grouped Variables</a:t>
              </a:r>
              <a:endParaRPr lang="ko-KR" altLang="en-US" sz="1400" b="1" dirty="0">
                <a:solidFill>
                  <a:schemeClr val="tx1">
                    <a:lumMod val="75000"/>
                    <a:lumOff val="25000"/>
                  </a:schemeClr>
                </a:solidFill>
                <a:cs typeface="Arial" pitchFamily="34" charset="0"/>
              </a:endParaRPr>
            </a:p>
          </p:txBody>
        </p:sp>
        <p:sp>
          <p:nvSpPr>
            <p:cNvPr id="30" name="TextBox 29">
              <a:extLst>
                <a:ext uri="{FF2B5EF4-FFF2-40B4-BE49-F238E27FC236}">
                  <a16:creationId xmlns:a16="http://schemas.microsoft.com/office/drawing/2014/main" id="{4D940E24-1851-4B76-941E-87B646AD5D85}"/>
                </a:ext>
              </a:extLst>
            </p:cNvPr>
            <p:cNvSpPr txBox="1"/>
            <p:nvPr/>
          </p:nvSpPr>
          <p:spPr>
            <a:xfrm>
              <a:off x="1316400" y="1972880"/>
              <a:ext cx="1830680"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 Demographic</a:t>
              </a:r>
            </a:p>
            <a:p>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Behavioural</a:t>
              </a:r>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 Medical history</a:t>
              </a:r>
            </a:p>
            <a:p>
              <a:r>
                <a:rPr lang="en-US" altLang="ko-KR" sz="1200" dirty="0">
                  <a:solidFill>
                    <a:schemeClr val="tx1">
                      <a:lumMod val="75000"/>
                      <a:lumOff val="25000"/>
                    </a:schemeClr>
                  </a:solidFill>
                  <a:cs typeface="Arial" pitchFamily="34" charset="0"/>
                </a:rPr>
                <a:t>• Current medical</a:t>
              </a:r>
              <a:endParaRPr lang="ko-KR" altLang="en-US" sz="1200" dirty="0">
                <a:solidFill>
                  <a:schemeClr val="tx1">
                    <a:lumMod val="75000"/>
                    <a:lumOff val="25000"/>
                  </a:schemeClr>
                </a:solidFill>
                <a:cs typeface="Arial" pitchFamily="34" charset="0"/>
              </a:endParaRPr>
            </a:p>
          </p:txBody>
        </p:sp>
      </p:grpSp>
      <p:grpSp>
        <p:nvGrpSpPr>
          <p:cNvPr id="31" name="Group 30">
            <a:extLst>
              <a:ext uri="{FF2B5EF4-FFF2-40B4-BE49-F238E27FC236}">
                <a16:creationId xmlns:a16="http://schemas.microsoft.com/office/drawing/2014/main" id="{413CAFA4-CA89-41C9-BD8A-B6AB6E5F9477}"/>
              </a:ext>
            </a:extLst>
          </p:cNvPr>
          <p:cNvGrpSpPr/>
          <p:nvPr/>
        </p:nvGrpSpPr>
        <p:grpSpPr>
          <a:xfrm>
            <a:off x="5855605" y="2102797"/>
            <a:ext cx="2679184" cy="1282316"/>
            <a:chOff x="3885828" y="1706227"/>
            <a:chExt cx="1830680" cy="1282316"/>
          </a:xfrm>
        </p:grpSpPr>
        <p:sp>
          <p:nvSpPr>
            <p:cNvPr id="32" name="TextBox 31">
              <a:extLst>
                <a:ext uri="{FF2B5EF4-FFF2-40B4-BE49-F238E27FC236}">
                  <a16:creationId xmlns:a16="http://schemas.microsoft.com/office/drawing/2014/main" id="{7E045EC7-83E9-41F3-BE7A-15A0D8F4C6DD}"/>
                </a:ext>
              </a:extLst>
            </p:cNvPr>
            <p:cNvSpPr txBox="1"/>
            <p:nvPr/>
          </p:nvSpPr>
          <p:spPr>
            <a:xfrm>
              <a:off x="3885828" y="1706227"/>
              <a:ext cx="1830680"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Data Pre-Processing</a:t>
              </a:r>
              <a:endParaRPr lang="ko-KR" altLang="en-US" sz="1400" b="1" dirty="0">
                <a:solidFill>
                  <a:schemeClr val="tx1">
                    <a:lumMod val="75000"/>
                    <a:lumOff val="25000"/>
                  </a:schemeClr>
                </a:solidFill>
                <a:cs typeface="Arial" pitchFamily="34" charset="0"/>
              </a:endParaRPr>
            </a:p>
          </p:txBody>
        </p:sp>
        <p:sp>
          <p:nvSpPr>
            <p:cNvPr id="33" name="TextBox 32">
              <a:extLst>
                <a:ext uri="{FF2B5EF4-FFF2-40B4-BE49-F238E27FC236}">
                  <a16:creationId xmlns:a16="http://schemas.microsoft.com/office/drawing/2014/main" id="{AAF69C4A-6C3D-4277-8F08-0105685B6145}"/>
                </a:ext>
              </a:extLst>
            </p:cNvPr>
            <p:cNvSpPr txBox="1"/>
            <p:nvPr/>
          </p:nvSpPr>
          <p:spPr>
            <a:xfrm>
              <a:off x="3885828" y="1972880"/>
              <a:ext cx="1830680" cy="1015663"/>
            </a:xfrm>
            <a:prstGeom prst="rect">
              <a:avLst/>
            </a:prstGeom>
            <a:noFill/>
          </p:spPr>
          <p:txBody>
            <a:bodyPr wrap="square" rtlCol="0">
              <a:spAutoFit/>
            </a:bodyPr>
            <a:lstStyle/>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Removal of unwanted variables</a:t>
              </a:r>
            </a:p>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Missing Value Treatment</a:t>
              </a:r>
            </a:p>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Outlier Treatment</a:t>
              </a:r>
            </a:p>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Multi-collinearity PCA</a:t>
              </a:r>
            </a:p>
          </p:txBody>
        </p:sp>
      </p:grpSp>
      <p:grpSp>
        <p:nvGrpSpPr>
          <p:cNvPr id="34" name="Group 33">
            <a:extLst>
              <a:ext uri="{FF2B5EF4-FFF2-40B4-BE49-F238E27FC236}">
                <a16:creationId xmlns:a16="http://schemas.microsoft.com/office/drawing/2014/main" id="{BD7EF3E2-D0D5-4BAC-8FB7-E7446764F12A}"/>
              </a:ext>
            </a:extLst>
          </p:cNvPr>
          <p:cNvGrpSpPr/>
          <p:nvPr/>
        </p:nvGrpSpPr>
        <p:grpSpPr>
          <a:xfrm>
            <a:off x="8772149" y="2036995"/>
            <a:ext cx="1830680" cy="728318"/>
            <a:chOff x="6485736" y="1706227"/>
            <a:chExt cx="1830680" cy="728318"/>
          </a:xfrm>
        </p:grpSpPr>
        <p:sp>
          <p:nvSpPr>
            <p:cNvPr id="35" name="TextBox 34">
              <a:extLst>
                <a:ext uri="{FF2B5EF4-FFF2-40B4-BE49-F238E27FC236}">
                  <a16:creationId xmlns:a16="http://schemas.microsoft.com/office/drawing/2014/main" id="{626D89C3-52B5-402D-91F8-3D712C028220}"/>
                </a:ext>
              </a:extLst>
            </p:cNvPr>
            <p:cNvSpPr txBox="1"/>
            <p:nvPr/>
          </p:nvSpPr>
          <p:spPr>
            <a:xfrm>
              <a:off x="6485736" y="1706227"/>
              <a:ext cx="1830680" cy="307777"/>
            </a:xfrm>
            <a:prstGeom prst="rect">
              <a:avLst/>
            </a:prstGeom>
            <a:noFill/>
          </p:spPr>
          <p:txBody>
            <a:bodyPr wrap="square" rtlCol="0">
              <a:spAutoFit/>
            </a:bodyPr>
            <a:lstStyle/>
            <a:p>
              <a:pPr algn="r"/>
              <a:r>
                <a:rPr lang="en-US" altLang="ko-KR" sz="1400" b="1" dirty="0">
                  <a:solidFill>
                    <a:schemeClr val="tx1">
                      <a:lumMod val="75000"/>
                      <a:lumOff val="25000"/>
                    </a:schemeClr>
                  </a:solidFill>
                  <a:cs typeface="Arial" pitchFamily="34" charset="0"/>
                </a:rPr>
                <a:t>Cramer’s V </a:t>
              </a:r>
              <a:endParaRPr lang="ko-KR" altLang="en-US" sz="1400" b="1" dirty="0">
                <a:solidFill>
                  <a:schemeClr val="tx1">
                    <a:lumMod val="75000"/>
                    <a:lumOff val="25000"/>
                  </a:schemeClr>
                </a:solidFill>
                <a:cs typeface="Arial" pitchFamily="34" charset="0"/>
              </a:endParaRPr>
            </a:p>
          </p:txBody>
        </p:sp>
        <p:sp>
          <p:nvSpPr>
            <p:cNvPr id="36" name="TextBox 35">
              <a:extLst>
                <a:ext uri="{FF2B5EF4-FFF2-40B4-BE49-F238E27FC236}">
                  <a16:creationId xmlns:a16="http://schemas.microsoft.com/office/drawing/2014/main" id="{CDFE119E-100E-4BCD-9872-83515D2868B6}"/>
                </a:ext>
              </a:extLst>
            </p:cNvPr>
            <p:cNvSpPr txBox="1"/>
            <p:nvPr/>
          </p:nvSpPr>
          <p:spPr>
            <a:xfrm>
              <a:off x="6485736" y="1972880"/>
              <a:ext cx="1830680" cy="461665"/>
            </a:xfrm>
            <a:prstGeom prst="rect">
              <a:avLst/>
            </a:prstGeom>
            <a:noFill/>
          </p:spPr>
          <p:txBody>
            <a:bodyPr wrap="square" rtlCol="0">
              <a:spAutoFit/>
            </a:bodyPr>
            <a:lstStyle/>
            <a:p>
              <a:pPr algn="r"/>
              <a:r>
                <a:rPr lang="en-GB" altLang="ko-KR" sz="1200" dirty="0">
                  <a:solidFill>
                    <a:schemeClr val="tx1">
                      <a:lumMod val="75000"/>
                      <a:lumOff val="25000"/>
                    </a:schemeClr>
                  </a:solidFill>
                  <a:cs typeface="Arial" pitchFamily="34" charset="0"/>
                </a:rPr>
                <a:t>Analysis of correlation between nominal values.</a:t>
              </a:r>
              <a:endParaRPr lang="ko-KR" altLang="en-US" sz="1200" dirty="0">
                <a:solidFill>
                  <a:schemeClr val="tx1">
                    <a:lumMod val="75000"/>
                    <a:lumOff val="25000"/>
                  </a:schemeClr>
                </a:solidFill>
                <a:cs typeface="Arial" pitchFamily="34" charset="0"/>
              </a:endParaRPr>
            </a:p>
          </p:txBody>
        </p:sp>
      </p:grpSp>
      <p:sp>
        <p:nvSpPr>
          <p:cNvPr id="43" name="Isosceles Triangle 51">
            <a:extLst>
              <a:ext uri="{FF2B5EF4-FFF2-40B4-BE49-F238E27FC236}">
                <a16:creationId xmlns:a16="http://schemas.microsoft.com/office/drawing/2014/main" id="{8261E0BF-B0FC-4DDE-9C71-5879278CF22B}"/>
              </a:ext>
            </a:extLst>
          </p:cNvPr>
          <p:cNvSpPr/>
          <p:nvPr/>
        </p:nvSpPr>
        <p:spPr>
          <a:xfrm>
            <a:off x="9830959" y="3768145"/>
            <a:ext cx="333042" cy="244221"/>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4" name="Rectangle 7">
            <a:extLst>
              <a:ext uri="{FF2B5EF4-FFF2-40B4-BE49-F238E27FC236}">
                <a16:creationId xmlns:a16="http://schemas.microsoft.com/office/drawing/2014/main" id="{9AD22653-7632-47EB-ADBB-962ABB576B3D}"/>
              </a:ext>
            </a:extLst>
          </p:cNvPr>
          <p:cNvSpPr/>
          <p:nvPr/>
        </p:nvSpPr>
        <p:spPr>
          <a:xfrm>
            <a:off x="8238450" y="3729235"/>
            <a:ext cx="322040" cy="322040"/>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5" name="Rounded Rectangle 32">
            <a:extLst>
              <a:ext uri="{FF2B5EF4-FFF2-40B4-BE49-F238E27FC236}">
                <a16:creationId xmlns:a16="http://schemas.microsoft.com/office/drawing/2014/main" id="{973BE104-6F1A-4F0C-BC48-BF8AED3B4442}"/>
              </a:ext>
            </a:extLst>
          </p:cNvPr>
          <p:cNvSpPr/>
          <p:nvPr/>
        </p:nvSpPr>
        <p:spPr>
          <a:xfrm>
            <a:off x="5019772" y="3720391"/>
            <a:ext cx="322637" cy="322637"/>
          </a:xfrm>
          <a:custGeom>
            <a:avLst/>
            <a:gdLst/>
            <a:ahLst/>
            <a:cxnLst/>
            <a:rect l="l" t="t" r="r" b="b"/>
            <a:pathLst>
              <a:path w="3240000" h="3240000">
                <a:moveTo>
                  <a:pt x="2019696" y="2510955"/>
                </a:moveTo>
                <a:lnTo>
                  <a:pt x="2019696" y="2797359"/>
                </a:lnTo>
                <a:lnTo>
                  <a:pt x="2914589" y="2797359"/>
                </a:lnTo>
                <a:lnTo>
                  <a:pt x="2914589" y="2510955"/>
                </a:lnTo>
                <a:close/>
                <a:moveTo>
                  <a:pt x="2019696" y="2081348"/>
                </a:moveTo>
                <a:lnTo>
                  <a:pt x="2019696" y="2367752"/>
                </a:lnTo>
                <a:lnTo>
                  <a:pt x="2914589" y="2367752"/>
                </a:lnTo>
                <a:lnTo>
                  <a:pt x="2914589" y="2081348"/>
                </a:lnTo>
                <a:close/>
                <a:moveTo>
                  <a:pt x="580710" y="2021703"/>
                </a:moveTo>
                <a:lnTo>
                  <a:pt x="378191" y="2224222"/>
                </a:lnTo>
                <a:lnTo>
                  <a:pt x="593323" y="2439354"/>
                </a:lnTo>
                <a:lnTo>
                  <a:pt x="378191" y="2654485"/>
                </a:lnTo>
                <a:lnTo>
                  <a:pt x="580710" y="2857004"/>
                </a:lnTo>
                <a:lnTo>
                  <a:pt x="795842" y="2641872"/>
                </a:lnTo>
                <a:lnTo>
                  <a:pt x="1010973" y="2857004"/>
                </a:lnTo>
                <a:lnTo>
                  <a:pt x="1213492" y="2654485"/>
                </a:lnTo>
                <a:lnTo>
                  <a:pt x="998360" y="2439354"/>
                </a:lnTo>
                <a:lnTo>
                  <a:pt x="1213492" y="2224222"/>
                </a:lnTo>
                <a:lnTo>
                  <a:pt x="1010973" y="2021703"/>
                </a:lnTo>
                <a:lnTo>
                  <a:pt x="795842" y="2236835"/>
                </a:lnTo>
                <a:close/>
                <a:moveTo>
                  <a:pt x="1656000" y="1656001"/>
                </a:moveTo>
                <a:lnTo>
                  <a:pt x="3240000" y="1656001"/>
                </a:lnTo>
                <a:lnTo>
                  <a:pt x="3240000" y="2699989"/>
                </a:lnTo>
                <a:cubicBezTo>
                  <a:pt x="3240000" y="2998229"/>
                  <a:pt x="2998229" y="3240000"/>
                  <a:pt x="2699989" y="3240000"/>
                </a:cubicBezTo>
                <a:lnTo>
                  <a:pt x="1656000" y="3240000"/>
                </a:lnTo>
                <a:close/>
                <a:moveTo>
                  <a:pt x="0" y="1656001"/>
                </a:moveTo>
                <a:lnTo>
                  <a:pt x="1584000" y="1656001"/>
                </a:lnTo>
                <a:lnTo>
                  <a:pt x="1584000" y="3240000"/>
                </a:lnTo>
                <a:lnTo>
                  <a:pt x="540011" y="3240000"/>
                </a:lnTo>
                <a:cubicBezTo>
                  <a:pt x="241771" y="3240000"/>
                  <a:pt x="0" y="2998229"/>
                  <a:pt x="0" y="2699989"/>
                </a:cubicBezTo>
                <a:close/>
                <a:moveTo>
                  <a:pt x="2467143" y="957859"/>
                </a:moveTo>
                <a:cubicBezTo>
                  <a:pt x="2388055" y="957859"/>
                  <a:pt x="2323941" y="1021973"/>
                  <a:pt x="2323941" y="1101061"/>
                </a:cubicBezTo>
                <a:cubicBezTo>
                  <a:pt x="2323941" y="1180149"/>
                  <a:pt x="2388055" y="1244263"/>
                  <a:pt x="2467143" y="1244263"/>
                </a:cubicBezTo>
                <a:cubicBezTo>
                  <a:pt x="2546231" y="1244263"/>
                  <a:pt x="2610345" y="1180149"/>
                  <a:pt x="2610345" y="1101061"/>
                </a:cubicBezTo>
                <a:cubicBezTo>
                  <a:pt x="2610345" y="1021973"/>
                  <a:pt x="2546231" y="957859"/>
                  <a:pt x="2467143" y="957859"/>
                </a:cubicBezTo>
                <a:close/>
                <a:moveTo>
                  <a:pt x="2019696" y="635775"/>
                </a:moveTo>
                <a:lnTo>
                  <a:pt x="2019696" y="922180"/>
                </a:lnTo>
                <a:lnTo>
                  <a:pt x="2914589" y="922180"/>
                </a:lnTo>
                <a:lnTo>
                  <a:pt x="2914589" y="635775"/>
                </a:lnTo>
                <a:close/>
                <a:moveTo>
                  <a:pt x="652639" y="331531"/>
                </a:moveTo>
                <a:lnTo>
                  <a:pt x="652639" y="635775"/>
                </a:lnTo>
                <a:lnTo>
                  <a:pt x="348395" y="635775"/>
                </a:lnTo>
                <a:lnTo>
                  <a:pt x="348395" y="922180"/>
                </a:lnTo>
                <a:lnTo>
                  <a:pt x="652639" y="922180"/>
                </a:lnTo>
                <a:lnTo>
                  <a:pt x="652639" y="1226424"/>
                </a:lnTo>
                <a:lnTo>
                  <a:pt x="939044" y="1226424"/>
                </a:lnTo>
                <a:lnTo>
                  <a:pt x="939044" y="922180"/>
                </a:lnTo>
                <a:lnTo>
                  <a:pt x="1243288" y="922180"/>
                </a:lnTo>
                <a:lnTo>
                  <a:pt x="1243288" y="635775"/>
                </a:lnTo>
                <a:lnTo>
                  <a:pt x="939044" y="635775"/>
                </a:lnTo>
                <a:lnTo>
                  <a:pt x="939044" y="331531"/>
                </a:lnTo>
                <a:close/>
                <a:moveTo>
                  <a:pt x="2467143" y="313692"/>
                </a:moveTo>
                <a:cubicBezTo>
                  <a:pt x="2388055" y="313692"/>
                  <a:pt x="2323941" y="377806"/>
                  <a:pt x="2323941" y="456894"/>
                </a:cubicBezTo>
                <a:cubicBezTo>
                  <a:pt x="2323941" y="535982"/>
                  <a:pt x="2388055" y="600096"/>
                  <a:pt x="2467143" y="600096"/>
                </a:cubicBezTo>
                <a:cubicBezTo>
                  <a:pt x="2546231" y="600096"/>
                  <a:pt x="2610345" y="535982"/>
                  <a:pt x="2610345" y="456894"/>
                </a:cubicBezTo>
                <a:cubicBezTo>
                  <a:pt x="2610345" y="377806"/>
                  <a:pt x="2546231" y="313692"/>
                  <a:pt x="2467143" y="313692"/>
                </a:cubicBezTo>
                <a:close/>
                <a:moveTo>
                  <a:pt x="540011" y="0"/>
                </a:moveTo>
                <a:lnTo>
                  <a:pt x="2699989" y="0"/>
                </a:lnTo>
                <a:cubicBezTo>
                  <a:pt x="2998229" y="0"/>
                  <a:pt x="3240000" y="241771"/>
                  <a:pt x="3240000" y="540011"/>
                </a:cubicBezTo>
                <a:lnTo>
                  <a:pt x="3240000" y="1584001"/>
                </a:lnTo>
                <a:lnTo>
                  <a:pt x="1656000" y="1584001"/>
                </a:lnTo>
                <a:lnTo>
                  <a:pt x="1656000" y="1"/>
                </a:lnTo>
                <a:lnTo>
                  <a:pt x="1584000" y="1"/>
                </a:lnTo>
                <a:lnTo>
                  <a:pt x="1584000" y="1584001"/>
                </a:lnTo>
                <a:lnTo>
                  <a:pt x="0" y="1584001"/>
                </a:lnTo>
                <a:lnTo>
                  <a:pt x="0" y="540011"/>
                </a:lnTo>
                <a:cubicBezTo>
                  <a:pt x="0" y="241771"/>
                  <a:pt x="241771" y="0"/>
                  <a:pt x="54001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6" name="Rectangle 9">
            <a:extLst>
              <a:ext uri="{FF2B5EF4-FFF2-40B4-BE49-F238E27FC236}">
                <a16:creationId xmlns:a16="http://schemas.microsoft.com/office/drawing/2014/main" id="{733D09AA-5AC3-4A52-A402-13D30E9903BB}"/>
              </a:ext>
            </a:extLst>
          </p:cNvPr>
          <p:cNvSpPr/>
          <p:nvPr/>
        </p:nvSpPr>
        <p:spPr>
          <a:xfrm>
            <a:off x="6612879" y="3718960"/>
            <a:ext cx="329463" cy="308407"/>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7" name="Frame 17">
            <a:extLst>
              <a:ext uri="{FF2B5EF4-FFF2-40B4-BE49-F238E27FC236}">
                <a16:creationId xmlns:a16="http://schemas.microsoft.com/office/drawing/2014/main" id="{AB5DE8B7-5E89-4414-8DBD-1DBB28C10505}"/>
              </a:ext>
            </a:extLst>
          </p:cNvPr>
          <p:cNvSpPr/>
          <p:nvPr/>
        </p:nvSpPr>
        <p:spPr>
          <a:xfrm>
            <a:off x="3393731" y="3699651"/>
            <a:ext cx="347025" cy="347025"/>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48" name="Freeform 53">
            <a:extLst>
              <a:ext uri="{FF2B5EF4-FFF2-40B4-BE49-F238E27FC236}">
                <a16:creationId xmlns:a16="http://schemas.microsoft.com/office/drawing/2014/main" id="{F620BEAE-82A3-489E-8AA0-A7022BE4E1B8}"/>
              </a:ext>
            </a:extLst>
          </p:cNvPr>
          <p:cNvSpPr/>
          <p:nvPr/>
        </p:nvSpPr>
        <p:spPr>
          <a:xfrm>
            <a:off x="1774661" y="3694028"/>
            <a:ext cx="382784" cy="392454"/>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80220 w 2296986"/>
              <a:gd name="connsiteY0" fmla="*/ 1747818 h 2354521"/>
              <a:gd name="connsiteX1" fmla="*/ 1828126 w 2296986"/>
              <a:gd name="connsiteY1" fmla="*/ 1826304 h 2354521"/>
              <a:gd name="connsiteX2" fmla="*/ 1955684 w 2296986"/>
              <a:gd name="connsiteY2" fmla="*/ 2095900 h 2354521"/>
              <a:gd name="connsiteX3" fmla="*/ 1683117 w 2296986"/>
              <a:gd name="connsiteY3" fmla="*/ 1962549 h 2354521"/>
              <a:gd name="connsiteX4" fmla="*/ 1529193 w 2296986"/>
              <a:gd name="connsiteY4" fmla="*/ 2354521 h 2354521"/>
              <a:gd name="connsiteX5" fmla="*/ 1381062 w 2296986"/>
              <a:gd name="connsiteY5" fmla="*/ 2120816 h 2354521"/>
              <a:gd name="connsiteX6" fmla="*/ 1496122 w 2296986"/>
              <a:gd name="connsiteY6" fmla="*/ 1788127 h 2354521"/>
              <a:gd name="connsiteX7" fmla="*/ 910069 w 2296986"/>
              <a:gd name="connsiteY7" fmla="*/ 1225390 h 2354521"/>
              <a:gd name="connsiteX8" fmla="*/ 415531 w 2296986"/>
              <a:gd name="connsiteY8" fmla="*/ 2322212 h 2354521"/>
              <a:gd name="connsiteX9" fmla="*/ 293764 w 2296986"/>
              <a:gd name="connsiteY9" fmla="*/ 2052845 h 2354521"/>
              <a:gd name="connsiteX10" fmla="*/ 497994 w 2296986"/>
              <a:gd name="connsiteY10" fmla="*/ 836420 h 2354521"/>
              <a:gd name="connsiteX11" fmla="*/ 11747 w 2296986"/>
              <a:gd name="connsiteY11" fmla="*/ 5505 h 2354521"/>
              <a:gd name="connsiteX12" fmla="*/ 772299 w 2296986"/>
              <a:gd name="connsiteY12" fmla="*/ 578452 h 2354521"/>
              <a:gd name="connsiteX13" fmla="*/ 2042020 w 2296986"/>
              <a:gd name="connsiteY13" fmla="*/ 514597 h 2354521"/>
              <a:gd name="connsiteX14" fmla="*/ 2296986 w 2296986"/>
              <a:gd name="connsiteY14" fmla="*/ 662729 h 2354521"/>
              <a:gd name="connsiteX15" fmla="*/ 1125486 w 2296986"/>
              <a:gd name="connsiteY15" fmla="*/ 1004182 h 2354521"/>
              <a:gd name="connsiteX16" fmla="*/ 1677097 w 2296986"/>
              <a:gd name="connsiteY16" fmla="*/ 1608523 h 2354521"/>
              <a:gd name="connsiteX17" fmla="*/ 2095511 w 2296986"/>
              <a:gd name="connsiteY17" fmla="*/ 1557316 h 2354521"/>
              <a:gd name="connsiteX0" fmla="*/ 2280220 w 2296986"/>
              <a:gd name="connsiteY0" fmla="*/ 1747911 h 2354614"/>
              <a:gd name="connsiteX1" fmla="*/ 1828126 w 2296986"/>
              <a:gd name="connsiteY1" fmla="*/ 1826397 h 2354614"/>
              <a:gd name="connsiteX2" fmla="*/ 1955684 w 2296986"/>
              <a:gd name="connsiteY2" fmla="*/ 2095993 h 2354614"/>
              <a:gd name="connsiteX3" fmla="*/ 1683117 w 2296986"/>
              <a:gd name="connsiteY3" fmla="*/ 1962642 h 2354614"/>
              <a:gd name="connsiteX4" fmla="*/ 1529193 w 2296986"/>
              <a:gd name="connsiteY4" fmla="*/ 2354614 h 2354614"/>
              <a:gd name="connsiteX5" fmla="*/ 1381062 w 2296986"/>
              <a:gd name="connsiteY5" fmla="*/ 2120909 h 2354614"/>
              <a:gd name="connsiteX6" fmla="*/ 1496122 w 2296986"/>
              <a:gd name="connsiteY6" fmla="*/ 1788220 h 2354614"/>
              <a:gd name="connsiteX7" fmla="*/ 910069 w 2296986"/>
              <a:gd name="connsiteY7" fmla="*/ 1225483 h 2354614"/>
              <a:gd name="connsiteX8" fmla="*/ 415531 w 2296986"/>
              <a:gd name="connsiteY8" fmla="*/ 2322305 h 2354614"/>
              <a:gd name="connsiteX9" fmla="*/ 293764 w 2296986"/>
              <a:gd name="connsiteY9" fmla="*/ 2052938 h 2354614"/>
              <a:gd name="connsiteX10" fmla="*/ 497994 w 2296986"/>
              <a:gd name="connsiteY10" fmla="*/ 836513 h 2354614"/>
              <a:gd name="connsiteX11" fmla="*/ 11747 w 2296986"/>
              <a:gd name="connsiteY11" fmla="*/ 5598 h 2354614"/>
              <a:gd name="connsiteX12" fmla="*/ 841291 w 2296986"/>
              <a:gd name="connsiteY12" fmla="*/ 570880 h 2354614"/>
              <a:gd name="connsiteX13" fmla="*/ 2042020 w 2296986"/>
              <a:gd name="connsiteY13" fmla="*/ 514690 h 2354614"/>
              <a:gd name="connsiteX14" fmla="*/ 2296986 w 2296986"/>
              <a:gd name="connsiteY14" fmla="*/ 662822 h 2354614"/>
              <a:gd name="connsiteX15" fmla="*/ 1125486 w 2296986"/>
              <a:gd name="connsiteY15" fmla="*/ 1004275 h 2354614"/>
              <a:gd name="connsiteX16" fmla="*/ 1677097 w 2296986"/>
              <a:gd name="connsiteY16" fmla="*/ 1608616 h 2354614"/>
              <a:gd name="connsiteX17" fmla="*/ 2095511 w 2296986"/>
              <a:gd name="connsiteY17" fmla="*/ 1557409 h 2354614"/>
              <a:gd name="connsiteX0" fmla="*/ 2280220 w 2296986"/>
              <a:gd name="connsiteY0" fmla="*/ 1747911 h 2354614"/>
              <a:gd name="connsiteX1" fmla="*/ 1828126 w 2296986"/>
              <a:gd name="connsiteY1" fmla="*/ 1826397 h 2354614"/>
              <a:gd name="connsiteX2" fmla="*/ 1955684 w 2296986"/>
              <a:gd name="connsiteY2" fmla="*/ 2095993 h 2354614"/>
              <a:gd name="connsiteX3" fmla="*/ 1683117 w 2296986"/>
              <a:gd name="connsiteY3" fmla="*/ 1962642 h 2354614"/>
              <a:gd name="connsiteX4" fmla="*/ 1529193 w 2296986"/>
              <a:gd name="connsiteY4" fmla="*/ 2354614 h 2354614"/>
              <a:gd name="connsiteX5" fmla="*/ 1381062 w 2296986"/>
              <a:gd name="connsiteY5" fmla="*/ 2120909 h 2354614"/>
              <a:gd name="connsiteX6" fmla="*/ 1496122 w 2296986"/>
              <a:gd name="connsiteY6" fmla="*/ 1788220 h 2354614"/>
              <a:gd name="connsiteX7" fmla="*/ 864075 w 2296986"/>
              <a:gd name="connsiteY7" fmla="*/ 1325138 h 2354614"/>
              <a:gd name="connsiteX8" fmla="*/ 415531 w 2296986"/>
              <a:gd name="connsiteY8" fmla="*/ 2322305 h 2354614"/>
              <a:gd name="connsiteX9" fmla="*/ 293764 w 2296986"/>
              <a:gd name="connsiteY9" fmla="*/ 2052938 h 2354614"/>
              <a:gd name="connsiteX10" fmla="*/ 497994 w 2296986"/>
              <a:gd name="connsiteY10" fmla="*/ 836513 h 2354614"/>
              <a:gd name="connsiteX11" fmla="*/ 11747 w 2296986"/>
              <a:gd name="connsiteY11" fmla="*/ 5598 h 2354614"/>
              <a:gd name="connsiteX12" fmla="*/ 841291 w 2296986"/>
              <a:gd name="connsiteY12" fmla="*/ 570880 h 2354614"/>
              <a:gd name="connsiteX13" fmla="*/ 2042020 w 2296986"/>
              <a:gd name="connsiteY13" fmla="*/ 514690 h 2354614"/>
              <a:gd name="connsiteX14" fmla="*/ 2296986 w 2296986"/>
              <a:gd name="connsiteY14" fmla="*/ 662822 h 2354614"/>
              <a:gd name="connsiteX15" fmla="*/ 1125486 w 2296986"/>
              <a:gd name="connsiteY15" fmla="*/ 1004275 h 2354614"/>
              <a:gd name="connsiteX16" fmla="*/ 1677097 w 2296986"/>
              <a:gd name="connsiteY16" fmla="*/ 1608616 h 2354614"/>
              <a:gd name="connsiteX17" fmla="*/ 2095511 w 2296986"/>
              <a:gd name="connsiteY17" fmla="*/ 1557409 h 2354614"/>
              <a:gd name="connsiteX0" fmla="*/ 2280220 w 2296986"/>
              <a:gd name="connsiteY0" fmla="*/ 1747911 h 2354614"/>
              <a:gd name="connsiteX1" fmla="*/ 1828126 w 2296986"/>
              <a:gd name="connsiteY1" fmla="*/ 1826397 h 2354614"/>
              <a:gd name="connsiteX2" fmla="*/ 1955684 w 2296986"/>
              <a:gd name="connsiteY2" fmla="*/ 2095993 h 2354614"/>
              <a:gd name="connsiteX3" fmla="*/ 1683117 w 2296986"/>
              <a:gd name="connsiteY3" fmla="*/ 1962642 h 2354614"/>
              <a:gd name="connsiteX4" fmla="*/ 1529193 w 2296986"/>
              <a:gd name="connsiteY4" fmla="*/ 2354614 h 2354614"/>
              <a:gd name="connsiteX5" fmla="*/ 1381062 w 2296986"/>
              <a:gd name="connsiteY5" fmla="*/ 2120909 h 2354614"/>
              <a:gd name="connsiteX6" fmla="*/ 1496122 w 2296986"/>
              <a:gd name="connsiteY6" fmla="*/ 1788220 h 2354614"/>
              <a:gd name="connsiteX7" fmla="*/ 864075 w 2296986"/>
              <a:gd name="connsiteY7" fmla="*/ 1325138 h 2354614"/>
              <a:gd name="connsiteX8" fmla="*/ 415531 w 2296986"/>
              <a:gd name="connsiteY8" fmla="*/ 2322305 h 2354614"/>
              <a:gd name="connsiteX9" fmla="*/ 293764 w 2296986"/>
              <a:gd name="connsiteY9" fmla="*/ 2052938 h 2354614"/>
              <a:gd name="connsiteX10" fmla="*/ 497994 w 2296986"/>
              <a:gd name="connsiteY10" fmla="*/ 836513 h 2354614"/>
              <a:gd name="connsiteX11" fmla="*/ 11747 w 2296986"/>
              <a:gd name="connsiteY11" fmla="*/ 5598 h 2354614"/>
              <a:gd name="connsiteX12" fmla="*/ 841291 w 2296986"/>
              <a:gd name="connsiteY12" fmla="*/ 570880 h 2354614"/>
              <a:gd name="connsiteX13" fmla="*/ 2042020 w 2296986"/>
              <a:gd name="connsiteY13" fmla="*/ 514690 h 2354614"/>
              <a:gd name="connsiteX14" fmla="*/ 2296986 w 2296986"/>
              <a:gd name="connsiteY14" fmla="*/ 662822 h 2354614"/>
              <a:gd name="connsiteX15" fmla="*/ 1209809 w 2296986"/>
              <a:gd name="connsiteY15" fmla="*/ 996610 h 2354614"/>
              <a:gd name="connsiteX16" fmla="*/ 1677097 w 2296986"/>
              <a:gd name="connsiteY16" fmla="*/ 1608616 h 2354614"/>
              <a:gd name="connsiteX17" fmla="*/ 2095511 w 2296986"/>
              <a:gd name="connsiteY17" fmla="*/ 1557409 h 2354614"/>
              <a:gd name="connsiteX0" fmla="*/ 2279828 w 2296594"/>
              <a:gd name="connsiteY0" fmla="*/ 1747911 h 2354614"/>
              <a:gd name="connsiteX1" fmla="*/ 1827734 w 2296594"/>
              <a:gd name="connsiteY1" fmla="*/ 1826397 h 2354614"/>
              <a:gd name="connsiteX2" fmla="*/ 1955292 w 2296594"/>
              <a:gd name="connsiteY2" fmla="*/ 2095993 h 2354614"/>
              <a:gd name="connsiteX3" fmla="*/ 1682725 w 2296594"/>
              <a:gd name="connsiteY3" fmla="*/ 1962642 h 2354614"/>
              <a:gd name="connsiteX4" fmla="*/ 1528801 w 2296594"/>
              <a:gd name="connsiteY4" fmla="*/ 2354614 h 2354614"/>
              <a:gd name="connsiteX5" fmla="*/ 1380670 w 2296594"/>
              <a:gd name="connsiteY5" fmla="*/ 2120909 h 2354614"/>
              <a:gd name="connsiteX6" fmla="*/ 1495730 w 2296594"/>
              <a:gd name="connsiteY6" fmla="*/ 1788220 h 2354614"/>
              <a:gd name="connsiteX7" fmla="*/ 863683 w 2296594"/>
              <a:gd name="connsiteY7" fmla="*/ 1325138 h 2354614"/>
              <a:gd name="connsiteX8" fmla="*/ 415139 w 2296594"/>
              <a:gd name="connsiteY8" fmla="*/ 2322305 h 2354614"/>
              <a:gd name="connsiteX9" fmla="*/ 293372 w 2296594"/>
              <a:gd name="connsiteY9" fmla="*/ 2052938 h 2354614"/>
              <a:gd name="connsiteX10" fmla="*/ 512934 w 2296594"/>
              <a:gd name="connsiteY10" fmla="*/ 874842 h 2354614"/>
              <a:gd name="connsiteX11" fmla="*/ 11355 w 2296594"/>
              <a:gd name="connsiteY11" fmla="*/ 5598 h 2354614"/>
              <a:gd name="connsiteX12" fmla="*/ 840899 w 2296594"/>
              <a:gd name="connsiteY12" fmla="*/ 570880 h 2354614"/>
              <a:gd name="connsiteX13" fmla="*/ 2041628 w 2296594"/>
              <a:gd name="connsiteY13" fmla="*/ 514690 h 2354614"/>
              <a:gd name="connsiteX14" fmla="*/ 2296594 w 2296594"/>
              <a:gd name="connsiteY14" fmla="*/ 662822 h 2354614"/>
              <a:gd name="connsiteX15" fmla="*/ 1209417 w 2296594"/>
              <a:gd name="connsiteY15" fmla="*/ 996610 h 2354614"/>
              <a:gd name="connsiteX16" fmla="*/ 1676705 w 2296594"/>
              <a:gd name="connsiteY16" fmla="*/ 1608616 h 2354614"/>
              <a:gd name="connsiteX17" fmla="*/ 2095119 w 2296594"/>
              <a:gd name="connsiteY17" fmla="*/ 1557409 h 2354614"/>
              <a:gd name="connsiteX0" fmla="*/ 2279828 w 2296594"/>
              <a:gd name="connsiteY0" fmla="*/ 1747911 h 2354614"/>
              <a:gd name="connsiteX1" fmla="*/ 1827734 w 2296594"/>
              <a:gd name="connsiteY1" fmla="*/ 1826397 h 2354614"/>
              <a:gd name="connsiteX2" fmla="*/ 1955292 w 2296594"/>
              <a:gd name="connsiteY2" fmla="*/ 2095993 h 2354614"/>
              <a:gd name="connsiteX3" fmla="*/ 1682725 w 2296594"/>
              <a:gd name="connsiteY3" fmla="*/ 1962642 h 2354614"/>
              <a:gd name="connsiteX4" fmla="*/ 1528801 w 2296594"/>
              <a:gd name="connsiteY4" fmla="*/ 2354614 h 2354614"/>
              <a:gd name="connsiteX5" fmla="*/ 1380670 w 2296594"/>
              <a:gd name="connsiteY5" fmla="*/ 2120909 h 2354614"/>
              <a:gd name="connsiteX6" fmla="*/ 1495730 w 2296594"/>
              <a:gd name="connsiteY6" fmla="*/ 1788220 h 2354614"/>
              <a:gd name="connsiteX7" fmla="*/ 856016 w 2296594"/>
              <a:gd name="connsiteY7" fmla="*/ 1302141 h 2354614"/>
              <a:gd name="connsiteX8" fmla="*/ 415139 w 2296594"/>
              <a:gd name="connsiteY8" fmla="*/ 2322305 h 2354614"/>
              <a:gd name="connsiteX9" fmla="*/ 293372 w 2296594"/>
              <a:gd name="connsiteY9" fmla="*/ 2052938 h 2354614"/>
              <a:gd name="connsiteX10" fmla="*/ 512934 w 2296594"/>
              <a:gd name="connsiteY10" fmla="*/ 874842 h 2354614"/>
              <a:gd name="connsiteX11" fmla="*/ 11355 w 2296594"/>
              <a:gd name="connsiteY11" fmla="*/ 5598 h 2354614"/>
              <a:gd name="connsiteX12" fmla="*/ 840899 w 2296594"/>
              <a:gd name="connsiteY12" fmla="*/ 570880 h 2354614"/>
              <a:gd name="connsiteX13" fmla="*/ 2041628 w 2296594"/>
              <a:gd name="connsiteY13" fmla="*/ 514690 h 2354614"/>
              <a:gd name="connsiteX14" fmla="*/ 2296594 w 2296594"/>
              <a:gd name="connsiteY14" fmla="*/ 662822 h 2354614"/>
              <a:gd name="connsiteX15" fmla="*/ 1209417 w 2296594"/>
              <a:gd name="connsiteY15" fmla="*/ 996610 h 2354614"/>
              <a:gd name="connsiteX16" fmla="*/ 1676705 w 2296594"/>
              <a:gd name="connsiteY16" fmla="*/ 1608616 h 2354614"/>
              <a:gd name="connsiteX17" fmla="*/ 2095119 w 2296594"/>
              <a:gd name="connsiteY17" fmla="*/ 1557409 h 2354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594" h="2354614">
                <a:moveTo>
                  <a:pt x="2279828" y="1747911"/>
                </a:moveTo>
                <a:lnTo>
                  <a:pt x="1827734" y="1826397"/>
                </a:lnTo>
                <a:cubicBezTo>
                  <a:pt x="1873911" y="1907728"/>
                  <a:pt x="1985925" y="2047581"/>
                  <a:pt x="1955292" y="2095993"/>
                </a:cubicBezTo>
                <a:cubicBezTo>
                  <a:pt x="1897354" y="2139325"/>
                  <a:pt x="1773581" y="2007092"/>
                  <a:pt x="1682725" y="1962642"/>
                </a:cubicBezTo>
                <a:lnTo>
                  <a:pt x="1528801" y="2354614"/>
                </a:lnTo>
                <a:lnTo>
                  <a:pt x="1380670" y="2120909"/>
                </a:lnTo>
                <a:lnTo>
                  <a:pt x="1495730" y="1788220"/>
                </a:lnTo>
                <a:lnTo>
                  <a:pt x="856016" y="1302141"/>
                </a:lnTo>
                <a:lnTo>
                  <a:pt x="415139" y="2322305"/>
                </a:lnTo>
                <a:lnTo>
                  <a:pt x="293372" y="2052938"/>
                </a:lnTo>
                <a:cubicBezTo>
                  <a:pt x="369114" y="1624466"/>
                  <a:pt x="437192" y="1303314"/>
                  <a:pt x="512934" y="874842"/>
                </a:cubicBezTo>
                <a:cubicBezTo>
                  <a:pt x="317583" y="650129"/>
                  <a:pt x="-71270" y="102295"/>
                  <a:pt x="11355" y="5598"/>
                </a:cubicBezTo>
                <a:cubicBezTo>
                  <a:pt x="111253" y="-52136"/>
                  <a:pt x="623957" y="350637"/>
                  <a:pt x="840899" y="570880"/>
                </a:cubicBezTo>
                <a:lnTo>
                  <a:pt x="2041628" y="514690"/>
                </a:lnTo>
                <a:lnTo>
                  <a:pt x="2296594" y="662822"/>
                </a:lnTo>
                <a:lnTo>
                  <a:pt x="1209417" y="996610"/>
                </a:lnTo>
                <a:lnTo>
                  <a:pt x="1676705" y="1608616"/>
                </a:lnTo>
                <a:cubicBezTo>
                  <a:pt x="1795450" y="1589109"/>
                  <a:pt x="2095119" y="1557409"/>
                  <a:pt x="2095119" y="1557409"/>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1778036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6" name="Group 165">
            <a:extLst>
              <a:ext uri="{FF2B5EF4-FFF2-40B4-BE49-F238E27FC236}">
                <a16:creationId xmlns:a16="http://schemas.microsoft.com/office/drawing/2014/main" id="{819FC519-9117-4DDB-9536-45654BEDF614}"/>
              </a:ext>
            </a:extLst>
          </p:cNvPr>
          <p:cNvGrpSpPr/>
          <p:nvPr/>
        </p:nvGrpSpPr>
        <p:grpSpPr>
          <a:xfrm>
            <a:off x="9555723" y="4104668"/>
            <a:ext cx="2183649" cy="3156876"/>
            <a:chOff x="605168" y="1966954"/>
            <a:chExt cx="3230663" cy="4670534"/>
          </a:xfrm>
        </p:grpSpPr>
        <p:grpSp>
          <p:nvGrpSpPr>
            <p:cNvPr id="165" name="Group 164">
              <a:extLst>
                <a:ext uri="{FF2B5EF4-FFF2-40B4-BE49-F238E27FC236}">
                  <a16:creationId xmlns:a16="http://schemas.microsoft.com/office/drawing/2014/main" id="{B16A2346-704C-4CEE-84C2-83B24E6F1F7B}"/>
                </a:ext>
              </a:extLst>
            </p:cNvPr>
            <p:cNvGrpSpPr/>
            <p:nvPr/>
          </p:nvGrpSpPr>
          <p:grpSpPr>
            <a:xfrm>
              <a:off x="605168" y="2390472"/>
              <a:ext cx="2470023" cy="2468880"/>
              <a:chOff x="605168" y="2390472"/>
              <a:chExt cx="2470023" cy="2468880"/>
            </a:xfrm>
          </p:grpSpPr>
          <p:sp>
            <p:nvSpPr>
              <p:cNvPr id="85" name="Rounded Rectangle 49">
                <a:extLst>
                  <a:ext uri="{FF2B5EF4-FFF2-40B4-BE49-F238E27FC236}">
                    <a16:creationId xmlns:a16="http://schemas.microsoft.com/office/drawing/2014/main" id="{644D4B15-67D2-44C6-8D5B-E072CDB8B8A0}"/>
                  </a:ext>
                </a:extLst>
              </p:cNvPr>
              <p:cNvSpPr/>
              <p:nvPr/>
            </p:nvSpPr>
            <p:spPr>
              <a:xfrm>
                <a:off x="605168" y="2390472"/>
                <a:ext cx="2470023" cy="2468880"/>
              </a:xfrm>
              <a:prstGeom prst="ellipse">
                <a:avLst/>
              </a:prstGeom>
              <a:gradFill flip="none" rotWithShape="1">
                <a:gsLst>
                  <a:gs pos="0">
                    <a:schemeClr val="accent1"/>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50800" dist="50800" dir="5400000" algn="ctr" rotWithShape="0">
                  <a:srgbClr val="000000">
                    <a:alpha val="35000"/>
                  </a:srgbClr>
                </a:outerShdw>
              </a:effectLst>
            </p:spPr>
            <p:txBody>
              <a:bodyPr vert="horz" wrap="square" lIns="91440" tIns="45720" rIns="91440" bIns="45720" numCol="1" anchor="t" anchorCtr="0" compatLnSpc="1">
                <a:prstTxWarp prst="textNoShape">
                  <a:avLst/>
                </a:prstTxWarp>
              </a:bodyPr>
              <a:lstStyle/>
              <a:p>
                <a:endParaRPr lang="ko-KR" altLang="en-US" sz="2701"/>
              </a:p>
            </p:txBody>
          </p:sp>
          <p:grpSp>
            <p:nvGrpSpPr>
              <p:cNvPr id="90" name="Group 89">
                <a:extLst>
                  <a:ext uri="{FF2B5EF4-FFF2-40B4-BE49-F238E27FC236}">
                    <a16:creationId xmlns:a16="http://schemas.microsoft.com/office/drawing/2014/main" id="{6A9AF042-E95F-41E9-86E7-41B3F92E9847}"/>
                  </a:ext>
                </a:extLst>
              </p:cNvPr>
              <p:cNvGrpSpPr/>
              <p:nvPr/>
            </p:nvGrpSpPr>
            <p:grpSpPr>
              <a:xfrm>
                <a:off x="2156436" y="2516511"/>
                <a:ext cx="188449" cy="1471350"/>
                <a:chOff x="10641180" y="438150"/>
                <a:chExt cx="247650" cy="1828800"/>
              </a:xfrm>
              <a:solidFill>
                <a:schemeClr val="accent6"/>
              </a:solidFill>
            </p:grpSpPr>
            <p:sp>
              <p:nvSpPr>
                <p:cNvPr id="163" name="Rectangle: Rounded Corners 162">
                  <a:extLst>
                    <a:ext uri="{FF2B5EF4-FFF2-40B4-BE49-F238E27FC236}">
                      <a16:creationId xmlns:a16="http://schemas.microsoft.com/office/drawing/2014/main" id="{7F0EFFA3-2F12-4EA8-9929-535A90638397}"/>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Rounded Corners 163">
                  <a:extLst>
                    <a:ext uri="{FF2B5EF4-FFF2-40B4-BE49-F238E27FC236}">
                      <a16:creationId xmlns:a16="http://schemas.microsoft.com/office/drawing/2014/main" id="{075C7D2F-57CD-43C8-9A14-E46E98A5CA79}"/>
                    </a:ext>
                  </a:extLst>
                </p:cNvPr>
                <p:cNvSpPr/>
                <p:nvPr/>
              </p:nvSpPr>
              <p:spPr>
                <a:xfrm>
                  <a:off x="10641180" y="1044532"/>
                  <a:ext cx="247650" cy="97017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2" name="Group 91">
                <a:extLst>
                  <a:ext uri="{FF2B5EF4-FFF2-40B4-BE49-F238E27FC236}">
                    <a16:creationId xmlns:a16="http://schemas.microsoft.com/office/drawing/2014/main" id="{ED0D65F0-BD60-4509-B6C7-23DD1C8D87DB}"/>
                  </a:ext>
                </a:extLst>
              </p:cNvPr>
              <p:cNvGrpSpPr/>
              <p:nvPr/>
            </p:nvGrpSpPr>
            <p:grpSpPr>
              <a:xfrm>
                <a:off x="2836648" y="2729428"/>
                <a:ext cx="188449" cy="868539"/>
                <a:chOff x="10641180" y="362514"/>
                <a:chExt cx="247650" cy="1989158"/>
              </a:xfrm>
            </p:grpSpPr>
            <p:sp>
              <p:nvSpPr>
                <p:cNvPr id="159" name="Rectangle: Rounded Corners 158">
                  <a:extLst>
                    <a:ext uri="{FF2B5EF4-FFF2-40B4-BE49-F238E27FC236}">
                      <a16:creationId xmlns:a16="http://schemas.microsoft.com/office/drawing/2014/main" id="{BF5FEB66-C7DC-406C-8EE5-723C24763938}"/>
                    </a:ext>
                  </a:extLst>
                </p:cNvPr>
                <p:cNvSpPr/>
                <p:nvPr/>
              </p:nvSpPr>
              <p:spPr>
                <a:xfrm>
                  <a:off x="10751289" y="362514"/>
                  <a:ext cx="27432" cy="1989158"/>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Rounded Corners 159">
                  <a:extLst>
                    <a:ext uri="{FF2B5EF4-FFF2-40B4-BE49-F238E27FC236}">
                      <a16:creationId xmlns:a16="http://schemas.microsoft.com/office/drawing/2014/main" id="{32BD1EF4-926B-4A5B-8C0C-C886957579E2}"/>
                    </a:ext>
                  </a:extLst>
                </p:cNvPr>
                <p:cNvSpPr/>
                <p:nvPr/>
              </p:nvSpPr>
              <p:spPr>
                <a:xfrm>
                  <a:off x="10641180" y="494815"/>
                  <a:ext cx="247650" cy="1611559"/>
                </a:xfrm>
                <a:prstGeom prst="roundRect">
                  <a:avLst>
                    <a:gd name="adj" fmla="val 4615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5" name="Group 94">
                <a:extLst>
                  <a:ext uri="{FF2B5EF4-FFF2-40B4-BE49-F238E27FC236}">
                    <a16:creationId xmlns:a16="http://schemas.microsoft.com/office/drawing/2014/main" id="{58943AD2-5732-42C5-ACEF-EEA80A0806DE}"/>
                  </a:ext>
                </a:extLst>
              </p:cNvPr>
              <p:cNvGrpSpPr/>
              <p:nvPr/>
            </p:nvGrpSpPr>
            <p:grpSpPr>
              <a:xfrm>
                <a:off x="1264785" y="3442745"/>
                <a:ext cx="188449" cy="1391622"/>
                <a:chOff x="10630391" y="1182550"/>
                <a:chExt cx="247650" cy="1828800"/>
              </a:xfrm>
            </p:grpSpPr>
            <p:sp>
              <p:nvSpPr>
                <p:cNvPr id="153" name="Rectangle: Rounded Corners 152">
                  <a:extLst>
                    <a:ext uri="{FF2B5EF4-FFF2-40B4-BE49-F238E27FC236}">
                      <a16:creationId xmlns:a16="http://schemas.microsoft.com/office/drawing/2014/main" id="{D583D2A4-289B-4015-A03E-B4DDD4D08CFD}"/>
                    </a:ext>
                  </a:extLst>
                </p:cNvPr>
                <p:cNvSpPr/>
                <p:nvPr/>
              </p:nvSpPr>
              <p:spPr>
                <a:xfrm>
                  <a:off x="10722133" y="1182550"/>
                  <a:ext cx="27432" cy="18288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4" name="Rectangle: Rounded Corners 153">
                  <a:extLst>
                    <a:ext uri="{FF2B5EF4-FFF2-40B4-BE49-F238E27FC236}">
                      <a16:creationId xmlns:a16="http://schemas.microsoft.com/office/drawing/2014/main" id="{2E6EA04D-B48A-4389-AA12-9BA479FE07CD}"/>
                    </a:ext>
                  </a:extLst>
                </p:cNvPr>
                <p:cNvSpPr/>
                <p:nvPr/>
              </p:nvSpPr>
              <p:spPr>
                <a:xfrm>
                  <a:off x="10630391" y="1455616"/>
                  <a:ext cx="247650" cy="724247"/>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9" name="Group 98">
                <a:extLst>
                  <a:ext uri="{FF2B5EF4-FFF2-40B4-BE49-F238E27FC236}">
                    <a16:creationId xmlns:a16="http://schemas.microsoft.com/office/drawing/2014/main" id="{084FCAB1-C24E-4F89-8B4C-A2C411C2B317}"/>
                  </a:ext>
                </a:extLst>
              </p:cNvPr>
              <p:cNvGrpSpPr/>
              <p:nvPr/>
            </p:nvGrpSpPr>
            <p:grpSpPr>
              <a:xfrm>
                <a:off x="809042" y="3146914"/>
                <a:ext cx="188449" cy="1391622"/>
                <a:chOff x="10653055" y="438150"/>
                <a:chExt cx="247650" cy="1828800"/>
              </a:xfrm>
              <a:solidFill>
                <a:schemeClr val="accent6"/>
              </a:solidFill>
            </p:grpSpPr>
            <p:sp>
              <p:nvSpPr>
                <p:cNvPr id="145" name="Rectangle: Rounded Corners 144">
                  <a:extLst>
                    <a:ext uri="{FF2B5EF4-FFF2-40B4-BE49-F238E27FC236}">
                      <a16:creationId xmlns:a16="http://schemas.microsoft.com/office/drawing/2014/main" id="{6526458D-B6F5-4A78-BA91-65FC7D829735}"/>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Rounded Corners 145">
                  <a:extLst>
                    <a:ext uri="{FF2B5EF4-FFF2-40B4-BE49-F238E27FC236}">
                      <a16:creationId xmlns:a16="http://schemas.microsoft.com/office/drawing/2014/main" id="{B4274061-C04F-4DAC-B256-C87FA2C91EC2}"/>
                    </a:ext>
                  </a:extLst>
                </p:cNvPr>
                <p:cNvSpPr/>
                <p:nvPr/>
              </p:nvSpPr>
              <p:spPr>
                <a:xfrm>
                  <a:off x="10653055" y="682991"/>
                  <a:ext cx="247650" cy="105667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FF00"/>
                    </a:highlight>
                  </a:endParaRPr>
                </a:p>
              </p:txBody>
            </p:sp>
          </p:grpSp>
          <p:grpSp>
            <p:nvGrpSpPr>
              <p:cNvPr id="100" name="Group 99">
                <a:extLst>
                  <a:ext uri="{FF2B5EF4-FFF2-40B4-BE49-F238E27FC236}">
                    <a16:creationId xmlns:a16="http://schemas.microsoft.com/office/drawing/2014/main" id="{AD618CC1-619A-48EC-887D-4AE2DB15788C}"/>
                  </a:ext>
                </a:extLst>
              </p:cNvPr>
              <p:cNvGrpSpPr/>
              <p:nvPr/>
            </p:nvGrpSpPr>
            <p:grpSpPr>
              <a:xfrm>
                <a:off x="1032147" y="3597967"/>
                <a:ext cx="188449" cy="834973"/>
                <a:chOff x="10641180" y="500718"/>
                <a:chExt cx="247650" cy="1097280"/>
              </a:xfrm>
              <a:solidFill>
                <a:schemeClr val="accent6"/>
              </a:solidFill>
            </p:grpSpPr>
            <p:sp>
              <p:nvSpPr>
                <p:cNvPr id="143" name="Rectangle: Rounded Corners 142">
                  <a:extLst>
                    <a:ext uri="{FF2B5EF4-FFF2-40B4-BE49-F238E27FC236}">
                      <a16:creationId xmlns:a16="http://schemas.microsoft.com/office/drawing/2014/main" id="{BD95836A-EC15-4E4D-875B-482EFA70CD13}"/>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Rounded Corners 143">
                  <a:extLst>
                    <a:ext uri="{FF2B5EF4-FFF2-40B4-BE49-F238E27FC236}">
                      <a16:creationId xmlns:a16="http://schemas.microsoft.com/office/drawing/2014/main" id="{5DB37E7B-676F-49A4-9211-C8864C178A8C}"/>
                    </a:ext>
                  </a:extLst>
                </p:cNvPr>
                <p:cNvSpPr/>
                <p:nvPr/>
              </p:nvSpPr>
              <p:spPr>
                <a:xfrm>
                  <a:off x="10641180" y="741341"/>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9" name="Group 108">
                <a:extLst>
                  <a:ext uri="{FF2B5EF4-FFF2-40B4-BE49-F238E27FC236}">
                    <a16:creationId xmlns:a16="http://schemas.microsoft.com/office/drawing/2014/main" id="{A4762823-8855-4673-B42C-398DD03C97CA}"/>
                  </a:ext>
                </a:extLst>
              </p:cNvPr>
              <p:cNvGrpSpPr/>
              <p:nvPr/>
            </p:nvGrpSpPr>
            <p:grpSpPr>
              <a:xfrm>
                <a:off x="1481695" y="3354533"/>
                <a:ext cx="188449" cy="834973"/>
                <a:chOff x="10641180" y="500718"/>
                <a:chExt cx="247650" cy="1097280"/>
              </a:xfrm>
            </p:grpSpPr>
            <p:sp>
              <p:nvSpPr>
                <p:cNvPr id="125" name="Rectangle: Rounded Corners 124">
                  <a:extLst>
                    <a:ext uri="{FF2B5EF4-FFF2-40B4-BE49-F238E27FC236}">
                      <a16:creationId xmlns:a16="http://schemas.microsoft.com/office/drawing/2014/main" id="{CF5C6ED6-1FD2-4C12-BB72-97F4F15FF82E}"/>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Rounded Corners 125">
                  <a:extLst>
                    <a:ext uri="{FF2B5EF4-FFF2-40B4-BE49-F238E27FC236}">
                      <a16:creationId xmlns:a16="http://schemas.microsoft.com/office/drawing/2014/main" id="{ECDFB5AC-51F6-43CE-9FA4-7E5364648481}"/>
                    </a:ext>
                  </a:extLst>
                </p:cNvPr>
                <p:cNvSpPr/>
                <p:nvPr/>
              </p:nvSpPr>
              <p:spPr>
                <a:xfrm>
                  <a:off x="10641180" y="579815"/>
                  <a:ext cx="247650" cy="744129"/>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0" name="Group 109">
                <a:extLst>
                  <a:ext uri="{FF2B5EF4-FFF2-40B4-BE49-F238E27FC236}">
                    <a16:creationId xmlns:a16="http://schemas.microsoft.com/office/drawing/2014/main" id="{C6B4F444-8A5A-4E29-AA3A-1E687960E821}"/>
                  </a:ext>
                </a:extLst>
              </p:cNvPr>
              <p:cNvGrpSpPr/>
              <p:nvPr/>
            </p:nvGrpSpPr>
            <p:grpSpPr>
              <a:xfrm>
                <a:off x="1719147" y="2946096"/>
                <a:ext cx="188449" cy="834973"/>
                <a:chOff x="10641180" y="500718"/>
                <a:chExt cx="247650" cy="1097280"/>
              </a:xfrm>
            </p:grpSpPr>
            <p:sp>
              <p:nvSpPr>
                <p:cNvPr id="123" name="Rectangle: Rounded Corners 122">
                  <a:extLst>
                    <a:ext uri="{FF2B5EF4-FFF2-40B4-BE49-F238E27FC236}">
                      <a16:creationId xmlns:a16="http://schemas.microsoft.com/office/drawing/2014/main" id="{76E4B35B-7258-4D48-A7FC-827711924F9B}"/>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Rounded Corners 123">
                  <a:extLst>
                    <a:ext uri="{FF2B5EF4-FFF2-40B4-BE49-F238E27FC236}">
                      <a16:creationId xmlns:a16="http://schemas.microsoft.com/office/drawing/2014/main" id="{82D55CC6-8755-4F4F-A900-A257C7794121}"/>
                    </a:ext>
                  </a:extLst>
                </p:cNvPr>
                <p:cNvSpPr/>
                <p:nvPr/>
              </p:nvSpPr>
              <p:spPr>
                <a:xfrm>
                  <a:off x="10641180" y="579815"/>
                  <a:ext cx="247650" cy="784376"/>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1" name="Group 110">
                <a:extLst>
                  <a:ext uri="{FF2B5EF4-FFF2-40B4-BE49-F238E27FC236}">
                    <a16:creationId xmlns:a16="http://schemas.microsoft.com/office/drawing/2014/main" id="{5E72310A-E9CA-4D97-9162-E1A61BFD3FBC}"/>
                  </a:ext>
                </a:extLst>
              </p:cNvPr>
              <p:cNvGrpSpPr/>
              <p:nvPr/>
            </p:nvGrpSpPr>
            <p:grpSpPr>
              <a:xfrm>
                <a:off x="1943065" y="2729428"/>
                <a:ext cx="188449" cy="834973"/>
                <a:chOff x="10641180" y="500718"/>
                <a:chExt cx="247650" cy="1097280"/>
              </a:xfrm>
              <a:solidFill>
                <a:schemeClr val="accent6"/>
              </a:solidFill>
            </p:grpSpPr>
            <p:sp>
              <p:nvSpPr>
                <p:cNvPr id="121" name="Rectangle: Rounded Corners 120">
                  <a:extLst>
                    <a:ext uri="{FF2B5EF4-FFF2-40B4-BE49-F238E27FC236}">
                      <a16:creationId xmlns:a16="http://schemas.microsoft.com/office/drawing/2014/main" id="{6CE8281A-0FD1-4C97-B943-CBD3CD5D9422}"/>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Rounded Corners 121">
                  <a:extLst>
                    <a:ext uri="{FF2B5EF4-FFF2-40B4-BE49-F238E27FC236}">
                      <a16:creationId xmlns:a16="http://schemas.microsoft.com/office/drawing/2014/main" id="{E000CD33-CEC3-420A-B7FF-D95EAF6B5871}"/>
                    </a:ext>
                  </a:extLst>
                </p:cNvPr>
                <p:cNvSpPr/>
                <p:nvPr/>
              </p:nvSpPr>
              <p:spPr>
                <a:xfrm>
                  <a:off x="10641180" y="741341"/>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2" name="Group 111">
                <a:extLst>
                  <a:ext uri="{FF2B5EF4-FFF2-40B4-BE49-F238E27FC236}">
                    <a16:creationId xmlns:a16="http://schemas.microsoft.com/office/drawing/2014/main" id="{E0170A36-06D3-474D-AEEB-0BC8C7A34A41}"/>
                  </a:ext>
                </a:extLst>
              </p:cNvPr>
              <p:cNvGrpSpPr/>
              <p:nvPr/>
            </p:nvGrpSpPr>
            <p:grpSpPr>
              <a:xfrm>
                <a:off x="2620565" y="2958143"/>
                <a:ext cx="188449" cy="834973"/>
                <a:chOff x="10641180" y="500718"/>
                <a:chExt cx="247650" cy="1097280"/>
              </a:xfrm>
            </p:grpSpPr>
            <p:sp>
              <p:nvSpPr>
                <p:cNvPr id="119" name="Rectangle: Rounded Corners 118">
                  <a:extLst>
                    <a:ext uri="{FF2B5EF4-FFF2-40B4-BE49-F238E27FC236}">
                      <a16:creationId xmlns:a16="http://schemas.microsoft.com/office/drawing/2014/main" id="{F2FCABD8-C8A0-4BA9-831F-2C4672EC7137}"/>
                    </a:ext>
                  </a:extLst>
                </p:cNvPr>
                <p:cNvSpPr/>
                <p:nvPr/>
              </p:nvSpPr>
              <p:spPr>
                <a:xfrm>
                  <a:off x="10751289" y="500718"/>
                  <a:ext cx="27432" cy="109728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Rounded Corners 119">
                  <a:extLst>
                    <a:ext uri="{FF2B5EF4-FFF2-40B4-BE49-F238E27FC236}">
                      <a16:creationId xmlns:a16="http://schemas.microsoft.com/office/drawing/2014/main" id="{7EFC9D04-E19A-43B1-BDF1-A9914C388960}"/>
                    </a:ext>
                  </a:extLst>
                </p:cNvPr>
                <p:cNvSpPr/>
                <p:nvPr/>
              </p:nvSpPr>
              <p:spPr>
                <a:xfrm>
                  <a:off x="10641180" y="741341"/>
                  <a:ext cx="247650" cy="396217"/>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3" name="Group 112">
                <a:extLst>
                  <a:ext uri="{FF2B5EF4-FFF2-40B4-BE49-F238E27FC236}">
                    <a16:creationId xmlns:a16="http://schemas.microsoft.com/office/drawing/2014/main" id="{05C61B9E-8D48-45B9-BF9C-542EF212F5C7}"/>
                  </a:ext>
                </a:extLst>
              </p:cNvPr>
              <p:cNvGrpSpPr/>
              <p:nvPr/>
            </p:nvGrpSpPr>
            <p:grpSpPr>
              <a:xfrm>
                <a:off x="2371844" y="3043129"/>
                <a:ext cx="188449" cy="1391622"/>
                <a:chOff x="10641180" y="438150"/>
                <a:chExt cx="247650" cy="1828800"/>
              </a:xfrm>
            </p:grpSpPr>
            <p:sp>
              <p:nvSpPr>
                <p:cNvPr id="117" name="Rectangle: Rounded Corners 116">
                  <a:extLst>
                    <a:ext uri="{FF2B5EF4-FFF2-40B4-BE49-F238E27FC236}">
                      <a16:creationId xmlns:a16="http://schemas.microsoft.com/office/drawing/2014/main" id="{65E31DB1-8751-405B-8716-2C354FE77E01}"/>
                    </a:ext>
                  </a:extLst>
                </p:cNvPr>
                <p:cNvSpPr/>
                <p:nvPr/>
              </p:nvSpPr>
              <p:spPr>
                <a:xfrm>
                  <a:off x="10751289" y="438150"/>
                  <a:ext cx="27432" cy="18288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Rounded Corners 117">
                  <a:extLst>
                    <a:ext uri="{FF2B5EF4-FFF2-40B4-BE49-F238E27FC236}">
                      <a16:creationId xmlns:a16="http://schemas.microsoft.com/office/drawing/2014/main" id="{DDF7B515-97D2-48E8-9ACB-B1FB78753607}"/>
                    </a:ext>
                  </a:extLst>
                </p:cNvPr>
                <p:cNvSpPr/>
                <p:nvPr/>
              </p:nvSpPr>
              <p:spPr>
                <a:xfrm>
                  <a:off x="10641180" y="1044533"/>
                  <a:ext cx="247650" cy="363382"/>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81" name="Round Same Side Corner Rectangle 9">
              <a:extLst>
                <a:ext uri="{FF2B5EF4-FFF2-40B4-BE49-F238E27FC236}">
                  <a16:creationId xmlns:a16="http://schemas.microsoft.com/office/drawing/2014/main" id="{A7F26673-6B7F-4E73-9299-1D04A1E55A9D}"/>
                </a:ext>
              </a:extLst>
            </p:cNvPr>
            <p:cNvSpPr/>
            <p:nvPr/>
          </p:nvSpPr>
          <p:spPr>
            <a:xfrm rot="8594075">
              <a:off x="936260" y="1966954"/>
              <a:ext cx="2899571" cy="4670534"/>
            </a:xfrm>
            <a:custGeom>
              <a:avLst/>
              <a:gdLst/>
              <a:ahLst/>
              <a:cxnLst/>
              <a:rect l="l" t="t" r="r" b="b"/>
              <a:pathLst>
                <a:path w="2808349" h="4523596">
                  <a:moveTo>
                    <a:pt x="567373" y="3851649"/>
                  </a:moveTo>
                  <a:cubicBezTo>
                    <a:pt x="971771" y="4313801"/>
                    <a:pt x="1674249" y="4360621"/>
                    <a:pt x="2136401" y="3956223"/>
                  </a:cubicBezTo>
                  <a:cubicBezTo>
                    <a:pt x="2598554" y="3551825"/>
                    <a:pt x="2645373" y="2849347"/>
                    <a:pt x="2240976" y="2387195"/>
                  </a:cubicBezTo>
                  <a:cubicBezTo>
                    <a:pt x="1836578" y="1925042"/>
                    <a:pt x="1134100" y="1878223"/>
                    <a:pt x="671947" y="2282621"/>
                  </a:cubicBezTo>
                  <a:cubicBezTo>
                    <a:pt x="209795" y="2687018"/>
                    <a:pt x="162975" y="3389496"/>
                    <a:pt x="567373" y="3851649"/>
                  </a:cubicBezTo>
                  <a:close/>
                  <a:moveTo>
                    <a:pt x="347455" y="4044083"/>
                  </a:moveTo>
                  <a:cubicBezTo>
                    <a:pt x="-163221" y="3460474"/>
                    <a:pt x="-104097" y="2573380"/>
                    <a:pt x="479512" y="2062703"/>
                  </a:cubicBezTo>
                  <a:cubicBezTo>
                    <a:pt x="688143" y="1880145"/>
                    <a:pt x="935556" y="1770404"/>
                    <a:pt x="1190892" y="1732712"/>
                  </a:cubicBezTo>
                  <a:lnTo>
                    <a:pt x="1190892" y="228600"/>
                  </a:lnTo>
                  <a:cubicBezTo>
                    <a:pt x="1190892" y="102348"/>
                    <a:pt x="1293240" y="0"/>
                    <a:pt x="1419492" y="0"/>
                  </a:cubicBezTo>
                  <a:cubicBezTo>
                    <a:pt x="1545744" y="0"/>
                    <a:pt x="1648092" y="102348"/>
                    <a:pt x="1648092" y="228600"/>
                  </a:cubicBezTo>
                  <a:lnTo>
                    <a:pt x="1648092" y="1737288"/>
                  </a:lnTo>
                  <a:cubicBezTo>
                    <a:pt x="1952641" y="1790115"/>
                    <a:pt x="2241503" y="1944038"/>
                    <a:pt x="2460893" y="2194760"/>
                  </a:cubicBezTo>
                  <a:cubicBezTo>
                    <a:pt x="2971570" y="2778370"/>
                    <a:pt x="2912446" y="3665464"/>
                    <a:pt x="2328836" y="4176140"/>
                  </a:cubicBezTo>
                  <a:cubicBezTo>
                    <a:pt x="1745226" y="4686817"/>
                    <a:pt x="858132" y="4627693"/>
                    <a:pt x="347455" y="4044083"/>
                  </a:cubicBezTo>
                  <a:close/>
                </a:path>
              </a:pathLst>
            </a:custGeom>
            <a:gradFill flip="none" rotWithShape="1">
              <a:gsLst>
                <a:gs pos="0">
                  <a:schemeClr val="bg1">
                    <a:lumMod val="75000"/>
                  </a:schemeClr>
                </a:gs>
                <a:gs pos="100000">
                  <a:schemeClr val="bg1">
                    <a:lumMod val="95000"/>
                  </a:schemeClr>
                </a:gs>
              </a:gsLst>
              <a:lin ang="18900000" scaled="1"/>
              <a:tileRect/>
            </a:gradFill>
            <a:ln>
              <a:gradFill flip="none" rotWithShape="1">
                <a:gsLst>
                  <a:gs pos="0">
                    <a:schemeClr val="bg1"/>
                  </a:gs>
                  <a:gs pos="100000">
                    <a:schemeClr val="bg1">
                      <a:lumMod val="75000"/>
                    </a:schemeClr>
                  </a:gs>
                </a:gsLst>
                <a:lin ang="8100000" scaled="1"/>
                <a:tileRect/>
              </a:gradFill>
            </a:ln>
            <a:effectLst>
              <a:outerShdw blurRad="127000" dist="127000" dir="8100000" algn="tr" rotWithShape="0">
                <a:prstClr val="black">
                  <a:alpha val="33000"/>
                </a:prstClr>
              </a:outerShdw>
            </a:effectLst>
          </p:spPr>
          <p:txBody>
            <a:bodyPr vert="horz" wrap="square" lIns="91440" tIns="45720" rIns="91440" bIns="45720" numCol="1" anchor="t" anchorCtr="0" compatLnSpc="1">
              <a:prstTxWarp prst="textNoShape">
                <a:avLst/>
              </a:prstTxWarp>
            </a:bodyPr>
            <a:lstStyle/>
            <a:p>
              <a:endParaRPr lang="ko-KR" altLang="en-US" sz="2701" dirty="0"/>
            </a:p>
          </p:txBody>
        </p:sp>
      </p:grpSp>
      <p:sp>
        <p:nvSpPr>
          <p:cNvPr id="167" name="TextBox 166">
            <a:extLst>
              <a:ext uri="{FF2B5EF4-FFF2-40B4-BE49-F238E27FC236}">
                <a16:creationId xmlns:a16="http://schemas.microsoft.com/office/drawing/2014/main" id="{8F65E5F6-FDC8-4873-A001-0A37082C0C7B}"/>
              </a:ext>
            </a:extLst>
          </p:cNvPr>
          <p:cNvSpPr txBox="1"/>
          <p:nvPr/>
        </p:nvSpPr>
        <p:spPr>
          <a:xfrm>
            <a:off x="809537" y="1469188"/>
            <a:ext cx="5402662" cy="369332"/>
          </a:xfrm>
          <a:prstGeom prst="rect">
            <a:avLst/>
          </a:prstGeom>
          <a:noFill/>
        </p:spPr>
        <p:txBody>
          <a:bodyPr wrap="square" lIns="36000" tIns="0" rIns="36000" bIns="0" rtlCol="0">
            <a:spAutoFit/>
          </a:bodyPr>
          <a:lstStyle/>
          <a:p>
            <a:r>
              <a:rPr lang="en-US" altLang="ko-KR" sz="2400" b="1" dirty="0">
                <a:solidFill>
                  <a:schemeClr val="accent2"/>
                </a:solidFill>
                <a:cs typeface="Arial" pitchFamily="34" charset="0"/>
              </a:rPr>
              <a:t>Interesting moments</a:t>
            </a:r>
            <a:endParaRPr lang="ko-KR" altLang="en-US" sz="2400" b="1" dirty="0">
              <a:solidFill>
                <a:schemeClr val="accent2"/>
              </a:solidFill>
              <a:cs typeface="Arial" pitchFamily="34" charset="0"/>
            </a:endParaRPr>
          </a:p>
        </p:txBody>
      </p:sp>
      <p:sp>
        <p:nvSpPr>
          <p:cNvPr id="168" name="TextBox 167">
            <a:extLst>
              <a:ext uri="{FF2B5EF4-FFF2-40B4-BE49-F238E27FC236}">
                <a16:creationId xmlns:a16="http://schemas.microsoft.com/office/drawing/2014/main" id="{98792969-1E38-4CBB-946C-BAF0E9DB2C22}"/>
              </a:ext>
            </a:extLst>
          </p:cNvPr>
          <p:cNvSpPr txBox="1"/>
          <p:nvPr/>
        </p:nvSpPr>
        <p:spPr>
          <a:xfrm>
            <a:off x="829275" y="1905939"/>
            <a:ext cx="4930180" cy="1938992"/>
          </a:xfrm>
          <a:prstGeom prst="rect">
            <a:avLst/>
          </a:prstGeom>
          <a:noFill/>
        </p:spPr>
        <p:txBody>
          <a:bodyPr wrap="square" rtlCol="0">
            <a:spAutoFit/>
          </a:bodyPr>
          <a:lstStyle/>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Most smoke &lt; 5 cigs per day; usually men, and men have a higher risk of getting CHD within ten years than women + have a high history of stroke. </a:t>
            </a:r>
          </a:p>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Smoking more cigs per day doesn’t lead to higher predicted heart disease. It has to be considered with other factors.</a:t>
            </a:r>
          </a:p>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Currently most people have high cholesterol and are overweight but they don't have any serious medical stroke or blood pressure history. </a:t>
            </a:r>
          </a:p>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Men have a slightly higher BMI than women</a:t>
            </a:r>
          </a:p>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The less educated a person is, the more likely they are to smoke.</a:t>
            </a:r>
          </a:p>
          <a:p>
            <a:endParaRPr lang="en-US" altLang="ko-KR" sz="1200" dirty="0">
              <a:solidFill>
                <a:schemeClr val="tx1">
                  <a:lumMod val="75000"/>
                  <a:lumOff val="25000"/>
                </a:schemeClr>
              </a:solidFill>
              <a:cs typeface="Arial" pitchFamily="34" charset="0"/>
            </a:endParaRPr>
          </a:p>
        </p:txBody>
      </p:sp>
      <p:sp>
        <p:nvSpPr>
          <p:cNvPr id="169" name="TextBox 168">
            <a:extLst>
              <a:ext uri="{FF2B5EF4-FFF2-40B4-BE49-F238E27FC236}">
                <a16:creationId xmlns:a16="http://schemas.microsoft.com/office/drawing/2014/main" id="{D52576C8-EF5A-4D97-B86A-30AEC83BEF79}"/>
              </a:ext>
            </a:extLst>
          </p:cNvPr>
          <p:cNvSpPr txBox="1"/>
          <p:nvPr/>
        </p:nvSpPr>
        <p:spPr>
          <a:xfrm>
            <a:off x="3664283" y="4840164"/>
            <a:ext cx="1336771" cy="461665"/>
          </a:xfrm>
          <a:prstGeom prst="rect">
            <a:avLst/>
          </a:prstGeom>
          <a:noFill/>
        </p:spPr>
        <p:txBody>
          <a:bodyPr wrap="square" rtlCol="0" anchor="ctr">
            <a:spAutoFit/>
          </a:bodyPr>
          <a:lstStyle/>
          <a:p>
            <a:pPr algn="ctr"/>
            <a:r>
              <a:rPr lang="en-GB" altLang="ko-KR" sz="2400" b="1" dirty="0">
                <a:solidFill>
                  <a:schemeClr val="accent1"/>
                </a:solidFill>
                <a:cs typeface="Arial" pitchFamily="34" charset="0"/>
              </a:rPr>
              <a:t>SMOTE</a:t>
            </a:r>
            <a:endParaRPr lang="ko-KR" altLang="en-US" sz="2400" b="1" dirty="0">
              <a:solidFill>
                <a:schemeClr val="accent1"/>
              </a:solidFill>
              <a:cs typeface="Arial" pitchFamily="34" charset="0"/>
            </a:endParaRPr>
          </a:p>
        </p:txBody>
      </p:sp>
      <p:grpSp>
        <p:nvGrpSpPr>
          <p:cNvPr id="170" name="Group 169">
            <a:extLst>
              <a:ext uri="{FF2B5EF4-FFF2-40B4-BE49-F238E27FC236}">
                <a16:creationId xmlns:a16="http://schemas.microsoft.com/office/drawing/2014/main" id="{BE0E0554-BAC3-4F10-B570-BCD026D96B94}"/>
              </a:ext>
            </a:extLst>
          </p:cNvPr>
          <p:cNvGrpSpPr/>
          <p:nvPr/>
        </p:nvGrpSpPr>
        <p:grpSpPr>
          <a:xfrm>
            <a:off x="3664285" y="5302870"/>
            <a:ext cx="3243412" cy="1314837"/>
            <a:chOff x="6565695" y="2005884"/>
            <a:chExt cx="2055606" cy="1314837"/>
          </a:xfrm>
        </p:grpSpPr>
        <p:sp>
          <p:nvSpPr>
            <p:cNvPr id="171" name="TextBox 170">
              <a:extLst>
                <a:ext uri="{FF2B5EF4-FFF2-40B4-BE49-F238E27FC236}">
                  <a16:creationId xmlns:a16="http://schemas.microsoft.com/office/drawing/2014/main" id="{0292AD76-E291-4729-977E-AE89D1F7F1C8}"/>
                </a:ext>
              </a:extLst>
            </p:cNvPr>
            <p:cNvSpPr txBox="1"/>
            <p:nvPr/>
          </p:nvSpPr>
          <p:spPr>
            <a:xfrm>
              <a:off x="6565695" y="2305058"/>
              <a:ext cx="2037996" cy="1015663"/>
            </a:xfrm>
            <a:prstGeom prst="rect">
              <a:avLst/>
            </a:prstGeom>
            <a:noFill/>
          </p:spPr>
          <p:txBody>
            <a:bodyPr wrap="square" rtlCol="0" anchor="t">
              <a:spAutoFit/>
            </a:bodyPr>
            <a:lstStyle/>
            <a:p>
              <a:r>
                <a:rPr lang="en-US" altLang="ko-KR" sz="1200" dirty="0">
                  <a:solidFill>
                    <a:schemeClr val="tx1">
                      <a:lumMod val="75000"/>
                      <a:lumOff val="25000"/>
                    </a:schemeClr>
                  </a:solidFill>
                  <a:cs typeface="Arial" pitchFamily="34" charset="0"/>
                </a:rPr>
                <a:t>positive prediction "1" is greatly outnumbered by negative prediction "0".  Common problem in data science; leads to inaccuracy in data modelling later if not treated.</a:t>
              </a:r>
            </a:p>
          </p:txBody>
        </p:sp>
        <p:sp>
          <p:nvSpPr>
            <p:cNvPr id="172" name="TextBox 171">
              <a:extLst>
                <a:ext uri="{FF2B5EF4-FFF2-40B4-BE49-F238E27FC236}">
                  <a16:creationId xmlns:a16="http://schemas.microsoft.com/office/drawing/2014/main" id="{A7F0BB81-9280-4DE5-B3C3-E7403F23BEA4}"/>
                </a:ext>
              </a:extLst>
            </p:cNvPr>
            <p:cNvSpPr txBox="1"/>
            <p:nvPr/>
          </p:nvSpPr>
          <p:spPr>
            <a:xfrm>
              <a:off x="6583306" y="2005884"/>
              <a:ext cx="2037995" cy="276999"/>
            </a:xfrm>
            <a:prstGeom prst="rect">
              <a:avLst/>
            </a:prstGeom>
            <a:noFill/>
          </p:spPr>
          <p:txBody>
            <a:bodyPr wrap="square" rtlCol="0" anchor="t">
              <a:spAutoFit/>
            </a:bodyPr>
            <a:lstStyle/>
            <a:p>
              <a:r>
                <a:rPr lang="en-US" altLang="ko-KR" sz="1200" b="1" dirty="0">
                  <a:solidFill>
                    <a:schemeClr val="tx1">
                      <a:lumMod val="75000"/>
                      <a:lumOff val="25000"/>
                    </a:schemeClr>
                  </a:solidFill>
                  <a:cs typeface="Arial" pitchFamily="34" charset="0"/>
                </a:rPr>
                <a:t>Imbalanced Classification</a:t>
              </a:r>
              <a:endParaRPr lang="ko-KR" altLang="en-US" sz="1200" b="1" dirty="0">
                <a:solidFill>
                  <a:schemeClr val="tx1">
                    <a:lumMod val="75000"/>
                    <a:lumOff val="25000"/>
                  </a:schemeClr>
                </a:solidFill>
                <a:cs typeface="Arial" pitchFamily="34" charset="0"/>
              </a:endParaRPr>
            </a:p>
          </p:txBody>
        </p:sp>
      </p:grpSp>
      <p:sp>
        <p:nvSpPr>
          <p:cNvPr id="173" name="TextBox 172">
            <a:extLst>
              <a:ext uri="{FF2B5EF4-FFF2-40B4-BE49-F238E27FC236}">
                <a16:creationId xmlns:a16="http://schemas.microsoft.com/office/drawing/2014/main" id="{88D1FA6A-3395-41A7-BF02-7E6C074B8D84}"/>
              </a:ext>
            </a:extLst>
          </p:cNvPr>
          <p:cNvSpPr txBox="1"/>
          <p:nvPr/>
        </p:nvSpPr>
        <p:spPr>
          <a:xfrm>
            <a:off x="787845" y="4840164"/>
            <a:ext cx="1050894" cy="461665"/>
          </a:xfrm>
          <a:prstGeom prst="rect">
            <a:avLst/>
          </a:prstGeom>
          <a:noFill/>
        </p:spPr>
        <p:txBody>
          <a:bodyPr wrap="square" rtlCol="0" anchor="ctr">
            <a:spAutoFit/>
          </a:bodyPr>
          <a:lstStyle/>
          <a:p>
            <a:pPr algn="ctr"/>
            <a:r>
              <a:rPr lang="en-US" altLang="ko-KR" sz="2400" b="1" dirty="0">
                <a:solidFill>
                  <a:schemeClr val="accent2"/>
                </a:solidFill>
                <a:cs typeface="Arial" pitchFamily="34" charset="0"/>
              </a:rPr>
              <a:t>9.15%</a:t>
            </a:r>
            <a:endParaRPr lang="ko-KR" altLang="en-US" sz="2400" b="1" dirty="0">
              <a:solidFill>
                <a:schemeClr val="accent2"/>
              </a:solidFill>
              <a:cs typeface="Arial" pitchFamily="34" charset="0"/>
            </a:endParaRPr>
          </a:p>
        </p:txBody>
      </p:sp>
      <p:grpSp>
        <p:nvGrpSpPr>
          <p:cNvPr id="174" name="Group 173">
            <a:extLst>
              <a:ext uri="{FF2B5EF4-FFF2-40B4-BE49-F238E27FC236}">
                <a16:creationId xmlns:a16="http://schemas.microsoft.com/office/drawing/2014/main" id="{F911B3DB-2726-4B73-AA00-3BFB2C5EF0CD}"/>
              </a:ext>
            </a:extLst>
          </p:cNvPr>
          <p:cNvGrpSpPr/>
          <p:nvPr/>
        </p:nvGrpSpPr>
        <p:grpSpPr>
          <a:xfrm>
            <a:off x="787845" y="5302870"/>
            <a:ext cx="2531919" cy="1314837"/>
            <a:chOff x="6565695" y="2005884"/>
            <a:chExt cx="2055606" cy="1314837"/>
          </a:xfrm>
        </p:grpSpPr>
        <p:sp>
          <p:nvSpPr>
            <p:cNvPr id="175" name="TextBox 174">
              <a:extLst>
                <a:ext uri="{FF2B5EF4-FFF2-40B4-BE49-F238E27FC236}">
                  <a16:creationId xmlns:a16="http://schemas.microsoft.com/office/drawing/2014/main" id="{3BDCAD17-4732-443F-A8CD-67DE1E24B0D1}"/>
                </a:ext>
              </a:extLst>
            </p:cNvPr>
            <p:cNvSpPr txBox="1"/>
            <p:nvPr/>
          </p:nvSpPr>
          <p:spPr>
            <a:xfrm>
              <a:off x="6565695" y="2305058"/>
              <a:ext cx="2037996" cy="1015663"/>
            </a:xfrm>
            <a:prstGeom prst="rect">
              <a:avLst/>
            </a:prstGeom>
            <a:noFill/>
          </p:spPr>
          <p:txBody>
            <a:bodyPr wrap="square" rtlCol="0" anchor="t">
              <a:spAutoFit/>
            </a:bodyPr>
            <a:lstStyle/>
            <a:p>
              <a:r>
                <a:rPr lang="en-US" altLang="ko-KR" sz="1200" dirty="0">
                  <a:solidFill>
                    <a:schemeClr val="tx1">
                      <a:lumMod val="75000"/>
                      <a:lumOff val="25000"/>
                    </a:schemeClr>
                  </a:solidFill>
                  <a:cs typeface="Arial" pitchFamily="34" charset="0"/>
                </a:rPr>
                <a:t>'Missing Completely at Random’ Only 388 missing Glucose values, I could manually filter the raw csv file and quickly eyeball them for a sanity check and formulate a plan.</a:t>
              </a:r>
            </a:p>
          </p:txBody>
        </p:sp>
        <p:sp>
          <p:nvSpPr>
            <p:cNvPr id="176" name="TextBox 175">
              <a:extLst>
                <a:ext uri="{FF2B5EF4-FFF2-40B4-BE49-F238E27FC236}">
                  <a16:creationId xmlns:a16="http://schemas.microsoft.com/office/drawing/2014/main" id="{7C716AF4-C95D-4D23-877C-EABC5D9F1B8D}"/>
                </a:ext>
              </a:extLst>
            </p:cNvPr>
            <p:cNvSpPr txBox="1"/>
            <p:nvPr/>
          </p:nvSpPr>
          <p:spPr>
            <a:xfrm>
              <a:off x="6583306" y="2005884"/>
              <a:ext cx="2037995" cy="276999"/>
            </a:xfrm>
            <a:prstGeom prst="rect">
              <a:avLst/>
            </a:prstGeom>
            <a:noFill/>
          </p:spPr>
          <p:txBody>
            <a:bodyPr wrap="square" rtlCol="0" anchor="t">
              <a:spAutoFit/>
            </a:bodyPr>
            <a:lstStyle/>
            <a:p>
              <a:r>
                <a:rPr lang="en-US" altLang="ko-KR" sz="1200" b="1" dirty="0">
                  <a:solidFill>
                    <a:schemeClr val="tx1">
                      <a:lumMod val="75000"/>
                      <a:lumOff val="25000"/>
                    </a:schemeClr>
                  </a:solidFill>
                  <a:cs typeface="Arial" pitchFamily="34" charset="0"/>
                </a:rPr>
                <a:t>Missing Glucose Values</a:t>
              </a:r>
              <a:endParaRPr lang="ko-KR" altLang="en-US" sz="1200" b="1" dirty="0">
                <a:solidFill>
                  <a:schemeClr val="tx1">
                    <a:lumMod val="75000"/>
                    <a:lumOff val="25000"/>
                  </a:schemeClr>
                </a:solidFill>
                <a:cs typeface="Arial" pitchFamily="34" charset="0"/>
              </a:endParaRPr>
            </a:p>
          </p:txBody>
        </p:sp>
      </p:grpSp>
      <p:sp>
        <p:nvSpPr>
          <p:cNvPr id="177" name="TextBox 176">
            <a:extLst>
              <a:ext uri="{FF2B5EF4-FFF2-40B4-BE49-F238E27FC236}">
                <a16:creationId xmlns:a16="http://schemas.microsoft.com/office/drawing/2014/main" id="{DC3D7EA4-A5BB-4A45-938B-EC988B140FC4}"/>
              </a:ext>
            </a:extLst>
          </p:cNvPr>
          <p:cNvSpPr txBox="1"/>
          <p:nvPr/>
        </p:nvSpPr>
        <p:spPr>
          <a:xfrm>
            <a:off x="6848832" y="4840164"/>
            <a:ext cx="1336770" cy="461665"/>
          </a:xfrm>
          <a:prstGeom prst="rect">
            <a:avLst/>
          </a:prstGeom>
          <a:noFill/>
        </p:spPr>
        <p:txBody>
          <a:bodyPr wrap="square" rtlCol="0" anchor="ctr">
            <a:spAutoFit/>
          </a:bodyPr>
          <a:lstStyle/>
          <a:p>
            <a:pPr algn="ctr"/>
            <a:r>
              <a:rPr lang="en-US" altLang="ko-KR" sz="2400" b="1" dirty="0">
                <a:solidFill>
                  <a:schemeClr val="accent3"/>
                </a:solidFill>
                <a:cs typeface="Arial" pitchFamily="34" charset="0"/>
              </a:rPr>
              <a:t>Outliers</a:t>
            </a:r>
            <a:endParaRPr lang="ko-KR" altLang="en-US" sz="2400" b="1" dirty="0">
              <a:solidFill>
                <a:schemeClr val="accent3"/>
              </a:solidFill>
              <a:cs typeface="Arial" pitchFamily="34" charset="0"/>
            </a:endParaRPr>
          </a:p>
        </p:txBody>
      </p:sp>
      <p:grpSp>
        <p:nvGrpSpPr>
          <p:cNvPr id="178" name="Group 177">
            <a:extLst>
              <a:ext uri="{FF2B5EF4-FFF2-40B4-BE49-F238E27FC236}">
                <a16:creationId xmlns:a16="http://schemas.microsoft.com/office/drawing/2014/main" id="{EC57729F-964D-4755-BB70-5F6B3CAEB025}"/>
              </a:ext>
            </a:extLst>
          </p:cNvPr>
          <p:cNvGrpSpPr/>
          <p:nvPr/>
        </p:nvGrpSpPr>
        <p:grpSpPr>
          <a:xfrm>
            <a:off x="6838893" y="5302870"/>
            <a:ext cx="3031542" cy="1314837"/>
            <a:chOff x="6565695" y="2005884"/>
            <a:chExt cx="2055606" cy="1314837"/>
          </a:xfrm>
        </p:grpSpPr>
        <p:sp>
          <p:nvSpPr>
            <p:cNvPr id="179" name="TextBox 178">
              <a:extLst>
                <a:ext uri="{FF2B5EF4-FFF2-40B4-BE49-F238E27FC236}">
                  <a16:creationId xmlns:a16="http://schemas.microsoft.com/office/drawing/2014/main" id="{8A90F1F5-C210-4DA7-ADE4-36E557481B8F}"/>
                </a:ext>
              </a:extLst>
            </p:cNvPr>
            <p:cNvSpPr txBox="1"/>
            <p:nvPr/>
          </p:nvSpPr>
          <p:spPr>
            <a:xfrm>
              <a:off x="6565695" y="2305058"/>
              <a:ext cx="2037996" cy="1015663"/>
            </a:xfrm>
            <a:prstGeom prst="rect">
              <a:avLst/>
            </a:prstGeom>
            <a:noFill/>
          </p:spPr>
          <p:txBody>
            <a:bodyPr wrap="square" rtlCol="0" anchor="t">
              <a:spAutoFit/>
            </a:bodyPr>
            <a:lstStyle/>
            <a:p>
              <a:r>
                <a:rPr lang="en-US" altLang="ko-KR" sz="1200" dirty="0">
                  <a:solidFill>
                    <a:schemeClr val="tx1">
                      <a:lumMod val="75000"/>
                      <a:lumOff val="25000"/>
                    </a:schemeClr>
                  </a:solidFill>
                  <a:cs typeface="Arial" pitchFamily="34" charset="0"/>
                </a:rPr>
                <a:t>1) Data entry or measurement errors:</a:t>
              </a:r>
            </a:p>
            <a:p>
              <a:r>
                <a:rPr lang="en-US" altLang="ko-KR" sz="1200" dirty="0">
                  <a:solidFill>
                    <a:schemeClr val="tx1">
                      <a:lumMod val="75000"/>
                      <a:lumOff val="25000"/>
                    </a:schemeClr>
                  </a:solidFill>
                  <a:cs typeface="Arial" pitchFamily="34" charset="0"/>
                </a:rPr>
                <a:t>2) Sampling problems and unusual conditions</a:t>
              </a:r>
            </a:p>
            <a:p>
              <a:r>
                <a:rPr lang="en-US" altLang="ko-KR" sz="1200" dirty="0">
                  <a:solidFill>
                    <a:schemeClr val="tx1">
                      <a:lumMod val="75000"/>
                      <a:lumOff val="25000"/>
                    </a:schemeClr>
                  </a:solidFill>
                  <a:cs typeface="Arial" pitchFamily="34" charset="0"/>
                </a:rPr>
                <a:t>3) Natural variation</a:t>
              </a:r>
            </a:p>
          </p:txBody>
        </p:sp>
        <p:sp>
          <p:nvSpPr>
            <p:cNvPr id="180" name="TextBox 179">
              <a:extLst>
                <a:ext uri="{FF2B5EF4-FFF2-40B4-BE49-F238E27FC236}">
                  <a16:creationId xmlns:a16="http://schemas.microsoft.com/office/drawing/2014/main" id="{DE41304A-6B90-4C53-A17B-66B841777842}"/>
                </a:ext>
              </a:extLst>
            </p:cNvPr>
            <p:cNvSpPr txBox="1"/>
            <p:nvPr/>
          </p:nvSpPr>
          <p:spPr>
            <a:xfrm>
              <a:off x="6583306" y="2005884"/>
              <a:ext cx="2037995" cy="276999"/>
            </a:xfrm>
            <a:prstGeom prst="rect">
              <a:avLst/>
            </a:prstGeom>
            <a:noFill/>
          </p:spPr>
          <p:txBody>
            <a:bodyPr wrap="square" rtlCol="0" anchor="t">
              <a:spAutoFit/>
            </a:bodyPr>
            <a:lstStyle/>
            <a:p>
              <a:r>
                <a:rPr lang="en-US" altLang="ko-KR" sz="1200" b="1" dirty="0">
                  <a:solidFill>
                    <a:schemeClr val="tx1">
                      <a:lumMod val="75000"/>
                      <a:lumOff val="25000"/>
                    </a:schemeClr>
                  </a:solidFill>
                  <a:cs typeface="Arial" pitchFamily="34" charset="0"/>
                </a:rPr>
                <a:t>The 3 Causes</a:t>
              </a:r>
              <a:endParaRPr lang="ko-KR" altLang="en-US" sz="1200" b="1" dirty="0">
                <a:solidFill>
                  <a:schemeClr val="tx1">
                    <a:lumMod val="75000"/>
                    <a:lumOff val="25000"/>
                  </a:schemeClr>
                </a:solidFill>
                <a:cs typeface="Arial" pitchFamily="34" charset="0"/>
              </a:endParaRPr>
            </a:p>
          </p:txBody>
        </p:sp>
      </p:grpSp>
      <p:sp>
        <p:nvSpPr>
          <p:cNvPr id="55" name="Text Placeholder 1">
            <a:extLst>
              <a:ext uri="{FF2B5EF4-FFF2-40B4-BE49-F238E27FC236}">
                <a16:creationId xmlns:a16="http://schemas.microsoft.com/office/drawing/2014/main" id="{E6568048-0EA5-9648-A088-F83C579841D3}"/>
              </a:ext>
            </a:extLst>
          </p:cNvPr>
          <p:cNvSpPr>
            <a:spLocks noGrp="1"/>
          </p:cNvSpPr>
          <p:nvPr>
            <p:ph type="body" sz="quarter" idx="10"/>
          </p:nvPr>
        </p:nvSpPr>
        <p:spPr/>
        <p:txBody>
          <a:bodyPr>
            <a:normAutofit fontScale="92500" lnSpcReduction="10000"/>
          </a:bodyPr>
          <a:lstStyle/>
          <a:p>
            <a:r>
              <a:rPr lang="en-US" dirty="0"/>
              <a:t>Approach:  </a:t>
            </a:r>
            <a:r>
              <a:rPr lang="en-US" sz="2700" dirty="0"/>
              <a:t>Logical steps to final model selection</a:t>
            </a:r>
          </a:p>
        </p:txBody>
      </p:sp>
      <p:sp>
        <p:nvSpPr>
          <p:cNvPr id="56" name="TextBox 55">
            <a:extLst>
              <a:ext uri="{FF2B5EF4-FFF2-40B4-BE49-F238E27FC236}">
                <a16:creationId xmlns:a16="http://schemas.microsoft.com/office/drawing/2014/main" id="{3FE1E0B8-3C14-F142-94E3-FECBD45F5CFB}"/>
              </a:ext>
            </a:extLst>
          </p:cNvPr>
          <p:cNvSpPr txBox="1"/>
          <p:nvPr/>
        </p:nvSpPr>
        <p:spPr>
          <a:xfrm>
            <a:off x="5951750" y="1838520"/>
            <a:ext cx="5932555" cy="2492990"/>
          </a:xfrm>
          <a:prstGeom prst="rect">
            <a:avLst/>
          </a:prstGeom>
          <a:noFill/>
        </p:spPr>
        <p:txBody>
          <a:bodyPr wrap="square" rtlCol="0">
            <a:spAutoFit/>
          </a:bodyPr>
          <a:lstStyle/>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Positive correlation: hypertensive history and blood pressure medication.</a:t>
            </a:r>
          </a:p>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Positive correlation: hypertensive history and being predicted to get CHD within ten years.</a:t>
            </a:r>
          </a:p>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Positive correlation: diabetes and being predicted to get CHD within ten years</a:t>
            </a:r>
          </a:p>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The older a person is, combined with higher than normal BMI, cholesterol levels, smoking, and have a higher systolic and diastolic BP, shows a person is more likely to get CHD within ten years.</a:t>
            </a:r>
          </a:p>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Age is more highly correlated with systolic BP than diastolic BP.</a:t>
            </a:r>
          </a:p>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BMI alone is also strongly correlated with </a:t>
            </a:r>
            <a:r>
              <a:rPr lang="en-US" altLang="ko-KR" sz="1200" dirty="0" err="1">
                <a:solidFill>
                  <a:schemeClr val="tx1">
                    <a:lumMod val="75000"/>
                    <a:lumOff val="25000"/>
                  </a:schemeClr>
                </a:solidFill>
                <a:cs typeface="Arial" pitchFamily="34" charset="0"/>
              </a:rPr>
              <a:t>systolicBP</a:t>
            </a:r>
            <a:r>
              <a:rPr lang="en-US" altLang="ko-KR" sz="1200" dirty="0">
                <a:solidFill>
                  <a:schemeClr val="tx1">
                    <a:lumMod val="75000"/>
                    <a:lumOff val="25000"/>
                  </a:schemeClr>
                </a:solidFill>
                <a:cs typeface="Arial" pitchFamily="34" charset="0"/>
              </a:rPr>
              <a:t> / diastolic BP.</a:t>
            </a:r>
          </a:p>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Strong correlation: high glucose levels and diabetic history and if combined with high </a:t>
            </a:r>
            <a:r>
              <a:rPr lang="en-US" altLang="ko-KR" sz="1200" dirty="0" err="1">
                <a:solidFill>
                  <a:schemeClr val="tx1">
                    <a:lumMod val="75000"/>
                    <a:lumOff val="25000"/>
                  </a:schemeClr>
                </a:solidFill>
                <a:cs typeface="Arial" pitchFamily="34" charset="0"/>
              </a:rPr>
              <a:t>systolicBP</a:t>
            </a:r>
            <a:r>
              <a:rPr lang="en-US" altLang="ko-KR" sz="1200" dirty="0">
                <a:solidFill>
                  <a:schemeClr val="tx1">
                    <a:lumMod val="75000"/>
                    <a:lumOff val="25000"/>
                  </a:schemeClr>
                </a:solidFill>
                <a:cs typeface="Arial" pitchFamily="34" charset="0"/>
              </a:rPr>
              <a:t> / diastolic BP and high cholesterol, CHD risk increases.</a:t>
            </a:r>
          </a:p>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Strong correlation:  BMI and historical blood pressure medication.</a:t>
            </a:r>
          </a:p>
          <a:p>
            <a:pPr marL="171450" indent="-171450">
              <a:buFont typeface="Arial" panose="020B0604020202020204" pitchFamily="34" charset="0"/>
              <a:buChar char="•"/>
            </a:pPr>
            <a:endParaRPr lang="en-US" altLang="ko-KR" sz="1200" dirty="0">
              <a:solidFill>
                <a:schemeClr val="tx1">
                  <a:lumMod val="75000"/>
                  <a:lumOff val="25000"/>
                </a:schemeClr>
              </a:solidFill>
              <a:cs typeface="Arial" pitchFamily="34" charset="0"/>
            </a:endParaRPr>
          </a:p>
        </p:txBody>
      </p:sp>
      <p:sp>
        <p:nvSpPr>
          <p:cNvPr id="5" name="Rounded Rectangular Callout 4">
            <a:extLst>
              <a:ext uri="{FF2B5EF4-FFF2-40B4-BE49-F238E27FC236}">
                <a16:creationId xmlns:a16="http://schemas.microsoft.com/office/drawing/2014/main" id="{64206D55-35A4-BF48-BBAA-0E82810C7310}"/>
              </a:ext>
            </a:extLst>
          </p:cNvPr>
          <p:cNvSpPr/>
          <p:nvPr/>
        </p:nvSpPr>
        <p:spPr>
          <a:xfrm>
            <a:off x="993093" y="3730379"/>
            <a:ext cx="3330428" cy="1015663"/>
          </a:xfrm>
          <a:prstGeom prst="wedgeRoundRectCallout">
            <a:avLst>
              <a:gd name="adj1" fmla="val -19938"/>
              <a:gd name="adj2" fmla="val 9283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Blood glucose is highly related to diabetes; diabetes is also related to other health factors such as high blood pressure, etc., and this in turn has knock-on effects, and this makes the situation a little more complicated than simply imputing the average.</a:t>
            </a:r>
          </a:p>
          <a:p>
            <a:pPr algn="ctr"/>
            <a:endParaRPr lang="en-US" sz="1000" dirty="0"/>
          </a:p>
        </p:txBody>
      </p:sp>
    </p:spTree>
    <p:extLst>
      <p:ext uri="{BB962C8B-B14F-4D97-AF65-F5344CB8AC3E}">
        <p14:creationId xmlns:p14="http://schemas.microsoft.com/office/powerpoint/2010/main" val="813127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Block Arc 17">
            <a:extLst>
              <a:ext uri="{FF2B5EF4-FFF2-40B4-BE49-F238E27FC236}">
                <a16:creationId xmlns:a16="http://schemas.microsoft.com/office/drawing/2014/main" id="{AB5B690B-54BD-432E-A504-AD812FD4B485}"/>
              </a:ext>
            </a:extLst>
          </p:cNvPr>
          <p:cNvSpPr/>
          <p:nvPr/>
        </p:nvSpPr>
        <p:spPr>
          <a:xfrm rot="5400000">
            <a:off x="4654306" y="1701546"/>
            <a:ext cx="4301739" cy="3979778"/>
          </a:xfrm>
          <a:prstGeom prst="blockArc">
            <a:avLst>
              <a:gd name="adj1" fmla="val 11864761"/>
              <a:gd name="adj2" fmla="val 20597355"/>
              <a:gd name="adj3" fmla="val 101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9" name="Block Arc 18">
            <a:extLst>
              <a:ext uri="{FF2B5EF4-FFF2-40B4-BE49-F238E27FC236}">
                <a16:creationId xmlns:a16="http://schemas.microsoft.com/office/drawing/2014/main" id="{1DF80909-E539-4958-BF39-E2F0314254B1}"/>
              </a:ext>
            </a:extLst>
          </p:cNvPr>
          <p:cNvSpPr/>
          <p:nvPr/>
        </p:nvSpPr>
        <p:spPr>
          <a:xfrm rot="16200000">
            <a:off x="3143061" y="1746497"/>
            <a:ext cx="4231011" cy="3960602"/>
          </a:xfrm>
          <a:prstGeom prst="blockArc">
            <a:avLst>
              <a:gd name="adj1" fmla="val 11864761"/>
              <a:gd name="adj2" fmla="val 20578708"/>
              <a:gd name="adj3" fmla="val 100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nvGrpSpPr>
          <p:cNvPr id="20" name="Group 19">
            <a:extLst>
              <a:ext uri="{FF2B5EF4-FFF2-40B4-BE49-F238E27FC236}">
                <a16:creationId xmlns:a16="http://schemas.microsoft.com/office/drawing/2014/main" id="{56E236ED-14A0-4FF2-B0ED-6109A2DD2C9B}"/>
              </a:ext>
            </a:extLst>
          </p:cNvPr>
          <p:cNvGrpSpPr/>
          <p:nvPr/>
        </p:nvGrpSpPr>
        <p:grpSpPr>
          <a:xfrm>
            <a:off x="8741700" y="1458328"/>
            <a:ext cx="3244891" cy="1107996"/>
            <a:chOff x="2551706" y="4283314"/>
            <a:chExt cx="1403938" cy="1107996"/>
          </a:xfrm>
        </p:grpSpPr>
        <p:sp>
          <p:nvSpPr>
            <p:cNvPr id="21" name="TextBox 20">
              <a:extLst>
                <a:ext uri="{FF2B5EF4-FFF2-40B4-BE49-F238E27FC236}">
                  <a16:creationId xmlns:a16="http://schemas.microsoft.com/office/drawing/2014/main" id="{02BC0D94-0431-490D-B372-601D9314DB3E}"/>
                </a:ext>
              </a:extLst>
            </p:cNvPr>
            <p:cNvSpPr txBox="1"/>
            <p:nvPr/>
          </p:nvSpPr>
          <p:spPr>
            <a:xfrm>
              <a:off x="2551706" y="4560313"/>
              <a:ext cx="1403938"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Create a grid of hyper-parameters and test all combinations. Once parameters are chosen, they are imputed them into the SVM which was also K-Fold Cross Validated.</a:t>
              </a:r>
              <a:endParaRPr lang="ko-KR" altLang="en-US" sz="1200" dirty="0">
                <a:solidFill>
                  <a:schemeClr val="tx1">
                    <a:lumMod val="75000"/>
                    <a:lumOff val="25000"/>
                  </a:schemeClr>
                </a:solidFill>
                <a:cs typeface="Arial" pitchFamily="34" charset="0"/>
              </a:endParaRPr>
            </a:p>
          </p:txBody>
        </p:sp>
        <p:sp>
          <p:nvSpPr>
            <p:cNvPr id="22" name="TextBox 21">
              <a:extLst>
                <a:ext uri="{FF2B5EF4-FFF2-40B4-BE49-F238E27FC236}">
                  <a16:creationId xmlns:a16="http://schemas.microsoft.com/office/drawing/2014/main" id="{C9920CEA-64F2-47B8-A42F-2C2701BACA4A}"/>
                </a:ext>
              </a:extLst>
            </p:cNvPr>
            <p:cNvSpPr txBox="1"/>
            <p:nvPr/>
          </p:nvSpPr>
          <p:spPr>
            <a:xfrm>
              <a:off x="2551706" y="4283314"/>
              <a:ext cx="1403938" cy="461665"/>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Grid-search parameter tuning for SVM</a:t>
              </a:r>
              <a:endParaRPr lang="ko-KR" altLang="en-US" sz="1200" b="1" dirty="0">
                <a:solidFill>
                  <a:schemeClr val="tx1">
                    <a:lumMod val="75000"/>
                    <a:lumOff val="25000"/>
                  </a:schemeClr>
                </a:solidFill>
                <a:cs typeface="Arial" pitchFamily="34" charset="0"/>
              </a:endParaRPr>
            </a:p>
          </p:txBody>
        </p:sp>
      </p:grpSp>
      <p:grpSp>
        <p:nvGrpSpPr>
          <p:cNvPr id="23" name="Group 22">
            <a:extLst>
              <a:ext uri="{FF2B5EF4-FFF2-40B4-BE49-F238E27FC236}">
                <a16:creationId xmlns:a16="http://schemas.microsoft.com/office/drawing/2014/main" id="{F125CF1E-0BDE-47D2-AE69-D24A62F90768}"/>
              </a:ext>
            </a:extLst>
          </p:cNvPr>
          <p:cNvGrpSpPr/>
          <p:nvPr/>
        </p:nvGrpSpPr>
        <p:grpSpPr>
          <a:xfrm>
            <a:off x="9097988" y="3390263"/>
            <a:ext cx="2888603" cy="1661994"/>
            <a:chOff x="2551706" y="4283314"/>
            <a:chExt cx="1403938" cy="1661994"/>
          </a:xfrm>
        </p:grpSpPr>
        <p:sp>
          <p:nvSpPr>
            <p:cNvPr id="24" name="TextBox 23">
              <a:extLst>
                <a:ext uri="{FF2B5EF4-FFF2-40B4-BE49-F238E27FC236}">
                  <a16:creationId xmlns:a16="http://schemas.microsoft.com/office/drawing/2014/main" id="{55E8ADCB-A1F7-4B6E-8F5B-928594BAFA91}"/>
                </a:ext>
              </a:extLst>
            </p:cNvPr>
            <p:cNvSpPr txBox="1"/>
            <p:nvPr/>
          </p:nvSpPr>
          <p:spPr>
            <a:xfrm>
              <a:off x="2551706" y="4560313"/>
              <a:ext cx="1403938" cy="138499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How accurate is the model? </a:t>
              </a:r>
            </a:p>
            <a:p>
              <a:r>
                <a:rPr lang="en-US" altLang="ko-KR" sz="1200" dirty="0">
                  <a:solidFill>
                    <a:schemeClr val="tx1">
                      <a:lumMod val="75000"/>
                      <a:lumOff val="25000"/>
                    </a:schemeClr>
                  </a:solidFill>
                  <a:cs typeface="Arial" pitchFamily="34" charset="0"/>
                </a:rPr>
                <a:t>I passed the models through an algorithm called K-Fold Cross Validation to ensure that every observation from the original dataset has the chance of appearing in training and test set. </a:t>
              </a:r>
              <a:endParaRPr lang="ko-KR" altLang="en-US" sz="1200" dirty="0">
                <a:solidFill>
                  <a:schemeClr val="tx1">
                    <a:lumMod val="75000"/>
                    <a:lumOff val="25000"/>
                  </a:schemeClr>
                </a:solidFill>
                <a:cs typeface="Arial" pitchFamily="34" charset="0"/>
              </a:endParaRPr>
            </a:p>
          </p:txBody>
        </p:sp>
        <p:sp>
          <p:nvSpPr>
            <p:cNvPr id="25" name="TextBox 24">
              <a:extLst>
                <a:ext uri="{FF2B5EF4-FFF2-40B4-BE49-F238E27FC236}">
                  <a16:creationId xmlns:a16="http://schemas.microsoft.com/office/drawing/2014/main" id="{8A34CF77-3EBC-4892-A853-19E0C80EB194}"/>
                </a:ext>
              </a:extLst>
            </p:cNvPr>
            <p:cNvSpPr txBox="1"/>
            <p:nvPr/>
          </p:nvSpPr>
          <p:spPr>
            <a:xfrm>
              <a:off x="2551706" y="4283314"/>
              <a:ext cx="1403938"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K-Fold Cross Validation</a:t>
              </a:r>
              <a:endParaRPr lang="ko-KR" altLang="en-US" sz="1200" b="1" dirty="0">
                <a:solidFill>
                  <a:schemeClr val="tx1">
                    <a:lumMod val="75000"/>
                    <a:lumOff val="25000"/>
                  </a:schemeClr>
                </a:solidFill>
                <a:cs typeface="Arial" pitchFamily="34" charset="0"/>
              </a:endParaRPr>
            </a:p>
          </p:txBody>
        </p:sp>
      </p:grpSp>
      <p:grpSp>
        <p:nvGrpSpPr>
          <p:cNvPr id="26" name="Group 25">
            <a:extLst>
              <a:ext uri="{FF2B5EF4-FFF2-40B4-BE49-F238E27FC236}">
                <a16:creationId xmlns:a16="http://schemas.microsoft.com/office/drawing/2014/main" id="{4E4EF39E-5A91-40C6-9E49-8A39BCC7AC0F}"/>
              </a:ext>
            </a:extLst>
          </p:cNvPr>
          <p:cNvGrpSpPr/>
          <p:nvPr/>
        </p:nvGrpSpPr>
        <p:grpSpPr>
          <a:xfrm>
            <a:off x="8741700" y="5163008"/>
            <a:ext cx="3450300" cy="1477328"/>
            <a:chOff x="2551706" y="4283314"/>
            <a:chExt cx="1403938" cy="1477328"/>
          </a:xfrm>
        </p:grpSpPr>
        <p:sp>
          <p:nvSpPr>
            <p:cNvPr id="27" name="TextBox 26">
              <a:extLst>
                <a:ext uri="{FF2B5EF4-FFF2-40B4-BE49-F238E27FC236}">
                  <a16:creationId xmlns:a16="http://schemas.microsoft.com/office/drawing/2014/main" id="{39D485DA-1422-4B4F-B0B9-B871C9BDC96D}"/>
                </a:ext>
              </a:extLst>
            </p:cNvPr>
            <p:cNvSpPr txBox="1"/>
            <p:nvPr/>
          </p:nvSpPr>
          <p:spPr>
            <a:xfrm>
              <a:off x="2551706" y="4560313"/>
              <a:ext cx="1403938" cy="120032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A model that has been overfit has poor predictive performance, as it overreacts to minor fluctuations in the training data. (All steps here as well as ensemble techniques and removing unwanted ‘Education’ variable helps to deal with overfitting.</a:t>
              </a:r>
              <a:endParaRPr lang="ko-KR" altLang="en-US" sz="1200" dirty="0">
                <a:solidFill>
                  <a:schemeClr val="tx1">
                    <a:lumMod val="75000"/>
                    <a:lumOff val="25000"/>
                  </a:schemeClr>
                </a:solidFill>
                <a:cs typeface="Arial" pitchFamily="34" charset="0"/>
              </a:endParaRPr>
            </a:p>
          </p:txBody>
        </p:sp>
        <p:sp>
          <p:nvSpPr>
            <p:cNvPr id="28" name="TextBox 27">
              <a:extLst>
                <a:ext uri="{FF2B5EF4-FFF2-40B4-BE49-F238E27FC236}">
                  <a16:creationId xmlns:a16="http://schemas.microsoft.com/office/drawing/2014/main" id="{85CE52A9-31E8-4D82-BD2A-8538791C28D0}"/>
                </a:ext>
              </a:extLst>
            </p:cNvPr>
            <p:cNvSpPr txBox="1"/>
            <p:nvPr/>
          </p:nvSpPr>
          <p:spPr>
            <a:xfrm>
              <a:off x="2551706" y="4283314"/>
              <a:ext cx="1403938"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Minimizing overfitting</a:t>
              </a:r>
              <a:endParaRPr lang="ko-KR" altLang="en-US" sz="1200" b="1" dirty="0">
                <a:solidFill>
                  <a:schemeClr val="tx1">
                    <a:lumMod val="75000"/>
                    <a:lumOff val="25000"/>
                  </a:schemeClr>
                </a:solidFill>
                <a:cs typeface="Arial" pitchFamily="34" charset="0"/>
              </a:endParaRPr>
            </a:p>
          </p:txBody>
        </p:sp>
      </p:grpSp>
      <p:grpSp>
        <p:nvGrpSpPr>
          <p:cNvPr id="29" name="Group 28">
            <a:extLst>
              <a:ext uri="{FF2B5EF4-FFF2-40B4-BE49-F238E27FC236}">
                <a16:creationId xmlns:a16="http://schemas.microsoft.com/office/drawing/2014/main" id="{8441030D-2133-467A-99FD-08A33AAF3BA2}"/>
              </a:ext>
            </a:extLst>
          </p:cNvPr>
          <p:cNvGrpSpPr/>
          <p:nvPr/>
        </p:nvGrpSpPr>
        <p:grpSpPr>
          <a:xfrm>
            <a:off x="726332" y="1458328"/>
            <a:ext cx="2600888" cy="1477328"/>
            <a:chOff x="2551706" y="4283314"/>
            <a:chExt cx="1403938" cy="1477328"/>
          </a:xfrm>
        </p:grpSpPr>
        <p:sp>
          <p:nvSpPr>
            <p:cNvPr id="30" name="TextBox 29">
              <a:extLst>
                <a:ext uri="{FF2B5EF4-FFF2-40B4-BE49-F238E27FC236}">
                  <a16:creationId xmlns:a16="http://schemas.microsoft.com/office/drawing/2014/main" id="{13ED6612-360F-44FA-95EE-1378B78F4741}"/>
                </a:ext>
              </a:extLst>
            </p:cNvPr>
            <p:cNvSpPr txBox="1"/>
            <p:nvPr/>
          </p:nvSpPr>
          <p:spPr>
            <a:xfrm>
              <a:off x="2551706" y="4560313"/>
              <a:ext cx="1403938" cy="1200329"/>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75% for the training set and 25% for the testing set, most of the data is used for models to learn from before comparing the accuracy of the outputs to the test data.</a:t>
              </a:r>
            </a:p>
            <a:p>
              <a:pPr algn="r"/>
              <a:r>
                <a:rPr lang="en-US" altLang="ko-KR" sz="1200" dirty="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sp>
          <p:nvSpPr>
            <p:cNvPr id="31" name="TextBox 30">
              <a:extLst>
                <a:ext uri="{FF2B5EF4-FFF2-40B4-BE49-F238E27FC236}">
                  <a16:creationId xmlns:a16="http://schemas.microsoft.com/office/drawing/2014/main" id="{A123D1D2-02D2-400D-8BD8-C5721A3D68B6}"/>
                </a:ext>
              </a:extLst>
            </p:cNvPr>
            <p:cNvSpPr txBox="1"/>
            <p:nvPr/>
          </p:nvSpPr>
          <p:spPr>
            <a:xfrm>
              <a:off x="2551706" y="4283314"/>
              <a:ext cx="1403938"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Training and Testing Set Split</a:t>
              </a:r>
              <a:endParaRPr lang="ko-KR" altLang="en-US" sz="1200" b="1" dirty="0">
                <a:solidFill>
                  <a:schemeClr val="tx1">
                    <a:lumMod val="75000"/>
                    <a:lumOff val="25000"/>
                  </a:schemeClr>
                </a:solidFill>
                <a:cs typeface="Arial" pitchFamily="34" charset="0"/>
              </a:endParaRPr>
            </a:p>
          </p:txBody>
        </p:sp>
      </p:grpSp>
      <p:grpSp>
        <p:nvGrpSpPr>
          <p:cNvPr id="32" name="Group 31">
            <a:extLst>
              <a:ext uri="{FF2B5EF4-FFF2-40B4-BE49-F238E27FC236}">
                <a16:creationId xmlns:a16="http://schemas.microsoft.com/office/drawing/2014/main" id="{20199010-CA64-49F4-8BEA-86C82C75A660}"/>
              </a:ext>
            </a:extLst>
          </p:cNvPr>
          <p:cNvGrpSpPr/>
          <p:nvPr/>
        </p:nvGrpSpPr>
        <p:grpSpPr>
          <a:xfrm>
            <a:off x="393887" y="3131846"/>
            <a:ext cx="2473990" cy="1302601"/>
            <a:chOff x="2551706" y="4283314"/>
            <a:chExt cx="1403938" cy="1302601"/>
          </a:xfrm>
        </p:grpSpPr>
        <p:sp>
          <p:nvSpPr>
            <p:cNvPr id="33" name="TextBox 32">
              <a:extLst>
                <a:ext uri="{FF2B5EF4-FFF2-40B4-BE49-F238E27FC236}">
                  <a16:creationId xmlns:a16="http://schemas.microsoft.com/office/drawing/2014/main" id="{2B56598E-ECE1-4C85-918C-66A47AAFEC87}"/>
                </a:ext>
              </a:extLst>
            </p:cNvPr>
            <p:cNvSpPr txBox="1"/>
            <p:nvPr/>
          </p:nvSpPr>
          <p:spPr>
            <a:xfrm>
              <a:off x="2551706" y="4570252"/>
              <a:ext cx="1403938" cy="1015663"/>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Applied to independent variables. Normalizes the data within a particular range. Helps speed up algorithm and optimize accuracy of predictions.</a:t>
              </a:r>
              <a:endParaRPr lang="ko-KR" altLang="en-US" sz="1200" dirty="0">
                <a:solidFill>
                  <a:schemeClr val="tx1">
                    <a:lumMod val="75000"/>
                    <a:lumOff val="25000"/>
                  </a:schemeClr>
                </a:solidFill>
                <a:cs typeface="Arial" pitchFamily="34" charset="0"/>
              </a:endParaRPr>
            </a:p>
          </p:txBody>
        </p:sp>
        <p:sp>
          <p:nvSpPr>
            <p:cNvPr id="34" name="TextBox 33">
              <a:extLst>
                <a:ext uri="{FF2B5EF4-FFF2-40B4-BE49-F238E27FC236}">
                  <a16:creationId xmlns:a16="http://schemas.microsoft.com/office/drawing/2014/main" id="{8548639D-3925-4F3B-98DA-0CAAF1BDAD7F}"/>
                </a:ext>
              </a:extLst>
            </p:cNvPr>
            <p:cNvSpPr txBox="1"/>
            <p:nvPr/>
          </p:nvSpPr>
          <p:spPr>
            <a:xfrm>
              <a:off x="2551706" y="4283314"/>
              <a:ext cx="1403938"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Feature scaling</a:t>
              </a:r>
              <a:endParaRPr lang="ko-KR" altLang="en-US" sz="1200" b="1" dirty="0">
                <a:solidFill>
                  <a:schemeClr val="tx1">
                    <a:lumMod val="75000"/>
                    <a:lumOff val="25000"/>
                  </a:schemeClr>
                </a:solidFill>
                <a:cs typeface="Arial" pitchFamily="34" charset="0"/>
              </a:endParaRPr>
            </a:p>
          </p:txBody>
        </p:sp>
      </p:grpSp>
      <p:grpSp>
        <p:nvGrpSpPr>
          <p:cNvPr id="35" name="Group 34">
            <a:extLst>
              <a:ext uri="{FF2B5EF4-FFF2-40B4-BE49-F238E27FC236}">
                <a16:creationId xmlns:a16="http://schemas.microsoft.com/office/drawing/2014/main" id="{0A03F905-5879-420F-9A00-FE4EDFA91F50}"/>
              </a:ext>
            </a:extLst>
          </p:cNvPr>
          <p:cNvGrpSpPr/>
          <p:nvPr/>
        </p:nvGrpSpPr>
        <p:grpSpPr>
          <a:xfrm>
            <a:off x="-89449" y="5163008"/>
            <a:ext cx="3568795" cy="1477328"/>
            <a:chOff x="2551706" y="4283314"/>
            <a:chExt cx="1403938" cy="1477328"/>
          </a:xfrm>
        </p:grpSpPr>
        <p:sp>
          <p:nvSpPr>
            <p:cNvPr id="36" name="TextBox 35">
              <a:extLst>
                <a:ext uri="{FF2B5EF4-FFF2-40B4-BE49-F238E27FC236}">
                  <a16:creationId xmlns:a16="http://schemas.microsoft.com/office/drawing/2014/main" id="{271CDAB1-797D-4F38-A6FD-0B8C678EB2B3}"/>
                </a:ext>
              </a:extLst>
            </p:cNvPr>
            <p:cNvSpPr txBox="1"/>
            <p:nvPr/>
          </p:nvSpPr>
          <p:spPr>
            <a:xfrm>
              <a:off x="2551706" y="4560313"/>
              <a:ext cx="1403938" cy="1200329"/>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SMOTE balanced the data in target variable, but  meant I had significant amount of fake data. So, I raised the threshold accuracy for correctly identifying positive “Yes” cases to 75% rather than the usual 50% to ensure I caught as many true positive cases as possible.</a:t>
              </a:r>
              <a:endParaRPr lang="ko-KR" altLang="en-US" sz="1200" dirty="0">
                <a:solidFill>
                  <a:schemeClr val="tx1">
                    <a:lumMod val="75000"/>
                    <a:lumOff val="25000"/>
                  </a:schemeClr>
                </a:solidFill>
                <a:cs typeface="Arial" pitchFamily="34" charset="0"/>
              </a:endParaRPr>
            </a:p>
          </p:txBody>
        </p:sp>
        <p:sp>
          <p:nvSpPr>
            <p:cNvPr id="37" name="TextBox 36">
              <a:extLst>
                <a:ext uri="{FF2B5EF4-FFF2-40B4-BE49-F238E27FC236}">
                  <a16:creationId xmlns:a16="http://schemas.microsoft.com/office/drawing/2014/main" id="{15FC526D-83FC-4702-AE72-1EEF234E7A8F}"/>
                </a:ext>
              </a:extLst>
            </p:cNvPr>
            <p:cNvSpPr txBox="1"/>
            <p:nvPr/>
          </p:nvSpPr>
          <p:spPr>
            <a:xfrm>
              <a:off x="2551706" y="4283314"/>
              <a:ext cx="1403938"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Thresholds</a:t>
              </a:r>
              <a:endParaRPr lang="ko-KR" altLang="en-US" sz="1200" b="1" dirty="0">
                <a:solidFill>
                  <a:schemeClr val="tx1">
                    <a:lumMod val="75000"/>
                    <a:lumOff val="25000"/>
                  </a:schemeClr>
                </a:solidFill>
                <a:cs typeface="Arial" pitchFamily="34" charset="0"/>
              </a:endParaRPr>
            </a:p>
          </p:txBody>
        </p:sp>
      </p:grpSp>
      <p:cxnSp>
        <p:nvCxnSpPr>
          <p:cNvPr id="38" name="Elbow Connector 29">
            <a:extLst>
              <a:ext uri="{FF2B5EF4-FFF2-40B4-BE49-F238E27FC236}">
                <a16:creationId xmlns:a16="http://schemas.microsoft.com/office/drawing/2014/main" id="{F021C746-B307-48A6-B3CA-D6031F5F7CA7}"/>
              </a:ext>
            </a:extLst>
          </p:cNvPr>
          <p:cNvCxnSpPr>
            <a:cxnSpLocks/>
            <a:endCxn id="37" idx="3"/>
          </p:cNvCxnSpPr>
          <p:nvPr/>
        </p:nvCxnSpPr>
        <p:spPr>
          <a:xfrm rot="10800000">
            <a:off x="3479347" y="5301509"/>
            <a:ext cx="850581" cy="354843"/>
          </a:xfrm>
          <a:prstGeom prst="bentConnector3">
            <a:avLst/>
          </a:prstGeom>
          <a:ln w="38100">
            <a:solidFill>
              <a:schemeClr val="accent4"/>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0">
            <a:extLst>
              <a:ext uri="{FF2B5EF4-FFF2-40B4-BE49-F238E27FC236}">
                <a16:creationId xmlns:a16="http://schemas.microsoft.com/office/drawing/2014/main" id="{02C18CA8-73E4-4957-9DE5-A717518F4D4C}"/>
              </a:ext>
            </a:extLst>
          </p:cNvPr>
          <p:cNvCxnSpPr>
            <a:cxnSpLocks/>
            <a:stCxn id="42" idx="6"/>
          </p:cNvCxnSpPr>
          <p:nvPr/>
        </p:nvCxnSpPr>
        <p:spPr>
          <a:xfrm>
            <a:off x="8760560" y="3110780"/>
            <a:ext cx="975521" cy="371315"/>
          </a:xfrm>
          <a:prstGeom prst="bentConnector3">
            <a:avLst>
              <a:gd name="adj1" fmla="val 99859"/>
            </a:avLst>
          </a:prstGeom>
          <a:ln w="38100">
            <a:solidFill>
              <a:schemeClr val="accent3"/>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1">
            <a:extLst>
              <a:ext uri="{FF2B5EF4-FFF2-40B4-BE49-F238E27FC236}">
                <a16:creationId xmlns:a16="http://schemas.microsoft.com/office/drawing/2014/main" id="{B8EE55B5-7625-4AF0-B9BD-F51B06FF1291}"/>
              </a:ext>
            </a:extLst>
          </p:cNvPr>
          <p:cNvCxnSpPr/>
          <p:nvPr/>
        </p:nvCxnSpPr>
        <p:spPr>
          <a:xfrm flipH="1" flipV="1">
            <a:off x="2158860" y="4483336"/>
            <a:ext cx="1351177" cy="372892"/>
          </a:xfrm>
          <a:prstGeom prst="bentConnector2">
            <a:avLst/>
          </a:prstGeom>
          <a:ln w="38100">
            <a:solidFill>
              <a:schemeClr val="accent4"/>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CE145DBA-5652-427C-A65E-0672B749D15A}"/>
              </a:ext>
            </a:extLst>
          </p:cNvPr>
          <p:cNvSpPr/>
          <p:nvPr/>
        </p:nvSpPr>
        <p:spPr>
          <a:xfrm>
            <a:off x="7639936" y="1670941"/>
            <a:ext cx="360040" cy="3600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2" name="Oval 41">
            <a:extLst>
              <a:ext uri="{FF2B5EF4-FFF2-40B4-BE49-F238E27FC236}">
                <a16:creationId xmlns:a16="http://schemas.microsoft.com/office/drawing/2014/main" id="{FAB4E775-0A89-4755-A16A-2290ED433876}"/>
              </a:ext>
            </a:extLst>
          </p:cNvPr>
          <p:cNvSpPr/>
          <p:nvPr/>
        </p:nvSpPr>
        <p:spPr>
          <a:xfrm>
            <a:off x="8400520" y="2930760"/>
            <a:ext cx="360040" cy="3600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3" name="Oval 42">
            <a:extLst>
              <a:ext uri="{FF2B5EF4-FFF2-40B4-BE49-F238E27FC236}">
                <a16:creationId xmlns:a16="http://schemas.microsoft.com/office/drawing/2014/main" id="{11F250ED-F4DA-4BDB-89F5-4E95DE5102D6}"/>
              </a:ext>
            </a:extLst>
          </p:cNvPr>
          <p:cNvSpPr/>
          <p:nvPr/>
        </p:nvSpPr>
        <p:spPr>
          <a:xfrm>
            <a:off x="7639936" y="5417193"/>
            <a:ext cx="360040" cy="3600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4" name="Oval 43">
            <a:extLst>
              <a:ext uri="{FF2B5EF4-FFF2-40B4-BE49-F238E27FC236}">
                <a16:creationId xmlns:a16="http://schemas.microsoft.com/office/drawing/2014/main" id="{A765C7B5-636E-4306-8056-7828FEF9DE1A}"/>
              </a:ext>
            </a:extLst>
          </p:cNvPr>
          <p:cNvSpPr/>
          <p:nvPr/>
        </p:nvSpPr>
        <p:spPr>
          <a:xfrm>
            <a:off x="4229706" y="5476827"/>
            <a:ext cx="360040" cy="3600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5" name="Oval 44">
            <a:extLst>
              <a:ext uri="{FF2B5EF4-FFF2-40B4-BE49-F238E27FC236}">
                <a16:creationId xmlns:a16="http://schemas.microsoft.com/office/drawing/2014/main" id="{F8999CD5-3EAB-49EB-8D89-EF809F769D96}"/>
              </a:ext>
            </a:extLst>
          </p:cNvPr>
          <p:cNvSpPr/>
          <p:nvPr/>
        </p:nvSpPr>
        <p:spPr>
          <a:xfrm>
            <a:off x="4120377" y="1661007"/>
            <a:ext cx="360040" cy="3600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6" name="Oval 45">
            <a:extLst>
              <a:ext uri="{FF2B5EF4-FFF2-40B4-BE49-F238E27FC236}">
                <a16:creationId xmlns:a16="http://schemas.microsoft.com/office/drawing/2014/main" id="{D7491D0A-DEF3-4E93-A3CA-1CB8FB2C5911}"/>
              </a:ext>
            </a:extLst>
          </p:cNvPr>
          <p:cNvSpPr/>
          <p:nvPr/>
        </p:nvSpPr>
        <p:spPr>
          <a:xfrm>
            <a:off x="3368912" y="4661952"/>
            <a:ext cx="360040" cy="3600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cxnSp>
        <p:nvCxnSpPr>
          <p:cNvPr id="47" name="Elbow Connector 39">
            <a:extLst>
              <a:ext uri="{FF2B5EF4-FFF2-40B4-BE49-F238E27FC236}">
                <a16:creationId xmlns:a16="http://schemas.microsoft.com/office/drawing/2014/main" id="{A386F27D-E62A-4E24-B565-2D29ADB2B517}"/>
              </a:ext>
            </a:extLst>
          </p:cNvPr>
          <p:cNvCxnSpPr/>
          <p:nvPr/>
        </p:nvCxnSpPr>
        <p:spPr>
          <a:xfrm rot="10800000" flipH="1">
            <a:off x="7899237" y="5301117"/>
            <a:ext cx="777620" cy="265779"/>
          </a:xfrm>
          <a:prstGeom prst="bentConnector3">
            <a:avLst/>
          </a:prstGeom>
          <a:ln w="38100">
            <a:solidFill>
              <a:schemeClr val="accent3"/>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0">
            <a:extLst>
              <a:ext uri="{FF2B5EF4-FFF2-40B4-BE49-F238E27FC236}">
                <a16:creationId xmlns:a16="http://schemas.microsoft.com/office/drawing/2014/main" id="{62EA64E2-3D27-4798-B718-688FD2FA07E9}"/>
              </a:ext>
            </a:extLst>
          </p:cNvPr>
          <p:cNvCxnSpPr/>
          <p:nvPr/>
        </p:nvCxnSpPr>
        <p:spPr>
          <a:xfrm rot="10800000">
            <a:off x="3413159" y="1592502"/>
            <a:ext cx="777620" cy="265779"/>
          </a:xfrm>
          <a:prstGeom prst="bentConnector3">
            <a:avLst/>
          </a:prstGeom>
          <a:ln w="38100">
            <a:solidFill>
              <a:schemeClr val="accent4"/>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1">
            <a:extLst>
              <a:ext uri="{FF2B5EF4-FFF2-40B4-BE49-F238E27FC236}">
                <a16:creationId xmlns:a16="http://schemas.microsoft.com/office/drawing/2014/main" id="{C62D1C65-4322-450E-9E3E-C8FF05FBF8FC}"/>
              </a:ext>
            </a:extLst>
          </p:cNvPr>
          <p:cNvCxnSpPr/>
          <p:nvPr/>
        </p:nvCxnSpPr>
        <p:spPr>
          <a:xfrm rot="10800000" flipH="1">
            <a:off x="7899236" y="1602436"/>
            <a:ext cx="777620" cy="265779"/>
          </a:xfrm>
          <a:prstGeom prst="bentConnector3">
            <a:avLst/>
          </a:prstGeom>
          <a:ln w="38100">
            <a:solidFill>
              <a:schemeClr val="accent3"/>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
        <p:nvSpPr>
          <p:cNvPr id="50" name="Text Placeholder 1">
            <a:extLst>
              <a:ext uri="{FF2B5EF4-FFF2-40B4-BE49-F238E27FC236}">
                <a16:creationId xmlns:a16="http://schemas.microsoft.com/office/drawing/2014/main" id="{8FC8A6BF-38F6-5646-A8EE-DB2A2ECFED53}"/>
              </a:ext>
            </a:extLst>
          </p:cNvPr>
          <p:cNvSpPr>
            <a:spLocks noGrp="1"/>
          </p:cNvSpPr>
          <p:nvPr>
            <p:ph type="body" sz="quarter" idx="10"/>
          </p:nvPr>
        </p:nvSpPr>
        <p:spPr/>
        <p:txBody>
          <a:bodyPr>
            <a:normAutofit fontScale="92500" lnSpcReduction="10000"/>
          </a:bodyPr>
          <a:lstStyle/>
          <a:p>
            <a:r>
              <a:rPr lang="en-US" dirty="0"/>
              <a:t>Approach:  </a:t>
            </a:r>
            <a:r>
              <a:rPr lang="en-US" sz="2700" dirty="0"/>
              <a:t>Logical steps to final model selection</a:t>
            </a:r>
          </a:p>
        </p:txBody>
      </p:sp>
      <p:grpSp>
        <p:nvGrpSpPr>
          <p:cNvPr id="51" name="Group 50">
            <a:extLst>
              <a:ext uri="{FF2B5EF4-FFF2-40B4-BE49-F238E27FC236}">
                <a16:creationId xmlns:a16="http://schemas.microsoft.com/office/drawing/2014/main" id="{C596E950-337F-CD42-931D-91DF599C5C65}"/>
              </a:ext>
            </a:extLst>
          </p:cNvPr>
          <p:cNvGrpSpPr/>
          <p:nvPr/>
        </p:nvGrpSpPr>
        <p:grpSpPr>
          <a:xfrm>
            <a:off x="3792820" y="2021257"/>
            <a:ext cx="4129487" cy="3557371"/>
            <a:chOff x="4079997" y="1056699"/>
            <a:chExt cx="5361869" cy="4619014"/>
          </a:xfrm>
        </p:grpSpPr>
        <p:sp>
          <p:nvSpPr>
            <p:cNvPr id="55" name="Oval 54">
              <a:extLst>
                <a:ext uri="{FF2B5EF4-FFF2-40B4-BE49-F238E27FC236}">
                  <a16:creationId xmlns:a16="http://schemas.microsoft.com/office/drawing/2014/main" id="{D002731D-6C93-9B4B-86C8-F4E612F37C37}"/>
                </a:ext>
              </a:extLst>
            </p:cNvPr>
            <p:cNvSpPr/>
            <p:nvPr/>
          </p:nvSpPr>
          <p:spPr>
            <a:xfrm>
              <a:off x="6051709" y="2979168"/>
              <a:ext cx="1584177" cy="158417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56" name="Oval 55">
              <a:extLst>
                <a:ext uri="{FF2B5EF4-FFF2-40B4-BE49-F238E27FC236}">
                  <a16:creationId xmlns:a16="http://schemas.microsoft.com/office/drawing/2014/main" id="{8DECE812-B92B-8A4D-9BB2-2C6DA995157F}"/>
                </a:ext>
              </a:extLst>
            </p:cNvPr>
            <p:cNvSpPr/>
            <p:nvPr/>
          </p:nvSpPr>
          <p:spPr>
            <a:xfrm>
              <a:off x="7333923" y="1137621"/>
              <a:ext cx="2023123" cy="202312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Data Understanding</a:t>
              </a:r>
            </a:p>
          </p:txBody>
        </p:sp>
        <p:sp>
          <p:nvSpPr>
            <p:cNvPr id="57" name="Oval 56">
              <a:extLst>
                <a:ext uri="{FF2B5EF4-FFF2-40B4-BE49-F238E27FC236}">
                  <a16:creationId xmlns:a16="http://schemas.microsoft.com/office/drawing/2014/main" id="{C242109F-59F1-0149-985C-4BFCC74FD84F}"/>
                </a:ext>
              </a:extLst>
            </p:cNvPr>
            <p:cNvSpPr/>
            <p:nvPr/>
          </p:nvSpPr>
          <p:spPr>
            <a:xfrm>
              <a:off x="7784476" y="4018325"/>
              <a:ext cx="1657390" cy="165738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Data Preparation</a:t>
              </a:r>
            </a:p>
          </p:txBody>
        </p:sp>
        <p:sp>
          <p:nvSpPr>
            <p:cNvPr id="58" name="Oval 57">
              <a:extLst>
                <a:ext uri="{FF2B5EF4-FFF2-40B4-BE49-F238E27FC236}">
                  <a16:creationId xmlns:a16="http://schemas.microsoft.com/office/drawing/2014/main" id="{3792F113-CB53-474A-8254-84AB20B60A1D}"/>
                </a:ext>
              </a:extLst>
            </p:cNvPr>
            <p:cNvSpPr/>
            <p:nvPr/>
          </p:nvSpPr>
          <p:spPr>
            <a:xfrm>
              <a:off x="4079997" y="1056699"/>
              <a:ext cx="2184968" cy="21849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Business Understanding</a:t>
              </a:r>
            </a:p>
          </p:txBody>
        </p:sp>
        <p:sp>
          <p:nvSpPr>
            <p:cNvPr id="59" name="Oval 58">
              <a:extLst>
                <a:ext uri="{FF2B5EF4-FFF2-40B4-BE49-F238E27FC236}">
                  <a16:creationId xmlns:a16="http://schemas.microsoft.com/office/drawing/2014/main" id="{FB768D04-13D5-5640-8BFA-6D11291F3229}"/>
                </a:ext>
              </a:extLst>
            </p:cNvPr>
            <p:cNvSpPr/>
            <p:nvPr/>
          </p:nvSpPr>
          <p:spPr>
            <a:xfrm>
              <a:off x="4353413" y="4058441"/>
              <a:ext cx="1472183" cy="14721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Modelling</a:t>
              </a:r>
            </a:p>
          </p:txBody>
        </p:sp>
        <p:cxnSp>
          <p:nvCxnSpPr>
            <p:cNvPr id="60" name="Straight Connector 59">
              <a:extLst>
                <a:ext uri="{FF2B5EF4-FFF2-40B4-BE49-F238E27FC236}">
                  <a16:creationId xmlns:a16="http://schemas.microsoft.com/office/drawing/2014/main" id="{B6858D38-4C10-CD4E-B1C7-2EA0B1E2D4B8}"/>
                </a:ext>
              </a:extLst>
            </p:cNvPr>
            <p:cNvCxnSpPr>
              <a:cxnSpLocks/>
            </p:cNvCxnSpPr>
            <p:nvPr/>
          </p:nvCxnSpPr>
          <p:spPr>
            <a:xfrm flipV="1">
              <a:off x="5372878" y="4165207"/>
              <a:ext cx="760720" cy="51711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1D3FC13-1180-5B49-A468-5F4C5392CF8C}"/>
                </a:ext>
              </a:extLst>
            </p:cNvPr>
            <p:cNvCxnSpPr>
              <a:cxnSpLocks/>
              <a:stCxn id="55" idx="7"/>
            </p:cNvCxnSpPr>
            <p:nvPr/>
          </p:nvCxnSpPr>
          <p:spPr>
            <a:xfrm flipV="1">
              <a:off x="7403888" y="2491394"/>
              <a:ext cx="684194" cy="71977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AA2C06C-B4B3-A243-9607-AF048A9EB925}"/>
                </a:ext>
              </a:extLst>
            </p:cNvPr>
            <p:cNvCxnSpPr>
              <a:cxnSpLocks/>
            </p:cNvCxnSpPr>
            <p:nvPr/>
          </p:nvCxnSpPr>
          <p:spPr>
            <a:xfrm>
              <a:off x="7566140" y="4058441"/>
              <a:ext cx="713853" cy="50490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F6D7CA3E-971A-2644-B476-30FD70E7525A}"/>
                </a:ext>
              </a:extLst>
            </p:cNvPr>
            <p:cNvSpPr/>
            <p:nvPr/>
          </p:nvSpPr>
          <p:spPr>
            <a:xfrm>
              <a:off x="6876256" y="4884692"/>
              <a:ext cx="360040" cy="36004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64" name="Oval 63">
              <a:extLst>
                <a:ext uri="{FF2B5EF4-FFF2-40B4-BE49-F238E27FC236}">
                  <a16:creationId xmlns:a16="http://schemas.microsoft.com/office/drawing/2014/main" id="{7DCF9AFA-73E0-AF4C-BCD3-202C2C81D54E}"/>
                </a:ext>
              </a:extLst>
            </p:cNvPr>
            <p:cNvSpPr/>
            <p:nvPr/>
          </p:nvSpPr>
          <p:spPr>
            <a:xfrm>
              <a:off x="7814248" y="3017813"/>
              <a:ext cx="265351" cy="265351"/>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65" name="Oval 64">
              <a:extLst>
                <a:ext uri="{FF2B5EF4-FFF2-40B4-BE49-F238E27FC236}">
                  <a16:creationId xmlns:a16="http://schemas.microsoft.com/office/drawing/2014/main" id="{F7F8EFF8-15AF-A045-98B6-0D25D1BF1C01}"/>
                </a:ext>
              </a:extLst>
            </p:cNvPr>
            <p:cNvSpPr/>
            <p:nvPr/>
          </p:nvSpPr>
          <p:spPr>
            <a:xfrm>
              <a:off x="6300193" y="2437170"/>
              <a:ext cx="136118" cy="136118"/>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66" name="Oval 65">
              <a:extLst>
                <a:ext uri="{FF2B5EF4-FFF2-40B4-BE49-F238E27FC236}">
                  <a16:creationId xmlns:a16="http://schemas.microsoft.com/office/drawing/2014/main" id="{438287D4-26BC-AC44-864D-E3570809F72F}"/>
                </a:ext>
              </a:extLst>
            </p:cNvPr>
            <p:cNvSpPr/>
            <p:nvPr/>
          </p:nvSpPr>
          <p:spPr>
            <a:xfrm>
              <a:off x="5540138" y="3686936"/>
              <a:ext cx="223439" cy="223439"/>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67" name="Rectangle 66">
              <a:extLst>
                <a:ext uri="{FF2B5EF4-FFF2-40B4-BE49-F238E27FC236}">
                  <a16:creationId xmlns:a16="http://schemas.microsoft.com/office/drawing/2014/main" id="{B6869C7E-EAAA-EC48-9197-C33034F08064}"/>
                </a:ext>
              </a:extLst>
            </p:cNvPr>
            <p:cNvSpPr/>
            <p:nvPr/>
          </p:nvSpPr>
          <p:spPr>
            <a:xfrm>
              <a:off x="5968629" y="3466823"/>
              <a:ext cx="1705215" cy="419608"/>
            </a:xfrm>
            <a:prstGeom prst="rect">
              <a:avLst/>
            </a:prstGeom>
          </p:spPr>
          <p:txBody>
            <a:bodyPr wrap="square">
              <a:spAutoFit/>
            </a:bodyPr>
            <a:lstStyle/>
            <a:p>
              <a:pPr algn="ctr"/>
              <a:r>
                <a:rPr lang="en-US" altLang="ko-KR" sz="1500" b="1" dirty="0">
                  <a:solidFill>
                    <a:schemeClr val="bg1"/>
                  </a:solidFill>
                </a:rPr>
                <a:t>Deployment</a:t>
              </a:r>
              <a:endParaRPr lang="ko-KR" altLang="en-US" sz="1500" b="1" dirty="0">
                <a:solidFill>
                  <a:schemeClr val="bg1"/>
                </a:solidFill>
              </a:endParaRPr>
            </a:p>
          </p:txBody>
        </p:sp>
        <p:sp>
          <p:nvSpPr>
            <p:cNvPr id="68" name="Oval 39">
              <a:extLst>
                <a:ext uri="{FF2B5EF4-FFF2-40B4-BE49-F238E27FC236}">
                  <a16:creationId xmlns:a16="http://schemas.microsoft.com/office/drawing/2014/main" id="{9DA91630-B674-654D-83A6-3ABDDA3D5945}"/>
                </a:ext>
              </a:extLst>
            </p:cNvPr>
            <p:cNvSpPr/>
            <p:nvPr/>
          </p:nvSpPr>
          <p:spPr>
            <a:xfrm>
              <a:off x="8985167" y="3910162"/>
              <a:ext cx="360040" cy="36004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69" name="Oval 42">
              <a:extLst>
                <a:ext uri="{FF2B5EF4-FFF2-40B4-BE49-F238E27FC236}">
                  <a16:creationId xmlns:a16="http://schemas.microsoft.com/office/drawing/2014/main" id="{53F096BD-D8C9-7143-A9B2-C13FBEDE3FEA}"/>
                </a:ext>
              </a:extLst>
            </p:cNvPr>
            <p:cNvSpPr/>
            <p:nvPr/>
          </p:nvSpPr>
          <p:spPr>
            <a:xfrm>
              <a:off x="6975445" y="2662065"/>
              <a:ext cx="223439" cy="223439"/>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70" name="Oval 41">
              <a:extLst>
                <a:ext uri="{FF2B5EF4-FFF2-40B4-BE49-F238E27FC236}">
                  <a16:creationId xmlns:a16="http://schemas.microsoft.com/office/drawing/2014/main" id="{B14A4088-8FD1-FB44-B735-BEC4A4819D22}"/>
                </a:ext>
              </a:extLst>
            </p:cNvPr>
            <p:cNvSpPr/>
            <p:nvPr/>
          </p:nvSpPr>
          <p:spPr>
            <a:xfrm>
              <a:off x="6094196" y="4439335"/>
              <a:ext cx="136118" cy="136118"/>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cxnSp>
          <p:nvCxnSpPr>
            <p:cNvPr id="52" name="Straight Connector 51">
              <a:extLst>
                <a:ext uri="{FF2B5EF4-FFF2-40B4-BE49-F238E27FC236}">
                  <a16:creationId xmlns:a16="http://schemas.microsoft.com/office/drawing/2014/main" id="{55BE4B86-B338-0D4B-BC5C-4F9D0DE55858}"/>
                </a:ext>
              </a:extLst>
            </p:cNvPr>
            <p:cNvCxnSpPr>
              <a:cxnSpLocks/>
            </p:cNvCxnSpPr>
            <p:nvPr/>
          </p:nvCxnSpPr>
          <p:spPr>
            <a:xfrm>
              <a:off x="5344038" y="2544502"/>
              <a:ext cx="819102" cy="76227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46609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Chart 61">
            <a:extLst>
              <a:ext uri="{FF2B5EF4-FFF2-40B4-BE49-F238E27FC236}">
                <a16:creationId xmlns:a16="http://schemas.microsoft.com/office/drawing/2014/main" id="{8CDA45A8-E89C-44F5-A06F-692743C44F97}"/>
              </a:ext>
            </a:extLst>
          </p:cNvPr>
          <p:cNvGraphicFramePr/>
          <p:nvPr>
            <p:extLst>
              <p:ext uri="{D42A27DB-BD31-4B8C-83A1-F6EECF244321}">
                <p14:modId xmlns:p14="http://schemas.microsoft.com/office/powerpoint/2010/main" val="4285918145"/>
              </p:ext>
            </p:extLst>
          </p:nvPr>
        </p:nvGraphicFramePr>
        <p:xfrm>
          <a:off x="4400550" y="4190998"/>
          <a:ext cx="8048625" cy="2004646"/>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 Placeholder 1"/>
          <p:cNvSpPr>
            <a:spLocks noGrp="1"/>
          </p:cNvSpPr>
          <p:nvPr>
            <p:ph type="body" sz="quarter" idx="10"/>
          </p:nvPr>
        </p:nvSpPr>
        <p:spPr/>
        <p:txBody>
          <a:bodyPr>
            <a:normAutofit fontScale="92500" lnSpcReduction="10000"/>
          </a:bodyPr>
          <a:lstStyle/>
          <a:p>
            <a:r>
              <a:rPr lang="en-US" dirty="0"/>
              <a:t>Model Comparison and implementation </a:t>
            </a:r>
          </a:p>
        </p:txBody>
      </p:sp>
      <p:sp>
        <p:nvSpPr>
          <p:cNvPr id="11" name="TextBox 10">
            <a:extLst>
              <a:ext uri="{FF2B5EF4-FFF2-40B4-BE49-F238E27FC236}">
                <a16:creationId xmlns:a16="http://schemas.microsoft.com/office/drawing/2014/main" id="{97C7C951-40E6-4D5B-BEB0-0EF2EEA3A266}"/>
              </a:ext>
            </a:extLst>
          </p:cNvPr>
          <p:cNvSpPr txBox="1"/>
          <p:nvPr/>
        </p:nvSpPr>
        <p:spPr>
          <a:xfrm>
            <a:off x="5124301" y="4569933"/>
            <a:ext cx="2039300" cy="184666"/>
          </a:xfrm>
          <a:prstGeom prst="rect">
            <a:avLst/>
          </a:prstGeom>
          <a:noFill/>
        </p:spPr>
        <p:txBody>
          <a:bodyPr wrap="square" lIns="0" tIns="0" rIns="0" bIns="0" rtlCol="0">
            <a:spAutoFit/>
          </a:bodyPr>
          <a:lstStyle/>
          <a:p>
            <a:r>
              <a:rPr lang="en-GB" altLang="ko-KR" sz="1200" dirty="0">
                <a:highlight>
                  <a:srgbClr val="FFFF00"/>
                </a:highlight>
                <a:cs typeface="Arial" pitchFamily="34" charset="0"/>
              </a:rPr>
              <a:t>Sensitivity</a:t>
            </a:r>
            <a:r>
              <a:rPr lang="en-US" altLang="ko-KR" sz="1200" dirty="0"/>
              <a:t> – 100%</a:t>
            </a:r>
          </a:p>
        </p:txBody>
      </p:sp>
      <p:sp>
        <p:nvSpPr>
          <p:cNvPr id="12" name="TextBox 11">
            <a:extLst>
              <a:ext uri="{FF2B5EF4-FFF2-40B4-BE49-F238E27FC236}">
                <a16:creationId xmlns:a16="http://schemas.microsoft.com/office/drawing/2014/main" id="{FF788D3D-8864-4597-8E67-73994C22CFA9}"/>
              </a:ext>
            </a:extLst>
          </p:cNvPr>
          <p:cNvSpPr txBox="1"/>
          <p:nvPr/>
        </p:nvSpPr>
        <p:spPr>
          <a:xfrm>
            <a:off x="5118968" y="4997789"/>
            <a:ext cx="2039300" cy="184666"/>
          </a:xfrm>
          <a:prstGeom prst="rect">
            <a:avLst/>
          </a:prstGeom>
          <a:noFill/>
        </p:spPr>
        <p:txBody>
          <a:bodyPr wrap="square" lIns="0" tIns="0" rIns="0" bIns="0" rtlCol="0">
            <a:spAutoFit/>
          </a:bodyPr>
          <a:lstStyle/>
          <a:p>
            <a:r>
              <a:rPr lang="en-GB" altLang="ko-KR" sz="1200" dirty="0">
                <a:highlight>
                  <a:srgbClr val="FFFF00"/>
                </a:highlight>
                <a:cs typeface="Arial" pitchFamily="34" charset="0"/>
              </a:rPr>
              <a:t>False Negative Rates</a:t>
            </a:r>
            <a:r>
              <a:rPr lang="en-US" altLang="ko-KR" sz="1200" dirty="0"/>
              <a:t>– 0.56%</a:t>
            </a:r>
          </a:p>
        </p:txBody>
      </p:sp>
      <p:sp>
        <p:nvSpPr>
          <p:cNvPr id="13" name="TextBox 12">
            <a:extLst>
              <a:ext uri="{FF2B5EF4-FFF2-40B4-BE49-F238E27FC236}">
                <a16:creationId xmlns:a16="http://schemas.microsoft.com/office/drawing/2014/main" id="{A41A4E59-4BA5-407B-BFF9-15A1B1A74863}"/>
              </a:ext>
            </a:extLst>
          </p:cNvPr>
          <p:cNvSpPr txBox="1"/>
          <p:nvPr/>
        </p:nvSpPr>
        <p:spPr>
          <a:xfrm>
            <a:off x="5113635" y="5425645"/>
            <a:ext cx="2039300" cy="184666"/>
          </a:xfrm>
          <a:prstGeom prst="rect">
            <a:avLst/>
          </a:prstGeom>
          <a:noFill/>
        </p:spPr>
        <p:txBody>
          <a:bodyPr wrap="square" lIns="0" tIns="0" rIns="0" bIns="0" rtlCol="0">
            <a:spAutoFit/>
          </a:bodyPr>
          <a:lstStyle/>
          <a:p>
            <a:r>
              <a:rPr lang="en-GB" altLang="ko-KR" sz="1200" dirty="0">
                <a:highlight>
                  <a:srgbClr val="FFFF00"/>
                </a:highlight>
                <a:cs typeface="Arial" pitchFamily="34" charset="0"/>
              </a:rPr>
              <a:t>Accuracy </a:t>
            </a:r>
            <a:r>
              <a:rPr lang="en-US" altLang="ko-KR" sz="1200" dirty="0"/>
              <a:t>– 99%</a:t>
            </a:r>
          </a:p>
        </p:txBody>
      </p:sp>
      <p:sp>
        <p:nvSpPr>
          <p:cNvPr id="14" name="TextBox 13">
            <a:extLst>
              <a:ext uri="{FF2B5EF4-FFF2-40B4-BE49-F238E27FC236}">
                <a16:creationId xmlns:a16="http://schemas.microsoft.com/office/drawing/2014/main" id="{658B7641-1FF0-42E9-A070-C6D90234D20D}"/>
              </a:ext>
            </a:extLst>
          </p:cNvPr>
          <p:cNvSpPr txBox="1"/>
          <p:nvPr/>
        </p:nvSpPr>
        <p:spPr>
          <a:xfrm>
            <a:off x="5108302" y="5853501"/>
            <a:ext cx="2039300" cy="184666"/>
          </a:xfrm>
          <a:prstGeom prst="rect">
            <a:avLst/>
          </a:prstGeom>
          <a:noFill/>
        </p:spPr>
        <p:txBody>
          <a:bodyPr wrap="square" lIns="0" tIns="0" rIns="0" bIns="0" rtlCol="0">
            <a:spAutoFit/>
          </a:bodyPr>
          <a:lstStyle/>
          <a:p>
            <a:r>
              <a:rPr lang="en-GB" altLang="ko-KR" sz="1200" dirty="0">
                <a:highlight>
                  <a:srgbClr val="FFFF00"/>
                </a:highlight>
                <a:cs typeface="Arial" pitchFamily="34" charset="0"/>
              </a:rPr>
              <a:t>True Negative Rates </a:t>
            </a:r>
            <a:r>
              <a:rPr lang="en-US" altLang="ko-KR" sz="1200" dirty="0"/>
              <a:t>– 90%</a:t>
            </a:r>
          </a:p>
        </p:txBody>
      </p:sp>
      <p:grpSp>
        <p:nvGrpSpPr>
          <p:cNvPr id="17" name="Group 30">
            <a:extLst>
              <a:ext uri="{FF2B5EF4-FFF2-40B4-BE49-F238E27FC236}">
                <a16:creationId xmlns:a16="http://schemas.microsoft.com/office/drawing/2014/main" id="{3FB7DB10-95F6-454C-B35C-0AB40C3A1EED}"/>
              </a:ext>
            </a:extLst>
          </p:cNvPr>
          <p:cNvGrpSpPr/>
          <p:nvPr/>
        </p:nvGrpSpPr>
        <p:grpSpPr>
          <a:xfrm>
            <a:off x="8131870" y="1878698"/>
            <a:ext cx="3417401" cy="920637"/>
            <a:chOff x="7848856" y="4058120"/>
            <a:chExt cx="2711067" cy="920637"/>
          </a:xfrm>
        </p:grpSpPr>
        <p:sp>
          <p:nvSpPr>
            <p:cNvPr id="18" name="Rectangle 22">
              <a:extLst>
                <a:ext uri="{FF2B5EF4-FFF2-40B4-BE49-F238E27FC236}">
                  <a16:creationId xmlns:a16="http://schemas.microsoft.com/office/drawing/2014/main" id="{522560C6-0CEF-44EC-9860-1CF44948A011}"/>
                </a:ext>
              </a:extLst>
            </p:cNvPr>
            <p:cNvSpPr/>
            <p:nvPr/>
          </p:nvSpPr>
          <p:spPr>
            <a:xfrm>
              <a:off x="7848856" y="4121462"/>
              <a:ext cx="114237" cy="14401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lumMod val="75000"/>
                    <a:lumOff val="25000"/>
                  </a:schemeClr>
                </a:solidFill>
              </a:endParaRPr>
            </a:p>
          </p:txBody>
        </p:sp>
        <p:sp>
          <p:nvSpPr>
            <p:cNvPr id="19" name="Rectangle 23">
              <a:extLst>
                <a:ext uri="{FF2B5EF4-FFF2-40B4-BE49-F238E27FC236}">
                  <a16:creationId xmlns:a16="http://schemas.microsoft.com/office/drawing/2014/main" id="{262AD70F-E64A-45DA-A5A4-0FA818E083CD}"/>
                </a:ext>
              </a:extLst>
            </p:cNvPr>
            <p:cNvSpPr/>
            <p:nvPr/>
          </p:nvSpPr>
          <p:spPr>
            <a:xfrm>
              <a:off x="7848856" y="4337486"/>
              <a:ext cx="114237" cy="1440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lumMod val="75000"/>
                    <a:lumOff val="25000"/>
                  </a:schemeClr>
                </a:solidFill>
              </a:endParaRPr>
            </a:p>
          </p:txBody>
        </p:sp>
        <p:sp>
          <p:nvSpPr>
            <p:cNvPr id="22" name="TextBox 21">
              <a:extLst>
                <a:ext uri="{FF2B5EF4-FFF2-40B4-BE49-F238E27FC236}">
                  <a16:creationId xmlns:a16="http://schemas.microsoft.com/office/drawing/2014/main" id="{535CC4F2-87A9-4192-BB97-674816444E75}"/>
                </a:ext>
              </a:extLst>
            </p:cNvPr>
            <p:cNvSpPr txBox="1"/>
            <p:nvPr/>
          </p:nvSpPr>
          <p:spPr>
            <a:xfrm>
              <a:off x="8027477" y="4058120"/>
              <a:ext cx="827584" cy="276999"/>
            </a:xfrm>
            <a:prstGeom prst="rect">
              <a:avLst/>
            </a:prstGeom>
            <a:noFill/>
          </p:spPr>
          <p:txBody>
            <a:bodyPr wrap="square" lIns="0" rIns="0" rtlCol="0">
              <a:spAutoFit/>
            </a:bodyPr>
            <a:lstStyle/>
            <a:p>
              <a:r>
                <a:rPr lang="en-GB" altLang="ko-KR" sz="1200" dirty="0">
                  <a:solidFill>
                    <a:schemeClr val="tx1">
                      <a:lumMod val="75000"/>
                      <a:lumOff val="25000"/>
                    </a:schemeClr>
                  </a:solidFill>
                  <a:cs typeface="Calibri" pitchFamily="34" charset="0"/>
                </a:rPr>
                <a:t>Accuracy</a:t>
              </a:r>
              <a:endParaRPr lang="ko-KR" altLang="en-US" sz="1200" dirty="0">
                <a:solidFill>
                  <a:schemeClr val="tx1">
                    <a:lumMod val="75000"/>
                    <a:lumOff val="25000"/>
                  </a:schemeClr>
                </a:solidFill>
                <a:cs typeface="Calibri" pitchFamily="34" charset="0"/>
              </a:endParaRPr>
            </a:p>
          </p:txBody>
        </p:sp>
        <p:sp>
          <p:nvSpPr>
            <p:cNvPr id="23" name="TextBox 22">
              <a:extLst>
                <a:ext uri="{FF2B5EF4-FFF2-40B4-BE49-F238E27FC236}">
                  <a16:creationId xmlns:a16="http://schemas.microsoft.com/office/drawing/2014/main" id="{C48420CD-DE91-464D-BEC3-6EA800DC6A96}"/>
                </a:ext>
              </a:extLst>
            </p:cNvPr>
            <p:cNvSpPr txBox="1"/>
            <p:nvPr/>
          </p:nvSpPr>
          <p:spPr>
            <a:xfrm>
              <a:off x="8027477" y="4272666"/>
              <a:ext cx="2335323" cy="276999"/>
            </a:xfrm>
            <a:prstGeom prst="rect">
              <a:avLst/>
            </a:prstGeom>
            <a:noFill/>
          </p:spPr>
          <p:txBody>
            <a:bodyPr wrap="square" lIns="0" rIns="0" rtlCol="0">
              <a:spAutoFit/>
            </a:bodyPr>
            <a:lstStyle/>
            <a:p>
              <a:r>
                <a:rPr lang="en-US" altLang="ko-KR" sz="1200" dirty="0">
                  <a:solidFill>
                    <a:schemeClr val="tx1">
                      <a:lumMod val="75000"/>
                      <a:lumOff val="25000"/>
                    </a:schemeClr>
                  </a:solidFill>
                  <a:cs typeface="Calibri" pitchFamily="34" charset="0"/>
                </a:rPr>
                <a:t>Sensitivity or True Positive Rate (TPR)</a:t>
              </a:r>
              <a:endParaRPr lang="ko-KR" altLang="en-US" sz="1200" dirty="0">
                <a:solidFill>
                  <a:schemeClr val="tx1">
                    <a:lumMod val="75000"/>
                    <a:lumOff val="25000"/>
                  </a:schemeClr>
                </a:solidFill>
                <a:cs typeface="Calibri" pitchFamily="34" charset="0"/>
              </a:endParaRPr>
            </a:p>
          </p:txBody>
        </p:sp>
        <p:sp>
          <p:nvSpPr>
            <p:cNvPr id="24" name="TextBox 23">
              <a:extLst>
                <a:ext uri="{FF2B5EF4-FFF2-40B4-BE49-F238E27FC236}">
                  <a16:creationId xmlns:a16="http://schemas.microsoft.com/office/drawing/2014/main" id="{752C34A5-3B46-4ED7-81E7-590F3373C415}"/>
                </a:ext>
              </a:extLst>
            </p:cNvPr>
            <p:cNvSpPr txBox="1"/>
            <p:nvPr/>
          </p:nvSpPr>
          <p:spPr>
            <a:xfrm>
              <a:off x="8027477" y="4487212"/>
              <a:ext cx="2532446" cy="276999"/>
            </a:xfrm>
            <a:prstGeom prst="rect">
              <a:avLst/>
            </a:prstGeom>
            <a:noFill/>
          </p:spPr>
          <p:txBody>
            <a:bodyPr wrap="square" lIns="0" rIns="0" rtlCol="0">
              <a:spAutoFit/>
            </a:bodyPr>
            <a:lstStyle/>
            <a:p>
              <a:r>
                <a:rPr lang="en-US" altLang="ko-KR" sz="1200" dirty="0">
                  <a:solidFill>
                    <a:schemeClr val="tx1">
                      <a:lumMod val="75000"/>
                      <a:lumOff val="25000"/>
                    </a:schemeClr>
                  </a:solidFill>
                  <a:cs typeface="Calibri" pitchFamily="34" charset="0"/>
                </a:rPr>
                <a:t>Specificity (SPC) or True Negative Rate (TNR)</a:t>
              </a:r>
            </a:p>
          </p:txBody>
        </p:sp>
        <p:sp>
          <p:nvSpPr>
            <p:cNvPr id="25" name="TextBox 24">
              <a:extLst>
                <a:ext uri="{FF2B5EF4-FFF2-40B4-BE49-F238E27FC236}">
                  <a16:creationId xmlns:a16="http://schemas.microsoft.com/office/drawing/2014/main" id="{F9F7C1D6-AE72-48BC-8A59-8B03F80C76B7}"/>
                </a:ext>
              </a:extLst>
            </p:cNvPr>
            <p:cNvSpPr txBox="1"/>
            <p:nvPr/>
          </p:nvSpPr>
          <p:spPr>
            <a:xfrm>
              <a:off x="8027477" y="4701758"/>
              <a:ext cx="2437827" cy="276999"/>
            </a:xfrm>
            <a:prstGeom prst="rect">
              <a:avLst/>
            </a:prstGeom>
            <a:noFill/>
          </p:spPr>
          <p:txBody>
            <a:bodyPr wrap="square" lIns="0" rIns="0" rtlCol="0">
              <a:spAutoFit/>
            </a:bodyPr>
            <a:lstStyle/>
            <a:p>
              <a:r>
                <a:rPr lang="en-US" altLang="ko-KR" sz="1200" dirty="0">
                  <a:solidFill>
                    <a:schemeClr val="tx1">
                      <a:lumMod val="75000"/>
                      <a:lumOff val="25000"/>
                    </a:schemeClr>
                  </a:solidFill>
                  <a:cs typeface="Calibri" pitchFamily="34" charset="0"/>
                </a:rPr>
                <a:t>Precision or Positive Predictive Value (PPV)</a:t>
              </a:r>
              <a:endParaRPr lang="ko-KR" altLang="en-US" sz="1200" dirty="0">
                <a:solidFill>
                  <a:schemeClr val="tx1">
                    <a:lumMod val="75000"/>
                    <a:lumOff val="25000"/>
                  </a:schemeClr>
                </a:solidFill>
                <a:cs typeface="Calibri" pitchFamily="34" charset="0"/>
              </a:endParaRPr>
            </a:p>
          </p:txBody>
        </p:sp>
      </p:grpSp>
      <p:sp>
        <p:nvSpPr>
          <p:cNvPr id="26" name="텍스트 개체 틀 37">
            <a:extLst>
              <a:ext uri="{FF2B5EF4-FFF2-40B4-BE49-F238E27FC236}">
                <a16:creationId xmlns:a16="http://schemas.microsoft.com/office/drawing/2014/main" id="{EC0336A8-62C7-4869-9216-52E9D5D61CF3}"/>
              </a:ext>
            </a:extLst>
          </p:cNvPr>
          <p:cNvSpPr txBox="1">
            <a:spLocks/>
          </p:cNvSpPr>
          <p:nvPr/>
        </p:nvSpPr>
        <p:spPr>
          <a:xfrm>
            <a:off x="7916223" y="1590666"/>
            <a:ext cx="2408984" cy="288032"/>
          </a:xfrm>
          <a:prstGeom prst="rect">
            <a:avLst/>
          </a:prstGeom>
        </p:spPr>
        <p:txBody>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1600" b="1" dirty="0">
                <a:solidFill>
                  <a:schemeClr val="tx1">
                    <a:lumMod val="75000"/>
                    <a:lumOff val="25000"/>
                  </a:schemeClr>
                </a:solidFill>
              </a:rPr>
              <a:t>Other Criteria:</a:t>
            </a:r>
          </a:p>
        </p:txBody>
      </p:sp>
      <p:sp>
        <p:nvSpPr>
          <p:cNvPr id="27" name="Text Placeholder 27">
            <a:extLst>
              <a:ext uri="{FF2B5EF4-FFF2-40B4-BE49-F238E27FC236}">
                <a16:creationId xmlns:a16="http://schemas.microsoft.com/office/drawing/2014/main" id="{3246DC2A-0CCB-430C-A946-1FE37326650E}"/>
              </a:ext>
            </a:extLst>
          </p:cNvPr>
          <p:cNvSpPr txBox="1">
            <a:spLocks/>
          </p:cNvSpPr>
          <p:nvPr/>
        </p:nvSpPr>
        <p:spPr>
          <a:xfrm>
            <a:off x="4630892" y="1590666"/>
            <a:ext cx="2520280" cy="288032"/>
          </a:xfrm>
          <a:prstGeom prst="rect">
            <a:avLst/>
          </a:prstGeom>
        </p:spPr>
        <p:txBody>
          <a:bodyPr anchor="ctr"/>
          <a:lstStyle>
            <a:lvl1pPr marL="0" marR="0" indent="0" algn="l" defTabSz="914400" rtl="0" eaLnBrk="1" fontAlgn="auto" latinLnBrk="0" hangingPunct="1">
              <a:lnSpc>
                <a:spcPct val="100000"/>
              </a:lnSpc>
              <a:spcBef>
                <a:spcPct val="20000"/>
              </a:spcBef>
              <a:spcAft>
                <a:spcPts val="0"/>
              </a:spcAft>
              <a:buClrTx/>
              <a:buSzTx/>
              <a:buFontTx/>
              <a:buNone/>
              <a:tabLst/>
              <a:defRPr sz="1400" b="1"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1600" dirty="0">
                <a:solidFill>
                  <a:schemeClr val="tx1">
                    <a:lumMod val="75000"/>
                    <a:lumOff val="25000"/>
                  </a:schemeClr>
                </a:solidFill>
              </a:rPr>
              <a:t>Confusion Matrix:</a:t>
            </a:r>
          </a:p>
        </p:txBody>
      </p:sp>
      <p:sp>
        <p:nvSpPr>
          <p:cNvPr id="28" name="직사각형 22">
            <a:extLst>
              <a:ext uri="{FF2B5EF4-FFF2-40B4-BE49-F238E27FC236}">
                <a16:creationId xmlns:a16="http://schemas.microsoft.com/office/drawing/2014/main" id="{D88B17E2-AD8E-4714-907C-9AF367A38BD5}"/>
              </a:ext>
            </a:extLst>
          </p:cNvPr>
          <p:cNvSpPr/>
          <p:nvPr/>
        </p:nvSpPr>
        <p:spPr>
          <a:xfrm>
            <a:off x="4630892" y="1919763"/>
            <a:ext cx="3370108" cy="2492990"/>
          </a:xfrm>
          <a:prstGeom prst="rect">
            <a:avLst/>
          </a:prstGeom>
        </p:spPr>
        <p:txBody>
          <a:bodyPr wrap="square">
            <a:spAutoFit/>
          </a:bodyPr>
          <a:lstStyle/>
          <a:p>
            <a:r>
              <a:rPr lang="en-US" altLang="ko-KR" sz="1200" dirty="0">
                <a:solidFill>
                  <a:schemeClr val="tx1">
                    <a:lumMod val="75000"/>
                    <a:lumOff val="25000"/>
                  </a:schemeClr>
                </a:solidFill>
              </a:rPr>
              <a:t>This will be the main crux of outputs for evaluating models to describe the performance of our classification models on test data for which the true values are known. </a:t>
            </a:r>
          </a:p>
          <a:p>
            <a:endParaRPr lang="en-US" altLang="ko-KR" sz="1200" dirty="0">
              <a:solidFill>
                <a:schemeClr val="tx1">
                  <a:lumMod val="75000"/>
                  <a:lumOff val="25000"/>
                </a:schemeClr>
              </a:solidFill>
            </a:endParaRPr>
          </a:p>
          <a:p>
            <a:r>
              <a:rPr lang="en-US" altLang="ko-KR" sz="1200" b="1" dirty="0">
                <a:solidFill>
                  <a:schemeClr val="tx1">
                    <a:lumMod val="75000"/>
                    <a:lumOff val="25000"/>
                  </a:schemeClr>
                </a:solidFill>
              </a:rPr>
              <a:t>Is the Confusion Matrix the optimal way to evaluate the performance of the model?</a:t>
            </a:r>
          </a:p>
          <a:p>
            <a:r>
              <a:rPr lang="en-US" altLang="ko-KR" sz="1200" dirty="0">
                <a:solidFill>
                  <a:schemeClr val="tx1">
                    <a:lumMod val="75000"/>
                    <a:lumOff val="25000"/>
                  </a:schemeClr>
                </a:solidFill>
              </a:rPr>
              <a:t>No, it just gives you an idea of how well your model can perform. A good confusion matrix with few prediction errors on the test set means your model has a good predictive power. </a:t>
            </a:r>
          </a:p>
          <a:p>
            <a:r>
              <a:rPr lang="en-US" altLang="ko-KR" sz="1200" dirty="0">
                <a:solidFill>
                  <a:schemeClr val="tx1">
                    <a:lumMod val="75000"/>
                    <a:lumOff val="25000"/>
                  </a:schemeClr>
                </a:solidFill>
              </a:rPr>
              <a:t>Combine with K-Fold Cross Validation for accuracy.</a:t>
            </a:r>
          </a:p>
        </p:txBody>
      </p:sp>
      <p:sp>
        <p:nvSpPr>
          <p:cNvPr id="6" name="Rectangle 38">
            <a:extLst>
              <a:ext uri="{FF2B5EF4-FFF2-40B4-BE49-F238E27FC236}">
                <a16:creationId xmlns:a16="http://schemas.microsoft.com/office/drawing/2014/main" id="{CB9A1842-5141-4132-BFE6-781321331C41}"/>
              </a:ext>
            </a:extLst>
          </p:cNvPr>
          <p:cNvSpPr/>
          <p:nvPr/>
        </p:nvSpPr>
        <p:spPr>
          <a:xfrm>
            <a:off x="625577" y="4626024"/>
            <a:ext cx="2942571" cy="707886"/>
          </a:xfrm>
          <a:prstGeom prst="rect">
            <a:avLst/>
          </a:prstGeom>
        </p:spPr>
        <p:txBody>
          <a:bodyPr wrap="square">
            <a:spAutoFit/>
          </a:bodyPr>
          <a:lstStyle/>
          <a:p>
            <a:pPr algn="ctr"/>
            <a:r>
              <a:rPr lang="en-US" altLang="ko-KR" sz="2000" b="1" dirty="0">
                <a:solidFill>
                  <a:schemeClr val="bg1"/>
                </a:solidFill>
              </a:rPr>
              <a:t>Making Sense of the Confusion Matrix</a:t>
            </a:r>
          </a:p>
        </p:txBody>
      </p:sp>
      <p:pic>
        <p:nvPicPr>
          <p:cNvPr id="10" name="Picture 9" descr="A close up of a sign&#10;&#10;Description automatically generated">
            <a:extLst>
              <a:ext uri="{FF2B5EF4-FFF2-40B4-BE49-F238E27FC236}">
                <a16:creationId xmlns:a16="http://schemas.microsoft.com/office/drawing/2014/main" id="{DFC9D065-7D72-6D45-B4BF-B3C53AAA6D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68" y="981600"/>
            <a:ext cx="3834973" cy="2157172"/>
          </a:xfrm>
          <a:prstGeom prst="rect">
            <a:avLst/>
          </a:prstGeom>
        </p:spPr>
      </p:pic>
      <p:grpSp>
        <p:nvGrpSpPr>
          <p:cNvPr id="33" name="Group 30">
            <a:extLst>
              <a:ext uri="{FF2B5EF4-FFF2-40B4-BE49-F238E27FC236}">
                <a16:creationId xmlns:a16="http://schemas.microsoft.com/office/drawing/2014/main" id="{830AA210-DA8C-EE4F-897F-22B415269943}"/>
              </a:ext>
            </a:extLst>
          </p:cNvPr>
          <p:cNvGrpSpPr/>
          <p:nvPr/>
        </p:nvGrpSpPr>
        <p:grpSpPr>
          <a:xfrm>
            <a:off x="8141809" y="2731872"/>
            <a:ext cx="3417401" cy="706091"/>
            <a:chOff x="7848856" y="4058120"/>
            <a:chExt cx="2711067" cy="706091"/>
          </a:xfrm>
        </p:grpSpPr>
        <p:sp>
          <p:nvSpPr>
            <p:cNvPr id="34" name="Rectangle 22">
              <a:extLst>
                <a:ext uri="{FF2B5EF4-FFF2-40B4-BE49-F238E27FC236}">
                  <a16:creationId xmlns:a16="http://schemas.microsoft.com/office/drawing/2014/main" id="{C0B910A3-20DB-5047-BCD2-6E8BA3AED255}"/>
                </a:ext>
              </a:extLst>
            </p:cNvPr>
            <p:cNvSpPr/>
            <p:nvPr/>
          </p:nvSpPr>
          <p:spPr>
            <a:xfrm>
              <a:off x="7848856" y="4121462"/>
              <a:ext cx="114237" cy="14401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75000"/>
                    <a:lumOff val="25000"/>
                  </a:schemeClr>
                </a:solidFill>
                <a:highlight>
                  <a:srgbClr val="00FFFF"/>
                </a:highlight>
              </a:endParaRPr>
            </a:p>
          </p:txBody>
        </p:sp>
        <p:sp>
          <p:nvSpPr>
            <p:cNvPr id="35" name="Rectangle 23">
              <a:extLst>
                <a:ext uri="{FF2B5EF4-FFF2-40B4-BE49-F238E27FC236}">
                  <a16:creationId xmlns:a16="http://schemas.microsoft.com/office/drawing/2014/main" id="{806CE076-05D5-C04B-88E4-A11D93E8335A}"/>
                </a:ext>
              </a:extLst>
            </p:cNvPr>
            <p:cNvSpPr/>
            <p:nvPr/>
          </p:nvSpPr>
          <p:spPr>
            <a:xfrm>
              <a:off x="7848856" y="4337486"/>
              <a:ext cx="114237" cy="1440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lumMod val="75000"/>
                    <a:lumOff val="25000"/>
                  </a:schemeClr>
                </a:solidFill>
              </a:endParaRPr>
            </a:p>
          </p:txBody>
        </p:sp>
        <p:sp>
          <p:nvSpPr>
            <p:cNvPr id="38" name="TextBox 37">
              <a:extLst>
                <a:ext uri="{FF2B5EF4-FFF2-40B4-BE49-F238E27FC236}">
                  <a16:creationId xmlns:a16="http://schemas.microsoft.com/office/drawing/2014/main" id="{9627069E-1601-3841-9126-916AAB8E56CB}"/>
                </a:ext>
              </a:extLst>
            </p:cNvPr>
            <p:cNvSpPr txBox="1"/>
            <p:nvPr/>
          </p:nvSpPr>
          <p:spPr>
            <a:xfrm>
              <a:off x="8027476" y="4058120"/>
              <a:ext cx="2335322" cy="276999"/>
            </a:xfrm>
            <a:prstGeom prst="rect">
              <a:avLst/>
            </a:prstGeom>
            <a:noFill/>
          </p:spPr>
          <p:txBody>
            <a:bodyPr wrap="square" lIns="0" rIns="0" rtlCol="0">
              <a:spAutoFit/>
            </a:bodyPr>
            <a:lstStyle/>
            <a:p>
              <a:r>
                <a:rPr lang="en-GB" altLang="ko-KR" sz="1200" dirty="0">
                  <a:solidFill>
                    <a:schemeClr val="tx1">
                      <a:lumMod val="75000"/>
                      <a:lumOff val="25000"/>
                    </a:schemeClr>
                  </a:solidFill>
                  <a:cs typeface="Calibri" pitchFamily="34" charset="0"/>
                </a:rPr>
                <a:t>Negative Predictive Value (NPV)</a:t>
              </a:r>
              <a:endParaRPr lang="ko-KR" altLang="en-US" sz="1200" dirty="0">
                <a:solidFill>
                  <a:schemeClr val="tx1">
                    <a:lumMod val="75000"/>
                    <a:lumOff val="25000"/>
                  </a:schemeClr>
                </a:solidFill>
                <a:cs typeface="Calibri" pitchFamily="34" charset="0"/>
              </a:endParaRPr>
            </a:p>
          </p:txBody>
        </p:sp>
        <p:sp>
          <p:nvSpPr>
            <p:cNvPr id="39" name="TextBox 38">
              <a:extLst>
                <a:ext uri="{FF2B5EF4-FFF2-40B4-BE49-F238E27FC236}">
                  <a16:creationId xmlns:a16="http://schemas.microsoft.com/office/drawing/2014/main" id="{782ACEDC-0667-DB40-B1BE-9AB0A121DBEB}"/>
                </a:ext>
              </a:extLst>
            </p:cNvPr>
            <p:cNvSpPr txBox="1"/>
            <p:nvPr/>
          </p:nvSpPr>
          <p:spPr>
            <a:xfrm>
              <a:off x="8027477" y="4272666"/>
              <a:ext cx="2335323" cy="276999"/>
            </a:xfrm>
            <a:prstGeom prst="rect">
              <a:avLst/>
            </a:prstGeom>
            <a:noFill/>
          </p:spPr>
          <p:txBody>
            <a:bodyPr wrap="square" lIns="0" rIns="0" rtlCol="0">
              <a:spAutoFit/>
            </a:bodyPr>
            <a:lstStyle/>
            <a:p>
              <a:r>
                <a:rPr lang="en-US" altLang="ko-KR" sz="1200" dirty="0">
                  <a:solidFill>
                    <a:schemeClr val="tx1">
                      <a:lumMod val="75000"/>
                      <a:lumOff val="25000"/>
                    </a:schemeClr>
                  </a:solidFill>
                  <a:cs typeface="Calibri" pitchFamily="34" charset="0"/>
                </a:rPr>
                <a:t>F1 Score</a:t>
              </a:r>
              <a:endParaRPr lang="ko-KR" altLang="en-US" sz="1200" dirty="0">
                <a:solidFill>
                  <a:schemeClr val="tx1">
                    <a:lumMod val="75000"/>
                    <a:lumOff val="25000"/>
                  </a:schemeClr>
                </a:solidFill>
                <a:cs typeface="Calibri" pitchFamily="34" charset="0"/>
              </a:endParaRPr>
            </a:p>
          </p:txBody>
        </p:sp>
        <p:sp>
          <p:nvSpPr>
            <p:cNvPr id="40" name="TextBox 39">
              <a:extLst>
                <a:ext uri="{FF2B5EF4-FFF2-40B4-BE49-F238E27FC236}">
                  <a16:creationId xmlns:a16="http://schemas.microsoft.com/office/drawing/2014/main" id="{BDEAB921-EB70-1342-A126-232865D80292}"/>
                </a:ext>
              </a:extLst>
            </p:cNvPr>
            <p:cNvSpPr txBox="1"/>
            <p:nvPr/>
          </p:nvSpPr>
          <p:spPr>
            <a:xfrm>
              <a:off x="8027477" y="4487212"/>
              <a:ext cx="2532446" cy="276999"/>
            </a:xfrm>
            <a:prstGeom prst="rect">
              <a:avLst/>
            </a:prstGeom>
            <a:noFill/>
          </p:spPr>
          <p:txBody>
            <a:bodyPr wrap="square" lIns="0" rIns="0" rtlCol="0">
              <a:spAutoFit/>
            </a:bodyPr>
            <a:lstStyle/>
            <a:p>
              <a:r>
                <a:rPr lang="en-US" altLang="ko-KR" sz="1200" dirty="0">
                  <a:solidFill>
                    <a:schemeClr val="tx1">
                      <a:lumMod val="75000"/>
                      <a:lumOff val="25000"/>
                    </a:schemeClr>
                  </a:solidFill>
                  <a:cs typeface="Calibri" pitchFamily="34" charset="0"/>
                </a:rPr>
                <a:t>False Positive Rate</a:t>
              </a:r>
            </a:p>
          </p:txBody>
        </p:sp>
      </p:grpSp>
      <p:sp>
        <p:nvSpPr>
          <p:cNvPr id="43" name="Rectangle 23">
            <a:extLst>
              <a:ext uri="{FF2B5EF4-FFF2-40B4-BE49-F238E27FC236}">
                <a16:creationId xmlns:a16="http://schemas.microsoft.com/office/drawing/2014/main" id="{25696C18-BC02-0348-8B48-010C3F60EBE8}"/>
              </a:ext>
            </a:extLst>
          </p:cNvPr>
          <p:cNvSpPr/>
          <p:nvPr/>
        </p:nvSpPr>
        <p:spPr>
          <a:xfrm>
            <a:off x="8135185" y="2370098"/>
            <a:ext cx="144000" cy="1440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lumMod val="75000"/>
                  <a:lumOff val="25000"/>
                </a:schemeClr>
              </a:solidFill>
            </a:endParaRPr>
          </a:p>
        </p:txBody>
      </p:sp>
      <p:sp>
        <p:nvSpPr>
          <p:cNvPr id="44" name="Rectangle 23">
            <a:extLst>
              <a:ext uri="{FF2B5EF4-FFF2-40B4-BE49-F238E27FC236}">
                <a16:creationId xmlns:a16="http://schemas.microsoft.com/office/drawing/2014/main" id="{7B425A9C-CAD3-164E-9732-B98E1A819A22}"/>
              </a:ext>
            </a:extLst>
          </p:cNvPr>
          <p:cNvSpPr/>
          <p:nvPr/>
        </p:nvSpPr>
        <p:spPr>
          <a:xfrm>
            <a:off x="8135185" y="2577229"/>
            <a:ext cx="144000" cy="1440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lumMod val="75000"/>
                  <a:lumOff val="25000"/>
                </a:schemeClr>
              </a:solidFill>
            </a:endParaRPr>
          </a:p>
        </p:txBody>
      </p:sp>
      <p:sp>
        <p:nvSpPr>
          <p:cNvPr id="45" name="Rectangle 23">
            <a:extLst>
              <a:ext uri="{FF2B5EF4-FFF2-40B4-BE49-F238E27FC236}">
                <a16:creationId xmlns:a16="http://schemas.microsoft.com/office/drawing/2014/main" id="{C17CE5F7-85AF-9C45-A68A-6130A1D4D87D}"/>
              </a:ext>
            </a:extLst>
          </p:cNvPr>
          <p:cNvSpPr/>
          <p:nvPr/>
        </p:nvSpPr>
        <p:spPr>
          <a:xfrm>
            <a:off x="8145124" y="3223272"/>
            <a:ext cx="144000" cy="1440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lumMod val="75000"/>
                  <a:lumOff val="25000"/>
                </a:schemeClr>
              </a:solidFill>
            </a:endParaRPr>
          </a:p>
        </p:txBody>
      </p:sp>
      <p:sp>
        <p:nvSpPr>
          <p:cNvPr id="47" name="TextBox 46">
            <a:extLst>
              <a:ext uri="{FF2B5EF4-FFF2-40B4-BE49-F238E27FC236}">
                <a16:creationId xmlns:a16="http://schemas.microsoft.com/office/drawing/2014/main" id="{1AF21D55-FE54-414C-A859-4CE5C4FBFA24}"/>
              </a:ext>
            </a:extLst>
          </p:cNvPr>
          <p:cNvSpPr txBox="1"/>
          <p:nvPr/>
        </p:nvSpPr>
        <p:spPr>
          <a:xfrm>
            <a:off x="51003" y="3138772"/>
            <a:ext cx="4344537" cy="3231654"/>
          </a:xfrm>
          <a:prstGeom prst="rect">
            <a:avLst/>
          </a:prstGeom>
          <a:noFill/>
        </p:spPr>
        <p:txBody>
          <a:bodyPr wrap="square" rtlCol="0" anchor="ctr">
            <a:spAutoFit/>
          </a:bodyPr>
          <a:lstStyle/>
          <a:p>
            <a:r>
              <a:rPr lang="en-GB" altLang="ko-KR" sz="1200" dirty="0">
                <a:cs typeface="Arial" pitchFamily="34" charset="0"/>
              </a:rPr>
              <a:t>What I am looking for in an ideal model is to accurately predict CHD and to minimise risk of death, even if that means concurrently getting false positives as those people will eventually find out that they won't contract the disease through follow up tests, though understandably will be inconvenient, or will spur them onto living a healthier lifestyle.</a:t>
            </a:r>
          </a:p>
          <a:p>
            <a:endParaRPr lang="en-GB" altLang="ko-KR" sz="1200" dirty="0">
              <a:solidFill>
                <a:schemeClr val="tx1"/>
              </a:solidFill>
              <a:cs typeface="Arial" pitchFamily="34" charset="0"/>
            </a:endParaRPr>
          </a:p>
          <a:p>
            <a:r>
              <a:rPr lang="en-GB" altLang="ko-KR" sz="1200" b="1" dirty="0">
                <a:cs typeface="Arial" pitchFamily="34" charset="0"/>
              </a:rPr>
              <a:t>Firstly, </a:t>
            </a:r>
            <a:r>
              <a:rPr lang="en-GB" altLang="ko-KR" sz="1200" dirty="0">
                <a:highlight>
                  <a:srgbClr val="FFFF00"/>
                </a:highlight>
                <a:cs typeface="Arial" pitchFamily="34" charset="0"/>
              </a:rPr>
              <a:t>high Sensitivity combined with low False Negative Rates </a:t>
            </a:r>
            <a:r>
              <a:rPr lang="en-GB" altLang="ko-KR" sz="1200" dirty="0">
                <a:cs typeface="Arial" pitchFamily="34" charset="0"/>
              </a:rPr>
              <a:t>to detect those people who are positive will in fact get the disease, while minimise incorrectly telling people they won't get CHD, when in fact they will.</a:t>
            </a:r>
          </a:p>
          <a:p>
            <a:endParaRPr lang="en-GB" altLang="ko-KR" sz="1200" dirty="0">
              <a:solidFill>
                <a:schemeClr val="tx1"/>
              </a:solidFill>
              <a:cs typeface="Arial" pitchFamily="34" charset="0"/>
            </a:endParaRPr>
          </a:p>
          <a:p>
            <a:r>
              <a:rPr lang="en-GB" altLang="ko-KR" sz="1200" b="1" dirty="0">
                <a:cs typeface="Arial" pitchFamily="34" charset="0"/>
              </a:rPr>
              <a:t>Secondly,</a:t>
            </a:r>
            <a:r>
              <a:rPr lang="en-GB" altLang="ko-KR" sz="1200" dirty="0">
                <a:cs typeface="Arial" pitchFamily="34" charset="0"/>
              </a:rPr>
              <a:t> </a:t>
            </a:r>
            <a:r>
              <a:rPr lang="en-GB" altLang="ko-KR" sz="1200" dirty="0">
                <a:highlight>
                  <a:srgbClr val="FFFF00"/>
                </a:highlight>
                <a:cs typeface="Arial" pitchFamily="34" charset="0"/>
              </a:rPr>
              <a:t>high Accuracy rate and a high AUC rate</a:t>
            </a:r>
            <a:r>
              <a:rPr lang="en-GB" altLang="ko-KR" sz="1200" dirty="0">
                <a:cs typeface="Arial" pitchFamily="34" charset="0"/>
              </a:rPr>
              <a:t> will bolster confidence the model's reliability.</a:t>
            </a:r>
          </a:p>
          <a:p>
            <a:endParaRPr lang="en-GB" altLang="ko-KR" sz="1200" dirty="0">
              <a:cs typeface="Arial" pitchFamily="34" charset="0"/>
            </a:endParaRPr>
          </a:p>
          <a:p>
            <a:r>
              <a:rPr lang="en-GB" altLang="ko-KR" sz="1200" b="1" dirty="0">
                <a:cs typeface="Arial" pitchFamily="34" charset="0"/>
              </a:rPr>
              <a:t>Thirdly</a:t>
            </a:r>
            <a:r>
              <a:rPr lang="en-GB" altLang="ko-KR" sz="1200" dirty="0">
                <a:cs typeface="Arial" pitchFamily="34" charset="0"/>
              </a:rPr>
              <a:t>, </a:t>
            </a:r>
            <a:r>
              <a:rPr lang="en-GB" altLang="ko-KR" sz="1200" dirty="0">
                <a:highlight>
                  <a:srgbClr val="FFFF00"/>
                </a:highlight>
                <a:cs typeface="Arial" pitchFamily="34" charset="0"/>
              </a:rPr>
              <a:t>correctly identifying the True Negative Rates, </a:t>
            </a:r>
            <a:r>
              <a:rPr lang="en-GB" altLang="ko-KR" sz="1200" dirty="0">
                <a:cs typeface="Arial" pitchFamily="34" charset="0"/>
              </a:rPr>
              <a:t>while reducing the False Positives.</a:t>
            </a:r>
            <a:endParaRPr lang="ko-KR" altLang="en-US" sz="1200" dirty="0">
              <a:solidFill>
                <a:schemeClr val="tx1"/>
              </a:solidFill>
              <a:cs typeface="Arial" pitchFamily="34" charset="0"/>
            </a:endParaRPr>
          </a:p>
        </p:txBody>
      </p:sp>
      <p:grpSp>
        <p:nvGrpSpPr>
          <p:cNvPr id="48" name="Group 30">
            <a:extLst>
              <a:ext uri="{FF2B5EF4-FFF2-40B4-BE49-F238E27FC236}">
                <a16:creationId xmlns:a16="http://schemas.microsoft.com/office/drawing/2014/main" id="{3BFAC4F7-C228-5245-A18D-98ECB8BCAE25}"/>
              </a:ext>
            </a:extLst>
          </p:cNvPr>
          <p:cNvGrpSpPr/>
          <p:nvPr/>
        </p:nvGrpSpPr>
        <p:grpSpPr>
          <a:xfrm>
            <a:off x="8141808" y="3378383"/>
            <a:ext cx="3168917" cy="276999"/>
            <a:chOff x="7848856" y="4058120"/>
            <a:chExt cx="2513942" cy="276999"/>
          </a:xfrm>
        </p:grpSpPr>
        <p:sp>
          <p:nvSpPr>
            <p:cNvPr id="49" name="Rectangle 22">
              <a:extLst>
                <a:ext uri="{FF2B5EF4-FFF2-40B4-BE49-F238E27FC236}">
                  <a16:creationId xmlns:a16="http://schemas.microsoft.com/office/drawing/2014/main" id="{85C0782B-4E69-7A4D-8A71-7CA51CD2DA92}"/>
                </a:ext>
              </a:extLst>
            </p:cNvPr>
            <p:cNvSpPr/>
            <p:nvPr/>
          </p:nvSpPr>
          <p:spPr>
            <a:xfrm>
              <a:off x="7848856" y="4121462"/>
              <a:ext cx="114237" cy="14401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75000"/>
                    <a:lumOff val="25000"/>
                  </a:schemeClr>
                </a:solidFill>
                <a:highlight>
                  <a:srgbClr val="00FFFF"/>
                </a:highlight>
              </a:endParaRPr>
            </a:p>
          </p:txBody>
        </p:sp>
        <p:sp>
          <p:nvSpPr>
            <p:cNvPr id="51" name="TextBox 50">
              <a:extLst>
                <a:ext uri="{FF2B5EF4-FFF2-40B4-BE49-F238E27FC236}">
                  <a16:creationId xmlns:a16="http://schemas.microsoft.com/office/drawing/2014/main" id="{2BE07EAD-6ECF-3648-ADC1-3D9528FEDE66}"/>
                </a:ext>
              </a:extLst>
            </p:cNvPr>
            <p:cNvSpPr txBox="1"/>
            <p:nvPr/>
          </p:nvSpPr>
          <p:spPr>
            <a:xfrm>
              <a:off x="8027476" y="4058120"/>
              <a:ext cx="2335322" cy="276999"/>
            </a:xfrm>
            <a:prstGeom prst="rect">
              <a:avLst/>
            </a:prstGeom>
            <a:noFill/>
          </p:spPr>
          <p:txBody>
            <a:bodyPr wrap="square" lIns="0" rIns="0" rtlCol="0">
              <a:spAutoFit/>
            </a:bodyPr>
            <a:lstStyle/>
            <a:p>
              <a:r>
                <a:rPr lang="en-GB" altLang="ko-KR" sz="1200" dirty="0">
                  <a:solidFill>
                    <a:schemeClr val="tx1">
                      <a:lumMod val="75000"/>
                      <a:lumOff val="25000"/>
                    </a:schemeClr>
                  </a:solidFill>
                  <a:cs typeface="Calibri" pitchFamily="34" charset="0"/>
                </a:rPr>
                <a:t>False Negative Rate</a:t>
              </a:r>
              <a:endParaRPr lang="ko-KR" altLang="en-US" sz="1200" dirty="0">
                <a:solidFill>
                  <a:schemeClr val="tx1">
                    <a:lumMod val="75000"/>
                    <a:lumOff val="25000"/>
                  </a:schemeClr>
                </a:solidFill>
                <a:cs typeface="Calibri" pitchFamily="34" charset="0"/>
              </a:endParaRPr>
            </a:p>
          </p:txBody>
        </p:sp>
      </p:grpSp>
    </p:spTree>
    <p:extLst>
      <p:ext uri="{BB962C8B-B14F-4D97-AF65-F5344CB8AC3E}">
        <p14:creationId xmlns:p14="http://schemas.microsoft.com/office/powerpoint/2010/main" val="3334296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The “Best” Model</a:t>
            </a:r>
          </a:p>
        </p:txBody>
      </p:sp>
      <p:sp>
        <p:nvSpPr>
          <p:cNvPr id="3" name="Freeform 2">
            <a:extLst>
              <a:ext uri="{FF2B5EF4-FFF2-40B4-BE49-F238E27FC236}">
                <a16:creationId xmlns:a16="http://schemas.microsoft.com/office/drawing/2014/main" id="{57F4314A-8BF6-453D-88BA-94F21A03484B}"/>
              </a:ext>
            </a:extLst>
          </p:cNvPr>
          <p:cNvSpPr/>
          <p:nvPr/>
        </p:nvSpPr>
        <p:spPr>
          <a:xfrm>
            <a:off x="3771626" y="1640658"/>
            <a:ext cx="593089" cy="2123308"/>
          </a:xfrm>
          <a:custGeom>
            <a:avLst/>
            <a:gdLst>
              <a:gd name="connsiteX0" fmla="*/ 0 w 828136"/>
              <a:gd name="connsiteY0" fmla="*/ 422694 h 2018581"/>
              <a:gd name="connsiteX1" fmla="*/ 414068 w 828136"/>
              <a:gd name="connsiteY1" fmla="*/ 2018581 h 2018581"/>
              <a:gd name="connsiteX2" fmla="*/ 828136 w 828136"/>
              <a:gd name="connsiteY2" fmla="*/ 1570007 h 2018581"/>
              <a:gd name="connsiteX3" fmla="*/ 465826 w 828136"/>
              <a:gd name="connsiteY3" fmla="*/ 0 h 2018581"/>
              <a:gd name="connsiteX4" fmla="*/ 0 w 828136"/>
              <a:gd name="connsiteY4" fmla="*/ 422694 h 2018581"/>
              <a:gd name="connsiteX0" fmla="*/ 0 w 849567"/>
              <a:gd name="connsiteY0" fmla="*/ 422694 h 2018581"/>
              <a:gd name="connsiteX1" fmla="*/ 414068 w 849567"/>
              <a:gd name="connsiteY1" fmla="*/ 2018581 h 2018581"/>
              <a:gd name="connsiteX2" fmla="*/ 849567 w 849567"/>
              <a:gd name="connsiteY2" fmla="*/ 1567626 h 2018581"/>
              <a:gd name="connsiteX3" fmla="*/ 465826 w 849567"/>
              <a:gd name="connsiteY3" fmla="*/ 0 h 2018581"/>
              <a:gd name="connsiteX4" fmla="*/ 0 w 849567"/>
              <a:gd name="connsiteY4" fmla="*/ 422694 h 2018581"/>
              <a:gd name="connsiteX0" fmla="*/ 0 w 849567"/>
              <a:gd name="connsiteY0" fmla="*/ 422694 h 2018581"/>
              <a:gd name="connsiteX1" fmla="*/ 404543 w 849567"/>
              <a:gd name="connsiteY1" fmla="*/ 2018581 h 2018581"/>
              <a:gd name="connsiteX2" fmla="*/ 849567 w 849567"/>
              <a:gd name="connsiteY2" fmla="*/ 1567626 h 2018581"/>
              <a:gd name="connsiteX3" fmla="*/ 465826 w 849567"/>
              <a:gd name="connsiteY3" fmla="*/ 0 h 2018581"/>
              <a:gd name="connsiteX4" fmla="*/ 0 w 849567"/>
              <a:gd name="connsiteY4" fmla="*/ 422694 h 2018581"/>
              <a:gd name="connsiteX0" fmla="*/ 0 w 849567"/>
              <a:gd name="connsiteY0" fmla="*/ 434600 h 2030487"/>
              <a:gd name="connsiteX1" fmla="*/ 404543 w 849567"/>
              <a:gd name="connsiteY1" fmla="*/ 2030487 h 2030487"/>
              <a:gd name="connsiteX2" fmla="*/ 849567 w 849567"/>
              <a:gd name="connsiteY2" fmla="*/ 1579532 h 2030487"/>
              <a:gd name="connsiteX3" fmla="*/ 449157 w 849567"/>
              <a:gd name="connsiteY3" fmla="*/ 0 h 2030487"/>
              <a:gd name="connsiteX4" fmla="*/ 0 w 849567"/>
              <a:gd name="connsiteY4" fmla="*/ 434600 h 2030487"/>
              <a:gd name="connsiteX0" fmla="*/ 0 w 849567"/>
              <a:gd name="connsiteY0" fmla="*/ 434600 h 2030487"/>
              <a:gd name="connsiteX1" fmla="*/ 404543 w 849567"/>
              <a:gd name="connsiteY1" fmla="*/ 2030487 h 2030487"/>
              <a:gd name="connsiteX2" fmla="*/ 849567 w 849567"/>
              <a:gd name="connsiteY2" fmla="*/ 1579532 h 2030487"/>
              <a:gd name="connsiteX3" fmla="*/ 449157 w 849567"/>
              <a:gd name="connsiteY3" fmla="*/ 0 h 2030487"/>
              <a:gd name="connsiteX4" fmla="*/ 0 w 849567"/>
              <a:gd name="connsiteY4" fmla="*/ 434600 h 2030487"/>
              <a:gd name="connsiteX0" fmla="*/ 0 w 849567"/>
              <a:gd name="connsiteY0" fmla="*/ 436981 h 2032868"/>
              <a:gd name="connsiteX1" fmla="*/ 404543 w 849567"/>
              <a:gd name="connsiteY1" fmla="*/ 2032868 h 2032868"/>
              <a:gd name="connsiteX2" fmla="*/ 849567 w 849567"/>
              <a:gd name="connsiteY2" fmla="*/ 1581913 h 2032868"/>
              <a:gd name="connsiteX3" fmla="*/ 442013 w 849567"/>
              <a:gd name="connsiteY3" fmla="*/ 0 h 2032868"/>
              <a:gd name="connsiteX4" fmla="*/ 0 w 849567"/>
              <a:gd name="connsiteY4" fmla="*/ 436981 h 2032868"/>
              <a:gd name="connsiteX0" fmla="*/ 0 w 851948"/>
              <a:gd name="connsiteY0" fmla="*/ 453650 h 2032868"/>
              <a:gd name="connsiteX1" fmla="*/ 406924 w 851948"/>
              <a:gd name="connsiteY1" fmla="*/ 2032868 h 2032868"/>
              <a:gd name="connsiteX2" fmla="*/ 851948 w 851948"/>
              <a:gd name="connsiteY2" fmla="*/ 1581913 h 2032868"/>
              <a:gd name="connsiteX3" fmla="*/ 444394 w 851948"/>
              <a:gd name="connsiteY3" fmla="*/ 0 h 2032868"/>
              <a:gd name="connsiteX4" fmla="*/ 0 w 851948"/>
              <a:gd name="connsiteY4" fmla="*/ 453650 h 2032868"/>
              <a:gd name="connsiteX0" fmla="*/ 0 w 844804"/>
              <a:gd name="connsiteY0" fmla="*/ 444125 h 2032868"/>
              <a:gd name="connsiteX1" fmla="*/ 399780 w 844804"/>
              <a:gd name="connsiteY1" fmla="*/ 2032868 h 2032868"/>
              <a:gd name="connsiteX2" fmla="*/ 844804 w 844804"/>
              <a:gd name="connsiteY2" fmla="*/ 1581913 h 2032868"/>
              <a:gd name="connsiteX3" fmla="*/ 437250 w 844804"/>
              <a:gd name="connsiteY3" fmla="*/ 0 h 2032868"/>
              <a:gd name="connsiteX4" fmla="*/ 0 w 844804"/>
              <a:gd name="connsiteY4" fmla="*/ 444125 h 2032868"/>
              <a:gd name="connsiteX0" fmla="*/ 0 w 844804"/>
              <a:gd name="connsiteY0" fmla="*/ 444125 h 2032868"/>
              <a:gd name="connsiteX1" fmla="*/ 399780 w 844804"/>
              <a:gd name="connsiteY1" fmla="*/ 2032868 h 2032868"/>
              <a:gd name="connsiteX2" fmla="*/ 844804 w 844804"/>
              <a:gd name="connsiteY2" fmla="*/ 1581913 h 2032868"/>
              <a:gd name="connsiteX3" fmla="*/ 437250 w 844804"/>
              <a:gd name="connsiteY3" fmla="*/ 0 h 2032868"/>
              <a:gd name="connsiteX4" fmla="*/ 0 w 844804"/>
              <a:gd name="connsiteY4" fmla="*/ 444125 h 2032868"/>
              <a:gd name="connsiteX0" fmla="*/ 0 w 856710"/>
              <a:gd name="connsiteY0" fmla="*/ 448888 h 2032868"/>
              <a:gd name="connsiteX1" fmla="*/ 411686 w 856710"/>
              <a:gd name="connsiteY1" fmla="*/ 2032868 h 2032868"/>
              <a:gd name="connsiteX2" fmla="*/ 856710 w 856710"/>
              <a:gd name="connsiteY2" fmla="*/ 1581913 h 2032868"/>
              <a:gd name="connsiteX3" fmla="*/ 449156 w 856710"/>
              <a:gd name="connsiteY3" fmla="*/ 0 h 2032868"/>
              <a:gd name="connsiteX4" fmla="*/ 0 w 856710"/>
              <a:gd name="connsiteY4" fmla="*/ 448888 h 2032868"/>
              <a:gd name="connsiteX0" fmla="*/ 0 w 856710"/>
              <a:gd name="connsiteY0" fmla="*/ 486988 h 2070968"/>
              <a:gd name="connsiteX1" fmla="*/ 411686 w 856710"/>
              <a:gd name="connsiteY1" fmla="*/ 2070968 h 2070968"/>
              <a:gd name="connsiteX2" fmla="*/ 856710 w 856710"/>
              <a:gd name="connsiteY2" fmla="*/ 1620013 h 2070968"/>
              <a:gd name="connsiteX3" fmla="*/ 763481 w 856710"/>
              <a:gd name="connsiteY3" fmla="*/ 0 h 2070968"/>
              <a:gd name="connsiteX4" fmla="*/ 0 w 856710"/>
              <a:gd name="connsiteY4" fmla="*/ 486988 h 2070968"/>
              <a:gd name="connsiteX0" fmla="*/ 0 w 856710"/>
              <a:gd name="connsiteY0" fmla="*/ 486988 h 2070968"/>
              <a:gd name="connsiteX1" fmla="*/ 411686 w 856710"/>
              <a:gd name="connsiteY1" fmla="*/ 2070968 h 2070968"/>
              <a:gd name="connsiteX2" fmla="*/ 856710 w 856710"/>
              <a:gd name="connsiteY2" fmla="*/ 1620013 h 2070968"/>
              <a:gd name="connsiteX3" fmla="*/ 763481 w 856710"/>
              <a:gd name="connsiteY3" fmla="*/ 0 h 2070968"/>
              <a:gd name="connsiteX4" fmla="*/ 0 w 856710"/>
              <a:gd name="connsiteY4" fmla="*/ 486988 h 2070968"/>
              <a:gd name="connsiteX0" fmla="*/ 0 w 856710"/>
              <a:gd name="connsiteY0" fmla="*/ 486988 h 2070968"/>
              <a:gd name="connsiteX1" fmla="*/ 411686 w 856710"/>
              <a:gd name="connsiteY1" fmla="*/ 2070968 h 2070968"/>
              <a:gd name="connsiteX2" fmla="*/ 856710 w 856710"/>
              <a:gd name="connsiteY2" fmla="*/ 1620013 h 2070968"/>
              <a:gd name="connsiteX3" fmla="*/ 763481 w 856710"/>
              <a:gd name="connsiteY3" fmla="*/ 0 h 2070968"/>
              <a:gd name="connsiteX4" fmla="*/ 0 w 856710"/>
              <a:gd name="connsiteY4" fmla="*/ 486988 h 2070968"/>
              <a:gd name="connsiteX0" fmla="*/ 0 w 856710"/>
              <a:gd name="connsiteY0" fmla="*/ 486988 h 2070968"/>
              <a:gd name="connsiteX1" fmla="*/ 411686 w 856710"/>
              <a:gd name="connsiteY1" fmla="*/ 2070968 h 2070968"/>
              <a:gd name="connsiteX2" fmla="*/ 856710 w 856710"/>
              <a:gd name="connsiteY2" fmla="*/ 1620013 h 2070968"/>
              <a:gd name="connsiteX3" fmla="*/ 763481 w 856710"/>
              <a:gd name="connsiteY3" fmla="*/ 0 h 2070968"/>
              <a:gd name="connsiteX4" fmla="*/ 0 w 856710"/>
              <a:gd name="connsiteY4" fmla="*/ 486988 h 2070968"/>
              <a:gd name="connsiteX0" fmla="*/ 0 w 856710"/>
              <a:gd name="connsiteY0" fmla="*/ 486988 h 2070968"/>
              <a:gd name="connsiteX1" fmla="*/ 411686 w 856710"/>
              <a:gd name="connsiteY1" fmla="*/ 2070968 h 2070968"/>
              <a:gd name="connsiteX2" fmla="*/ 856710 w 856710"/>
              <a:gd name="connsiteY2" fmla="*/ 1620013 h 2070968"/>
              <a:gd name="connsiteX3" fmla="*/ 763481 w 856710"/>
              <a:gd name="connsiteY3" fmla="*/ 0 h 2070968"/>
              <a:gd name="connsiteX4" fmla="*/ 0 w 856710"/>
              <a:gd name="connsiteY4" fmla="*/ 486988 h 2070968"/>
              <a:gd name="connsiteX0" fmla="*/ 0 w 590010"/>
              <a:gd name="connsiteY0" fmla="*/ 486988 h 2070968"/>
              <a:gd name="connsiteX1" fmla="*/ 144986 w 590010"/>
              <a:gd name="connsiteY1" fmla="*/ 2070968 h 2070968"/>
              <a:gd name="connsiteX2" fmla="*/ 590010 w 590010"/>
              <a:gd name="connsiteY2" fmla="*/ 1620013 h 2070968"/>
              <a:gd name="connsiteX3" fmla="*/ 496781 w 590010"/>
              <a:gd name="connsiteY3" fmla="*/ 0 h 2070968"/>
              <a:gd name="connsiteX4" fmla="*/ 0 w 590010"/>
              <a:gd name="connsiteY4" fmla="*/ 486988 h 2070968"/>
              <a:gd name="connsiteX0" fmla="*/ 0 w 590010"/>
              <a:gd name="connsiteY0" fmla="*/ 515563 h 2070968"/>
              <a:gd name="connsiteX1" fmla="*/ 144986 w 590010"/>
              <a:gd name="connsiteY1" fmla="*/ 2070968 h 2070968"/>
              <a:gd name="connsiteX2" fmla="*/ 590010 w 590010"/>
              <a:gd name="connsiteY2" fmla="*/ 1620013 h 2070968"/>
              <a:gd name="connsiteX3" fmla="*/ 496781 w 590010"/>
              <a:gd name="connsiteY3" fmla="*/ 0 h 2070968"/>
              <a:gd name="connsiteX4" fmla="*/ 0 w 590010"/>
              <a:gd name="connsiteY4" fmla="*/ 515563 h 2070968"/>
              <a:gd name="connsiteX0" fmla="*/ 0 w 593089"/>
              <a:gd name="connsiteY0" fmla="*/ 487854 h 2070968"/>
              <a:gd name="connsiteX1" fmla="*/ 148065 w 593089"/>
              <a:gd name="connsiteY1" fmla="*/ 2070968 h 2070968"/>
              <a:gd name="connsiteX2" fmla="*/ 593089 w 593089"/>
              <a:gd name="connsiteY2" fmla="*/ 1620013 h 2070968"/>
              <a:gd name="connsiteX3" fmla="*/ 499860 w 593089"/>
              <a:gd name="connsiteY3" fmla="*/ 0 h 2070968"/>
              <a:gd name="connsiteX4" fmla="*/ 0 w 593089"/>
              <a:gd name="connsiteY4" fmla="*/ 487854 h 2070968"/>
              <a:gd name="connsiteX0" fmla="*/ 0 w 593089"/>
              <a:gd name="connsiteY0" fmla="*/ 494012 h 2077126"/>
              <a:gd name="connsiteX1" fmla="*/ 148065 w 593089"/>
              <a:gd name="connsiteY1" fmla="*/ 2077126 h 2077126"/>
              <a:gd name="connsiteX2" fmla="*/ 593089 w 593089"/>
              <a:gd name="connsiteY2" fmla="*/ 1626171 h 2077126"/>
              <a:gd name="connsiteX3" fmla="*/ 493702 w 593089"/>
              <a:gd name="connsiteY3" fmla="*/ 0 h 2077126"/>
              <a:gd name="connsiteX4" fmla="*/ 0 w 593089"/>
              <a:gd name="connsiteY4" fmla="*/ 494012 h 2077126"/>
              <a:gd name="connsiteX0" fmla="*/ 0 w 593089"/>
              <a:gd name="connsiteY0" fmla="*/ 494012 h 2077126"/>
              <a:gd name="connsiteX1" fmla="*/ 148065 w 593089"/>
              <a:gd name="connsiteY1" fmla="*/ 2077126 h 2077126"/>
              <a:gd name="connsiteX2" fmla="*/ 593089 w 593089"/>
              <a:gd name="connsiteY2" fmla="*/ 1626171 h 2077126"/>
              <a:gd name="connsiteX3" fmla="*/ 493702 w 593089"/>
              <a:gd name="connsiteY3" fmla="*/ 0 h 2077126"/>
              <a:gd name="connsiteX4" fmla="*/ 0 w 593089"/>
              <a:gd name="connsiteY4" fmla="*/ 494012 h 2077126"/>
              <a:gd name="connsiteX0" fmla="*/ 0 w 593089"/>
              <a:gd name="connsiteY0" fmla="*/ 494012 h 2123308"/>
              <a:gd name="connsiteX1" fmla="*/ 86489 w 593089"/>
              <a:gd name="connsiteY1" fmla="*/ 2123308 h 2123308"/>
              <a:gd name="connsiteX2" fmla="*/ 593089 w 593089"/>
              <a:gd name="connsiteY2" fmla="*/ 1626171 h 2123308"/>
              <a:gd name="connsiteX3" fmla="*/ 493702 w 593089"/>
              <a:gd name="connsiteY3" fmla="*/ 0 h 2123308"/>
              <a:gd name="connsiteX4" fmla="*/ 0 w 593089"/>
              <a:gd name="connsiteY4" fmla="*/ 494012 h 2123308"/>
              <a:gd name="connsiteX0" fmla="*/ 0 w 590010"/>
              <a:gd name="connsiteY0" fmla="*/ 503248 h 2123308"/>
              <a:gd name="connsiteX1" fmla="*/ 83410 w 590010"/>
              <a:gd name="connsiteY1" fmla="*/ 2123308 h 2123308"/>
              <a:gd name="connsiteX2" fmla="*/ 590010 w 590010"/>
              <a:gd name="connsiteY2" fmla="*/ 1626171 h 2123308"/>
              <a:gd name="connsiteX3" fmla="*/ 490623 w 590010"/>
              <a:gd name="connsiteY3" fmla="*/ 0 h 2123308"/>
              <a:gd name="connsiteX4" fmla="*/ 0 w 590010"/>
              <a:gd name="connsiteY4" fmla="*/ 503248 h 2123308"/>
              <a:gd name="connsiteX0" fmla="*/ 0 w 593089"/>
              <a:gd name="connsiteY0" fmla="*/ 497090 h 2123308"/>
              <a:gd name="connsiteX1" fmla="*/ 86489 w 593089"/>
              <a:gd name="connsiteY1" fmla="*/ 2123308 h 2123308"/>
              <a:gd name="connsiteX2" fmla="*/ 593089 w 593089"/>
              <a:gd name="connsiteY2" fmla="*/ 1626171 h 2123308"/>
              <a:gd name="connsiteX3" fmla="*/ 493702 w 593089"/>
              <a:gd name="connsiteY3" fmla="*/ 0 h 2123308"/>
              <a:gd name="connsiteX4" fmla="*/ 0 w 593089"/>
              <a:gd name="connsiteY4" fmla="*/ 497090 h 2123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089" h="2123308">
                <a:moveTo>
                  <a:pt x="0" y="497090"/>
                </a:moveTo>
                <a:lnTo>
                  <a:pt x="86489" y="2123308"/>
                </a:lnTo>
                <a:lnTo>
                  <a:pt x="593089" y="1626171"/>
                </a:lnTo>
                <a:cubicBezTo>
                  <a:pt x="571538" y="1060767"/>
                  <a:pt x="534303" y="813054"/>
                  <a:pt x="493702" y="0"/>
                </a:cubicBezTo>
                <a:cubicBezTo>
                  <a:pt x="339509" y="169088"/>
                  <a:pt x="149719" y="345079"/>
                  <a:pt x="0" y="497090"/>
                </a:cubicBez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4" name="Freeform 2">
            <a:extLst>
              <a:ext uri="{FF2B5EF4-FFF2-40B4-BE49-F238E27FC236}">
                <a16:creationId xmlns:a16="http://schemas.microsoft.com/office/drawing/2014/main" id="{53E26F38-4E68-4449-89D2-DEB9D89944A6}"/>
              </a:ext>
            </a:extLst>
          </p:cNvPr>
          <p:cNvSpPr/>
          <p:nvPr/>
        </p:nvSpPr>
        <p:spPr>
          <a:xfrm>
            <a:off x="5302382" y="1639261"/>
            <a:ext cx="593089" cy="2123308"/>
          </a:xfrm>
          <a:custGeom>
            <a:avLst/>
            <a:gdLst>
              <a:gd name="connsiteX0" fmla="*/ 0 w 828136"/>
              <a:gd name="connsiteY0" fmla="*/ 422694 h 2018581"/>
              <a:gd name="connsiteX1" fmla="*/ 414068 w 828136"/>
              <a:gd name="connsiteY1" fmla="*/ 2018581 h 2018581"/>
              <a:gd name="connsiteX2" fmla="*/ 828136 w 828136"/>
              <a:gd name="connsiteY2" fmla="*/ 1570007 h 2018581"/>
              <a:gd name="connsiteX3" fmla="*/ 465826 w 828136"/>
              <a:gd name="connsiteY3" fmla="*/ 0 h 2018581"/>
              <a:gd name="connsiteX4" fmla="*/ 0 w 828136"/>
              <a:gd name="connsiteY4" fmla="*/ 422694 h 2018581"/>
              <a:gd name="connsiteX0" fmla="*/ 0 w 849567"/>
              <a:gd name="connsiteY0" fmla="*/ 422694 h 2018581"/>
              <a:gd name="connsiteX1" fmla="*/ 414068 w 849567"/>
              <a:gd name="connsiteY1" fmla="*/ 2018581 h 2018581"/>
              <a:gd name="connsiteX2" fmla="*/ 849567 w 849567"/>
              <a:gd name="connsiteY2" fmla="*/ 1567626 h 2018581"/>
              <a:gd name="connsiteX3" fmla="*/ 465826 w 849567"/>
              <a:gd name="connsiteY3" fmla="*/ 0 h 2018581"/>
              <a:gd name="connsiteX4" fmla="*/ 0 w 849567"/>
              <a:gd name="connsiteY4" fmla="*/ 422694 h 2018581"/>
              <a:gd name="connsiteX0" fmla="*/ 0 w 849567"/>
              <a:gd name="connsiteY0" fmla="*/ 422694 h 2018581"/>
              <a:gd name="connsiteX1" fmla="*/ 404543 w 849567"/>
              <a:gd name="connsiteY1" fmla="*/ 2018581 h 2018581"/>
              <a:gd name="connsiteX2" fmla="*/ 849567 w 849567"/>
              <a:gd name="connsiteY2" fmla="*/ 1567626 h 2018581"/>
              <a:gd name="connsiteX3" fmla="*/ 465826 w 849567"/>
              <a:gd name="connsiteY3" fmla="*/ 0 h 2018581"/>
              <a:gd name="connsiteX4" fmla="*/ 0 w 849567"/>
              <a:gd name="connsiteY4" fmla="*/ 422694 h 2018581"/>
              <a:gd name="connsiteX0" fmla="*/ 0 w 849567"/>
              <a:gd name="connsiteY0" fmla="*/ 434600 h 2030487"/>
              <a:gd name="connsiteX1" fmla="*/ 404543 w 849567"/>
              <a:gd name="connsiteY1" fmla="*/ 2030487 h 2030487"/>
              <a:gd name="connsiteX2" fmla="*/ 849567 w 849567"/>
              <a:gd name="connsiteY2" fmla="*/ 1579532 h 2030487"/>
              <a:gd name="connsiteX3" fmla="*/ 449157 w 849567"/>
              <a:gd name="connsiteY3" fmla="*/ 0 h 2030487"/>
              <a:gd name="connsiteX4" fmla="*/ 0 w 849567"/>
              <a:gd name="connsiteY4" fmla="*/ 434600 h 2030487"/>
              <a:gd name="connsiteX0" fmla="*/ 0 w 849567"/>
              <a:gd name="connsiteY0" fmla="*/ 434600 h 2030487"/>
              <a:gd name="connsiteX1" fmla="*/ 404543 w 849567"/>
              <a:gd name="connsiteY1" fmla="*/ 2030487 h 2030487"/>
              <a:gd name="connsiteX2" fmla="*/ 849567 w 849567"/>
              <a:gd name="connsiteY2" fmla="*/ 1579532 h 2030487"/>
              <a:gd name="connsiteX3" fmla="*/ 449157 w 849567"/>
              <a:gd name="connsiteY3" fmla="*/ 0 h 2030487"/>
              <a:gd name="connsiteX4" fmla="*/ 0 w 849567"/>
              <a:gd name="connsiteY4" fmla="*/ 434600 h 2030487"/>
              <a:gd name="connsiteX0" fmla="*/ 0 w 849567"/>
              <a:gd name="connsiteY0" fmla="*/ 436981 h 2032868"/>
              <a:gd name="connsiteX1" fmla="*/ 404543 w 849567"/>
              <a:gd name="connsiteY1" fmla="*/ 2032868 h 2032868"/>
              <a:gd name="connsiteX2" fmla="*/ 849567 w 849567"/>
              <a:gd name="connsiteY2" fmla="*/ 1581913 h 2032868"/>
              <a:gd name="connsiteX3" fmla="*/ 442013 w 849567"/>
              <a:gd name="connsiteY3" fmla="*/ 0 h 2032868"/>
              <a:gd name="connsiteX4" fmla="*/ 0 w 849567"/>
              <a:gd name="connsiteY4" fmla="*/ 436981 h 2032868"/>
              <a:gd name="connsiteX0" fmla="*/ 0 w 851948"/>
              <a:gd name="connsiteY0" fmla="*/ 453650 h 2032868"/>
              <a:gd name="connsiteX1" fmla="*/ 406924 w 851948"/>
              <a:gd name="connsiteY1" fmla="*/ 2032868 h 2032868"/>
              <a:gd name="connsiteX2" fmla="*/ 851948 w 851948"/>
              <a:gd name="connsiteY2" fmla="*/ 1581913 h 2032868"/>
              <a:gd name="connsiteX3" fmla="*/ 444394 w 851948"/>
              <a:gd name="connsiteY3" fmla="*/ 0 h 2032868"/>
              <a:gd name="connsiteX4" fmla="*/ 0 w 851948"/>
              <a:gd name="connsiteY4" fmla="*/ 453650 h 2032868"/>
              <a:gd name="connsiteX0" fmla="*/ 0 w 844804"/>
              <a:gd name="connsiteY0" fmla="*/ 444125 h 2032868"/>
              <a:gd name="connsiteX1" fmla="*/ 399780 w 844804"/>
              <a:gd name="connsiteY1" fmla="*/ 2032868 h 2032868"/>
              <a:gd name="connsiteX2" fmla="*/ 844804 w 844804"/>
              <a:gd name="connsiteY2" fmla="*/ 1581913 h 2032868"/>
              <a:gd name="connsiteX3" fmla="*/ 437250 w 844804"/>
              <a:gd name="connsiteY3" fmla="*/ 0 h 2032868"/>
              <a:gd name="connsiteX4" fmla="*/ 0 w 844804"/>
              <a:gd name="connsiteY4" fmla="*/ 444125 h 2032868"/>
              <a:gd name="connsiteX0" fmla="*/ 0 w 844804"/>
              <a:gd name="connsiteY0" fmla="*/ 444125 h 2032868"/>
              <a:gd name="connsiteX1" fmla="*/ 399780 w 844804"/>
              <a:gd name="connsiteY1" fmla="*/ 2032868 h 2032868"/>
              <a:gd name="connsiteX2" fmla="*/ 844804 w 844804"/>
              <a:gd name="connsiteY2" fmla="*/ 1581913 h 2032868"/>
              <a:gd name="connsiteX3" fmla="*/ 437250 w 844804"/>
              <a:gd name="connsiteY3" fmla="*/ 0 h 2032868"/>
              <a:gd name="connsiteX4" fmla="*/ 0 w 844804"/>
              <a:gd name="connsiteY4" fmla="*/ 444125 h 2032868"/>
              <a:gd name="connsiteX0" fmla="*/ 0 w 856710"/>
              <a:gd name="connsiteY0" fmla="*/ 448888 h 2032868"/>
              <a:gd name="connsiteX1" fmla="*/ 411686 w 856710"/>
              <a:gd name="connsiteY1" fmla="*/ 2032868 h 2032868"/>
              <a:gd name="connsiteX2" fmla="*/ 856710 w 856710"/>
              <a:gd name="connsiteY2" fmla="*/ 1581913 h 2032868"/>
              <a:gd name="connsiteX3" fmla="*/ 449156 w 856710"/>
              <a:gd name="connsiteY3" fmla="*/ 0 h 2032868"/>
              <a:gd name="connsiteX4" fmla="*/ 0 w 856710"/>
              <a:gd name="connsiteY4" fmla="*/ 448888 h 2032868"/>
              <a:gd name="connsiteX0" fmla="*/ 0 w 856710"/>
              <a:gd name="connsiteY0" fmla="*/ 486988 h 2070968"/>
              <a:gd name="connsiteX1" fmla="*/ 411686 w 856710"/>
              <a:gd name="connsiteY1" fmla="*/ 2070968 h 2070968"/>
              <a:gd name="connsiteX2" fmla="*/ 856710 w 856710"/>
              <a:gd name="connsiteY2" fmla="*/ 1620013 h 2070968"/>
              <a:gd name="connsiteX3" fmla="*/ 763481 w 856710"/>
              <a:gd name="connsiteY3" fmla="*/ 0 h 2070968"/>
              <a:gd name="connsiteX4" fmla="*/ 0 w 856710"/>
              <a:gd name="connsiteY4" fmla="*/ 486988 h 2070968"/>
              <a:gd name="connsiteX0" fmla="*/ 0 w 856710"/>
              <a:gd name="connsiteY0" fmla="*/ 486988 h 2070968"/>
              <a:gd name="connsiteX1" fmla="*/ 411686 w 856710"/>
              <a:gd name="connsiteY1" fmla="*/ 2070968 h 2070968"/>
              <a:gd name="connsiteX2" fmla="*/ 856710 w 856710"/>
              <a:gd name="connsiteY2" fmla="*/ 1620013 h 2070968"/>
              <a:gd name="connsiteX3" fmla="*/ 763481 w 856710"/>
              <a:gd name="connsiteY3" fmla="*/ 0 h 2070968"/>
              <a:gd name="connsiteX4" fmla="*/ 0 w 856710"/>
              <a:gd name="connsiteY4" fmla="*/ 486988 h 2070968"/>
              <a:gd name="connsiteX0" fmla="*/ 0 w 856710"/>
              <a:gd name="connsiteY0" fmla="*/ 486988 h 2070968"/>
              <a:gd name="connsiteX1" fmla="*/ 411686 w 856710"/>
              <a:gd name="connsiteY1" fmla="*/ 2070968 h 2070968"/>
              <a:gd name="connsiteX2" fmla="*/ 856710 w 856710"/>
              <a:gd name="connsiteY2" fmla="*/ 1620013 h 2070968"/>
              <a:gd name="connsiteX3" fmla="*/ 763481 w 856710"/>
              <a:gd name="connsiteY3" fmla="*/ 0 h 2070968"/>
              <a:gd name="connsiteX4" fmla="*/ 0 w 856710"/>
              <a:gd name="connsiteY4" fmla="*/ 486988 h 2070968"/>
              <a:gd name="connsiteX0" fmla="*/ 0 w 856710"/>
              <a:gd name="connsiteY0" fmla="*/ 486988 h 2070968"/>
              <a:gd name="connsiteX1" fmla="*/ 411686 w 856710"/>
              <a:gd name="connsiteY1" fmla="*/ 2070968 h 2070968"/>
              <a:gd name="connsiteX2" fmla="*/ 856710 w 856710"/>
              <a:gd name="connsiteY2" fmla="*/ 1620013 h 2070968"/>
              <a:gd name="connsiteX3" fmla="*/ 763481 w 856710"/>
              <a:gd name="connsiteY3" fmla="*/ 0 h 2070968"/>
              <a:gd name="connsiteX4" fmla="*/ 0 w 856710"/>
              <a:gd name="connsiteY4" fmla="*/ 486988 h 2070968"/>
              <a:gd name="connsiteX0" fmla="*/ 0 w 856710"/>
              <a:gd name="connsiteY0" fmla="*/ 486988 h 2070968"/>
              <a:gd name="connsiteX1" fmla="*/ 411686 w 856710"/>
              <a:gd name="connsiteY1" fmla="*/ 2070968 h 2070968"/>
              <a:gd name="connsiteX2" fmla="*/ 856710 w 856710"/>
              <a:gd name="connsiteY2" fmla="*/ 1620013 h 2070968"/>
              <a:gd name="connsiteX3" fmla="*/ 763481 w 856710"/>
              <a:gd name="connsiteY3" fmla="*/ 0 h 2070968"/>
              <a:gd name="connsiteX4" fmla="*/ 0 w 856710"/>
              <a:gd name="connsiteY4" fmla="*/ 486988 h 2070968"/>
              <a:gd name="connsiteX0" fmla="*/ 0 w 590010"/>
              <a:gd name="connsiteY0" fmla="*/ 486988 h 2070968"/>
              <a:gd name="connsiteX1" fmla="*/ 144986 w 590010"/>
              <a:gd name="connsiteY1" fmla="*/ 2070968 h 2070968"/>
              <a:gd name="connsiteX2" fmla="*/ 590010 w 590010"/>
              <a:gd name="connsiteY2" fmla="*/ 1620013 h 2070968"/>
              <a:gd name="connsiteX3" fmla="*/ 496781 w 590010"/>
              <a:gd name="connsiteY3" fmla="*/ 0 h 2070968"/>
              <a:gd name="connsiteX4" fmla="*/ 0 w 590010"/>
              <a:gd name="connsiteY4" fmla="*/ 486988 h 2070968"/>
              <a:gd name="connsiteX0" fmla="*/ 0 w 590010"/>
              <a:gd name="connsiteY0" fmla="*/ 515563 h 2070968"/>
              <a:gd name="connsiteX1" fmla="*/ 144986 w 590010"/>
              <a:gd name="connsiteY1" fmla="*/ 2070968 h 2070968"/>
              <a:gd name="connsiteX2" fmla="*/ 590010 w 590010"/>
              <a:gd name="connsiteY2" fmla="*/ 1620013 h 2070968"/>
              <a:gd name="connsiteX3" fmla="*/ 496781 w 590010"/>
              <a:gd name="connsiteY3" fmla="*/ 0 h 2070968"/>
              <a:gd name="connsiteX4" fmla="*/ 0 w 590010"/>
              <a:gd name="connsiteY4" fmla="*/ 515563 h 2070968"/>
              <a:gd name="connsiteX0" fmla="*/ 0 w 593089"/>
              <a:gd name="connsiteY0" fmla="*/ 487854 h 2070968"/>
              <a:gd name="connsiteX1" fmla="*/ 148065 w 593089"/>
              <a:gd name="connsiteY1" fmla="*/ 2070968 h 2070968"/>
              <a:gd name="connsiteX2" fmla="*/ 593089 w 593089"/>
              <a:gd name="connsiteY2" fmla="*/ 1620013 h 2070968"/>
              <a:gd name="connsiteX3" fmla="*/ 499860 w 593089"/>
              <a:gd name="connsiteY3" fmla="*/ 0 h 2070968"/>
              <a:gd name="connsiteX4" fmla="*/ 0 w 593089"/>
              <a:gd name="connsiteY4" fmla="*/ 487854 h 2070968"/>
              <a:gd name="connsiteX0" fmla="*/ 0 w 593089"/>
              <a:gd name="connsiteY0" fmla="*/ 494012 h 2077126"/>
              <a:gd name="connsiteX1" fmla="*/ 148065 w 593089"/>
              <a:gd name="connsiteY1" fmla="*/ 2077126 h 2077126"/>
              <a:gd name="connsiteX2" fmla="*/ 593089 w 593089"/>
              <a:gd name="connsiteY2" fmla="*/ 1626171 h 2077126"/>
              <a:gd name="connsiteX3" fmla="*/ 493702 w 593089"/>
              <a:gd name="connsiteY3" fmla="*/ 0 h 2077126"/>
              <a:gd name="connsiteX4" fmla="*/ 0 w 593089"/>
              <a:gd name="connsiteY4" fmla="*/ 494012 h 2077126"/>
              <a:gd name="connsiteX0" fmla="*/ 0 w 593089"/>
              <a:gd name="connsiteY0" fmla="*/ 494012 h 2077126"/>
              <a:gd name="connsiteX1" fmla="*/ 148065 w 593089"/>
              <a:gd name="connsiteY1" fmla="*/ 2077126 h 2077126"/>
              <a:gd name="connsiteX2" fmla="*/ 593089 w 593089"/>
              <a:gd name="connsiteY2" fmla="*/ 1626171 h 2077126"/>
              <a:gd name="connsiteX3" fmla="*/ 493702 w 593089"/>
              <a:gd name="connsiteY3" fmla="*/ 0 h 2077126"/>
              <a:gd name="connsiteX4" fmla="*/ 0 w 593089"/>
              <a:gd name="connsiteY4" fmla="*/ 494012 h 2077126"/>
              <a:gd name="connsiteX0" fmla="*/ 0 w 593089"/>
              <a:gd name="connsiteY0" fmla="*/ 494012 h 2123308"/>
              <a:gd name="connsiteX1" fmla="*/ 86489 w 593089"/>
              <a:gd name="connsiteY1" fmla="*/ 2123308 h 2123308"/>
              <a:gd name="connsiteX2" fmla="*/ 593089 w 593089"/>
              <a:gd name="connsiteY2" fmla="*/ 1626171 h 2123308"/>
              <a:gd name="connsiteX3" fmla="*/ 493702 w 593089"/>
              <a:gd name="connsiteY3" fmla="*/ 0 h 2123308"/>
              <a:gd name="connsiteX4" fmla="*/ 0 w 593089"/>
              <a:gd name="connsiteY4" fmla="*/ 494012 h 2123308"/>
              <a:gd name="connsiteX0" fmla="*/ 0 w 590010"/>
              <a:gd name="connsiteY0" fmla="*/ 503248 h 2123308"/>
              <a:gd name="connsiteX1" fmla="*/ 83410 w 590010"/>
              <a:gd name="connsiteY1" fmla="*/ 2123308 h 2123308"/>
              <a:gd name="connsiteX2" fmla="*/ 590010 w 590010"/>
              <a:gd name="connsiteY2" fmla="*/ 1626171 h 2123308"/>
              <a:gd name="connsiteX3" fmla="*/ 490623 w 590010"/>
              <a:gd name="connsiteY3" fmla="*/ 0 h 2123308"/>
              <a:gd name="connsiteX4" fmla="*/ 0 w 590010"/>
              <a:gd name="connsiteY4" fmla="*/ 503248 h 2123308"/>
              <a:gd name="connsiteX0" fmla="*/ 0 w 593089"/>
              <a:gd name="connsiteY0" fmla="*/ 497090 h 2123308"/>
              <a:gd name="connsiteX1" fmla="*/ 86489 w 593089"/>
              <a:gd name="connsiteY1" fmla="*/ 2123308 h 2123308"/>
              <a:gd name="connsiteX2" fmla="*/ 593089 w 593089"/>
              <a:gd name="connsiteY2" fmla="*/ 1626171 h 2123308"/>
              <a:gd name="connsiteX3" fmla="*/ 493702 w 593089"/>
              <a:gd name="connsiteY3" fmla="*/ 0 h 2123308"/>
              <a:gd name="connsiteX4" fmla="*/ 0 w 593089"/>
              <a:gd name="connsiteY4" fmla="*/ 497090 h 2123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089" h="2123308">
                <a:moveTo>
                  <a:pt x="0" y="497090"/>
                </a:moveTo>
                <a:lnTo>
                  <a:pt x="86489" y="2123308"/>
                </a:lnTo>
                <a:lnTo>
                  <a:pt x="593089" y="1626171"/>
                </a:lnTo>
                <a:cubicBezTo>
                  <a:pt x="571538" y="1060767"/>
                  <a:pt x="534303" y="813054"/>
                  <a:pt x="493702" y="0"/>
                </a:cubicBezTo>
                <a:cubicBezTo>
                  <a:pt x="339509" y="169088"/>
                  <a:pt x="149719" y="345079"/>
                  <a:pt x="0" y="497090"/>
                </a:cubicBez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5" name="Freeform 1">
            <a:extLst>
              <a:ext uri="{FF2B5EF4-FFF2-40B4-BE49-F238E27FC236}">
                <a16:creationId xmlns:a16="http://schemas.microsoft.com/office/drawing/2014/main" id="{71F8858F-3D06-4964-8452-F61D45DF6B9A}"/>
              </a:ext>
            </a:extLst>
          </p:cNvPr>
          <p:cNvSpPr/>
          <p:nvPr/>
        </p:nvSpPr>
        <p:spPr>
          <a:xfrm>
            <a:off x="8192998" y="2447178"/>
            <a:ext cx="764934" cy="1313994"/>
          </a:xfrm>
          <a:custGeom>
            <a:avLst/>
            <a:gdLst>
              <a:gd name="connsiteX0" fmla="*/ 0 w 764934"/>
              <a:gd name="connsiteY0" fmla="*/ 0 h 1277049"/>
              <a:gd name="connsiteX1" fmla="*/ 564002 w 764934"/>
              <a:gd name="connsiteY1" fmla="*/ 0 h 1277049"/>
              <a:gd name="connsiteX2" fmla="*/ 764934 w 764934"/>
              <a:gd name="connsiteY2" fmla="*/ 779913 h 1277049"/>
              <a:gd name="connsiteX3" fmla="*/ 270649 w 764934"/>
              <a:gd name="connsiteY3" fmla="*/ 1277049 h 1277049"/>
              <a:gd name="connsiteX4" fmla="*/ 0 w 764934"/>
              <a:gd name="connsiteY4" fmla="*/ 0 h 1277049"/>
              <a:gd name="connsiteX0" fmla="*/ 0 w 764934"/>
              <a:gd name="connsiteY0" fmla="*/ 27709 h 1304758"/>
              <a:gd name="connsiteX1" fmla="*/ 640972 w 764934"/>
              <a:gd name="connsiteY1" fmla="*/ 0 h 1304758"/>
              <a:gd name="connsiteX2" fmla="*/ 764934 w 764934"/>
              <a:gd name="connsiteY2" fmla="*/ 807622 h 1304758"/>
              <a:gd name="connsiteX3" fmla="*/ 270649 w 764934"/>
              <a:gd name="connsiteY3" fmla="*/ 1304758 h 1304758"/>
              <a:gd name="connsiteX4" fmla="*/ 0 w 764934"/>
              <a:gd name="connsiteY4" fmla="*/ 27709 h 1304758"/>
              <a:gd name="connsiteX0" fmla="*/ 0 w 764934"/>
              <a:gd name="connsiteY0" fmla="*/ 36945 h 1313994"/>
              <a:gd name="connsiteX1" fmla="*/ 659445 w 764934"/>
              <a:gd name="connsiteY1" fmla="*/ 0 h 1313994"/>
              <a:gd name="connsiteX2" fmla="*/ 764934 w 764934"/>
              <a:gd name="connsiteY2" fmla="*/ 816858 h 1313994"/>
              <a:gd name="connsiteX3" fmla="*/ 270649 w 764934"/>
              <a:gd name="connsiteY3" fmla="*/ 1313994 h 1313994"/>
              <a:gd name="connsiteX4" fmla="*/ 0 w 764934"/>
              <a:gd name="connsiteY4" fmla="*/ 36945 h 13139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4934" h="1313994">
                <a:moveTo>
                  <a:pt x="0" y="36945"/>
                </a:moveTo>
                <a:lnTo>
                  <a:pt x="659445" y="0"/>
                </a:lnTo>
                <a:lnTo>
                  <a:pt x="764934" y="816858"/>
                </a:lnTo>
                <a:lnTo>
                  <a:pt x="270649" y="1313994"/>
                </a:lnTo>
                <a:cubicBezTo>
                  <a:pt x="164012" y="903705"/>
                  <a:pt x="106637" y="447234"/>
                  <a:pt x="0" y="36945"/>
                </a:cubicBez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6" name="Freeform 2">
            <a:extLst>
              <a:ext uri="{FF2B5EF4-FFF2-40B4-BE49-F238E27FC236}">
                <a16:creationId xmlns:a16="http://schemas.microsoft.com/office/drawing/2014/main" id="{1D757D48-D5A2-442A-8BC1-B5AF3D00FAA2}"/>
              </a:ext>
            </a:extLst>
          </p:cNvPr>
          <p:cNvSpPr/>
          <p:nvPr/>
        </p:nvSpPr>
        <p:spPr>
          <a:xfrm>
            <a:off x="6833138" y="1637864"/>
            <a:ext cx="593089" cy="2123308"/>
          </a:xfrm>
          <a:custGeom>
            <a:avLst/>
            <a:gdLst>
              <a:gd name="connsiteX0" fmla="*/ 0 w 828136"/>
              <a:gd name="connsiteY0" fmla="*/ 422694 h 2018581"/>
              <a:gd name="connsiteX1" fmla="*/ 414068 w 828136"/>
              <a:gd name="connsiteY1" fmla="*/ 2018581 h 2018581"/>
              <a:gd name="connsiteX2" fmla="*/ 828136 w 828136"/>
              <a:gd name="connsiteY2" fmla="*/ 1570007 h 2018581"/>
              <a:gd name="connsiteX3" fmla="*/ 465826 w 828136"/>
              <a:gd name="connsiteY3" fmla="*/ 0 h 2018581"/>
              <a:gd name="connsiteX4" fmla="*/ 0 w 828136"/>
              <a:gd name="connsiteY4" fmla="*/ 422694 h 2018581"/>
              <a:gd name="connsiteX0" fmla="*/ 0 w 849567"/>
              <a:gd name="connsiteY0" fmla="*/ 422694 h 2018581"/>
              <a:gd name="connsiteX1" fmla="*/ 414068 w 849567"/>
              <a:gd name="connsiteY1" fmla="*/ 2018581 h 2018581"/>
              <a:gd name="connsiteX2" fmla="*/ 849567 w 849567"/>
              <a:gd name="connsiteY2" fmla="*/ 1567626 h 2018581"/>
              <a:gd name="connsiteX3" fmla="*/ 465826 w 849567"/>
              <a:gd name="connsiteY3" fmla="*/ 0 h 2018581"/>
              <a:gd name="connsiteX4" fmla="*/ 0 w 849567"/>
              <a:gd name="connsiteY4" fmla="*/ 422694 h 2018581"/>
              <a:gd name="connsiteX0" fmla="*/ 0 w 849567"/>
              <a:gd name="connsiteY0" fmla="*/ 422694 h 2018581"/>
              <a:gd name="connsiteX1" fmla="*/ 404543 w 849567"/>
              <a:gd name="connsiteY1" fmla="*/ 2018581 h 2018581"/>
              <a:gd name="connsiteX2" fmla="*/ 849567 w 849567"/>
              <a:gd name="connsiteY2" fmla="*/ 1567626 h 2018581"/>
              <a:gd name="connsiteX3" fmla="*/ 465826 w 849567"/>
              <a:gd name="connsiteY3" fmla="*/ 0 h 2018581"/>
              <a:gd name="connsiteX4" fmla="*/ 0 w 849567"/>
              <a:gd name="connsiteY4" fmla="*/ 422694 h 2018581"/>
              <a:gd name="connsiteX0" fmla="*/ 0 w 849567"/>
              <a:gd name="connsiteY0" fmla="*/ 434600 h 2030487"/>
              <a:gd name="connsiteX1" fmla="*/ 404543 w 849567"/>
              <a:gd name="connsiteY1" fmla="*/ 2030487 h 2030487"/>
              <a:gd name="connsiteX2" fmla="*/ 849567 w 849567"/>
              <a:gd name="connsiteY2" fmla="*/ 1579532 h 2030487"/>
              <a:gd name="connsiteX3" fmla="*/ 449157 w 849567"/>
              <a:gd name="connsiteY3" fmla="*/ 0 h 2030487"/>
              <a:gd name="connsiteX4" fmla="*/ 0 w 849567"/>
              <a:gd name="connsiteY4" fmla="*/ 434600 h 2030487"/>
              <a:gd name="connsiteX0" fmla="*/ 0 w 849567"/>
              <a:gd name="connsiteY0" fmla="*/ 434600 h 2030487"/>
              <a:gd name="connsiteX1" fmla="*/ 404543 w 849567"/>
              <a:gd name="connsiteY1" fmla="*/ 2030487 h 2030487"/>
              <a:gd name="connsiteX2" fmla="*/ 849567 w 849567"/>
              <a:gd name="connsiteY2" fmla="*/ 1579532 h 2030487"/>
              <a:gd name="connsiteX3" fmla="*/ 449157 w 849567"/>
              <a:gd name="connsiteY3" fmla="*/ 0 h 2030487"/>
              <a:gd name="connsiteX4" fmla="*/ 0 w 849567"/>
              <a:gd name="connsiteY4" fmla="*/ 434600 h 2030487"/>
              <a:gd name="connsiteX0" fmla="*/ 0 w 849567"/>
              <a:gd name="connsiteY0" fmla="*/ 436981 h 2032868"/>
              <a:gd name="connsiteX1" fmla="*/ 404543 w 849567"/>
              <a:gd name="connsiteY1" fmla="*/ 2032868 h 2032868"/>
              <a:gd name="connsiteX2" fmla="*/ 849567 w 849567"/>
              <a:gd name="connsiteY2" fmla="*/ 1581913 h 2032868"/>
              <a:gd name="connsiteX3" fmla="*/ 442013 w 849567"/>
              <a:gd name="connsiteY3" fmla="*/ 0 h 2032868"/>
              <a:gd name="connsiteX4" fmla="*/ 0 w 849567"/>
              <a:gd name="connsiteY4" fmla="*/ 436981 h 2032868"/>
              <a:gd name="connsiteX0" fmla="*/ 0 w 851948"/>
              <a:gd name="connsiteY0" fmla="*/ 453650 h 2032868"/>
              <a:gd name="connsiteX1" fmla="*/ 406924 w 851948"/>
              <a:gd name="connsiteY1" fmla="*/ 2032868 h 2032868"/>
              <a:gd name="connsiteX2" fmla="*/ 851948 w 851948"/>
              <a:gd name="connsiteY2" fmla="*/ 1581913 h 2032868"/>
              <a:gd name="connsiteX3" fmla="*/ 444394 w 851948"/>
              <a:gd name="connsiteY3" fmla="*/ 0 h 2032868"/>
              <a:gd name="connsiteX4" fmla="*/ 0 w 851948"/>
              <a:gd name="connsiteY4" fmla="*/ 453650 h 2032868"/>
              <a:gd name="connsiteX0" fmla="*/ 0 w 844804"/>
              <a:gd name="connsiteY0" fmla="*/ 444125 h 2032868"/>
              <a:gd name="connsiteX1" fmla="*/ 399780 w 844804"/>
              <a:gd name="connsiteY1" fmla="*/ 2032868 h 2032868"/>
              <a:gd name="connsiteX2" fmla="*/ 844804 w 844804"/>
              <a:gd name="connsiteY2" fmla="*/ 1581913 h 2032868"/>
              <a:gd name="connsiteX3" fmla="*/ 437250 w 844804"/>
              <a:gd name="connsiteY3" fmla="*/ 0 h 2032868"/>
              <a:gd name="connsiteX4" fmla="*/ 0 w 844804"/>
              <a:gd name="connsiteY4" fmla="*/ 444125 h 2032868"/>
              <a:gd name="connsiteX0" fmla="*/ 0 w 844804"/>
              <a:gd name="connsiteY0" fmla="*/ 444125 h 2032868"/>
              <a:gd name="connsiteX1" fmla="*/ 399780 w 844804"/>
              <a:gd name="connsiteY1" fmla="*/ 2032868 h 2032868"/>
              <a:gd name="connsiteX2" fmla="*/ 844804 w 844804"/>
              <a:gd name="connsiteY2" fmla="*/ 1581913 h 2032868"/>
              <a:gd name="connsiteX3" fmla="*/ 437250 w 844804"/>
              <a:gd name="connsiteY3" fmla="*/ 0 h 2032868"/>
              <a:gd name="connsiteX4" fmla="*/ 0 w 844804"/>
              <a:gd name="connsiteY4" fmla="*/ 444125 h 2032868"/>
              <a:gd name="connsiteX0" fmla="*/ 0 w 856710"/>
              <a:gd name="connsiteY0" fmla="*/ 448888 h 2032868"/>
              <a:gd name="connsiteX1" fmla="*/ 411686 w 856710"/>
              <a:gd name="connsiteY1" fmla="*/ 2032868 h 2032868"/>
              <a:gd name="connsiteX2" fmla="*/ 856710 w 856710"/>
              <a:gd name="connsiteY2" fmla="*/ 1581913 h 2032868"/>
              <a:gd name="connsiteX3" fmla="*/ 449156 w 856710"/>
              <a:gd name="connsiteY3" fmla="*/ 0 h 2032868"/>
              <a:gd name="connsiteX4" fmla="*/ 0 w 856710"/>
              <a:gd name="connsiteY4" fmla="*/ 448888 h 2032868"/>
              <a:gd name="connsiteX0" fmla="*/ 0 w 856710"/>
              <a:gd name="connsiteY0" fmla="*/ 486988 h 2070968"/>
              <a:gd name="connsiteX1" fmla="*/ 411686 w 856710"/>
              <a:gd name="connsiteY1" fmla="*/ 2070968 h 2070968"/>
              <a:gd name="connsiteX2" fmla="*/ 856710 w 856710"/>
              <a:gd name="connsiteY2" fmla="*/ 1620013 h 2070968"/>
              <a:gd name="connsiteX3" fmla="*/ 763481 w 856710"/>
              <a:gd name="connsiteY3" fmla="*/ 0 h 2070968"/>
              <a:gd name="connsiteX4" fmla="*/ 0 w 856710"/>
              <a:gd name="connsiteY4" fmla="*/ 486988 h 2070968"/>
              <a:gd name="connsiteX0" fmla="*/ 0 w 856710"/>
              <a:gd name="connsiteY0" fmla="*/ 486988 h 2070968"/>
              <a:gd name="connsiteX1" fmla="*/ 411686 w 856710"/>
              <a:gd name="connsiteY1" fmla="*/ 2070968 h 2070968"/>
              <a:gd name="connsiteX2" fmla="*/ 856710 w 856710"/>
              <a:gd name="connsiteY2" fmla="*/ 1620013 h 2070968"/>
              <a:gd name="connsiteX3" fmla="*/ 763481 w 856710"/>
              <a:gd name="connsiteY3" fmla="*/ 0 h 2070968"/>
              <a:gd name="connsiteX4" fmla="*/ 0 w 856710"/>
              <a:gd name="connsiteY4" fmla="*/ 486988 h 2070968"/>
              <a:gd name="connsiteX0" fmla="*/ 0 w 856710"/>
              <a:gd name="connsiteY0" fmla="*/ 486988 h 2070968"/>
              <a:gd name="connsiteX1" fmla="*/ 411686 w 856710"/>
              <a:gd name="connsiteY1" fmla="*/ 2070968 h 2070968"/>
              <a:gd name="connsiteX2" fmla="*/ 856710 w 856710"/>
              <a:gd name="connsiteY2" fmla="*/ 1620013 h 2070968"/>
              <a:gd name="connsiteX3" fmla="*/ 763481 w 856710"/>
              <a:gd name="connsiteY3" fmla="*/ 0 h 2070968"/>
              <a:gd name="connsiteX4" fmla="*/ 0 w 856710"/>
              <a:gd name="connsiteY4" fmla="*/ 486988 h 2070968"/>
              <a:gd name="connsiteX0" fmla="*/ 0 w 856710"/>
              <a:gd name="connsiteY0" fmla="*/ 486988 h 2070968"/>
              <a:gd name="connsiteX1" fmla="*/ 411686 w 856710"/>
              <a:gd name="connsiteY1" fmla="*/ 2070968 h 2070968"/>
              <a:gd name="connsiteX2" fmla="*/ 856710 w 856710"/>
              <a:gd name="connsiteY2" fmla="*/ 1620013 h 2070968"/>
              <a:gd name="connsiteX3" fmla="*/ 763481 w 856710"/>
              <a:gd name="connsiteY3" fmla="*/ 0 h 2070968"/>
              <a:gd name="connsiteX4" fmla="*/ 0 w 856710"/>
              <a:gd name="connsiteY4" fmla="*/ 486988 h 2070968"/>
              <a:gd name="connsiteX0" fmla="*/ 0 w 856710"/>
              <a:gd name="connsiteY0" fmla="*/ 486988 h 2070968"/>
              <a:gd name="connsiteX1" fmla="*/ 411686 w 856710"/>
              <a:gd name="connsiteY1" fmla="*/ 2070968 h 2070968"/>
              <a:gd name="connsiteX2" fmla="*/ 856710 w 856710"/>
              <a:gd name="connsiteY2" fmla="*/ 1620013 h 2070968"/>
              <a:gd name="connsiteX3" fmla="*/ 763481 w 856710"/>
              <a:gd name="connsiteY3" fmla="*/ 0 h 2070968"/>
              <a:gd name="connsiteX4" fmla="*/ 0 w 856710"/>
              <a:gd name="connsiteY4" fmla="*/ 486988 h 2070968"/>
              <a:gd name="connsiteX0" fmla="*/ 0 w 590010"/>
              <a:gd name="connsiteY0" fmla="*/ 486988 h 2070968"/>
              <a:gd name="connsiteX1" fmla="*/ 144986 w 590010"/>
              <a:gd name="connsiteY1" fmla="*/ 2070968 h 2070968"/>
              <a:gd name="connsiteX2" fmla="*/ 590010 w 590010"/>
              <a:gd name="connsiteY2" fmla="*/ 1620013 h 2070968"/>
              <a:gd name="connsiteX3" fmla="*/ 496781 w 590010"/>
              <a:gd name="connsiteY3" fmla="*/ 0 h 2070968"/>
              <a:gd name="connsiteX4" fmla="*/ 0 w 590010"/>
              <a:gd name="connsiteY4" fmla="*/ 486988 h 2070968"/>
              <a:gd name="connsiteX0" fmla="*/ 0 w 590010"/>
              <a:gd name="connsiteY0" fmla="*/ 515563 h 2070968"/>
              <a:gd name="connsiteX1" fmla="*/ 144986 w 590010"/>
              <a:gd name="connsiteY1" fmla="*/ 2070968 h 2070968"/>
              <a:gd name="connsiteX2" fmla="*/ 590010 w 590010"/>
              <a:gd name="connsiteY2" fmla="*/ 1620013 h 2070968"/>
              <a:gd name="connsiteX3" fmla="*/ 496781 w 590010"/>
              <a:gd name="connsiteY3" fmla="*/ 0 h 2070968"/>
              <a:gd name="connsiteX4" fmla="*/ 0 w 590010"/>
              <a:gd name="connsiteY4" fmla="*/ 515563 h 2070968"/>
              <a:gd name="connsiteX0" fmla="*/ 0 w 593089"/>
              <a:gd name="connsiteY0" fmla="*/ 487854 h 2070968"/>
              <a:gd name="connsiteX1" fmla="*/ 148065 w 593089"/>
              <a:gd name="connsiteY1" fmla="*/ 2070968 h 2070968"/>
              <a:gd name="connsiteX2" fmla="*/ 593089 w 593089"/>
              <a:gd name="connsiteY2" fmla="*/ 1620013 h 2070968"/>
              <a:gd name="connsiteX3" fmla="*/ 499860 w 593089"/>
              <a:gd name="connsiteY3" fmla="*/ 0 h 2070968"/>
              <a:gd name="connsiteX4" fmla="*/ 0 w 593089"/>
              <a:gd name="connsiteY4" fmla="*/ 487854 h 2070968"/>
              <a:gd name="connsiteX0" fmla="*/ 0 w 593089"/>
              <a:gd name="connsiteY0" fmla="*/ 494012 h 2077126"/>
              <a:gd name="connsiteX1" fmla="*/ 148065 w 593089"/>
              <a:gd name="connsiteY1" fmla="*/ 2077126 h 2077126"/>
              <a:gd name="connsiteX2" fmla="*/ 593089 w 593089"/>
              <a:gd name="connsiteY2" fmla="*/ 1626171 h 2077126"/>
              <a:gd name="connsiteX3" fmla="*/ 493702 w 593089"/>
              <a:gd name="connsiteY3" fmla="*/ 0 h 2077126"/>
              <a:gd name="connsiteX4" fmla="*/ 0 w 593089"/>
              <a:gd name="connsiteY4" fmla="*/ 494012 h 2077126"/>
              <a:gd name="connsiteX0" fmla="*/ 0 w 593089"/>
              <a:gd name="connsiteY0" fmla="*/ 494012 h 2077126"/>
              <a:gd name="connsiteX1" fmla="*/ 148065 w 593089"/>
              <a:gd name="connsiteY1" fmla="*/ 2077126 h 2077126"/>
              <a:gd name="connsiteX2" fmla="*/ 593089 w 593089"/>
              <a:gd name="connsiteY2" fmla="*/ 1626171 h 2077126"/>
              <a:gd name="connsiteX3" fmla="*/ 493702 w 593089"/>
              <a:gd name="connsiteY3" fmla="*/ 0 h 2077126"/>
              <a:gd name="connsiteX4" fmla="*/ 0 w 593089"/>
              <a:gd name="connsiteY4" fmla="*/ 494012 h 2077126"/>
              <a:gd name="connsiteX0" fmla="*/ 0 w 593089"/>
              <a:gd name="connsiteY0" fmla="*/ 494012 h 2123308"/>
              <a:gd name="connsiteX1" fmla="*/ 86489 w 593089"/>
              <a:gd name="connsiteY1" fmla="*/ 2123308 h 2123308"/>
              <a:gd name="connsiteX2" fmla="*/ 593089 w 593089"/>
              <a:gd name="connsiteY2" fmla="*/ 1626171 h 2123308"/>
              <a:gd name="connsiteX3" fmla="*/ 493702 w 593089"/>
              <a:gd name="connsiteY3" fmla="*/ 0 h 2123308"/>
              <a:gd name="connsiteX4" fmla="*/ 0 w 593089"/>
              <a:gd name="connsiteY4" fmla="*/ 494012 h 2123308"/>
              <a:gd name="connsiteX0" fmla="*/ 0 w 590010"/>
              <a:gd name="connsiteY0" fmla="*/ 503248 h 2123308"/>
              <a:gd name="connsiteX1" fmla="*/ 83410 w 590010"/>
              <a:gd name="connsiteY1" fmla="*/ 2123308 h 2123308"/>
              <a:gd name="connsiteX2" fmla="*/ 590010 w 590010"/>
              <a:gd name="connsiteY2" fmla="*/ 1626171 h 2123308"/>
              <a:gd name="connsiteX3" fmla="*/ 490623 w 590010"/>
              <a:gd name="connsiteY3" fmla="*/ 0 h 2123308"/>
              <a:gd name="connsiteX4" fmla="*/ 0 w 590010"/>
              <a:gd name="connsiteY4" fmla="*/ 503248 h 2123308"/>
              <a:gd name="connsiteX0" fmla="*/ 0 w 593089"/>
              <a:gd name="connsiteY0" fmla="*/ 497090 h 2123308"/>
              <a:gd name="connsiteX1" fmla="*/ 86489 w 593089"/>
              <a:gd name="connsiteY1" fmla="*/ 2123308 h 2123308"/>
              <a:gd name="connsiteX2" fmla="*/ 593089 w 593089"/>
              <a:gd name="connsiteY2" fmla="*/ 1626171 h 2123308"/>
              <a:gd name="connsiteX3" fmla="*/ 493702 w 593089"/>
              <a:gd name="connsiteY3" fmla="*/ 0 h 2123308"/>
              <a:gd name="connsiteX4" fmla="*/ 0 w 593089"/>
              <a:gd name="connsiteY4" fmla="*/ 497090 h 2123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089" h="2123308">
                <a:moveTo>
                  <a:pt x="0" y="497090"/>
                </a:moveTo>
                <a:lnTo>
                  <a:pt x="86489" y="2123308"/>
                </a:lnTo>
                <a:lnTo>
                  <a:pt x="593089" y="1626171"/>
                </a:lnTo>
                <a:cubicBezTo>
                  <a:pt x="571538" y="1060767"/>
                  <a:pt x="534303" y="813054"/>
                  <a:pt x="493702" y="0"/>
                </a:cubicBezTo>
                <a:cubicBezTo>
                  <a:pt x="339509" y="169088"/>
                  <a:pt x="149719" y="345079"/>
                  <a:pt x="0" y="497090"/>
                </a:cubicBez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7" name="Right Arrow 8">
            <a:extLst>
              <a:ext uri="{FF2B5EF4-FFF2-40B4-BE49-F238E27FC236}">
                <a16:creationId xmlns:a16="http://schemas.microsoft.com/office/drawing/2014/main" id="{48BBF697-A0D3-4B15-8F61-F959A496FB50}"/>
              </a:ext>
            </a:extLst>
          </p:cNvPr>
          <p:cNvSpPr/>
          <p:nvPr/>
        </p:nvSpPr>
        <p:spPr>
          <a:xfrm>
            <a:off x="1183634" y="1781577"/>
            <a:ext cx="8810625" cy="1647423"/>
          </a:xfrm>
          <a:prstGeom prst="rightArrow">
            <a:avLst>
              <a:gd name="adj1" fmla="val 50000"/>
              <a:gd name="adj2" fmla="val 62720"/>
            </a:avLst>
          </a:prstGeom>
          <a:solidFill>
            <a:schemeClr val="accent4">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8" name="Rectangle 7">
            <a:extLst>
              <a:ext uri="{FF2B5EF4-FFF2-40B4-BE49-F238E27FC236}">
                <a16:creationId xmlns:a16="http://schemas.microsoft.com/office/drawing/2014/main" id="{31AD1C7C-896E-4BBA-AF22-7025C28AF464}"/>
              </a:ext>
            </a:extLst>
          </p:cNvPr>
          <p:cNvSpPr/>
          <p:nvPr/>
        </p:nvSpPr>
        <p:spPr>
          <a:xfrm rot="2700000">
            <a:off x="2176542" y="2374568"/>
            <a:ext cx="2244813" cy="647981"/>
          </a:xfrm>
          <a:prstGeom prst="rect">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tx1">
                  <a:lumMod val="65000"/>
                  <a:lumOff val="35000"/>
                </a:schemeClr>
              </a:solidFill>
            </a:endParaRPr>
          </a:p>
        </p:txBody>
      </p:sp>
      <p:sp>
        <p:nvSpPr>
          <p:cNvPr id="9" name="Rectangle 8">
            <a:extLst>
              <a:ext uri="{FF2B5EF4-FFF2-40B4-BE49-F238E27FC236}">
                <a16:creationId xmlns:a16="http://schemas.microsoft.com/office/drawing/2014/main" id="{AA0894D7-9251-445F-9FFF-B7C982D1349B}"/>
              </a:ext>
            </a:extLst>
          </p:cNvPr>
          <p:cNvSpPr/>
          <p:nvPr/>
        </p:nvSpPr>
        <p:spPr>
          <a:xfrm rot="2700000">
            <a:off x="3707298" y="2374568"/>
            <a:ext cx="2244813" cy="647981"/>
          </a:xfrm>
          <a:prstGeom prst="rect">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tx1">
                  <a:lumMod val="65000"/>
                  <a:lumOff val="35000"/>
                </a:schemeClr>
              </a:solidFill>
            </a:endParaRPr>
          </a:p>
        </p:txBody>
      </p:sp>
      <p:sp>
        <p:nvSpPr>
          <p:cNvPr id="10" name="Rectangle 9">
            <a:extLst>
              <a:ext uri="{FF2B5EF4-FFF2-40B4-BE49-F238E27FC236}">
                <a16:creationId xmlns:a16="http://schemas.microsoft.com/office/drawing/2014/main" id="{B90BA2F7-C79A-436E-97B2-F1508BCD1C45}"/>
              </a:ext>
            </a:extLst>
          </p:cNvPr>
          <p:cNvSpPr/>
          <p:nvPr/>
        </p:nvSpPr>
        <p:spPr>
          <a:xfrm rot="2700000">
            <a:off x="5238054" y="2374568"/>
            <a:ext cx="2244813" cy="647981"/>
          </a:xfrm>
          <a:prstGeom prst="rect">
            <a:avLst/>
          </a:prstGeom>
          <a:solidFill>
            <a:schemeClr val="bg1"/>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tx1">
                  <a:lumMod val="65000"/>
                  <a:lumOff val="35000"/>
                </a:schemeClr>
              </a:solidFill>
            </a:endParaRPr>
          </a:p>
        </p:txBody>
      </p:sp>
      <p:sp>
        <p:nvSpPr>
          <p:cNvPr id="11" name="Rectangle 10">
            <a:extLst>
              <a:ext uri="{FF2B5EF4-FFF2-40B4-BE49-F238E27FC236}">
                <a16:creationId xmlns:a16="http://schemas.microsoft.com/office/drawing/2014/main" id="{949E9182-6ACE-4256-8C6A-E2AB94F5919B}"/>
              </a:ext>
            </a:extLst>
          </p:cNvPr>
          <p:cNvSpPr/>
          <p:nvPr/>
        </p:nvSpPr>
        <p:spPr>
          <a:xfrm rot="2700000">
            <a:off x="6768810" y="2374568"/>
            <a:ext cx="2244813" cy="647981"/>
          </a:xfrm>
          <a:prstGeom prst="rect">
            <a:avLst/>
          </a:prstGeom>
          <a:solidFill>
            <a:schemeClr val="bg1"/>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tx1">
                  <a:lumMod val="65000"/>
                  <a:lumOff val="35000"/>
                </a:schemeClr>
              </a:solidFill>
            </a:endParaRPr>
          </a:p>
        </p:txBody>
      </p:sp>
      <p:sp>
        <p:nvSpPr>
          <p:cNvPr id="12" name="TextBox 11">
            <a:extLst>
              <a:ext uri="{FF2B5EF4-FFF2-40B4-BE49-F238E27FC236}">
                <a16:creationId xmlns:a16="http://schemas.microsoft.com/office/drawing/2014/main" id="{B479D59F-AAC2-487B-969F-9574FF0AD196}"/>
              </a:ext>
            </a:extLst>
          </p:cNvPr>
          <p:cNvSpPr txBox="1"/>
          <p:nvPr/>
        </p:nvSpPr>
        <p:spPr>
          <a:xfrm rot="2700000">
            <a:off x="2338549" y="2544669"/>
            <a:ext cx="1939849" cy="307777"/>
          </a:xfrm>
          <a:prstGeom prst="rect">
            <a:avLst/>
          </a:prstGeom>
          <a:noFill/>
        </p:spPr>
        <p:txBody>
          <a:bodyPr wrap="square" rtlCol="0">
            <a:spAutoFit/>
          </a:bodyPr>
          <a:lstStyle/>
          <a:p>
            <a:r>
              <a:rPr lang="en-US" altLang="ko-KR" sz="1400" b="1" dirty="0">
                <a:solidFill>
                  <a:schemeClr val="tx1">
                    <a:lumMod val="65000"/>
                    <a:lumOff val="35000"/>
                  </a:schemeClr>
                </a:solidFill>
                <a:cs typeface="Arial" pitchFamily="34" charset="0"/>
              </a:rPr>
              <a:t>Sensitivity = 100%</a:t>
            </a:r>
            <a:endParaRPr lang="ko-KR" altLang="en-US" sz="1400" b="1" dirty="0">
              <a:solidFill>
                <a:schemeClr val="tx1">
                  <a:lumMod val="65000"/>
                  <a:lumOff val="35000"/>
                </a:schemeClr>
              </a:solidFill>
              <a:cs typeface="Arial" pitchFamily="34" charset="0"/>
            </a:endParaRPr>
          </a:p>
        </p:txBody>
      </p:sp>
      <p:sp>
        <p:nvSpPr>
          <p:cNvPr id="13" name="TextBox 12">
            <a:extLst>
              <a:ext uri="{FF2B5EF4-FFF2-40B4-BE49-F238E27FC236}">
                <a16:creationId xmlns:a16="http://schemas.microsoft.com/office/drawing/2014/main" id="{9EC8F1C0-25E8-4100-BF38-2CC6E6BDA5FA}"/>
              </a:ext>
            </a:extLst>
          </p:cNvPr>
          <p:cNvSpPr txBox="1"/>
          <p:nvPr/>
        </p:nvSpPr>
        <p:spPr>
          <a:xfrm rot="2700000">
            <a:off x="3862955" y="2544669"/>
            <a:ext cx="1939849" cy="307777"/>
          </a:xfrm>
          <a:prstGeom prst="rect">
            <a:avLst/>
          </a:prstGeom>
          <a:noFill/>
        </p:spPr>
        <p:txBody>
          <a:bodyPr wrap="square" rtlCol="0">
            <a:spAutoFit/>
          </a:bodyPr>
          <a:lstStyle/>
          <a:p>
            <a:r>
              <a:rPr lang="en-US" altLang="ko-KR" sz="1400" b="1" dirty="0">
                <a:solidFill>
                  <a:schemeClr val="tx1">
                    <a:lumMod val="65000"/>
                    <a:lumOff val="35000"/>
                  </a:schemeClr>
                </a:solidFill>
                <a:cs typeface="Arial" pitchFamily="34" charset="0"/>
              </a:rPr>
              <a:t>Specificity = 99.44%</a:t>
            </a:r>
            <a:endParaRPr lang="ko-KR" altLang="en-US" sz="1400" b="1" dirty="0">
              <a:solidFill>
                <a:schemeClr val="tx1">
                  <a:lumMod val="65000"/>
                  <a:lumOff val="35000"/>
                </a:schemeClr>
              </a:solidFill>
              <a:cs typeface="Arial" pitchFamily="34" charset="0"/>
            </a:endParaRPr>
          </a:p>
        </p:txBody>
      </p:sp>
      <p:sp>
        <p:nvSpPr>
          <p:cNvPr id="14" name="TextBox 13">
            <a:extLst>
              <a:ext uri="{FF2B5EF4-FFF2-40B4-BE49-F238E27FC236}">
                <a16:creationId xmlns:a16="http://schemas.microsoft.com/office/drawing/2014/main" id="{A8EED0E1-058E-490E-840B-D8727DB64890}"/>
              </a:ext>
            </a:extLst>
          </p:cNvPr>
          <p:cNvSpPr txBox="1"/>
          <p:nvPr/>
        </p:nvSpPr>
        <p:spPr>
          <a:xfrm rot="2700000">
            <a:off x="5387361" y="2544669"/>
            <a:ext cx="1939849" cy="307777"/>
          </a:xfrm>
          <a:prstGeom prst="rect">
            <a:avLst/>
          </a:prstGeom>
          <a:noFill/>
        </p:spPr>
        <p:txBody>
          <a:bodyPr wrap="square" rtlCol="0">
            <a:spAutoFit/>
          </a:bodyPr>
          <a:lstStyle/>
          <a:p>
            <a:r>
              <a:rPr lang="en-US" altLang="ko-KR" sz="1400" b="1" dirty="0">
                <a:solidFill>
                  <a:schemeClr val="tx1">
                    <a:lumMod val="65000"/>
                    <a:lumOff val="35000"/>
                  </a:schemeClr>
                </a:solidFill>
                <a:cs typeface="Arial" pitchFamily="34" charset="0"/>
              </a:rPr>
              <a:t>False Negative = 0%</a:t>
            </a:r>
            <a:endParaRPr lang="ko-KR" altLang="en-US" sz="1400" b="1" dirty="0">
              <a:solidFill>
                <a:schemeClr val="tx1">
                  <a:lumMod val="65000"/>
                  <a:lumOff val="35000"/>
                </a:schemeClr>
              </a:solidFill>
              <a:cs typeface="Arial" pitchFamily="34" charset="0"/>
            </a:endParaRPr>
          </a:p>
        </p:txBody>
      </p:sp>
      <p:sp>
        <p:nvSpPr>
          <p:cNvPr id="15" name="TextBox 14">
            <a:extLst>
              <a:ext uri="{FF2B5EF4-FFF2-40B4-BE49-F238E27FC236}">
                <a16:creationId xmlns:a16="http://schemas.microsoft.com/office/drawing/2014/main" id="{ABAB0A4B-6E61-4F9B-88BC-4741649C7A07}"/>
              </a:ext>
            </a:extLst>
          </p:cNvPr>
          <p:cNvSpPr txBox="1"/>
          <p:nvPr/>
        </p:nvSpPr>
        <p:spPr>
          <a:xfrm rot="2700000">
            <a:off x="6911767" y="2544669"/>
            <a:ext cx="1939849" cy="307777"/>
          </a:xfrm>
          <a:prstGeom prst="rect">
            <a:avLst/>
          </a:prstGeom>
          <a:noFill/>
        </p:spPr>
        <p:txBody>
          <a:bodyPr wrap="square" rtlCol="0">
            <a:spAutoFit/>
          </a:bodyPr>
          <a:lstStyle/>
          <a:p>
            <a:r>
              <a:rPr lang="en-US" altLang="ko-KR" sz="1400" b="1" dirty="0">
                <a:solidFill>
                  <a:schemeClr val="tx1">
                    <a:lumMod val="65000"/>
                    <a:lumOff val="35000"/>
                  </a:schemeClr>
                </a:solidFill>
                <a:cs typeface="Arial" pitchFamily="34" charset="0"/>
              </a:rPr>
              <a:t>Precision = 94.51%</a:t>
            </a:r>
            <a:endParaRPr lang="ko-KR" altLang="en-US" sz="1400" b="1" dirty="0">
              <a:solidFill>
                <a:schemeClr val="tx1">
                  <a:lumMod val="65000"/>
                  <a:lumOff val="35000"/>
                </a:schemeClr>
              </a:solidFill>
              <a:cs typeface="Arial" pitchFamily="34" charset="0"/>
            </a:endParaRPr>
          </a:p>
        </p:txBody>
      </p:sp>
      <p:sp>
        <p:nvSpPr>
          <p:cNvPr id="16" name="Freeform 32">
            <a:extLst>
              <a:ext uri="{FF2B5EF4-FFF2-40B4-BE49-F238E27FC236}">
                <a16:creationId xmlns:a16="http://schemas.microsoft.com/office/drawing/2014/main" id="{A031C19F-08D6-485B-8F9B-EC2992894635}"/>
              </a:ext>
            </a:extLst>
          </p:cNvPr>
          <p:cNvSpPr/>
          <p:nvPr/>
        </p:nvSpPr>
        <p:spPr>
          <a:xfrm>
            <a:off x="10252736" y="1706326"/>
            <a:ext cx="1605299" cy="1470397"/>
          </a:xfrm>
          <a:custGeom>
            <a:avLst/>
            <a:gdLst/>
            <a:ahLst/>
            <a:cxnLst/>
            <a:rect l="l" t="t" r="r" b="b"/>
            <a:pathLst>
              <a:path w="3210745" h="2940925">
                <a:moveTo>
                  <a:pt x="340528" y="2526682"/>
                </a:moveTo>
                <a:cubicBezTo>
                  <a:pt x="280875" y="2526682"/>
                  <a:pt x="232516" y="2575041"/>
                  <a:pt x="232516" y="2634694"/>
                </a:cubicBezTo>
                <a:cubicBezTo>
                  <a:pt x="232516" y="2694347"/>
                  <a:pt x="280875" y="2742706"/>
                  <a:pt x="340528" y="2742706"/>
                </a:cubicBezTo>
                <a:cubicBezTo>
                  <a:pt x="400181" y="2742706"/>
                  <a:pt x="448540" y="2694347"/>
                  <a:pt x="448540" y="2634694"/>
                </a:cubicBezTo>
                <a:cubicBezTo>
                  <a:pt x="448540" y="2575041"/>
                  <a:pt x="400181" y="2526682"/>
                  <a:pt x="340528" y="2526682"/>
                </a:cubicBezTo>
                <a:close/>
                <a:moveTo>
                  <a:pt x="1821636" y="152"/>
                </a:moveTo>
                <a:cubicBezTo>
                  <a:pt x="1920275" y="-4956"/>
                  <a:pt x="2051571" y="119306"/>
                  <a:pt x="2102482" y="278737"/>
                </a:cubicBezTo>
                <a:cubicBezTo>
                  <a:pt x="2192513" y="649582"/>
                  <a:pt x="1575154" y="1213351"/>
                  <a:pt x="2006019" y="1236931"/>
                </a:cubicBezTo>
                <a:cubicBezTo>
                  <a:pt x="2310412" y="1206920"/>
                  <a:pt x="2473326" y="1176910"/>
                  <a:pt x="2803442" y="1166192"/>
                </a:cubicBezTo>
                <a:cubicBezTo>
                  <a:pt x="3103547" y="1170479"/>
                  <a:pt x="3152850" y="1361260"/>
                  <a:pt x="3002798" y="1564903"/>
                </a:cubicBezTo>
                <a:cubicBezTo>
                  <a:pt x="3191435" y="1575621"/>
                  <a:pt x="3347919" y="1869296"/>
                  <a:pt x="3022090" y="1989338"/>
                </a:cubicBezTo>
                <a:cubicBezTo>
                  <a:pt x="3332913" y="2182262"/>
                  <a:pt x="3154994" y="2426634"/>
                  <a:pt x="2977074" y="2471650"/>
                </a:cubicBezTo>
                <a:cubicBezTo>
                  <a:pt x="3127127" y="2606697"/>
                  <a:pt x="3109978" y="2709590"/>
                  <a:pt x="2957782" y="2793191"/>
                </a:cubicBezTo>
                <a:cubicBezTo>
                  <a:pt x="2620164" y="2932526"/>
                  <a:pt x="1747715" y="3028988"/>
                  <a:pt x="1253613" y="2818914"/>
                </a:cubicBezTo>
                <a:cubicBezTo>
                  <a:pt x="1018944" y="2738561"/>
                  <a:pt x="869067" y="2654318"/>
                  <a:pt x="700568" y="2648441"/>
                </a:cubicBezTo>
                <a:lnTo>
                  <a:pt x="700568" y="2796242"/>
                </a:lnTo>
                <a:cubicBezTo>
                  <a:pt x="700568" y="2860729"/>
                  <a:pt x="648291" y="2913006"/>
                  <a:pt x="583804" y="2913006"/>
                </a:cubicBezTo>
                <a:lnTo>
                  <a:pt x="0" y="2913006"/>
                </a:lnTo>
                <a:lnTo>
                  <a:pt x="0" y="1400838"/>
                </a:lnTo>
                <a:lnTo>
                  <a:pt x="583804" y="1400838"/>
                </a:lnTo>
                <a:cubicBezTo>
                  <a:pt x="648291" y="1400838"/>
                  <a:pt x="700568" y="1453115"/>
                  <a:pt x="700568" y="1517602"/>
                </a:cubicBezTo>
                <a:lnTo>
                  <a:pt x="700568" y="1571674"/>
                </a:lnTo>
                <a:cubicBezTo>
                  <a:pt x="721537" y="1568378"/>
                  <a:pt x="746526" y="1559634"/>
                  <a:pt x="784162" y="1539180"/>
                </a:cubicBezTo>
                <a:cubicBezTo>
                  <a:pt x="831321" y="1421281"/>
                  <a:pt x="890271" y="1323747"/>
                  <a:pt x="1034964" y="1191915"/>
                </a:cubicBezTo>
                <a:cubicBezTo>
                  <a:pt x="1257900" y="851081"/>
                  <a:pt x="1628744" y="677449"/>
                  <a:pt x="1703770" y="169413"/>
                </a:cubicBezTo>
                <a:cubicBezTo>
                  <a:pt x="1715024" y="52855"/>
                  <a:pt x="1762452" y="3217"/>
                  <a:pt x="1821636" y="152"/>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7" name="TextBox 16">
            <a:extLst>
              <a:ext uri="{FF2B5EF4-FFF2-40B4-BE49-F238E27FC236}">
                <a16:creationId xmlns:a16="http://schemas.microsoft.com/office/drawing/2014/main" id="{D181E907-A44F-4C35-A0D4-A3CD0566B71F}"/>
              </a:ext>
            </a:extLst>
          </p:cNvPr>
          <p:cNvSpPr txBox="1"/>
          <p:nvPr/>
        </p:nvSpPr>
        <p:spPr>
          <a:xfrm>
            <a:off x="1362599" y="4071571"/>
            <a:ext cx="1015444" cy="923330"/>
          </a:xfrm>
          <a:prstGeom prst="rect">
            <a:avLst/>
          </a:prstGeom>
          <a:noFill/>
        </p:spPr>
        <p:txBody>
          <a:bodyPr wrap="square" rtlCol="0">
            <a:spAutoFit/>
          </a:bodyPr>
          <a:lstStyle/>
          <a:p>
            <a:pPr algn="ctr"/>
            <a:r>
              <a:rPr lang="en-US" altLang="ko-KR" sz="5400" b="1" dirty="0">
                <a:solidFill>
                  <a:schemeClr val="accent1"/>
                </a:solidFill>
                <a:cs typeface="Arial" pitchFamily="34" charset="0"/>
              </a:rPr>
              <a:t>01</a:t>
            </a:r>
            <a:endParaRPr lang="ko-KR" altLang="en-US" sz="5400" b="1" dirty="0">
              <a:solidFill>
                <a:schemeClr val="accent1"/>
              </a:solidFill>
              <a:cs typeface="Arial" pitchFamily="34" charset="0"/>
            </a:endParaRPr>
          </a:p>
        </p:txBody>
      </p:sp>
      <p:sp>
        <p:nvSpPr>
          <p:cNvPr id="18" name="TextBox 17">
            <a:extLst>
              <a:ext uri="{FF2B5EF4-FFF2-40B4-BE49-F238E27FC236}">
                <a16:creationId xmlns:a16="http://schemas.microsoft.com/office/drawing/2014/main" id="{E8AA9CF2-7046-485A-AFE0-00D19137F5D6}"/>
              </a:ext>
            </a:extLst>
          </p:cNvPr>
          <p:cNvSpPr txBox="1"/>
          <p:nvPr/>
        </p:nvSpPr>
        <p:spPr>
          <a:xfrm>
            <a:off x="1362599" y="5370052"/>
            <a:ext cx="1015444" cy="923330"/>
          </a:xfrm>
          <a:prstGeom prst="rect">
            <a:avLst/>
          </a:prstGeom>
          <a:noFill/>
        </p:spPr>
        <p:txBody>
          <a:bodyPr wrap="square" rtlCol="0">
            <a:spAutoFit/>
          </a:bodyPr>
          <a:lstStyle/>
          <a:p>
            <a:pPr algn="ctr"/>
            <a:r>
              <a:rPr lang="en-US" altLang="ko-KR" sz="5400" b="1" dirty="0">
                <a:solidFill>
                  <a:schemeClr val="accent2"/>
                </a:solidFill>
                <a:cs typeface="Arial" pitchFamily="34" charset="0"/>
              </a:rPr>
              <a:t>02</a:t>
            </a:r>
            <a:endParaRPr lang="ko-KR" altLang="en-US" sz="5400" b="1" dirty="0">
              <a:solidFill>
                <a:schemeClr val="accent2"/>
              </a:solidFill>
              <a:cs typeface="Arial" pitchFamily="34" charset="0"/>
            </a:endParaRPr>
          </a:p>
        </p:txBody>
      </p:sp>
      <p:sp>
        <p:nvSpPr>
          <p:cNvPr id="19" name="TextBox 18">
            <a:extLst>
              <a:ext uri="{FF2B5EF4-FFF2-40B4-BE49-F238E27FC236}">
                <a16:creationId xmlns:a16="http://schemas.microsoft.com/office/drawing/2014/main" id="{94AEB892-69A7-41B7-A0BF-5CB79EF6E49C}"/>
              </a:ext>
            </a:extLst>
          </p:cNvPr>
          <p:cNvSpPr txBox="1"/>
          <p:nvPr/>
        </p:nvSpPr>
        <p:spPr>
          <a:xfrm>
            <a:off x="6121530" y="4071571"/>
            <a:ext cx="1015444" cy="923330"/>
          </a:xfrm>
          <a:prstGeom prst="rect">
            <a:avLst/>
          </a:prstGeom>
          <a:noFill/>
        </p:spPr>
        <p:txBody>
          <a:bodyPr wrap="square" rtlCol="0">
            <a:spAutoFit/>
          </a:bodyPr>
          <a:lstStyle/>
          <a:p>
            <a:pPr algn="ctr"/>
            <a:r>
              <a:rPr lang="en-US" altLang="ko-KR" sz="5400" b="1" dirty="0">
                <a:solidFill>
                  <a:schemeClr val="accent3"/>
                </a:solidFill>
                <a:cs typeface="Arial" pitchFamily="34" charset="0"/>
              </a:rPr>
              <a:t>03</a:t>
            </a:r>
            <a:endParaRPr lang="ko-KR" altLang="en-US" sz="5400" b="1" dirty="0">
              <a:solidFill>
                <a:schemeClr val="accent3"/>
              </a:solidFill>
              <a:cs typeface="Arial" pitchFamily="34" charset="0"/>
            </a:endParaRPr>
          </a:p>
        </p:txBody>
      </p:sp>
      <p:sp>
        <p:nvSpPr>
          <p:cNvPr id="20" name="TextBox 19">
            <a:extLst>
              <a:ext uri="{FF2B5EF4-FFF2-40B4-BE49-F238E27FC236}">
                <a16:creationId xmlns:a16="http://schemas.microsoft.com/office/drawing/2014/main" id="{89C76126-A2E9-47A0-BD9E-9931C1A2B845}"/>
              </a:ext>
            </a:extLst>
          </p:cNvPr>
          <p:cNvSpPr txBox="1"/>
          <p:nvPr/>
        </p:nvSpPr>
        <p:spPr>
          <a:xfrm>
            <a:off x="6121530" y="5370052"/>
            <a:ext cx="1015444" cy="923330"/>
          </a:xfrm>
          <a:prstGeom prst="rect">
            <a:avLst/>
          </a:prstGeom>
          <a:noFill/>
        </p:spPr>
        <p:txBody>
          <a:bodyPr wrap="square" rtlCol="0">
            <a:spAutoFit/>
          </a:bodyPr>
          <a:lstStyle/>
          <a:p>
            <a:pPr algn="ctr"/>
            <a:r>
              <a:rPr lang="en-US" altLang="ko-KR" sz="5400" b="1" dirty="0">
                <a:solidFill>
                  <a:schemeClr val="accent4"/>
                </a:solidFill>
                <a:cs typeface="Arial" pitchFamily="34" charset="0"/>
              </a:rPr>
              <a:t>04</a:t>
            </a:r>
            <a:endParaRPr lang="ko-KR" altLang="en-US" sz="5400" b="1" dirty="0">
              <a:solidFill>
                <a:schemeClr val="accent4"/>
              </a:solidFill>
              <a:cs typeface="Arial" pitchFamily="34" charset="0"/>
            </a:endParaRPr>
          </a:p>
        </p:txBody>
      </p:sp>
      <p:grpSp>
        <p:nvGrpSpPr>
          <p:cNvPr id="21" name="Group 20">
            <a:extLst>
              <a:ext uri="{FF2B5EF4-FFF2-40B4-BE49-F238E27FC236}">
                <a16:creationId xmlns:a16="http://schemas.microsoft.com/office/drawing/2014/main" id="{E958E4DE-64F8-45A9-817A-00378A04DF9A}"/>
              </a:ext>
            </a:extLst>
          </p:cNvPr>
          <p:cNvGrpSpPr/>
          <p:nvPr/>
        </p:nvGrpSpPr>
        <p:grpSpPr>
          <a:xfrm>
            <a:off x="2350614" y="4071570"/>
            <a:ext cx="3770918" cy="1107996"/>
            <a:chOff x="2551705" y="4283314"/>
            <a:chExt cx="2152229" cy="1107996"/>
          </a:xfrm>
        </p:grpSpPr>
        <p:sp>
          <p:nvSpPr>
            <p:cNvPr id="22" name="TextBox 21">
              <a:extLst>
                <a:ext uri="{FF2B5EF4-FFF2-40B4-BE49-F238E27FC236}">
                  <a16:creationId xmlns:a16="http://schemas.microsoft.com/office/drawing/2014/main" id="{8D2C679D-9714-49FC-8751-328D4CC47A8A}"/>
                </a:ext>
              </a:extLst>
            </p:cNvPr>
            <p:cNvSpPr txBox="1"/>
            <p:nvPr/>
          </p:nvSpPr>
          <p:spPr>
            <a:xfrm>
              <a:off x="2551706" y="4560313"/>
              <a:ext cx="2152228" cy="830997"/>
            </a:xfrm>
            <a:prstGeom prst="rect">
              <a:avLst/>
            </a:prstGeom>
            <a:noFill/>
          </p:spPr>
          <p:txBody>
            <a:bodyPr wrap="square" rtlCol="0">
              <a:spAutoFit/>
            </a:bodyPr>
            <a:lstStyle/>
            <a:p>
              <a:r>
                <a:rPr lang="en-GB" altLang="ko-KR" sz="1200" dirty="0">
                  <a:solidFill>
                    <a:schemeClr val="tx1">
                      <a:lumMod val="75000"/>
                      <a:lumOff val="25000"/>
                    </a:schemeClr>
                  </a:solidFill>
                  <a:cs typeface="Arial" pitchFamily="34" charset="0"/>
                </a:rPr>
                <a:t>How often a test correctly generates a positive result for people who have the condition that’s being tested. Highly sensitive will flag almost everyone who has the disease and not many false-negative results. </a:t>
              </a:r>
              <a:endParaRPr lang="ko-KR" altLang="en-US" sz="1200" dirty="0">
                <a:solidFill>
                  <a:schemeClr val="tx1">
                    <a:lumMod val="75000"/>
                    <a:lumOff val="25000"/>
                  </a:schemeClr>
                </a:solidFill>
                <a:cs typeface="Arial" pitchFamily="34" charset="0"/>
              </a:endParaRPr>
            </a:p>
          </p:txBody>
        </p:sp>
        <p:sp>
          <p:nvSpPr>
            <p:cNvPr id="23" name="TextBox 22">
              <a:extLst>
                <a:ext uri="{FF2B5EF4-FFF2-40B4-BE49-F238E27FC236}">
                  <a16:creationId xmlns:a16="http://schemas.microsoft.com/office/drawing/2014/main" id="{8CE58632-27F7-4CAC-80D6-33ED6FE1844C}"/>
                </a:ext>
              </a:extLst>
            </p:cNvPr>
            <p:cNvSpPr txBox="1"/>
            <p:nvPr/>
          </p:nvSpPr>
          <p:spPr>
            <a:xfrm>
              <a:off x="2551705" y="4283314"/>
              <a:ext cx="2133933" cy="276999"/>
            </a:xfrm>
            <a:prstGeom prst="rect">
              <a:avLst/>
            </a:prstGeom>
            <a:noFill/>
          </p:spPr>
          <p:txBody>
            <a:bodyPr wrap="square" rtlCol="0">
              <a:spAutoFit/>
            </a:bodyPr>
            <a:lstStyle/>
            <a:p>
              <a:r>
                <a:rPr lang="en-US" altLang="ko-KR" sz="1200" b="1" dirty="0">
                  <a:solidFill>
                    <a:schemeClr val="tx1">
                      <a:lumMod val="65000"/>
                      <a:lumOff val="35000"/>
                    </a:schemeClr>
                  </a:solidFill>
                  <a:cs typeface="Arial" pitchFamily="34" charset="0"/>
                </a:rPr>
                <a:t>Sensitivity</a:t>
              </a:r>
              <a:endParaRPr lang="ko-KR" altLang="en-US" sz="1200" b="1" dirty="0">
                <a:solidFill>
                  <a:schemeClr val="tx1">
                    <a:lumMod val="65000"/>
                    <a:lumOff val="35000"/>
                  </a:schemeClr>
                </a:solidFill>
                <a:cs typeface="Arial" pitchFamily="34" charset="0"/>
              </a:endParaRPr>
            </a:p>
          </p:txBody>
        </p:sp>
      </p:grpSp>
      <p:grpSp>
        <p:nvGrpSpPr>
          <p:cNvPr id="24" name="Group 23">
            <a:extLst>
              <a:ext uri="{FF2B5EF4-FFF2-40B4-BE49-F238E27FC236}">
                <a16:creationId xmlns:a16="http://schemas.microsoft.com/office/drawing/2014/main" id="{EF1F22C0-5D96-4D2B-8400-F9B8EDB3701B}"/>
              </a:ext>
            </a:extLst>
          </p:cNvPr>
          <p:cNvGrpSpPr/>
          <p:nvPr/>
        </p:nvGrpSpPr>
        <p:grpSpPr>
          <a:xfrm>
            <a:off x="7109544" y="4071570"/>
            <a:ext cx="3770918" cy="923330"/>
            <a:chOff x="2551705" y="4283314"/>
            <a:chExt cx="2152229" cy="923330"/>
          </a:xfrm>
        </p:grpSpPr>
        <p:sp>
          <p:nvSpPr>
            <p:cNvPr id="25" name="TextBox 24">
              <a:extLst>
                <a:ext uri="{FF2B5EF4-FFF2-40B4-BE49-F238E27FC236}">
                  <a16:creationId xmlns:a16="http://schemas.microsoft.com/office/drawing/2014/main" id="{550DB39F-C18E-4A04-85E5-B2C028A50BA7}"/>
                </a:ext>
              </a:extLst>
            </p:cNvPr>
            <p:cNvSpPr txBox="1"/>
            <p:nvPr/>
          </p:nvSpPr>
          <p:spPr>
            <a:xfrm>
              <a:off x="2551706" y="4560313"/>
              <a:ext cx="2152228"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When the truth is positive, but the test predicts a negative. The person get’s CHD, but the test inaccurately reports that they will not. </a:t>
              </a:r>
              <a:endParaRPr lang="ko-KR" altLang="en-US" sz="1200" dirty="0">
                <a:solidFill>
                  <a:schemeClr val="tx1">
                    <a:lumMod val="75000"/>
                    <a:lumOff val="25000"/>
                  </a:schemeClr>
                </a:solidFill>
                <a:cs typeface="Arial" pitchFamily="34" charset="0"/>
              </a:endParaRPr>
            </a:p>
          </p:txBody>
        </p:sp>
        <p:sp>
          <p:nvSpPr>
            <p:cNvPr id="26" name="TextBox 25">
              <a:extLst>
                <a:ext uri="{FF2B5EF4-FFF2-40B4-BE49-F238E27FC236}">
                  <a16:creationId xmlns:a16="http://schemas.microsoft.com/office/drawing/2014/main" id="{491B5575-A47B-4CFD-A6B2-18311FD8734A}"/>
                </a:ext>
              </a:extLst>
            </p:cNvPr>
            <p:cNvSpPr txBox="1"/>
            <p:nvPr/>
          </p:nvSpPr>
          <p:spPr>
            <a:xfrm>
              <a:off x="2551705" y="4283314"/>
              <a:ext cx="2133933" cy="276999"/>
            </a:xfrm>
            <a:prstGeom prst="rect">
              <a:avLst/>
            </a:prstGeom>
            <a:noFill/>
          </p:spPr>
          <p:txBody>
            <a:bodyPr wrap="square" rtlCol="0">
              <a:spAutoFit/>
            </a:bodyPr>
            <a:lstStyle/>
            <a:p>
              <a:r>
                <a:rPr lang="en-US" altLang="ko-KR" sz="1200" b="1" dirty="0">
                  <a:solidFill>
                    <a:schemeClr val="tx1">
                      <a:lumMod val="65000"/>
                      <a:lumOff val="35000"/>
                    </a:schemeClr>
                  </a:solidFill>
                  <a:cs typeface="Arial" pitchFamily="34" charset="0"/>
                </a:rPr>
                <a:t>False Negative</a:t>
              </a:r>
              <a:endParaRPr lang="ko-KR" altLang="en-US" sz="1200" b="1" dirty="0">
                <a:solidFill>
                  <a:schemeClr val="tx1">
                    <a:lumMod val="65000"/>
                    <a:lumOff val="35000"/>
                  </a:schemeClr>
                </a:solidFill>
                <a:cs typeface="Arial" pitchFamily="34" charset="0"/>
              </a:endParaRPr>
            </a:p>
          </p:txBody>
        </p:sp>
      </p:grpSp>
      <p:grpSp>
        <p:nvGrpSpPr>
          <p:cNvPr id="27" name="Group 26">
            <a:extLst>
              <a:ext uri="{FF2B5EF4-FFF2-40B4-BE49-F238E27FC236}">
                <a16:creationId xmlns:a16="http://schemas.microsoft.com/office/drawing/2014/main" id="{E9947220-F06F-4A05-8505-01B404ED4C4C}"/>
              </a:ext>
            </a:extLst>
          </p:cNvPr>
          <p:cNvGrpSpPr/>
          <p:nvPr/>
        </p:nvGrpSpPr>
        <p:grpSpPr>
          <a:xfrm>
            <a:off x="2350614" y="5370051"/>
            <a:ext cx="3770918" cy="923330"/>
            <a:chOff x="2551705" y="4283314"/>
            <a:chExt cx="2152229" cy="923330"/>
          </a:xfrm>
        </p:grpSpPr>
        <p:sp>
          <p:nvSpPr>
            <p:cNvPr id="28" name="TextBox 27">
              <a:extLst>
                <a:ext uri="{FF2B5EF4-FFF2-40B4-BE49-F238E27FC236}">
                  <a16:creationId xmlns:a16="http://schemas.microsoft.com/office/drawing/2014/main" id="{A1DBA359-6ADD-41EC-A654-8320F69402F0}"/>
                </a:ext>
              </a:extLst>
            </p:cNvPr>
            <p:cNvSpPr txBox="1"/>
            <p:nvPr/>
          </p:nvSpPr>
          <p:spPr>
            <a:xfrm>
              <a:off x="2551706" y="4560313"/>
              <a:ext cx="2152228"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Ability to correctly generate a negative result for people who don’t have CHD which is the probability that an actual negative will test negative. </a:t>
              </a:r>
              <a:endParaRPr lang="ko-KR" altLang="en-US" sz="1200" dirty="0">
                <a:solidFill>
                  <a:schemeClr val="tx1">
                    <a:lumMod val="75000"/>
                    <a:lumOff val="25000"/>
                  </a:schemeClr>
                </a:solidFill>
                <a:cs typeface="Arial" pitchFamily="34" charset="0"/>
              </a:endParaRPr>
            </a:p>
          </p:txBody>
        </p:sp>
        <p:sp>
          <p:nvSpPr>
            <p:cNvPr id="29" name="TextBox 28">
              <a:extLst>
                <a:ext uri="{FF2B5EF4-FFF2-40B4-BE49-F238E27FC236}">
                  <a16:creationId xmlns:a16="http://schemas.microsoft.com/office/drawing/2014/main" id="{7C86D998-1D99-4F12-9CD8-A15E071689C5}"/>
                </a:ext>
              </a:extLst>
            </p:cNvPr>
            <p:cNvSpPr txBox="1"/>
            <p:nvPr/>
          </p:nvSpPr>
          <p:spPr>
            <a:xfrm>
              <a:off x="2551705" y="4283314"/>
              <a:ext cx="2133933" cy="276999"/>
            </a:xfrm>
            <a:prstGeom prst="rect">
              <a:avLst/>
            </a:prstGeom>
            <a:noFill/>
          </p:spPr>
          <p:txBody>
            <a:bodyPr wrap="square" rtlCol="0">
              <a:spAutoFit/>
            </a:bodyPr>
            <a:lstStyle/>
            <a:p>
              <a:r>
                <a:rPr lang="en-US" altLang="ko-KR" sz="1200" b="1" dirty="0">
                  <a:solidFill>
                    <a:schemeClr val="tx1">
                      <a:lumMod val="65000"/>
                      <a:lumOff val="35000"/>
                    </a:schemeClr>
                  </a:solidFill>
                  <a:cs typeface="Arial" pitchFamily="34" charset="0"/>
                </a:rPr>
                <a:t>Specificity</a:t>
              </a:r>
              <a:endParaRPr lang="ko-KR" altLang="en-US" sz="1200" b="1" dirty="0">
                <a:solidFill>
                  <a:schemeClr val="tx1">
                    <a:lumMod val="65000"/>
                    <a:lumOff val="35000"/>
                  </a:schemeClr>
                </a:solidFill>
                <a:cs typeface="Arial" pitchFamily="34" charset="0"/>
              </a:endParaRPr>
            </a:p>
          </p:txBody>
        </p:sp>
      </p:grpSp>
      <p:grpSp>
        <p:nvGrpSpPr>
          <p:cNvPr id="30" name="Group 29">
            <a:extLst>
              <a:ext uri="{FF2B5EF4-FFF2-40B4-BE49-F238E27FC236}">
                <a16:creationId xmlns:a16="http://schemas.microsoft.com/office/drawing/2014/main" id="{A39E68F6-0C1A-40F8-A26D-5C8BBFD4AD45}"/>
              </a:ext>
            </a:extLst>
          </p:cNvPr>
          <p:cNvGrpSpPr/>
          <p:nvPr/>
        </p:nvGrpSpPr>
        <p:grpSpPr>
          <a:xfrm>
            <a:off x="7109544" y="5370051"/>
            <a:ext cx="3770918" cy="1107996"/>
            <a:chOff x="2551705" y="4283314"/>
            <a:chExt cx="2152229" cy="1107996"/>
          </a:xfrm>
        </p:grpSpPr>
        <p:sp>
          <p:nvSpPr>
            <p:cNvPr id="31" name="TextBox 30">
              <a:extLst>
                <a:ext uri="{FF2B5EF4-FFF2-40B4-BE49-F238E27FC236}">
                  <a16:creationId xmlns:a16="http://schemas.microsoft.com/office/drawing/2014/main" id="{EF064FF9-D056-43C9-B89B-866BB709B54A}"/>
                </a:ext>
              </a:extLst>
            </p:cNvPr>
            <p:cNvSpPr txBox="1"/>
            <p:nvPr/>
          </p:nvSpPr>
          <p:spPr>
            <a:xfrm>
              <a:off x="2551706" y="4560313"/>
              <a:ext cx="2152228"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Precision refers to the closeness of two or more measurements to each other. E.g., if you test a person five times, and get the same result each time, then your test is very precise.</a:t>
              </a:r>
            </a:p>
          </p:txBody>
        </p:sp>
        <p:sp>
          <p:nvSpPr>
            <p:cNvPr id="32" name="TextBox 31">
              <a:extLst>
                <a:ext uri="{FF2B5EF4-FFF2-40B4-BE49-F238E27FC236}">
                  <a16:creationId xmlns:a16="http://schemas.microsoft.com/office/drawing/2014/main" id="{BC762407-2589-4837-9748-9B4CCEC64EE1}"/>
                </a:ext>
              </a:extLst>
            </p:cNvPr>
            <p:cNvSpPr txBox="1"/>
            <p:nvPr/>
          </p:nvSpPr>
          <p:spPr>
            <a:xfrm>
              <a:off x="2551705" y="4283314"/>
              <a:ext cx="2133933" cy="276999"/>
            </a:xfrm>
            <a:prstGeom prst="rect">
              <a:avLst/>
            </a:prstGeom>
            <a:noFill/>
          </p:spPr>
          <p:txBody>
            <a:bodyPr wrap="square" rtlCol="0">
              <a:spAutoFit/>
            </a:bodyPr>
            <a:lstStyle/>
            <a:p>
              <a:r>
                <a:rPr lang="en-US" altLang="ko-KR" sz="1200" b="1" dirty="0">
                  <a:solidFill>
                    <a:schemeClr val="tx1">
                      <a:lumMod val="65000"/>
                      <a:lumOff val="35000"/>
                    </a:schemeClr>
                  </a:solidFill>
                  <a:cs typeface="Arial" pitchFamily="34" charset="0"/>
                </a:rPr>
                <a:t>Precision</a:t>
              </a:r>
              <a:endParaRPr lang="ko-KR" altLang="en-US" sz="1200" b="1" dirty="0">
                <a:solidFill>
                  <a:schemeClr val="tx1">
                    <a:lumMod val="65000"/>
                    <a:lumOff val="35000"/>
                  </a:schemeClr>
                </a:solidFill>
                <a:cs typeface="Arial" pitchFamily="34" charset="0"/>
              </a:endParaRPr>
            </a:p>
          </p:txBody>
        </p:sp>
      </p:grpSp>
      <p:sp>
        <p:nvSpPr>
          <p:cNvPr id="33" name="TextBox 32">
            <a:extLst>
              <a:ext uri="{FF2B5EF4-FFF2-40B4-BE49-F238E27FC236}">
                <a16:creationId xmlns:a16="http://schemas.microsoft.com/office/drawing/2014/main" id="{E898CABA-CCD7-E648-9B8A-6789506567EB}"/>
              </a:ext>
            </a:extLst>
          </p:cNvPr>
          <p:cNvSpPr txBox="1"/>
          <p:nvPr/>
        </p:nvSpPr>
        <p:spPr>
          <a:xfrm>
            <a:off x="4220045" y="1072057"/>
            <a:ext cx="3972993" cy="584775"/>
          </a:xfrm>
          <a:prstGeom prst="rect">
            <a:avLst/>
          </a:prstGeom>
          <a:ln/>
        </p:spPr>
        <p:style>
          <a:lnRef idx="1">
            <a:schemeClr val="accent3"/>
          </a:lnRef>
          <a:fillRef idx="3">
            <a:schemeClr val="accent3"/>
          </a:fillRef>
          <a:effectRef idx="2">
            <a:schemeClr val="accent3"/>
          </a:effectRef>
          <a:fontRef idx="minor">
            <a:schemeClr val="lt1"/>
          </a:fontRef>
        </p:style>
        <p:txBody>
          <a:bodyPr wrap="square" rtlCol="0" anchor="ctr">
            <a:spAutoFit/>
          </a:bodyPr>
          <a:lstStyle/>
          <a:p>
            <a:r>
              <a:rPr lang="en-GB" sz="3200" b="1" dirty="0"/>
              <a:t>“KNN with SMOTE”</a:t>
            </a:r>
          </a:p>
        </p:txBody>
      </p:sp>
      <p:sp>
        <p:nvSpPr>
          <p:cNvPr id="35" name="Rectangle 34">
            <a:extLst>
              <a:ext uri="{FF2B5EF4-FFF2-40B4-BE49-F238E27FC236}">
                <a16:creationId xmlns:a16="http://schemas.microsoft.com/office/drawing/2014/main" id="{D5F4A3FD-D532-6D45-AE08-C0C7AAB397BB}"/>
              </a:ext>
            </a:extLst>
          </p:cNvPr>
          <p:cNvSpPr/>
          <p:nvPr/>
        </p:nvSpPr>
        <p:spPr>
          <a:xfrm>
            <a:off x="9561445" y="1045788"/>
            <a:ext cx="2244813" cy="647981"/>
          </a:xfrm>
          <a:prstGeom prst="rect">
            <a:avLst/>
          </a:prstGeom>
          <a:solidFill>
            <a:schemeClr val="bg1"/>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tx1">
                  <a:lumMod val="65000"/>
                  <a:lumOff val="35000"/>
                </a:schemeClr>
              </a:solidFill>
            </a:endParaRPr>
          </a:p>
        </p:txBody>
      </p:sp>
      <p:sp>
        <p:nvSpPr>
          <p:cNvPr id="36" name="TextBox 35">
            <a:extLst>
              <a:ext uri="{FF2B5EF4-FFF2-40B4-BE49-F238E27FC236}">
                <a16:creationId xmlns:a16="http://schemas.microsoft.com/office/drawing/2014/main" id="{B69EB010-CACA-D44A-B996-7079DDE6C17C}"/>
              </a:ext>
            </a:extLst>
          </p:cNvPr>
          <p:cNvSpPr txBox="1"/>
          <p:nvPr/>
        </p:nvSpPr>
        <p:spPr>
          <a:xfrm>
            <a:off x="9704402" y="1215889"/>
            <a:ext cx="1939849" cy="307777"/>
          </a:xfrm>
          <a:prstGeom prst="rect">
            <a:avLst/>
          </a:prstGeom>
          <a:noFill/>
        </p:spPr>
        <p:txBody>
          <a:bodyPr wrap="square" rtlCol="0">
            <a:spAutoFit/>
          </a:bodyPr>
          <a:lstStyle/>
          <a:p>
            <a:r>
              <a:rPr lang="en-US" altLang="ko-KR" sz="1400" b="1" dirty="0">
                <a:solidFill>
                  <a:schemeClr val="tx1">
                    <a:lumMod val="65000"/>
                    <a:lumOff val="35000"/>
                  </a:schemeClr>
                </a:solidFill>
                <a:cs typeface="Arial" pitchFamily="34" charset="0"/>
              </a:rPr>
              <a:t>Accuracy = 99.49%</a:t>
            </a:r>
            <a:endParaRPr lang="ko-KR" altLang="en-US" sz="1400" b="1" dirty="0">
              <a:solidFill>
                <a:schemeClr val="tx1">
                  <a:lumMod val="65000"/>
                  <a:lumOff val="35000"/>
                </a:schemeClr>
              </a:solidFill>
              <a:cs typeface="Arial" pitchFamily="34" charset="0"/>
            </a:endParaRPr>
          </a:p>
        </p:txBody>
      </p:sp>
      <p:sp>
        <p:nvSpPr>
          <p:cNvPr id="34" name="TextBox 33">
            <a:extLst>
              <a:ext uri="{FF2B5EF4-FFF2-40B4-BE49-F238E27FC236}">
                <a16:creationId xmlns:a16="http://schemas.microsoft.com/office/drawing/2014/main" id="{DC722221-471E-F349-BF02-DE9A3C03805A}"/>
              </a:ext>
            </a:extLst>
          </p:cNvPr>
          <p:cNvSpPr txBox="1"/>
          <p:nvPr/>
        </p:nvSpPr>
        <p:spPr>
          <a:xfrm>
            <a:off x="51122" y="223751"/>
            <a:ext cx="2358976" cy="378565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1200" b="1" dirty="0">
                <a:solidFill>
                  <a:schemeClr val="tx1">
                    <a:lumMod val="50000"/>
                    <a:lumOff val="50000"/>
                  </a:schemeClr>
                </a:solidFill>
              </a:rPr>
              <a:t>Tried and tested over 15 models</a:t>
            </a:r>
            <a:r>
              <a:rPr lang="en-US" sz="1200" dirty="0">
                <a:solidFill>
                  <a:schemeClr val="tx1">
                    <a:lumMod val="50000"/>
                    <a:lumOff val="50000"/>
                  </a:schemeClr>
                </a:solidFill>
              </a:rPr>
              <a:t>:</a:t>
            </a:r>
          </a:p>
          <a:p>
            <a:endParaRPr lang="en-US" sz="1200" dirty="0">
              <a:solidFill>
                <a:schemeClr val="tx1">
                  <a:lumMod val="50000"/>
                  <a:lumOff val="50000"/>
                </a:schemeClr>
              </a:solidFill>
            </a:endParaRPr>
          </a:p>
          <a:p>
            <a:pPr marL="171450" indent="-171450">
              <a:buFont typeface="Arial" panose="020B0604020202020204" pitchFamily="34" charset="0"/>
              <a:buChar char="•"/>
            </a:pPr>
            <a:r>
              <a:rPr lang="en-US" sz="1200" dirty="0"/>
              <a:t>Logistic Regression Unbalanced</a:t>
            </a:r>
          </a:p>
          <a:p>
            <a:pPr marL="171450" indent="-171450">
              <a:buFont typeface="Arial" panose="020B0604020202020204" pitchFamily="34" charset="0"/>
              <a:buChar char="•"/>
            </a:pPr>
            <a:r>
              <a:rPr lang="en-US" sz="1200" dirty="0"/>
              <a:t>Logistic Regression with SMOTE</a:t>
            </a:r>
          </a:p>
          <a:p>
            <a:pPr marL="171450" indent="-171450">
              <a:buFont typeface="Arial" panose="020B0604020202020204" pitchFamily="34" charset="0"/>
              <a:buChar char="•"/>
            </a:pPr>
            <a:r>
              <a:rPr lang="en-US" sz="1200" dirty="0"/>
              <a:t>KNN Unbalanced</a:t>
            </a:r>
          </a:p>
          <a:p>
            <a:pPr marL="171450" indent="-171450">
              <a:buFont typeface="Arial" panose="020B0604020202020204" pitchFamily="34" charset="0"/>
              <a:buChar char="•"/>
            </a:pPr>
            <a:r>
              <a:rPr lang="en-US" sz="1200" dirty="0"/>
              <a:t>KNN with SMOTE</a:t>
            </a:r>
          </a:p>
          <a:p>
            <a:pPr marL="171450" indent="-171450">
              <a:buFont typeface="Arial" panose="020B0604020202020204" pitchFamily="34" charset="0"/>
              <a:buChar char="•"/>
            </a:pPr>
            <a:r>
              <a:rPr lang="en-US" sz="1200" dirty="0"/>
              <a:t>Naive Bayes Unbalanced</a:t>
            </a:r>
          </a:p>
          <a:p>
            <a:pPr marL="171450" indent="-171450">
              <a:buFont typeface="Arial" panose="020B0604020202020204" pitchFamily="34" charset="0"/>
              <a:buChar char="•"/>
            </a:pPr>
            <a:r>
              <a:rPr lang="en-US" sz="1200" dirty="0"/>
              <a:t>Naive Bayes with SMOTE </a:t>
            </a:r>
          </a:p>
          <a:p>
            <a:pPr marL="171450" indent="-171450">
              <a:buFont typeface="Arial" panose="020B0604020202020204" pitchFamily="34" charset="0"/>
              <a:buChar char="•"/>
            </a:pPr>
            <a:r>
              <a:rPr lang="en-US" sz="1200" dirty="0"/>
              <a:t>Naive Bayes with PCA</a:t>
            </a:r>
          </a:p>
          <a:p>
            <a:pPr marL="171450" indent="-171450">
              <a:buFont typeface="Arial" panose="020B0604020202020204" pitchFamily="34" charset="0"/>
              <a:buChar char="•"/>
            </a:pPr>
            <a:r>
              <a:rPr lang="en-US" sz="1200" dirty="0"/>
              <a:t>Bagging</a:t>
            </a:r>
          </a:p>
          <a:p>
            <a:pPr marL="171450" indent="-171450">
              <a:buFont typeface="Arial" panose="020B0604020202020204" pitchFamily="34" charset="0"/>
              <a:buChar char="•"/>
            </a:pPr>
            <a:r>
              <a:rPr lang="en-US" sz="1200" dirty="0"/>
              <a:t>Boosting</a:t>
            </a:r>
          </a:p>
          <a:p>
            <a:pPr marL="171450" indent="-171450">
              <a:buFont typeface="Arial" panose="020B0604020202020204" pitchFamily="34" charset="0"/>
              <a:buChar char="•"/>
            </a:pPr>
            <a:r>
              <a:rPr lang="en-US" sz="1200" dirty="0"/>
              <a:t>Random Forest Unbalanced</a:t>
            </a:r>
          </a:p>
          <a:p>
            <a:pPr marL="171450" indent="-171450">
              <a:buFont typeface="Arial" panose="020B0604020202020204" pitchFamily="34" charset="0"/>
              <a:buChar char="•"/>
            </a:pPr>
            <a:r>
              <a:rPr lang="en-US" sz="1200" dirty="0"/>
              <a:t>Random Forest with SMOTE</a:t>
            </a:r>
          </a:p>
          <a:p>
            <a:pPr marL="171450" indent="-171450">
              <a:buFont typeface="Arial" panose="020B0604020202020204" pitchFamily="34" charset="0"/>
              <a:buChar char="•"/>
            </a:pPr>
            <a:r>
              <a:rPr lang="en-US" sz="1200" dirty="0" err="1"/>
              <a:t>XGBoost</a:t>
            </a:r>
            <a:endParaRPr lang="en-US" sz="1200" dirty="0"/>
          </a:p>
          <a:p>
            <a:pPr marL="171450" indent="-171450">
              <a:buFont typeface="Arial" panose="020B0604020202020204" pitchFamily="34" charset="0"/>
              <a:buChar char="•"/>
            </a:pPr>
            <a:r>
              <a:rPr lang="en-US" sz="1200" dirty="0"/>
              <a:t>SVM</a:t>
            </a:r>
          </a:p>
          <a:p>
            <a:pPr marL="171450" indent="-171450">
              <a:buFont typeface="Arial" panose="020B0604020202020204" pitchFamily="34" charset="0"/>
              <a:buChar char="•"/>
            </a:pPr>
            <a:r>
              <a:rPr lang="en-US" sz="1200" dirty="0"/>
              <a:t>SVM with Grid Search</a:t>
            </a:r>
          </a:p>
          <a:p>
            <a:pPr marL="171450" indent="-171450">
              <a:buFont typeface="Arial" panose="020B0604020202020204" pitchFamily="34" charset="0"/>
              <a:buChar char="•"/>
            </a:pPr>
            <a:r>
              <a:rPr lang="en-US" sz="1200" dirty="0"/>
              <a:t>Kernel SVM</a:t>
            </a:r>
          </a:p>
        </p:txBody>
      </p:sp>
    </p:spTree>
    <p:extLst>
      <p:ext uri="{BB962C8B-B14F-4D97-AF65-F5344CB8AC3E}">
        <p14:creationId xmlns:p14="http://schemas.microsoft.com/office/powerpoint/2010/main" val="3981976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Business Insights &amp; Recommendations</a:t>
            </a:r>
          </a:p>
        </p:txBody>
      </p:sp>
      <p:grpSp>
        <p:nvGrpSpPr>
          <p:cNvPr id="3" name="그룹 55">
            <a:extLst>
              <a:ext uri="{FF2B5EF4-FFF2-40B4-BE49-F238E27FC236}">
                <a16:creationId xmlns:a16="http://schemas.microsoft.com/office/drawing/2014/main" id="{6A980F29-CBE4-4CC6-B8EF-0701A72A6BD7}"/>
              </a:ext>
            </a:extLst>
          </p:cNvPr>
          <p:cNvGrpSpPr/>
          <p:nvPr/>
        </p:nvGrpSpPr>
        <p:grpSpPr>
          <a:xfrm>
            <a:off x="5410155" y="1799828"/>
            <a:ext cx="1350651" cy="1350650"/>
            <a:chOff x="5410154" y="1792609"/>
            <a:chExt cx="1350651" cy="1350650"/>
          </a:xfrm>
        </p:grpSpPr>
        <p:sp>
          <p:nvSpPr>
            <p:cNvPr id="4" name="Right Triangle 3">
              <a:extLst>
                <a:ext uri="{FF2B5EF4-FFF2-40B4-BE49-F238E27FC236}">
                  <a16:creationId xmlns:a16="http://schemas.microsoft.com/office/drawing/2014/main" id="{FF12270D-0A81-4805-A046-4BB0238C0811}"/>
                </a:ext>
              </a:extLst>
            </p:cNvPr>
            <p:cNvSpPr/>
            <p:nvPr/>
          </p:nvSpPr>
          <p:spPr>
            <a:xfrm>
              <a:off x="5410154" y="1847259"/>
              <a:ext cx="1296000" cy="1296000"/>
            </a:xfrm>
            <a:prstGeom prst="rtTriangle">
              <a:avLst/>
            </a:prstGeom>
            <a:solidFill>
              <a:schemeClr val="accent4"/>
            </a:solidFill>
            <a:ln>
              <a:noFill/>
            </a:ln>
            <a:effectLst>
              <a:outerShdw blurRad="50800" dist="38100" dir="5400000" algn="ctr"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ko-KR" altLang="en-US" sz="2700"/>
            </a:p>
          </p:txBody>
        </p:sp>
        <p:sp>
          <p:nvSpPr>
            <p:cNvPr id="5" name="Right Triangle 4">
              <a:extLst>
                <a:ext uri="{FF2B5EF4-FFF2-40B4-BE49-F238E27FC236}">
                  <a16:creationId xmlns:a16="http://schemas.microsoft.com/office/drawing/2014/main" id="{A1DC60EA-2190-4B86-BEE4-D650E98451F1}"/>
                </a:ext>
              </a:extLst>
            </p:cNvPr>
            <p:cNvSpPr/>
            <p:nvPr/>
          </p:nvSpPr>
          <p:spPr>
            <a:xfrm rot="10800000">
              <a:off x="5464805" y="1792609"/>
              <a:ext cx="1296000" cy="1296000"/>
            </a:xfrm>
            <a:prstGeom prst="rtTriangle">
              <a:avLst/>
            </a:prstGeom>
            <a:solidFill>
              <a:schemeClr val="accent1"/>
            </a:solidFill>
            <a:ln>
              <a:noFill/>
            </a:ln>
            <a:effectLst>
              <a:outerShdw blurRad="50800" dist="38100" dir="5400000" algn="ctr"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ko-KR" altLang="en-US" sz="2700" dirty="0"/>
            </a:p>
          </p:txBody>
        </p:sp>
      </p:grpSp>
      <p:grpSp>
        <p:nvGrpSpPr>
          <p:cNvPr id="6" name="그룹 47">
            <a:extLst>
              <a:ext uri="{FF2B5EF4-FFF2-40B4-BE49-F238E27FC236}">
                <a16:creationId xmlns:a16="http://schemas.microsoft.com/office/drawing/2014/main" id="{5B031300-FA68-469F-9232-F8111955158A}"/>
              </a:ext>
            </a:extLst>
          </p:cNvPr>
          <p:cNvGrpSpPr/>
          <p:nvPr/>
        </p:nvGrpSpPr>
        <p:grpSpPr>
          <a:xfrm>
            <a:off x="5410155" y="3235403"/>
            <a:ext cx="1350651" cy="1350651"/>
            <a:chOff x="5410154" y="3235402"/>
            <a:chExt cx="1350651" cy="1350651"/>
          </a:xfrm>
        </p:grpSpPr>
        <p:sp>
          <p:nvSpPr>
            <p:cNvPr id="7" name="Right Triangle 6">
              <a:extLst>
                <a:ext uri="{FF2B5EF4-FFF2-40B4-BE49-F238E27FC236}">
                  <a16:creationId xmlns:a16="http://schemas.microsoft.com/office/drawing/2014/main" id="{76B3A940-8AA5-47A4-83A6-EF8CB3398071}"/>
                </a:ext>
              </a:extLst>
            </p:cNvPr>
            <p:cNvSpPr/>
            <p:nvPr/>
          </p:nvSpPr>
          <p:spPr>
            <a:xfrm>
              <a:off x="5410154" y="3290053"/>
              <a:ext cx="1296000" cy="1296000"/>
            </a:xfrm>
            <a:prstGeom prst="rtTriangle">
              <a:avLst/>
            </a:prstGeom>
            <a:solidFill>
              <a:schemeClr val="accent2"/>
            </a:solidFill>
            <a:ln>
              <a:noFill/>
            </a:ln>
            <a:effectLst>
              <a:outerShdw blurRad="50800" dist="38100" dir="5400000" algn="ctr"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ko-KR" altLang="en-US" sz="2700"/>
            </a:p>
          </p:txBody>
        </p:sp>
        <p:sp>
          <p:nvSpPr>
            <p:cNvPr id="8" name="Right Triangle 7">
              <a:extLst>
                <a:ext uri="{FF2B5EF4-FFF2-40B4-BE49-F238E27FC236}">
                  <a16:creationId xmlns:a16="http://schemas.microsoft.com/office/drawing/2014/main" id="{4563745A-34BC-40DC-A26F-DFB2CD7AF30F}"/>
                </a:ext>
              </a:extLst>
            </p:cNvPr>
            <p:cNvSpPr/>
            <p:nvPr/>
          </p:nvSpPr>
          <p:spPr>
            <a:xfrm rot="10800000">
              <a:off x="5464805" y="3235402"/>
              <a:ext cx="1296000" cy="1296000"/>
            </a:xfrm>
            <a:prstGeom prst="rtTriangle">
              <a:avLst/>
            </a:prstGeom>
            <a:solidFill>
              <a:schemeClr val="accent3"/>
            </a:solidFill>
            <a:ln>
              <a:noFill/>
            </a:ln>
            <a:effectLst>
              <a:outerShdw blurRad="50800" dist="38100" dir="5400000" algn="ctr"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ko-KR" altLang="en-US" sz="2700"/>
            </a:p>
          </p:txBody>
        </p:sp>
      </p:grpSp>
      <p:grpSp>
        <p:nvGrpSpPr>
          <p:cNvPr id="9" name="그룹 46">
            <a:extLst>
              <a:ext uri="{FF2B5EF4-FFF2-40B4-BE49-F238E27FC236}">
                <a16:creationId xmlns:a16="http://schemas.microsoft.com/office/drawing/2014/main" id="{6EF75D01-CCBD-4E8C-92C8-B285A960F425}"/>
              </a:ext>
            </a:extLst>
          </p:cNvPr>
          <p:cNvGrpSpPr/>
          <p:nvPr/>
        </p:nvGrpSpPr>
        <p:grpSpPr>
          <a:xfrm>
            <a:off x="5403800" y="4699250"/>
            <a:ext cx="1350651" cy="1350652"/>
            <a:chOff x="5403799" y="4678196"/>
            <a:chExt cx="1350651" cy="1350652"/>
          </a:xfrm>
        </p:grpSpPr>
        <p:sp>
          <p:nvSpPr>
            <p:cNvPr id="10" name="Right Triangle 9">
              <a:extLst>
                <a:ext uri="{FF2B5EF4-FFF2-40B4-BE49-F238E27FC236}">
                  <a16:creationId xmlns:a16="http://schemas.microsoft.com/office/drawing/2014/main" id="{F4294DC9-CAB2-4F5A-8C1F-24E82737FF15}"/>
                </a:ext>
              </a:extLst>
            </p:cNvPr>
            <p:cNvSpPr/>
            <p:nvPr/>
          </p:nvSpPr>
          <p:spPr>
            <a:xfrm>
              <a:off x="5403799" y="4732848"/>
              <a:ext cx="1296000" cy="1296000"/>
            </a:xfrm>
            <a:prstGeom prst="rtTriangle">
              <a:avLst/>
            </a:prstGeom>
            <a:solidFill>
              <a:schemeClr val="accent4"/>
            </a:solidFill>
            <a:ln>
              <a:noFill/>
            </a:ln>
            <a:effectLst>
              <a:outerShdw blurRad="50800" dist="38100" dir="5400000" algn="ctr"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ko-KR" altLang="en-US" sz="2700" dirty="0"/>
            </a:p>
          </p:txBody>
        </p:sp>
        <p:sp>
          <p:nvSpPr>
            <p:cNvPr id="11" name="Right Triangle 10">
              <a:extLst>
                <a:ext uri="{FF2B5EF4-FFF2-40B4-BE49-F238E27FC236}">
                  <a16:creationId xmlns:a16="http://schemas.microsoft.com/office/drawing/2014/main" id="{C06D59DC-444C-41CA-BBAA-49ECF7728EF7}"/>
                </a:ext>
              </a:extLst>
            </p:cNvPr>
            <p:cNvSpPr/>
            <p:nvPr/>
          </p:nvSpPr>
          <p:spPr>
            <a:xfrm rot="10800000">
              <a:off x="5458450" y="4678196"/>
              <a:ext cx="1296000" cy="1296000"/>
            </a:xfrm>
            <a:prstGeom prst="rtTriangle">
              <a:avLst/>
            </a:prstGeom>
            <a:solidFill>
              <a:schemeClr val="accent1"/>
            </a:solidFill>
            <a:ln>
              <a:noFill/>
            </a:ln>
            <a:effectLst>
              <a:outerShdw blurRad="50800" dist="38100" dir="5400000" algn="ctr"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ko-KR" altLang="en-US" sz="2700" dirty="0"/>
            </a:p>
          </p:txBody>
        </p:sp>
      </p:grpSp>
      <p:sp>
        <p:nvSpPr>
          <p:cNvPr id="12" name="TextBox 11">
            <a:extLst>
              <a:ext uri="{FF2B5EF4-FFF2-40B4-BE49-F238E27FC236}">
                <a16:creationId xmlns:a16="http://schemas.microsoft.com/office/drawing/2014/main" id="{B4EF7D6C-6BCF-41F5-A55E-2209F181FD97}"/>
              </a:ext>
            </a:extLst>
          </p:cNvPr>
          <p:cNvSpPr txBox="1"/>
          <p:nvPr/>
        </p:nvSpPr>
        <p:spPr>
          <a:xfrm>
            <a:off x="6348982" y="1524826"/>
            <a:ext cx="614563" cy="1200329"/>
          </a:xfrm>
          <a:prstGeom prst="rect">
            <a:avLst/>
          </a:prstGeom>
          <a:noFill/>
        </p:spPr>
        <p:txBody>
          <a:bodyPr wrap="square" lIns="108000" rIns="108000" rtlCol="0">
            <a:spAutoFit/>
          </a:bodyPr>
          <a:lstStyle/>
          <a:p>
            <a:pPr algn="ctr"/>
            <a:r>
              <a:rPr lang="en-US" altLang="ko-KR" sz="7200" b="1" dirty="0">
                <a:solidFill>
                  <a:schemeClr val="bg1"/>
                </a:solidFill>
                <a:cs typeface="Arial" pitchFamily="34" charset="0"/>
              </a:rPr>
              <a:t>1</a:t>
            </a:r>
            <a:endParaRPr lang="ko-KR" altLang="en-US" sz="7200" b="1" dirty="0">
              <a:solidFill>
                <a:schemeClr val="bg1"/>
              </a:solidFill>
              <a:cs typeface="Arial" pitchFamily="34" charset="0"/>
            </a:endParaRPr>
          </a:p>
        </p:txBody>
      </p:sp>
      <p:sp>
        <p:nvSpPr>
          <p:cNvPr id="13" name="TextBox 12">
            <a:extLst>
              <a:ext uri="{FF2B5EF4-FFF2-40B4-BE49-F238E27FC236}">
                <a16:creationId xmlns:a16="http://schemas.microsoft.com/office/drawing/2014/main" id="{F9D71E58-72DB-46F5-A9C0-488C5017E850}"/>
              </a:ext>
            </a:extLst>
          </p:cNvPr>
          <p:cNvSpPr txBox="1"/>
          <p:nvPr/>
        </p:nvSpPr>
        <p:spPr>
          <a:xfrm>
            <a:off x="5325432" y="2210147"/>
            <a:ext cx="614563" cy="1200329"/>
          </a:xfrm>
          <a:prstGeom prst="rect">
            <a:avLst/>
          </a:prstGeom>
          <a:noFill/>
        </p:spPr>
        <p:txBody>
          <a:bodyPr wrap="square" lIns="108000" rIns="108000" rtlCol="0">
            <a:spAutoFit/>
          </a:bodyPr>
          <a:lstStyle/>
          <a:p>
            <a:pPr algn="ctr"/>
            <a:r>
              <a:rPr lang="en-US" altLang="ko-KR" sz="7200" b="1" dirty="0">
                <a:solidFill>
                  <a:schemeClr val="bg1"/>
                </a:solidFill>
                <a:cs typeface="Arial" pitchFamily="34" charset="0"/>
              </a:rPr>
              <a:t>2</a:t>
            </a:r>
            <a:endParaRPr lang="ko-KR" altLang="en-US" sz="7200" b="1" dirty="0">
              <a:solidFill>
                <a:schemeClr val="bg1"/>
              </a:solidFill>
              <a:cs typeface="Arial" pitchFamily="34" charset="0"/>
            </a:endParaRPr>
          </a:p>
        </p:txBody>
      </p:sp>
      <p:sp>
        <p:nvSpPr>
          <p:cNvPr id="14" name="TextBox 13">
            <a:extLst>
              <a:ext uri="{FF2B5EF4-FFF2-40B4-BE49-F238E27FC236}">
                <a16:creationId xmlns:a16="http://schemas.microsoft.com/office/drawing/2014/main" id="{AFA25EC5-FD33-4805-BA17-E2AE74D449CD}"/>
              </a:ext>
            </a:extLst>
          </p:cNvPr>
          <p:cNvSpPr txBox="1"/>
          <p:nvPr/>
        </p:nvSpPr>
        <p:spPr>
          <a:xfrm>
            <a:off x="6237153" y="2973902"/>
            <a:ext cx="614563" cy="1200329"/>
          </a:xfrm>
          <a:prstGeom prst="rect">
            <a:avLst/>
          </a:prstGeom>
          <a:noFill/>
        </p:spPr>
        <p:txBody>
          <a:bodyPr wrap="square" lIns="108000" rIns="108000" rtlCol="0">
            <a:spAutoFit/>
          </a:bodyPr>
          <a:lstStyle/>
          <a:p>
            <a:pPr algn="ctr"/>
            <a:r>
              <a:rPr lang="en-US" altLang="ko-KR" sz="7200" b="1" dirty="0">
                <a:solidFill>
                  <a:schemeClr val="bg1"/>
                </a:solidFill>
                <a:cs typeface="Arial" pitchFamily="34" charset="0"/>
              </a:rPr>
              <a:t>3</a:t>
            </a:r>
            <a:endParaRPr lang="ko-KR" altLang="en-US" sz="7200" b="1" dirty="0">
              <a:solidFill>
                <a:schemeClr val="bg1"/>
              </a:solidFill>
              <a:cs typeface="Arial" pitchFamily="34" charset="0"/>
            </a:endParaRPr>
          </a:p>
        </p:txBody>
      </p:sp>
      <p:sp>
        <p:nvSpPr>
          <p:cNvPr id="15" name="TextBox 14">
            <a:extLst>
              <a:ext uri="{FF2B5EF4-FFF2-40B4-BE49-F238E27FC236}">
                <a16:creationId xmlns:a16="http://schemas.microsoft.com/office/drawing/2014/main" id="{04FA369B-5E89-4369-AE80-CD8C39725044}"/>
              </a:ext>
            </a:extLst>
          </p:cNvPr>
          <p:cNvSpPr txBox="1"/>
          <p:nvPr/>
        </p:nvSpPr>
        <p:spPr>
          <a:xfrm>
            <a:off x="5330893" y="3670604"/>
            <a:ext cx="614563" cy="1200329"/>
          </a:xfrm>
          <a:prstGeom prst="rect">
            <a:avLst/>
          </a:prstGeom>
          <a:noFill/>
        </p:spPr>
        <p:txBody>
          <a:bodyPr wrap="square" lIns="108000" rIns="108000" rtlCol="0">
            <a:spAutoFit/>
          </a:bodyPr>
          <a:lstStyle/>
          <a:p>
            <a:pPr algn="ctr"/>
            <a:r>
              <a:rPr lang="en-US" altLang="ko-KR" sz="7200" b="1" dirty="0">
                <a:solidFill>
                  <a:schemeClr val="bg1"/>
                </a:solidFill>
                <a:cs typeface="Arial" pitchFamily="34" charset="0"/>
              </a:rPr>
              <a:t>4</a:t>
            </a:r>
            <a:endParaRPr lang="ko-KR" altLang="en-US" sz="7200" b="1" dirty="0">
              <a:solidFill>
                <a:schemeClr val="bg1"/>
              </a:solidFill>
              <a:cs typeface="Arial" pitchFamily="34" charset="0"/>
            </a:endParaRPr>
          </a:p>
        </p:txBody>
      </p:sp>
      <p:sp>
        <p:nvSpPr>
          <p:cNvPr id="16" name="TextBox 15">
            <a:extLst>
              <a:ext uri="{FF2B5EF4-FFF2-40B4-BE49-F238E27FC236}">
                <a16:creationId xmlns:a16="http://schemas.microsoft.com/office/drawing/2014/main" id="{3CBFFC8C-E4BE-44D1-B1C4-76463471CA96}"/>
              </a:ext>
            </a:extLst>
          </p:cNvPr>
          <p:cNvSpPr txBox="1"/>
          <p:nvPr/>
        </p:nvSpPr>
        <p:spPr>
          <a:xfrm>
            <a:off x="6246475" y="4400142"/>
            <a:ext cx="614563" cy="1200329"/>
          </a:xfrm>
          <a:prstGeom prst="rect">
            <a:avLst/>
          </a:prstGeom>
          <a:noFill/>
        </p:spPr>
        <p:txBody>
          <a:bodyPr wrap="square" lIns="108000" rIns="108000" rtlCol="0">
            <a:spAutoFit/>
          </a:bodyPr>
          <a:lstStyle/>
          <a:p>
            <a:pPr algn="ctr"/>
            <a:r>
              <a:rPr lang="en-US" altLang="ko-KR" sz="7200" b="1" dirty="0">
                <a:solidFill>
                  <a:schemeClr val="bg1"/>
                </a:solidFill>
                <a:cs typeface="Arial" pitchFamily="34" charset="0"/>
              </a:rPr>
              <a:t>5</a:t>
            </a:r>
            <a:endParaRPr lang="ko-KR" altLang="en-US" sz="7200" b="1" dirty="0">
              <a:solidFill>
                <a:schemeClr val="bg1"/>
              </a:solidFill>
              <a:cs typeface="Arial" pitchFamily="34" charset="0"/>
            </a:endParaRPr>
          </a:p>
        </p:txBody>
      </p:sp>
      <p:sp>
        <p:nvSpPr>
          <p:cNvPr id="17" name="TextBox 16">
            <a:extLst>
              <a:ext uri="{FF2B5EF4-FFF2-40B4-BE49-F238E27FC236}">
                <a16:creationId xmlns:a16="http://schemas.microsoft.com/office/drawing/2014/main" id="{5E9E6819-65D1-4D04-B8DE-FC50E1CE950A}"/>
              </a:ext>
            </a:extLst>
          </p:cNvPr>
          <p:cNvSpPr txBox="1"/>
          <p:nvPr/>
        </p:nvSpPr>
        <p:spPr>
          <a:xfrm>
            <a:off x="5310161" y="5095186"/>
            <a:ext cx="614563" cy="1200329"/>
          </a:xfrm>
          <a:prstGeom prst="rect">
            <a:avLst/>
          </a:prstGeom>
          <a:noFill/>
        </p:spPr>
        <p:txBody>
          <a:bodyPr wrap="square" lIns="108000" rIns="108000" rtlCol="0">
            <a:spAutoFit/>
          </a:bodyPr>
          <a:lstStyle/>
          <a:p>
            <a:pPr algn="ctr"/>
            <a:r>
              <a:rPr lang="en-US" altLang="ko-KR" sz="7200" b="1" dirty="0">
                <a:solidFill>
                  <a:schemeClr val="bg1"/>
                </a:solidFill>
                <a:cs typeface="Arial" pitchFamily="34" charset="0"/>
              </a:rPr>
              <a:t>6</a:t>
            </a:r>
            <a:endParaRPr lang="ko-KR" altLang="en-US" sz="7200" b="1" dirty="0">
              <a:solidFill>
                <a:schemeClr val="bg1"/>
              </a:solidFill>
              <a:cs typeface="Arial" pitchFamily="34" charset="0"/>
            </a:endParaRPr>
          </a:p>
        </p:txBody>
      </p:sp>
      <p:grpSp>
        <p:nvGrpSpPr>
          <p:cNvPr id="18" name="Group 17">
            <a:extLst>
              <a:ext uri="{FF2B5EF4-FFF2-40B4-BE49-F238E27FC236}">
                <a16:creationId xmlns:a16="http://schemas.microsoft.com/office/drawing/2014/main" id="{8B12A9D2-26B3-4558-9C40-DDC1526ABDB8}"/>
              </a:ext>
            </a:extLst>
          </p:cNvPr>
          <p:cNvGrpSpPr/>
          <p:nvPr/>
        </p:nvGrpSpPr>
        <p:grpSpPr>
          <a:xfrm>
            <a:off x="864704" y="4846427"/>
            <a:ext cx="4239902" cy="1477328"/>
            <a:chOff x="3017859" y="4283314"/>
            <a:chExt cx="1890849" cy="1477328"/>
          </a:xfrm>
        </p:grpSpPr>
        <p:sp>
          <p:nvSpPr>
            <p:cNvPr id="19" name="TextBox 18">
              <a:extLst>
                <a:ext uri="{FF2B5EF4-FFF2-40B4-BE49-F238E27FC236}">
                  <a16:creationId xmlns:a16="http://schemas.microsoft.com/office/drawing/2014/main" id="{73275014-49B8-4C21-BCD5-075AEE309B69}"/>
                </a:ext>
              </a:extLst>
            </p:cNvPr>
            <p:cNvSpPr txBox="1"/>
            <p:nvPr/>
          </p:nvSpPr>
          <p:spPr>
            <a:xfrm>
              <a:off x="3021856" y="4560313"/>
              <a:ext cx="1886852" cy="1200329"/>
            </a:xfrm>
            <a:prstGeom prst="rect">
              <a:avLst/>
            </a:prstGeom>
            <a:noFill/>
          </p:spPr>
          <p:txBody>
            <a:bodyPr wrap="square" rtlCol="0">
              <a:spAutoFit/>
            </a:bodyPr>
            <a:lstStyle/>
            <a:p>
              <a:pPr algn="r"/>
              <a:r>
                <a:rPr lang="en-US" altLang="ko-KR" sz="1200" dirty="0">
                  <a:cs typeface="Arial" pitchFamily="34" charset="0"/>
                </a:rPr>
                <a:t>Heart and circulatory diseases cause more than a quarter of all deaths in the UK, that's nearly 170,000 deaths each year – an average of 460 deaths each day or one every three minutes in the UK (British Heart Foundation), so getting the correct predictive analysis in the first place can save thousands of lives. </a:t>
              </a:r>
            </a:p>
          </p:txBody>
        </p:sp>
        <p:sp>
          <p:nvSpPr>
            <p:cNvPr id="20" name="TextBox 19">
              <a:extLst>
                <a:ext uri="{FF2B5EF4-FFF2-40B4-BE49-F238E27FC236}">
                  <a16:creationId xmlns:a16="http://schemas.microsoft.com/office/drawing/2014/main" id="{9F2423E4-46E8-4EC6-8149-2397AA44B5B6}"/>
                </a:ext>
              </a:extLst>
            </p:cNvPr>
            <p:cNvSpPr txBox="1"/>
            <p:nvPr/>
          </p:nvSpPr>
          <p:spPr>
            <a:xfrm>
              <a:off x="3017859" y="4283314"/>
              <a:ext cx="1870812"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A bleak reminder of the grim stats.</a:t>
              </a:r>
              <a:endParaRPr lang="ko-KR" altLang="en-US" sz="1200" b="1" dirty="0">
                <a:solidFill>
                  <a:schemeClr val="tx1">
                    <a:lumMod val="75000"/>
                    <a:lumOff val="25000"/>
                  </a:schemeClr>
                </a:solidFill>
                <a:cs typeface="Arial" pitchFamily="34" charset="0"/>
              </a:endParaRPr>
            </a:p>
          </p:txBody>
        </p:sp>
      </p:grpSp>
      <p:grpSp>
        <p:nvGrpSpPr>
          <p:cNvPr id="21" name="Group 20">
            <a:extLst>
              <a:ext uri="{FF2B5EF4-FFF2-40B4-BE49-F238E27FC236}">
                <a16:creationId xmlns:a16="http://schemas.microsoft.com/office/drawing/2014/main" id="{F52105C4-9B27-4775-9E18-B47D60FEC29E}"/>
              </a:ext>
            </a:extLst>
          </p:cNvPr>
          <p:cNvGrpSpPr/>
          <p:nvPr/>
        </p:nvGrpSpPr>
        <p:grpSpPr>
          <a:xfrm>
            <a:off x="198783" y="3108037"/>
            <a:ext cx="4905825" cy="1652055"/>
            <a:chOff x="3021856" y="4293253"/>
            <a:chExt cx="1886852" cy="1652055"/>
          </a:xfrm>
        </p:grpSpPr>
        <p:sp>
          <p:nvSpPr>
            <p:cNvPr id="22" name="TextBox 21">
              <a:extLst>
                <a:ext uri="{FF2B5EF4-FFF2-40B4-BE49-F238E27FC236}">
                  <a16:creationId xmlns:a16="http://schemas.microsoft.com/office/drawing/2014/main" id="{41FF1F66-A5B0-423A-B666-CE273EB472BD}"/>
                </a:ext>
              </a:extLst>
            </p:cNvPr>
            <p:cNvSpPr txBox="1"/>
            <p:nvPr/>
          </p:nvSpPr>
          <p:spPr>
            <a:xfrm>
              <a:off x="3021856" y="4560313"/>
              <a:ext cx="1886852" cy="1384995"/>
            </a:xfrm>
            <a:prstGeom prst="rect">
              <a:avLst/>
            </a:prstGeom>
            <a:noFill/>
          </p:spPr>
          <p:txBody>
            <a:bodyPr wrap="square" rtlCol="0">
              <a:spAutoFit/>
            </a:bodyPr>
            <a:lstStyle/>
            <a:p>
              <a:pPr algn="r"/>
              <a:r>
                <a:rPr lang="en-US" altLang="ko-KR" sz="1200" dirty="0">
                  <a:cs typeface="Arial" pitchFamily="34" charset="0"/>
                </a:rPr>
                <a:t>In spite of high accuracy rates in the model's prediction, there are weaknesses in practice if widely adopted, which could lead to hundreds of false positives, unnecessary treatment and invasive follow-up tests, while false negatives leading to a false diagnostic, which is very serious since a disease has been ignored. </a:t>
              </a:r>
            </a:p>
          </p:txBody>
        </p:sp>
        <p:sp>
          <p:nvSpPr>
            <p:cNvPr id="23" name="TextBox 22">
              <a:extLst>
                <a:ext uri="{FF2B5EF4-FFF2-40B4-BE49-F238E27FC236}">
                  <a16:creationId xmlns:a16="http://schemas.microsoft.com/office/drawing/2014/main" id="{EB33D727-7D52-4B49-AC85-7649CE3BB695}"/>
                </a:ext>
              </a:extLst>
            </p:cNvPr>
            <p:cNvSpPr txBox="1"/>
            <p:nvPr/>
          </p:nvSpPr>
          <p:spPr>
            <a:xfrm>
              <a:off x="3022933" y="4293253"/>
              <a:ext cx="1870812"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Harms can outweigh the potential benefits.</a:t>
              </a:r>
              <a:endParaRPr lang="ko-KR" altLang="en-US" sz="1200" b="1" dirty="0">
                <a:solidFill>
                  <a:schemeClr val="tx1">
                    <a:lumMod val="75000"/>
                    <a:lumOff val="25000"/>
                  </a:schemeClr>
                </a:solidFill>
                <a:cs typeface="Arial" pitchFamily="34" charset="0"/>
              </a:endParaRPr>
            </a:p>
          </p:txBody>
        </p:sp>
      </p:grpSp>
      <p:grpSp>
        <p:nvGrpSpPr>
          <p:cNvPr id="24" name="Group 23">
            <a:extLst>
              <a:ext uri="{FF2B5EF4-FFF2-40B4-BE49-F238E27FC236}">
                <a16:creationId xmlns:a16="http://schemas.microsoft.com/office/drawing/2014/main" id="{C17C5752-1D3E-45E9-93A2-BBD19E04BAC0}"/>
              </a:ext>
            </a:extLst>
          </p:cNvPr>
          <p:cNvGrpSpPr/>
          <p:nvPr/>
        </p:nvGrpSpPr>
        <p:grpSpPr>
          <a:xfrm>
            <a:off x="1400806" y="1399467"/>
            <a:ext cx="3703800" cy="1292662"/>
            <a:chOff x="3017859" y="4283314"/>
            <a:chExt cx="1890849" cy="1292662"/>
          </a:xfrm>
        </p:grpSpPr>
        <p:sp>
          <p:nvSpPr>
            <p:cNvPr id="25" name="TextBox 24">
              <a:extLst>
                <a:ext uri="{FF2B5EF4-FFF2-40B4-BE49-F238E27FC236}">
                  <a16:creationId xmlns:a16="http://schemas.microsoft.com/office/drawing/2014/main" id="{53C83576-5A2A-475C-8A58-926A32604CD6}"/>
                </a:ext>
              </a:extLst>
            </p:cNvPr>
            <p:cNvSpPr txBox="1"/>
            <p:nvPr/>
          </p:nvSpPr>
          <p:spPr>
            <a:xfrm>
              <a:off x="3021856" y="4560313"/>
              <a:ext cx="1886852" cy="1015663"/>
            </a:xfrm>
            <a:prstGeom prst="rect">
              <a:avLst/>
            </a:prstGeom>
            <a:noFill/>
          </p:spPr>
          <p:txBody>
            <a:bodyPr wrap="square" rtlCol="0">
              <a:spAutoFit/>
            </a:bodyPr>
            <a:lstStyle/>
            <a:p>
              <a:pPr algn="r"/>
              <a:r>
                <a:rPr lang="en-US" altLang="ko-KR" sz="1200" dirty="0">
                  <a:cs typeface="Arial" pitchFamily="34" charset="0"/>
                </a:rPr>
                <a:t>All tests have false positives. The possible exception is a coronary angiogram, which is far too invasive a test to do on people who are not experiencing symptoms, unless they are at extraordinarily high risk.</a:t>
              </a:r>
            </a:p>
          </p:txBody>
        </p:sp>
        <p:sp>
          <p:nvSpPr>
            <p:cNvPr id="26" name="TextBox 25">
              <a:extLst>
                <a:ext uri="{FF2B5EF4-FFF2-40B4-BE49-F238E27FC236}">
                  <a16:creationId xmlns:a16="http://schemas.microsoft.com/office/drawing/2014/main" id="{5E4E345B-8FD2-4F2F-B16B-39EC4A0955D6}"/>
                </a:ext>
              </a:extLst>
            </p:cNvPr>
            <p:cNvSpPr txBox="1"/>
            <p:nvPr/>
          </p:nvSpPr>
          <p:spPr>
            <a:xfrm>
              <a:off x="3017859" y="4283314"/>
              <a:ext cx="1870812"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No 100% perfect reliable test out there.</a:t>
              </a:r>
              <a:endParaRPr lang="ko-KR" altLang="en-US" sz="1200" b="1" dirty="0">
                <a:solidFill>
                  <a:schemeClr val="tx1">
                    <a:lumMod val="75000"/>
                    <a:lumOff val="25000"/>
                  </a:schemeClr>
                </a:solidFill>
                <a:cs typeface="Arial" pitchFamily="34" charset="0"/>
              </a:endParaRPr>
            </a:p>
          </p:txBody>
        </p:sp>
      </p:grpSp>
      <p:grpSp>
        <p:nvGrpSpPr>
          <p:cNvPr id="27" name="Group 26">
            <a:extLst>
              <a:ext uri="{FF2B5EF4-FFF2-40B4-BE49-F238E27FC236}">
                <a16:creationId xmlns:a16="http://schemas.microsoft.com/office/drawing/2014/main" id="{039C11DD-E319-4AB8-ABE2-1BBF19562951}"/>
              </a:ext>
            </a:extLst>
          </p:cNvPr>
          <p:cNvGrpSpPr/>
          <p:nvPr/>
        </p:nvGrpSpPr>
        <p:grpSpPr>
          <a:xfrm>
            <a:off x="7040652" y="1399467"/>
            <a:ext cx="4727278" cy="1477328"/>
            <a:chOff x="3017859" y="4283314"/>
            <a:chExt cx="1890849" cy="1477328"/>
          </a:xfrm>
        </p:grpSpPr>
        <p:sp>
          <p:nvSpPr>
            <p:cNvPr id="28" name="TextBox 27">
              <a:extLst>
                <a:ext uri="{FF2B5EF4-FFF2-40B4-BE49-F238E27FC236}">
                  <a16:creationId xmlns:a16="http://schemas.microsoft.com/office/drawing/2014/main" id="{64A7BDFD-410A-42B4-94E8-F08DF2AB14A6}"/>
                </a:ext>
              </a:extLst>
            </p:cNvPr>
            <p:cNvSpPr txBox="1"/>
            <p:nvPr/>
          </p:nvSpPr>
          <p:spPr>
            <a:xfrm>
              <a:off x="3021856" y="4560313"/>
              <a:ext cx="1886852" cy="1200329"/>
            </a:xfrm>
            <a:prstGeom prst="rect">
              <a:avLst/>
            </a:prstGeom>
            <a:noFill/>
          </p:spPr>
          <p:txBody>
            <a:bodyPr wrap="square" rtlCol="0">
              <a:spAutoFit/>
            </a:bodyPr>
            <a:lstStyle/>
            <a:p>
              <a:r>
                <a:rPr lang="en-US" altLang="ko-KR" sz="1200" dirty="0">
                  <a:cs typeface="Arial" pitchFamily="34" charset="0"/>
                </a:rPr>
                <a:t>Media by overstating the benefits and accuracies and glossing over or failing to investigate the potential harms of such studies. E.g., current pandemic, whereby media are quick to announce new cures on the horizon leading to all sorts of economic fluctuations like </a:t>
              </a:r>
              <a:r>
                <a:rPr lang="en-US" altLang="ko-KR" sz="1200">
                  <a:cs typeface="Arial" pitchFamily="34" charset="0"/>
                </a:rPr>
                <a:t>the stock-market, </a:t>
              </a:r>
              <a:r>
                <a:rPr lang="en-US" altLang="ko-KR" sz="1200" dirty="0">
                  <a:cs typeface="Arial" pitchFamily="34" charset="0"/>
                </a:rPr>
                <a:t>or creating false hope in the economy leading to all kinds of uncertainty. </a:t>
              </a:r>
            </a:p>
          </p:txBody>
        </p:sp>
        <p:sp>
          <p:nvSpPr>
            <p:cNvPr id="29" name="TextBox 28">
              <a:extLst>
                <a:ext uri="{FF2B5EF4-FFF2-40B4-BE49-F238E27FC236}">
                  <a16:creationId xmlns:a16="http://schemas.microsoft.com/office/drawing/2014/main" id="{BDBBBEB3-6AD9-4ED4-9E7A-2F20CBD7D0CA}"/>
                </a:ext>
              </a:extLst>
            </p:cNvPr>
            <p:cNvSpPr txBox="1"/>
            <p:nvPr/>
          </p:nvSpPr>
          <p:spPr>
            <a:xfrm>
              <a:off x="3017859" y="4283314"/>
              <a:ext cx="1870812"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Media by overstating the facts.</a:t>
              </a:r>
              <a:endParaRPr lang="ko-KR" altLang="en-US" sz="1200" b="1" dirty="0">
                <a:solidFill>
                  <a:schemeClr val="tx1">
                    <a:lumMod val="75000"/>
                    <a:lumOff val="25000"/>
                  </a:schemeClr>
                </a:solidFill>
                <a:cs typeface="Arial" pitchFamily="34" charset="0"/>
              </a:endParaRPr>
            </a:p>
          </p:txBody>
        </p:sp>
      </p:grpSp>
      <p:grpSp>
        <p:nvGrpSpPr>
          <p:cNvPr id="30" name="Group 29">
            <a:extLst>
              <a:ext uri="{FF2B5EF4-FFF2-40B4-BE49-F238E27FC236}">
                <a16:creationId xmlns:a16="http://schemas.microsoft.com/office/drawing/2014/main" id="{51DFF7A9-4499-44F6-8157-9C5AEBF9D3D8}"/>
              </a:ext>
            </a:extLst>
          </p:cNvPr>
          <p:cNvGrpSpPr/>
          <p:nvPr/>
        </p:nvGrpSpPr>
        <p:grpSpPr>
          <a:xfrm>
            <a:off x="7040652" y="3108037"/>
            <a:ext cx="3729739" cy="1292662"/>
            <a:chOff x="3017859" y="4283314"/>
            <a:chExt cx="1890849" cy="1292662"/>
          </a:xfrm>
        </p:grpSpPr>
        <p:sp>
          <p:nvSpPr>
            <p:cNvPr id="31" name="TextBox 30">
              <a:extLst>
                <a:ext uri="{FF2B5EF4-FFF2-40B4-BE49-F238E27FC236}">
                  <a16:creationId xmlns:a16="http://schemas.microsoft.com/office/drawing/2014/main" id="{00F60379-1684-4DA7-97AA-043273DC3512}"/>
                </a:ext>
              </a:extLst>
            </p:cNvPr>
            <p:cNvSpPr txBox="1"/>
            <p:nvPr/>
          </p:nvSpPr>
          <p:spPr>
            <a:xfrm>
              <a:off x="3021856" y="4560313"/>
              <a:ext cx="1886852" cy="1015663"/>
            </a:xfrm>
            <a:prstGeom prst="rect">
              <a:avLst/>
            </a:prstGeom>
            <a:noFill/>
          </p:spPr>
          <p:txBody>
            <a:bodyPr wrap="square" rtlCol="0">
              <a:spAutoFit/>
            </a:bodyPr>
            <a:lstStyle/>
            <a:p>
              <a:r>
                <a:rPr lang="en-US" altLang="ko-KR" sz="1200" dirty="0">
                  <a:cs typeface="Arial" pitchFamily="34" charset="0"/>
                </a:rPr>
                <a:t>The impact of such a case study on social-economic and human costs were outlined and recommended the two-step testing procedure based on HIV testing to weed out any false positives resulting in the first test would help reduce errors. </a:t>
              </a:r>
              <a:endParaRPr lang="en-US" altLang="ko-KR" sz="1200" dirty="0"/>
            </a:p>
          </p:txBody>
        </p:sp>
        <p:sp>
          <p:nvSpPr>
            <p:cNvPr id="32" name="TextBox 31">
              <a:extLst>
                <a:ext uri="{FF2B5EF4-FFF2-40B4-BE49-F238E27FC236}">
                  <a16:creationId xmlns:a16="http://schemas.microsoft.com/office/drawing/2014/main" id="{7D2C3FA0-856D-4C53-A7AC-D96A94EB25FA}"/>
                </a:ext>
              </a:extLst>
            </p:cNvPr>
            <p:cNvSpPr txBox="1"/>
            <p:nvPr/>
          </p:nvSpPr>
          <p:spPr>
            <a:xfrm>
              <a:off x="3017859" y="4283314"/>
              <a:ext cx="1870812"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2-Step testing process based on HIV.</a:t>
              </a:r>
              <a:endParaRPr lang="ko-KR" altLang="en-US" sz="1200" b="1" dirty="0">
                <a:solidFill>
                  <a:schemeClr val="tx1">
                    <a:lumMod val="75000"/>
                    <a:lumOff val="25000"/>
                  </a:schemeClr>
                </a:solidFill>
                <a:cs typeface="Arial" pitchFamily="34" charset="0"/>
              </a:endParaRPr>
            </a:p>
          </p:txBody>
        </p:sp>
      </p:grpSp>
      <p:grpSp>
        <p:nvGrpSpPr>
          <p:cNvPr id="33" name="Group 32">
            <a:extLst>
              <a:ext uri="{FF2B5EF4-FFF2-40B4-BE49-F238E27FC236}">
                <a16:creationId xmlns:a16="http://schemas.microsoft.com/office/drawing/2014/main" id="{927775B7-1492-44B7-AD3E-582B36B8FB71}"/>
              </a:ext>
            </a:extLst>
          </p:cNvPr>
          <p:cNvGrpSpPr/>
          <p:nvPr/>
        </p:nvGrpSpPr>
        <p:grpSpPr>
          <a:xfrm>
            <a:off x="7040652" y="4846427"/>
            <a:ext cx="3729739" cy="1292662"/>
            <a:chOff x="3017859" y="4283314"/>
            <a:chExt cx="1890849" cy="1292662"/>
          </a:xfrm>
        </p:grpSpPr>
        <p:sp>
          <p:nvSpPr>
            <p:cNvPr id="34" name="TextBox 33">
              <a:extLst>
                <a:ext uri="{FF2B5EF4-FFF2-40B4-BE49-F238E27FC236}">
                  <a16:creationId xmlns:a16="http://schemas.microsoft.com/office/drawing/2014/main" id="{379AF40B-6FE2-4FA8-B7B8-DAEF6FB5D567}"/>
                </a:ext>
              </a:extLst>
            </p:cNvPr>
            <p:cNvSpPr txBox="1"/>
            <p:nvPr/>
          </p:nvSpPr>
          <p:spPr>
            <a:xfrm>
              <a:off x="3021856" y="4560313"/>
              <a:ext cx="1886852" cy="1015663"/>
            </a:xfrm>
            <a:prstGeom prst="rect">
              <a:avLst/>
            </a:prstGeom>
            <a:noFill/>
          </p:spPr>
          <p:txBody>
            <a:bodyPr wrap="square" rtlCol="0">
              <a:spAutoFit/>
            </a:bodyPr>
            <a:lstStyle/>
            <a:p>
              <a:r>
                <a:rPr lang="en-US" altLang="ko-KR" sz="1200" dirty="0">
                  <a:cs typeface="Arial" pitchFamily="34" charset="0"/>
                </a:rPr>
                <a:t>Finally, larger and more in-depth data sets; and since this is a machine learning based study, I recommend the use of deep learning neural networks using the latest Tensor Flow 2 algorithms and cloud technology.</a:t>
              </a:r>
              <a:endParaRPr lang="en-US" altLang="ko-KR" sz="1200" dirty="0"/>
            </a:p>
          </p:txBody>
        </p:sp>
        <p:sp>
          <p:nvSpPr>
            <p:cNvPr id="35" name="TextBox 34">
              <a:extLst>
                <a:ext uri="{FF2B5EF4-FFF2-40B4-BE49-F238E27FC236}">
                  <a16:creationId xmlns:a16="http://schemas.microsoft.com/office/drawing/2014/main" id="{E87B93A7-429F-4606-B54B-FA9F87B8C091}"/>
                </a:ext>
              </a:extLst>
            </p:cNvPr>
            <p:cNvSpPr txBox="1"/>
            <p:nvPr/>
          </p:nvSpPr>
          <p:spPr>
            <a:xfrm>
              <a:off x="3017859" y="4283314"/>
              <a:ext cx="1870812"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Making use of better technology and big data.</a:t>
              </a:r>
              <a:endParaRPr lang="ko-KR" altLang="en-US" sz="12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999326004"/>
      </p:ext>
    </p:extLst>
  </p:cSld>
  <p:clrMapOvr>
    <a:masterClrMapping/>
  </p:clrMapOvr>
</p:sld>
</file>

<file path=ppt/theme/theme1.xml><?xml version="1.0" encoding="utf-8"?>
<a:theme xmlns:a="http://schemas.openxmlformats.org/drawingml/2006/main" name="Cover and End Slide Master">
  <a:themeElements>
    <a:clrScheme name="Stock">
      <a:dk1>
        <a:sysClr val="windowText" lastClr="000000"/>
      </a:dk1>
      <a:lt1>
        <a:sysClr val="window" lastClr="FFFFFF"/>
      </a:lt1>
      <a:dk2>
        <a:srgbClr val="44546A"/>
      </a:dk2>
      <a:lt2>
        <a:srgbClr val="E7E6E6"/>
      </a:lt2>
      <a:accent1>
        <a:srgbClr val="4A5D62"/>
      </a:accent1>
      <a:accent2>
        <a:srgbClr val="4A7886"/>
      </a:accent2>
      <a:accent3>
        <a:srgbClr val="88BABE"/>
      </a:accent3>
      <a:accent4>
        <a:srgbClr val="9CCCD2"/>
      </a:accent4>
      <a:accent5>
        <a:srgbClr val="70AD47"/>
      </a:accent5>
      <a:accent6>
        <a:srgbClr val="EA0000"/>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Stock">
      <a:dk1>
        <a:sysClr val="windowText" lastClr="000000"/>
      </a:dk1>
      <a:lt1>
        <a:sysClr val="window" lastClr="FFFFFF"/>
      </a:lt1>
      <a:dk2>
        <a:srgbClr val="44546A"/>
      </a:dk2>
      <a:lt2>
        <a:srgbClr val="E7E6E6"/>
      </a:lt2>
      <a:accent1>
        <a:srgbClr val="4A5D62"/>
      </a:accent1>
      <a:accent2>
        <a:srgbClr val="4A7886"/>
      </a:accent2>
      <a:accent3>
        <a:srgbClr val="88BABE"/>
      </a:accent3>
      <a:accent4>
        <a:srgbClr val="9CCCD2"/>
      </a:accent4>
      <a:accent5>
        <a:srgbClr val="70AD47"/>
      </a:accent5>
      <a:accent6>
        <a:srgbClr val="EA0000"/>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STOCK">
      <a:dk1>
        <a:sysClr val="windowText" lastClr="000000"/>
      </a:dk1>
      <a:lt1>
        <a:sysClr val="window" lastClr="FFFFFF"/>
      </a:lt1>
      <a:dk2>
        <a:srgbClr val="44546A"/>
      </a:dk2>
      <a:lt2>
        <a:srgbClr val="E7E6E6"/>
      </a:lt2>
      <a:accent1>
        <a:srgbClr val="4A5D62"/>
      </a:accent1>
      <a:accent2>
        <a:srgbClr val="4A7886"/>
      </a:accent2>
      <a:accent3>
        <a:srgbClr val="88BABE"/>
      </a:accent3>
      <a:accent4>
        <a:srgbClr val="9CCCD2"/>
      </a:accent4>
      <a:accent5>
        <a:srgbClr val="70AD47"/>
      </a:accent5>
      <a:accent6>
        <a:srgbClr val="EA0000"/>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8938</TotalTime>
  <Words>1781</Words>
  <Application>Microsoft Macintosh PowerPoint</Application>
  <PresentationFormat>Widescreen</PresentationFormat>
  <Paragraphs>182</Paragraphs>
  <Slides>9</Slides>
  <Notes>0</Notes>
  <HiddenSlides>0</HiddenSlides>
  <MMClips>0</MMClips>
  <ScaleCrop>false</ScaleCrop>
  <HeadingPairs>
    <vt:vector size="6" baseType="variant">
      <vt:variant>
        <vt:lpstr>Fonts Used</vt:lpstr>
      </vt:variant>
      <vt:variant>
        <vt:i4>2</vt:i4>
      </vt:variant>
      <vt:variant>
        <vt:lpstr>Theme</vt:lpstr>
      </vt:variant>
      <vt:variant>
        <vt:i4>3</vt:i4>
      </vt:variant>
      <vt:variant>
        <vt:lpstr>Slide Titles</vt:lpstr>
      </vt:variant>
      <vt:variant>
        <vt:i4>9</vt:i4>
      </vt:variant>
    </vt:vector>
  </HeadingPairs>
  <TitlesOfParts>
    <vt:vector size="14" baseType="lpstr">
      <vt:lpstr>맑은 고딕</vt:lpstr>
      <vt:lpstr>Arial</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Oliver Tang</cp:lastModifiedBy>
  <cp:revision>157</cp:revision>
  <dcterms:created xsi:type="dcterms:W3CDTF">2018-04-24T17:14:44Z</dcterms:created>
  <dcterms:modified xsi:type="dcterms:W3CDTF">2020-07-11T21:17:18Z</dcterms:modified>
</cp:coreProperties>
</file>