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65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9" r:id="rId3"/>
    <p:sldId id="320" r:id="rId4"/>
    <p:sldId id="365" r:id="rId5"/>
    <p:sldId id="366" r:id="rId6"/>
    <p:sldId id="321" r:id="rId7"/>
    <p:sldId id="363" r:id="rId8"/>
    <p:sldId id="364" r:id="rId9"/>
    <p:sldId id="353" r:id="rId10"/>
    <p:sldId id="322" r:id="rId11"/>
    <p:sldId id="355" r:id="rId12"/>
    <p:sldId id="325" r:id="rId13"/>
    <p:sldId id="326" r:id="rId14"/>
    <p:sldId id="356" r:id="rId15"/>
    <p:sldId id="328" r:id="rId16"/>
    <p:sldId id="357" r:id="rId17"/>
    <p:sldId id="333" r:id="rId18"/>
    <p:sldId id="332" r:id="rId19"/>
    <p:sldId id="336" r:id="rId20"/>
    <p:sldId id="335" r:id="rId21"/>
    <p:sldId id="338" r:id="rId22"/>
    <p:sldId id="358" r:id="rId23"/>
    <p:sldId id="341" r:id="rId24"/>
    <p:sldId id="367" r:id="rId25"/>
    <p:sldId id="368" r:id="rId26"/>
    <p:sldId id="369" r:id="rId27"/>
    <p:sldId id="370" r:id="rId28"/>
    <p:sldId id="361" r:id="rId29"/>
    <p:sldId id="343" r:id="rId30"/>
    <p:sldId id="342" r:id="rId31"/>
    <p:sldId id="359" r:id="rId32"/>
    <p:sldId id="344" r:id="rId33"/>
    <p:sldId id="371" r:id="rId34"/>
    <p:sldId id="345" r:id="rId35"/>
    <p:sldId id="346" r:id="rId36"/>
    <p:sldId id="372" r:id="rId37"/>
    <p:sldId id="347" r:id="rId38"/>
    <p:sldId id="34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>
      <p:cViewPr varScale="1">
        <p:scale>
          <a:sx n="74" d="100"/>
          <a:sy n="74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A2048-DD40-8048-8136-75FE3CF1E027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5C8F1-17C6-5642-B3BE-7CA8F29E6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4502-43DF-4D35-8B80-A90704933B18}" type="datetimeFigureOut">
              <a:rPr lang="en-US" smtClean="0"/>
              <a:pPr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CEE59-E25B-4257-9B8A-5B76F988E3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3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AE1B08-14F7-5F49-AFEE-B3692D004D5A}" type="datetime1">
              <a:rPr lang="en-US" smtClean="0"/>
              <a:t>9/3/2016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0A9A-52D8-D14C-8218-6707D7DD3DD5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A717-2816-4644-AA09-3B0621B6C4D7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75C214-03B0-6743-90E4-84E73D755718}" type="datetime1">
              <a:rPr lang="en-US" smtClean="0"/>
              <a:t>9/3/2016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9FC145A-9EDB-1E40-B89D-04E4862C902D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0228-B707-3142-8203-12E122D82582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99FCC-256E-F34C-8F1A-42687CD694DD}" type="datetime1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E316E6-9E2D-E646-94D8-BA9F1454BF64}" type="datetime1">
              <a:rPr lang="en-US" smtClean="0"/>
              <a:t>9/3/2016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CC70-0C16-FD4D-BA2B-D9240F10D459}" type="datetime1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F97B79-3CF0-544F-A868-27AC1F2C3805}" type="datetime1">
              <a:rPr lang="en-US" smtClean="0"/>
              <a:t>9/3/2016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7B6932-5C01-B747-BC23-78FC1DF82C8F}" type="datetime1">
              <a:rPr lang="en-US" smtClean="0"/>
              <a:t>9/3/2016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EC3240-879F-854A-90D0-ACF21E17F72C}" type="datetime1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F19B9E5-EC33-4DDD-9226-B7D3FEF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6" r:id="rId1"/>
    <p:sldLayoutId id="2147484867" r:id="rId2"/>
    <p:sldLayoutId id="2147484868" r:id="rId3"/>
    <p:sldLayoutId id="2147484869" r:id="rId4"/>
    <p:sldLayoutId id="2147484870" r:id="rId5"/>
    <p:sldLayoutId id="2147484871" r:id="rId6"/>
    <p:sldLayoutId id="2147484872" r:id="rId7"/>
    <p:sldLayoutId id="2147484873" r:id="rId8"/>
    <p:sldLayoutId id="2147484874" r:id="rId9"/>
    <p:sldLayoutId id="2147484875" r:id="rId10"/>
    <p:sldLayoutId id="214748487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276601"/>
            <a:ext cx="5943600" cy="914399"/>
          </a:xfrm>
        </p:spPr>
        <p:txBody>
          <a:bodyPr>
            <a:noAutofit/>
          </a:bodyPr>
          <a:lstStyle/>
          <a:p>
            <a:r>
              <a:rPr lang="en-US" sz="3600" dirty="0"/>
              <a:t>Computer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343400"/>
            <a:ext cx="5458968" cy="762000"/>
          </a:xfrm>
        </p:spPr>
        <p:txBody>
          <a:bodyPr>
            <a:normAutofit/>
          </a:bodyPr>
          <a:lstStyle/>
          <a:p>
            <a:r>
              <a:rPr lang="en-US" dirty="0"/>
              <a:t>Chapter 5</a:t>
            </a:r>
          </a:p>
          <a:p>
            <a:r>
              <a:rPr lang="en-US" dirty="0"/>
              <a:t>Microsoft Visio 2016 (Flow Charts)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 shapes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8281416" cy="3886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Visio shapes are ready-made objects that you drag onto your drawing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shape that you put on your drawing is a copy (</a:t>
            </a:r>
            <a:r>
              <a:rPr lang="en-US" i="1" dirty="0"/>
              <a:t>instance</a:t>
            </a:r>
            <a:r>
              <a:rPr lang="en-US" dirty="0"/>
              <a:t>), the original shape remains on the stencil (</a:t>
            </a:r>
            <a:r>
              <a:rPr lang="en-US" i="1" dirty="0"/>
              <a:t>master shape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3490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First Activity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8281416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Drag shapes onto your drawing page</a:t>
            </a:r>
          </a:p>
          <a:p>
            <a:r>
              <a:rPr lang="en-US" dirty="0"/>
              <a:t>Resize some of them</a:t>
            </a:r>
          </a:p>
          <a:p>
            <a:r>
              <a:rPr lang="en-US" dirty="0"/>
              <a:t>Add special behavior by stretching, right-clicking or moving the yellow control handle on the shape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03" y="3965967"/>
            <a:ext cx="4038600" cy="258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6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8281416" cy="3886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28800"/>
            <a:ext cx="8281416" cy="3886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Right-Click the shape to see if there are any special commands on its shortcut </a:t>
            </a:r>
            <a:r>
              <a:rPr lang="en-US" dirty="0" smtClean="0"/>
              <a:t>menu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Image result for visio any special commands on its shortcut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65378"/>
            <a:ext cx="2895600" cy="303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65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22" y="1692276"/>
            <a:ext cx="8219277" cy="3886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Visio stencils hold collections of shapes</a:t>
            </a:r>
          </a:p>
          <a:p>
            <a:r>
              <a:rPr lang="en-US" dirty="0"/>
              <a:t>The shapes in each stencil have something in </a:t>
            </a:r>
            <a:r>
              <a:rPr lang="en-US" dirty="0" smtClean="0"/>
              <a:t>common</a:t>
            </a:r>
            <a:endParaRPr lang="en-US" dirty="0"/>
          </a:p>
        </p:txBody>
      </p:sp>
      <p:pic>
        <p:nvPicPr>
          <p:cNvPr id="6146" name="Picture 2" descr="Visio displays shapes from the selected stencil, Bath and Kitchen 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54807"/>
            <a:ext cx="2476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51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First Activity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444417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Other Stencils (Shapes-&gt;More Shapes)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Drag different shapes from two different categories</a:t>
            </a:r>
          </a:p>
        </p:txBody>
      </p:sp>
      <p:pic>
        <p:nvPicPr>
          <p:cNvPr id="7172" name="Picture 4" descr="Clicking More Shapes displays a menu of categor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61" y="1608161"/>
            <a:ext cx="30956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11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5122" y="1692276"/>
            <a:ext cx="8423493" cy="3886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When you want to create a diagram:</a:t>
            </a:r>
          </a:p>
          <a:p>
            <a:pPr marL="0" indent="0" algn="just">
              <a:buNone/>
            </a:pPr>
            <a:r>
              <a:rPr lang="en-US" dirty="0"/>
              <a:t>Start with a template for that type of diagram (or the nearest type if there isn’t an exact match – you can always change the settings to be what you want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44354"/>
            <a:ext cx="42195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6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First Activity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83058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New Project</a:t>
            </a:r>
          </a:p>
          <a:p>
            <a:r>
              <a:rPr lang="en-US" dirty="0"/>
              <a:t>Choose </a:t>
            </a:r>
            <a:r>
              <a:rPr lang="en-US" dirty="0" smtClean="0"/>
              <a:t>any template</a:t>
            </a:r>
            <a:endParaRPr lang="en-US" dirty="0"/>
          </a:p>
          <a:p>
            <a:r>
              <a:rPr lang="en-US" dirty="0"/>
              <a:t>Open Another New Project</a:t>
            </a:r>
          </a:p>
          <a:p>
            <a:r>
              <a:rPr lang="en-US" dirty="0"/>
              <a:t>Choose </a:t>
            </a:r>
            <a:r>
              <a:rPr lang="en-US" dirty="0" smtClean="0"/>
              <a:t>a different template</a:t>
            </a:r>
            <a:endParaRPr lang="en-US" dirty="0"/>
          </a:p>
          <a:p>
            <a:r>
              <a:rPr lang="en-US" dirty="0"/>
              <a:t>Compare the different stencils and settings (grid size and ruler measurements)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276601"/>
            <a:ext cx="5943600" cy="914399"/>
          </a:xfrm>
        </p:spPr>
        <p:txBody>
          <a:bodyPr>
            <a:noAutofit/>
          </a:bodyPr>
          <a:lstStyle/>
          <a:p>
            <a:r>
              <a:rPr lang="en-US" sz="3600" dirty="0"/>
              <a:t>Computer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343400"/>
            <a:ext cx="5458968" cy="762000"/>
          </a:xfrm>
        </p:spPr>
        <p:txBody>
          <a:bodyPr>
            <a:normAutofit/>
          </a:bodyPr>
          <a:lstStyle/>
          <a:p>
            <a:r>
              <a:rPr lang="en-US" dirty="0"/>
              <a:t>Chapter 5: Visio 2016: Hands On</a:t>
            </a:r>
          </a:p>
          <a:p>
            <a:r>
              <a:rPr lang="en-US" dirty="0"/>
              <a:t>Basic Flowcharts: Org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5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Create A Basic Organization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4538" y="2743200"/>
            <a:ext cx="8219278" cy="31083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An organization chart (org chart) is a diagram that shows relationships among employees, titles, and groups.</a:t>
            </a:r>
          </a:p>
        </p:txBody>
      </p:sp>
      <p:pic>
        <p:nvPicPr>
          <p:cNvPr id="8194" name="Picture 2" descr="organization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614" y="3657600"/>
            <a:ext cx="2767186" cy="222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796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Recap: Steps To Create Visio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8281416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use the same three basic steps to create nearly all of them: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Choose and open a template</a:t>
            </a:r>
          </a:p>
          <a:p>
            <a:r>
              <a:rPr lang="en-US" dirty="0"/>
              <a:t>Drag and connect shapes</a:t>
            </a:r>
          </a:p>
          <a:p>
            <a:r>
              <a:rPr lang="en-US" dirty="0"/>
              <a:t>Add text to shapes</a:t>
            </a:r>
          </a:p>
        </p:txBody>
      </p:sp>
    </p:spTree>
    <p:extLst>
      <p:ext uri="{BB962C8B-B14F-4D97-AF65-F5344CB8AC3E}">
        <p14:creationId xmlns:p14="http://schemas.microsoft.com/office/powerpoint/2010/main" val="26573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Visio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751915"/>
            <a:ext cx="3276600" cy="186934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Helps make your diagrams more meaningful, flexible, and responsive to your needs. </a:t>
            </a:r>
          </a:p>
          <a:p>
            <a:r>
              <a:rPr lang="en-US" dirty="0"/>
              <a:t>Has thousands of shapes that meet industry standards (BPMN 2.0, IEEE, UML 2.4)</a:t>
            </a:r>
          </a:p>
          <a:p>
            <a:r>
              <a:rPr lang="en-US" dirty="0"/>
              <a:t>Editions: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/>
              <a:t>Visio Professional 2016</a:t>
            </a:r>
          </a:p>
          <a:p>
            <a:pPr marL="0" indent="0">
              <a:buNone/>
            </a:pPr>
            <a:r>
              <a:rPr lang="fr-FR" dirty="0"/>
              <a:t>- Visio Standard 2016</a:t>
            </a:r>
            <a:endParaRPr lang="en-US" dirty="0"/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99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Visio Org Chart: To-do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71943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5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Automatically generate a chart from an existing data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8281416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sources you can use: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Excel worksheet</a:t>
            </a:r>
          </a:p>
          <a:p>
            <a:r>
              <a:rPr lang="en-US" dirty="0"/>
              <a:t>Text file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6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Automatically generate a chart from an existing data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76400"/>
            <a:ext cx="8281416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the following information in a new text file: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514600"/>
            <a:ext cx="86868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Name, </a:t>
            </a:r>
            <a:r>
              <a:rPr lang="en-US" dirty="0" err="1"/>
              <a:t>Reports_to</a:t>
            </a:r>
            <a:r>
              <a:rPr lang="en-US" dirty="0"/>
              <a:t>, Title, Department, Telephone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Joe Boss, ,CEO,Executive,x5555</a:t>
            </a:r>
            <a:br>
              <a:rPr lang="en-US" dirty="0"/>
            </a:br>
            <a:r>
              <a:rPr lang="en-US" dirty="0"/>
              <a:t>Jane </a:t>
            </a:r>
            <a:r>
              <a:rPr lang="en-US" dirty="0" err="1"/>
              <a:t>Mgr</a:t>
            </a:r>
            <a:r>
              <a:rPr lang="en-US" dirty="0"/>
              <a:t>, Joe Boss, </a:t>
            </a:r>
            <a:r>
              <a:rPr lang="en-US" dirty="0" err="1"/>
              <a:t>Manager,Product</a:t>
            </a:r>
            <a:r>
              <a:rPr lang="en-US" dirty="0"/>
              <a:t> Development,x6666</a:t>
            </a:r>
            <a:br>
              <a:rPr lang="en-US" dirty="0"/>
            </a:br>
            <a:r>
              <a:rPr lang="en-US" dirty="0"/>
              <a:t>John </a:t>
            </a:r>
            <a:r>
              <a:rPr lang="en-US" dirty="0" err="1"/>
              <a:t>Pos</a:t>
            </a:r>
            <a:r>
              <a:rPr lang="en-US" dirty="0"/>
              <a:t>, Jane </a:t>
            </a:r>
            <a:r>
              <a:rPr lang="en-US" dirty="0" err="1"/>
              <a:t>Mgr</a:t>
            </a:r>
            <a:r>
              <a:rPr lang="en-US" dirty="0"/>
              <a:t>, </a:t>
            </a:r>
            <a:r>
              <a:rPr lang="en-US" dirty="0" err="1"/>
              <a:t>Developer,Product</a:t>
            </a:r>
            <a:r>
              <a:rPr lang="en-US" dirty="0"/>
              <a:t> Development,x6667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4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Automatically generate a chart from an existing data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752600"/>
            <a:ext cx="86868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Visio 2016, click File &gt; New &gt; Business &gt; Organization Chart, and then click Create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6" y="2750058"/>
            <a:ext cx="3257358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596" y="3259645"/>
            <a:ext cx="22002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Automatically generate a chart from an existing data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752600"/>
            <a:ext cx="86868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the first page of the wizard, select Information that I enter using the wizard, and then click Next.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4618"/>
            <a:ext cx="6400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Automatically generate a chart from an existing data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752600"/>
            <a:ext cx="86868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Select Excel or Delimited text(in our case), type a name for the new file, and then click Next. 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76600"/>
            <a:ext cx="5116252" cy="31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2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Automatically generate a chart from an existing data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752600"/>
            <a:ext cx="86868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Exit either Excel or Notepad, and then complete the wizard.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34569"/>
            <a:ext cx="6106390" cy="29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7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/>
              <a:t>Automatically generate a chart from an existing data source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752600"/>
            <a:ext cx="86868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will have the following chart: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590800"/>
            <a:ext cx="36576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5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Finalizing The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7442" y="1676400"/>
            <a:ext cx="8481174" cy="47312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the layout, theme and font of the chart</a:t>
            </a:r>
          </a:p>
          <a:p>
            <a:r>
              <a:rPr lang="en-US" dirty="0"/>
              <a:t>Export the project as PDF and 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11381"/>
            <a:ext cx="3998658" cy="21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276601"/>
            <a:ext cx="5943600" cy="914399"/>
          </a:xfrm>
        </p:spPr>
        <p:txBody>
          <a:bodyPr>
            <a:noAutofit/>
          </a:bodyPr>
          <a:lstStyle/>
          <a:p>
            <a:r>
              <a:rPr lang="en-US" sz="3600" dirty="0"/>
              <a:t>Computer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343400"/>
            <a:ext cx="5458968" cy="762000"/>
          </a:xfrm>
        </p:spPr>
        <p:txBody>
          <a:bodyPr>
            <a:normAutofit/>
          </a:bodyPr>
          <a:lstStyle/>
          <a:p>
            <a:r>
              <a:rPr lang="en-US" dirty="0"/>
              <a:t>Chapter 5: Visio 2016: Hands On</a:t>
            </a:r>
          </a:p>
          <a:p>
            <a:r>
              <a:rPr lang="en-US" dirty="0"/>
              <a:t>Basic Flowcharts: Timeline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9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Organization Charts</a:t>
            </a:r>
          </a:p>
          <a:p>
            <a:r>
              <a:rPr lang="en-US" dirty="0"/>
              <a:t>Network Diagrams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Home or Office Plans</a:t>
            </a:r>
          </a:p>
        </p:txBody>
      </p:sp>
    </p:spTree>
    <p:extLst>
      <p:ext uri="{BB962C8B-B14F-4D97-AF65-F5344CB8AC3E}">
        <p14:creationId xmlns:p14="http://schemas.microsoft.com/office/powerpoint/2010/main" val="27326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it-IT" dirty="0"/>
              <a:t>Create a 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161" y="1828800"/>
            <a:ext cx="8219278" cy="31083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Timelines help you plan and communicate project schedules by showing project phases and deadlines in a format that’s easy to read and understand.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13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it-IT" dirty="0"/>
              <a:t>Choose a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161" y="1828800"/>
            <a:ext cx="8219278" cy="31083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To find the right template to start from, go to File &gt; </a:t>
            </a:r>
            <a:r>
              <a:rPr lang="en-US" dirty="0" err="1" smtClean="0"/>
              <a:t>Schedul</a:t>
            </a:r>
            <a:r>
              <a:rPr lang="en-US" dirty="0"/>
              <a:t> and, in </a:t>
            </a:r>
            <a:r>
              <a:rPr lang="en-US" dirty="0" smtClean="0"/>
              <a:t>select</a:t>
            </a:r>
            <a:r>
              <a:rPr lang="en-US" dirty="0"/>
              <a:t> Timeline.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876603"/>
            <a:ext cx="3905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1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Add a base timeline shape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161" y="1828800"/>
            <a:ext cx="8219278" cy="44264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Drag one of the timeline shapes (Block, Line, or Cylindrical) onto the drawing page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2676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Add a base timeline shape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161" y="1828800"/>
            <a:ext cx="8219278" cy="44264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Set </a:t>
            </a:r>
            <a:r>
              <a:rPr lang="en-US" dirty="0"/>
              <a:t>the Start and Finish dates and times. 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/>
              <a:t>To change any of these settings later, you can right-click the timeline, and then click Configure Timeline.)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168465"/>
            <a:ext cx="3581400" cy="2565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19" y="5396504"/>
            <a:ext cx="7803397" cy="12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milestones, intervals, and markers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540" y="2117364"/>
            <a:ext cx="8374260" cy="47312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Milestone:</a:t>
            </a:r>
            <a:r>
              <a:rPr lang="en-US" dirty="0"/>
              <a:t> Indicate a specific milestone date on the timeline</a:t>
            </a:r>
          </a:p>
          <a:p>
            <a:pPr algn="just"/>
            <a:r>
              <a:rPr lang="en-US" b="1" dirty="0"/>
              <a:t>Interval:</a:t>
            </a:r>
            <a:r>
              <a:rPr lang="en-US" dirty="0"/>
              <a:t> Indicate a critical time span on the timeline.</a:t>
            </a:r>
          </a:p>
          <a:p>
            <a:pPr algn="just"/>
            <a:r>
              <a:rPr lang="en-US" b="1" dirty="0"/>
              <a:t>Today marker: </a:t>
            </a:r>
            <a:r>
              <a:rPr lang="en-US" dirty="0"/>
              <a:t>Reflect the amount of time that has passed since the project began.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Indicate a milestone on a 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6820" y="1676400"/>
            <a:ext cx="7862196" cy="47312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Drag a milestone shape drop it directly on top of the timeline.</a:t>
            </a:r>
            <a:endParaRPr lang="en-US" i="1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4369"/>
            <a:ext cx="2543175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458351"/>
            <a:ext cx="2743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0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Indicate a milestone on a 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6820" y="1676400"/>
            <a:ext cx="7862196" cy="47312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Type </a:t>
            </a:r>
            <a:r>
              <a:rPr lang="en-US" dirty="0"/>
              <a:t>or select the date and time for the milestone.</a:t>
            </a:r>
            <a:endParaRPr lang="en-US" i="1" dirty="0"/>
          </a:p>
          <a:p>
            <a:pPr algn="just"/>
            <a:r>
              <a:rPr lang="en-US" dirty="0"/>
              <a:t>Type the label you want to show for the milestone as a description</a:t>
            </a:r>
            <a:r>
              <a:rPr lang="en-US" i="1" dirty="0"/>
              <a:t>.</a:t>
            </a:r>
          </a:p>
          <a:p>
            <a:pPr algn="just"/>
            <a:r>
              <a:rPr lang="en-US" dirty="0"/>
              <a:t>Choose how you want the date to look (in the Date Format List).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17315"/>
            <a:ext cx="5000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9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Indicate a time span on a 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809" y="1828800"/>
            <a:ext cx="7862196" cy="47312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Drop an interval shape</a:t>
            </a:r>
          </a:p>
          <a:p>
            <a:r>
              <a:rPr lang="en-US" dirty="0"/>
              <a:t>Set the start and end dates for the time span</a:t>
            </a:r>
          </a:p>
          <a:p>
            <a:r>
              <a:rPr lang="en-US" dirty="0"/>
              <a:t>Type a label</a:t>
            </a:r>
          </a:p>
          <a:p>
            <a:r>
              <a:rPr lang="en-US" dirty="0"/>
              <a:t>Choose the date format.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18" y="1752600"/>
            <a:ext cx="140017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3" y="3733800"/>
            <a:ext cx="3933825" cy="275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4171899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1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/>
              <a:t>Indicate elapsed time on a timeline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7442" y="1676400"/>
            <a:ext cx="8481174" cy="473125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Drop the Elapsed time shape directly on top of the timeline. </a:t>
            </a:r>
          </a:p>
          <a:p>
            <a:endParaRPr lang="en-US" dirty="0" smtClean="0"/>
          </a:p>
          <a:p>
            <a:r>
              <a:rPr lang="en-US" dirty="0" smtClean="0"/>
              <a:t>Drag </a:t>
            </a:r>
            <a:r>
              <a:rPr lang="en-US" dirty="0"/>
              <a:t>the Today marker shape onto the timeline.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(N.B: Each time you open a timeline drawing with an Elapsed time or Today marker shape on it, the shapes shift to align with the current real-world date.)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1200150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355558"/>
            <a:ext cx="1219200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5371675"/>
            <a:ext cx="4681538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6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 Window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three main areas of the Visio program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9" y="2179701"/>
            <a:ext cx="5960369" cy="35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 </a:t>
            </a:r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ribbon contains all of the tabs in Visio. Things like changing text size, switching to different drawing tools, </a:t>
            </a:r>
            <a:r>
              <a:rPr lang="en-US" dirty="0" err="1"/>
              <a:t>etc</a:t>
            </a:r>
            <a:r>
              <a:rPr lang="en-US" dirty="0"/>
              <a:t> are 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Shapes window contains your stencils and shapes. More on those later.</a:t>
            </a:r>
          </a:p>
          <a:p>
            <a:endParaRPr lang="en-US" dirty="0" smtClean="0"/>
          </a:p>
          <a:p>
            <a:r>
              <a:rPr lang="en-US" dirty="0"/>
              <a:t>The page itself is where you put shapes, connect them, and so on.</a:t>
            </a:r>
          </a:p>
        </p:txBody>
      </p:sp>
    </p:spTree>
    <p:extLst>
      <p:ext uri="{BB962C8B-B14F-4D97-AF65-F5344CB8AC3E}">
        <p14:creationId xmlns:p14="http://schemas.microsoft.com/office/powerpoint/2010/main" val="30103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Visio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669" y="1417638"/>
            <a:ext cx="5543464" cy="3426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use the same three basic steps to create nearly all of them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Choose </a:t>
            </a:r>
            <a:r>
              <a:rPr lang="en-US" dirty="0"/>
              <a:t>and open a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/>
              <a:t>Click File &gt; New &gt; Categories &gt; Flowchart.</a:t>
            </a:r>
          </a:p>
          <a:p>
            <a:pPr lvl="1"/>
            <a:r>
              <a:rPr lang="en-US" dirty="0"/>
              <a:t>Single-click Basic Flowchart, and then double-click </a:t>
            </a:r>
            <a:r>
              <a:rPr lang="en-US" dirty="0" smtClean="0"/>
              <a:t>a template: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8" y="4597908"/>
            <a:ext cx="3095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Visio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669" y="1417638"/>
            <a:ext cx="5543464" cy="3426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Drag and connect shapes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4129088" cy="3477127"/>
          </a:xfrm>
          <a:prstGeom prst="rect">
            <a:avLst/>
          </a:prstGeom>
        </p:spPr>
      </p:pic>
      <p:pic>
        <p:nvPicPr>
          <p:cNvPr id="3074" name="Picture 2" descr="Cursor resting over shape, blue arrows appea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16" y="1631303"/>
            <a:ext cx="30861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rsor clicking blue AutoConnect arr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21" y="3075864"/>
            <a:ext cx="30861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utoConnect Mini Toolbar with cho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830" y="4473805"/>
            <a:ext cx="3086100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3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Visio Diagrams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669" y="1417638"/>
            <a:ext cx="5543464" cy="342612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text to shape</a:t>
            </a:r>
          </a:p>
          <a:p>
            <a:pPr lvl="1"/>
            <a:r>
              <a:rPr lang="en-US" dirty="0" smtClean="0"/>
              <a:t>Click the shape and start typing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Select a shape and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692548"/>
            <a:ext cx="3555007" cy="119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3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First Activity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9B9E5-EC33-4DDD-9226-B7D3FEFFB9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0"/>
            <a:ext cx="8281416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</a:t>
            </a:r>
            <a:r>
              <a:rPr lang="en-US" dirty="0" smtClean="0"/>
              <a:t>Visio</a:t>
            </a:r>
          </a:p>
          <a:p>
            <a:endParaRPr lang="en-US" dirty="0"/>
          </a:p>
          <a:p>
            <a:r>
              <a:rPr lang="en-US" dirty="0" smtClean="0"/>
              <a:t>Choose </a:t>
            </a:r>
            <a:r>
              <a:rPr lang="en-US" dirty="0"/>
              <a:t>and open a blank template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3095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8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1548</TotalTime>
  <Words>889</Words>
  <Application>Microsoft Office PowerPoint</Application>
  <PresentationFormat>On-screen Show (4:3)</PresentationFormat>
  <Paragraphs>171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Century Schoolbook</vt:lpstr>
      <vt:lpstr>Wingdings</vt:lpstr>
      <vt:lpstr>Wingdings 2</vt:lpstr>
      <vt:lpstr>Oriel</vt:lpstr>
      <vt:lpstr>Computer Application</vt:lpstr>
      <vt:lpstr>Microsoft Visio 2016</vt:lpstr>
      <vt:lpstr>Visio diagrams</vt:lpstr>
      <vt:lpstr>Visio Window</vt:lpstr>
      <vt:lpstr>Visio Window</vt:lpstr>
      <vt:lpstr>Steps To Create Visio Diagrams</vt:lpstr>
      <vt:lpstr>Steps To Create Visio Diagrams</vt:lpstr>
      <vt:lpstr>Steps To Create Visio Diagrams</vt:lpstr>
      <vt:lpstr>Start Your First Activity</vt:lpstr>
      <vt:lpstr>Visio shapes</vt:lpstr>
      <vt:lpstr>Start Your First Activity</vt:lpstr>
      <vt:lpstr>Tip !</vt:lpstr>
      <vt:lpstr>Stencils</vt:lpstr>
      <vt:lpstr>Start Your First Activity</vt:lpstr>
      <vt:lpstr>Templates</vt:lpstr>
      <vt:lpstr>Start Your First Activity</vt:lpstr>
      <vt:lpstr>Computer Application</vt:lpstr>
      <vt:lpstr>Create A Basic Organization Chart</vt:lpstr>
      <vt:lpstr>Recap: Steps To Create Visio Diagrams</vt:lpstr>
      <vt:lpstr>Visio Org Chart: To-do</vt:lpstr>
      <vt:lpstr>Automatically generate a chart from an existing data source</vt:lpstr>
      <vt:lpstr>Automatically generate a chart from an existing data source</vt:lpstr>
      <vt:lpstr>Automatically generate a chart from an existing data source</vt:lpstr>
      <vt:lpstr>Automatically generate a chart from an existing data source</vt:lpstr>
      <vt:lpstr>Automatically generate a chart from an existing data source</vt:lpstr>
      <vt:lpstr>Automatically generate a chart from an existing data source</vt:lpstr>
      <vt:lpstr>Automatically generate a chart from an existing data source</vt:lpstr>
      <vt:lpstr>Finalizing The Chart</vt:lpstr>
      <vt:lpstr>Computer Application</vt:lpstr>
      <vt:lpstr>Create a timeline</vt:lpstr>
      <vt:lpstr>Choose a template</vt:lpstr>
      <vt:lpstr>Add a base timeline shape</vt:lpstr>
      <vt:lpstr>Add a base timeline shape</vt:lpstr>
      <vt:lpstr>milestones, intervals, and markers</vt:lpstr>
      <vt:lpstr>Indicate a milestone on a timeline</vt:lpstr>
      <vt:lpstr>Indicate a milestone on a timeline</vt:lpstr>
      <vt:lpstr>Indicate a time span on a timeline</vt:lpstr>
      <vt:lpstr>Indicate elapsed time on a timeline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Application</dc:title>
  <dc:creator>Sarkis</dc:creator>
  <cp:lastModifiedBy>Firas94</cp:lastModifiedBy>
  <cp:revision>148</cp:revision>
  <dcterms:created xsi:type="dcterms:W3CDTF">2010-10-01T14:56:47Z</dcterms:created>
  <dcterms:modified xsi:type="dcterms:W3CDTF">2016-09-03T09:42:47Z</dcterms:modified>
</cp:coreProperties>
</file>