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6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82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3" r:id="rId18"/>
    <p:sldId id="276" r:id="rId19"/>
    <p:sldId id="284" r:id="rId20"/>
    <p:sldId id="288" r:id="rId21"/>
    <p:sldId id="279" r:id="rId22"/>
    <p:sldId id="280" r:id="rId23"/>
    <p:sldId id="281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2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FF058-B6EF-4F5F-A17A-CA98517D43D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7D50BF6-871D-4E88-B649-ACECB5CDC05A}">
      <dgm:prSet phldrT="[Text]"/>
      <dgm:spPr/>
      <dgm:t>
        <a:bodyPr/>
        <a:lstStyle/>
        <a:p>
          <a:r>
            <a:rPr lang="en-US" dirty="0"/>
            <a:t>Refresh</a:t>
          </a:r>
        </a:p>
      </dgm:t>
    </dgm:pt>
    <dgm:pt modelId="{D997589F-7387-42BD-A9EC-111A37CABA14}" type="parTrans" cxnId="{310BB476-C73E-4951-875E-CDA66DFE0983}">
      <dgm:prSet/>
      <dgm:spPr/>
      <dgm:t>
        <a:bodyPr/>
        <a:lstStyle/>
        <a:p>
          <a:endParaRPr lang="en-US"/>
        </a:p>
      </dgm:t>
    </dgm:pt>
    <dgm:pt modelId="{1702814F-07CC-4D71-8334-E691B5F73725}" type="sibTrans" cxnId="{310BB476-C73E-4951-875E-CDA66DFE0983}">
      <dgm:prSet/>
      <dgm:spPr/>
      <dgm:t>
        <a:bodyPr/>
        <a:lstStyle/>
        <a:p>
          <a:endParaRPr lang="en-US"/>
        </a:p>
      </dgm:t>
    </dgm:pt>
    <dgm:pt modelId="{00440DCB-E319-4A89-B71D-1B8E079B0999}">
      <dgm:prSet phldrT="[Text]"/>
      <dgm:spPr/>
      <dgm:t>
        <a:bodyPr/>
        <a:lstStyle/>
        <a:p>
          <a:r>
            <a:rPr lang="en-US" dirty="0"/>
            <a:t>Rate</a:t>
          </a:r>
        </a:p>
      </dgm:t>
    </dgm:pt>
    <dgm:pt modelId="{2EFE1741-2910-437B-A6EB-322470A2DE35}" type="parTrans" cxnId="{60F8B639-BD0F-4DA9-9B0E-416E76CEEECC}">
      <dgm:prSet/>
      <dgm:spPr/>
      <dgm:t>
        <a:bodyPr/>
        <a:lstStyle/>
        <a:p>
          <a:endParaRPr lang="en-US"/>
        </a:p>
      </dgm:t>
    </dgm:pt>
    <dgm:pt modelId="{E6BCC211-E9CA-41A9-B603-ABCF1FD54C79}" type="sibTrans" cxnId="{60F8B639-BD0F-4DA9-9B0E-416E76CEEECC}">
      <dgm:prSet/>
      <dgm:spPr/>
      <dgm:t>
        <a:bodyPr/>
        <a:lstStyle/>
        <a:p>
          <a:endParaRPr lang="en-US"/>
        </a:p>
      </dgm:t>
    </dgm:pt>
    <dgm:pt modelId="{A7DD30D5-ABD6-4FDC-9B4F-6D09A45B3273}">
      <dgm:prSet phldrT="[Text]"/>
      <dgm:spPr/>
      <dgm:t>
        <a:bodyPr/>
        <a:lstStyle/>
        <a:p>
          <a:r>
            <a:rPr lang="en-US" dirty="0"/>
            <a:t>120 Hz</a:t>
          </a:r>
        </a:p>
      </dgm:t>
    </dgm:pt>
    <dgm:pt modelId="{E23A59E3-2B17-4597-B23A-7464EC9D5A86}" type="parTrans" cxnId="{35F6EB75-F7FE-47F9-9641-7293E352DCC5}">
      <dgm:prSet/>
      <dgm:spPr/>
      <dgm:t>
        <a:bodyPr/>
        <a:lstStyle/>
        <a:p>
          <a:endParaRPr lang="en-US"/>
        </a:p>
      </dgm:t>
    </dgm:pt>
    <dgm:pt modelId="{BA77A891-3D0F-4EE0-8CB4-CA2984FA99D5}" type="sibTrans" cxnId="{35F6EB75-F7FE-47F9-9641-7293E352DCC5}">
      <dgm:prSet/>
      <dgm:spPr/>
      <dgm:t>
        <a:bodyPr/>
        <a:lstStyle/>
        <a:p>
          <a:endParaRPr lang="en-US"/>
        </a:p>
      </dgm:t>
    </dgm:pt>
    <dgm:pt modelId="{42CB5D74-E126-447F-8F74-2A79B30B850A}" type="pres">
      <dgm:prSet presAssocID="{424FF058-B6EF-4F5F-A17A-CA98517D43D2}" presName="Name0" presStyleCnt="0">
        <dgm:presLayoutVars>
          <dgm:dir/>
          <dgm:animLvl val="lvl"/>
          <dgm:resizeHandles val="exact"/>
        </dgm:presLayoutVars>
      </dgm:prSet>
      <dgm:spPr/>
    </dgm:pt>
    <dgm:pt modelId="{B685C6C2-BFFA-4FAB-B1BA-51D6A5A87530}" type="pres">
      <dgm:prSet presAssocID="{424FF058-B6EF-4F5F-A17A-CA98517D43D2}" presName="dummy" presStyleCnt="0"/>
      <dgm:spPr/>
    </dgm:pt>
    <dgm:pt modelId="{FF26E912-36F0-473E-B66D-3819F8D73C17}" type="pres">
      <dgm:prSet presAssocID="{424FF058-B6EF-4F5F-A17A-CA98517D43D2}" presName="linH" presStyleCnt="0"/>
      <dgm:spPr/>
    </dgm:pt>
    <dgm:pt modelId="{C14859F6-B772-4155-9888-0AD82EE93D29}" type="pres">
      <dgm:prSet presAssocID="{424FF058-B6EF-4F5F-A17A-CA98517D43D2}" presName="padding1" presStyleCnt="0"/>
      <dgm:spPr/>
    </dgm:pt>
    <dgm:pt modelId="{C103D0F9-52F4-4875-82C6-9BB1759A7EB4}" type="pres">
      <dgm:prSet presAssocID="{D7D50BF6-871D-4E88-B649-ACECB5CDC05A}" presName="linV" presStyleCnt="0"/>
      <dgm:spPr/>
    </dgm:pt>
    <dgm:pt modelId="{CB35937A-64AF-484B-A83C-82C145B1D955}" type="pres">
      <dgm:prSet presAssocID="{D7D50BF6-871D-4E88-B649-ACECB5CDC05A}" presName="spVertical1" presStyleCnt="0"/>
      <dgm:spPr/>
    </dgm:pt>
    <dgm:pt modelId="{AE539277-D9DD-40B8-888A-2D8DDA6FC9F1}" type="pres">
      <dgm:prSet presAssocID="{D7D50BF6-871D-4E88-B649-ACECB5CDC05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B5F2B26-9C03-4988-ADD1-E0116B8726E1}" type="pres">
      <dgm:prSet presAssocID="{D7D50BF6-871D-4E88-B649-ACECB5CDC05A}" presName="spVertical2" presStyleCnt="0"/>
      <dgm:spPr/>
    </dgm:pt>
    <dgm:pt modelId="{B6292245-209B-4262-8411-D9631CD7DD23}" type="pres">
      <dgm:prSet presAssocID="{D7D50BF6-871D-4E88-B649-ACECB5CDC05A}" presName="spVertical3" presStyleCnt="0"/>
      <dgm:spPr/>
    </dgm:pt>
    <dgm:pt modelId="{34DCB117-F872-412B-B72D-A7CF002CE7AD}" type="pres">
      <dgm:prSet presAssocID="{1702814F-07CC-4D71-8334-E691B5F73725}" presName="space" presStyleCnt="0"/>
      <dgm:spPr/>
    </dgm:pt>
    <dgm:pt modelId="{6AD6088A-E6C8-416D-9681-33255F6E59C9}" type="pres">
      <dgm:prSet presAssocID="{00440DCB-E319-4A89-B71D-1B8E079B0999}" presName="linV" presStyleCnt="0"/>
      <dgm:spPr/>
    </dgm:pt>
    <dgm:pt modelId="{CDD18600-A7B1-4794-93EF-EC26F5A51D70}" type="pres">
      <dgm:prSet presAssocID="{00440DCB-E319-4A89-B71D-1B8E079B0999}" presName="spVertical1" presStyleCnt="0"/>
      <dgm:spPr/>
    </dgm:pt>
    <dgm:pt modelId="{E16492FB-BF94-45CA-8972-7615CB4A9617}" type="pres">
      <dgm:prSet presAssocID="{00440DCB-E319-4A89-B71D-1B8E079B0999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F6C3201-DD2A-47DF-8E17-F1E0479B233F}" type="pres">
      <dgm:prSet presAssocID="{00440DCB-E319-4A89-B71D-1B8E079B0999}" presName="spVertical2" presStyleCnt="0"/>
      <dgm:spPr/>
    </dgm:pt>
    <dgm:pt modelId="{A1F1E9C7-82AA-4D67-8A64-44C54C8AD2DA}" type="pres">
      <dgm:prSet presAssocID="{00440DCB-E319-4A89-B71D-1B8E079B0999}" presName="spVertical3" presStyleCnt="0"/>
      <dgm:spPr/>
    </dgm:pt>
    <dgm:pt modelId="{7D43232F-8D59-4D28-9793-4453B0DD277F}" type="pres">
      <dgm:prSet presAssocID="{E6BCC211-E9CA-41A9-B603-ABCF1FD54C79}" presName="space" presStyleCnt="0"/>
      <dgm:spPr/>
    </dgm:pt>
    <dgm:pt modelId="{C54B932F-D7E8-4B5C-A692-1A10D66CB8D3}" type="pres">
      <dgm:prSet presAssocID="{A7DD30D5-ABD6-4FDC-9B4F-6D09A45B3273}" presName="linV" presStyleCnt="0"/>
      <dgm:spPr/>
    </dgm:pt>
    <dgm:pt modelId="{53E8580F-A2B5-4122-BF6F-1BCB3933D55E}" type="pres">
      <dgm:prSet presAssocID="{A7DD30D5-ABD6-4FDC-9B4F-6D09A45B3273}" presName="spVertical1" presStyleCnt="0"/>
      <dgm:spPr/>
    </dgm:pt>
    <dgm:pt modelId="{BD2C1D91-7AF4-4877-AAFC-3C6F41011B03}" type="pres">
      <dgm:prSet presAssocID="{A7DD30D5-ABD6-4FDC-9B4F-6D09A45B3273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783A63-5CA8-4984-B9EF-9C4DF2BB9444}" type="pres">
      <dgm:prSet presAssocID="{A7DD30D5-ABD6-4FDC-9B4F-6D09A45B3273}" presName="spVertical2" presStyleCnt="0"/>
      <dgm:spPr/>
    </dgm:pt>
    <dgm:pt modelId="{DA48AD4E-F848-42CD-8DA4-CE4BE4A537B0}" type="pres">
      <dgm:prSet presAssocID="{A7DD30D5-ABD6-4FDC-9B4F-6D09A45B3273}" presName="spVertical3" presStyleCnt="0"/>
      <dgm:spPr/>
    </dgm:pt>
    <dgm:pt modelId="{D4198493-0EF4-4A73-A343-96BFCBAD7313}" type="pres">
      <dgm:prSet presAssocID="{424FF058-B6EF-4F5F-A17A-CA98517D43D2}" presName="padding2" presStyleCnt="0"/>
      <dgm:spPr/>
    </dgm:pt>
    <dgm:pt modelId="{F4C6F055-257F-450B-ADA9-DEC3BA472F4B}" type="pres">
      <dgm:prSet presAssocID="{424FF058-B6EF-4F5F-A17A-CA98517D43D2}" presName="negArrow" presStyleCnt="0"/>
      <dgm:spPr/>
    </dgm:pt>
    <dgm:pt modelId="{C0EC0144-2632-4AC5-A865-03B800539AEB}" type="pres">
      <dgm:prSet presAssocID="{424FF058-B6EF-4F5F-A17A-CA98517D43D2}" presName="backgroundArrow" presStyleLbl="node1" presStyleIdx="0" presStyleCnt="1"/>
      <dgm:spPr/>
    </dgm:pt>
  </dgm:ptLst>
  <dgm:cxnLst>
    <dgm:cxn modelId="{60F8B639-BD0F-4DA9-9B0E-416E76CEEECC}" srcId="{424FF058-B6EF-4F5F-A17A-CA98517D43D2}" destId="{00440DCB-E319-4A89-B71D-1B8E079B0999}" srcOrd="1" destOrd="0" parTransId="{2EFE1741-2910-437B-A6EB-322470A2DE35}" sibTransId="{E6BCC211-E9CA-41A9-B603-ABCF1FD54C79}"/>
    <dgm:cxn modelId="{572DC93E-D4FB-43CE-82B6-A962098EC2CA}" type="presOf" srcId="{A7DD30D5-ABD6-4FDC-9B4F-6D09A45B3273}" destId="{BD2C1D91-7AF4-4877-AAFC-3C6F41011B03}" srcOrd="0" destOrd="0" presId="urn:microsoft.com/office/officeart/2005/8/layout/hProcess3"/>
    <dgm:cxn modelId="{940C54EB-E8A4-435F-A292-0171487BEBD9}" type="presOf" srcId="{424FF058-B6EF-4F5F-A17A-CA98517D43D2}" destId="{42CB5D74-E126-447F-8F74-2A79B30B850A}" srcOrd="0" destOrd="0" presId="urn:microsoft.com/office/officeart/2005/8/layout/hProcess3"/>
    <dgm:cxn modelId="{310BB476-C73E-4951-875E-CDA66DFE0983}" srcId="{424FF058-B6EF-4F5F-A17A-CA98517D43D2}" destId="{D7D50BF6-871D-4E88-B649-ACECB5CDC05A}" srcOrd="0" destOrd="0" parTransId="{D997589F-7387-42BD-A9EC-111A37CABA14}" sibTransId="{1702814F-07CC-4D71-8334-E691B5F73725}"/>
    <dgm:cxn modelId="{9FDE8C27-606A-425E-B7BB-4D2F4EE69E9B}" type="presOf" srcId="{00440DCB-E319-4A89-B71D-1B8E079B0999}" destId="{E16492FB-BF94-45CA-8972-7615CB4A9617}" srcOrd="0" destOrd="0" presId="urn:microsoft.com/office/officeart/2005/8/layout/hProcess3"/>
    <dgm:cxn modelId="{40007401-F4AB-4256-B5D7-F1E707784EFF}" type="presOf" srcId="{D7D50BF6-871D-4E88-B649-ACECB5CDC05A}" destId="{AE539277-D9DD-40B8-888A-2D8DDA6FC9F1}" srcOrd="0" destOrd="0" presId="urn:microsoft.com/office/officeart/2005/8/layout/hProcess3"/>
    <dgm:cxn modelId="{35F6EB75-F7FE-47F9-9641-7293E352DCC5}" srcId="{424FF058-B6EF-4F5F-A17A-CA98517D43D2}" destId="{A7DD30D5-ABD6-4FDC-9B4F-6D09A45B3273}" srcOrd="2" destOrd="0" parTransId="{E23A59E3-2B17-4597-B23A-7464EC9D5A86}" sibTransId="{BA77A891-3D0F-4EE0-8CB4-CA2984FA99D5}"/>
    <dgm:cxn modelId="{4BDC24F9-56BF-4D13-97ED-CA6A42572574}" type="presParOf" srcId="{42CB5D74-E126-447F-8F74-2A79B30B850A}" destId="{B685C6C2-BFFA-4FAB-B1BA-51D6A5A87530}" srcOrd="0" destOrd="0" presId="urn:microsoft.com/office/officeart/2005/8/layout/hProcess3"/>
    <dgm:cxn modelId="{7DADD4B8-2458-4787-86A6-F2D570E7BA67}" type="presParOf" srcId="{42CB5D74-E126-447F-8F74-2A79B30B850A}" destId="{FF26E912-36F0-473E-B66D-3819F8D73C17}" srcOrd="1" destOrd="0" presId="urn:microsoft.com/office/officeart/2005/8/layout/hProcess3"/>
    <dgm:cxn modelId="{A562CDF4-A4CE-4EA6-B1F7-D4E19F30F335}" type="presParOf" srcId="{FF26E912-36F0-473E-B66D-3819F8D73C17}" destId="{C14859F6-B772-4155-9888-0AD82EE93D29}" srcOrd="0" destOrd="0" presId="urn:microsoft.com/office/officeart/2005/8/layout/hProcess3"/>
    <dgm:cxn modelId="{CF996F84-93BA-4702-A490-A078C2ABF047}" type="presParOf" srcId="{FF26E912-36F0-473E-B66D-3819F8D73C17}" destId="{C103D0F9-52F4-4875-82C6-9BB1759A7EB4}" srcOrd="1" destOrd="0" presId="urn:microsoft.com/office/officeart/2005/8/layout/hProcess3"/>
    <dgm:cxn modelId="{05278964-963F-43AA-BE8F-80E4049EEC6D}" type="presParOf" srcId="{C103D0F9-52F4-4875-82C6-9BB1759A7EB4}" destId="{CB35937A-64AF-484B-A83C-82C145B1D955}" srcOrd="0" destOrd="0" presId="urn:microsoft.com/office/officeart/2005/8/layout/hProcess3"/>
    <dgm:cxn modelId="{398A6777-7E71-4F0C-AC28-616F3D5FF054}" type="presParOf" srcId="{C103D0F9-52F4-4875-82C6-9BB1759A7EB4}" destId="{AE539277-D9DD-40B8-888A-2D8DDA6FC9F1}" srcOrd="1" destOrd="0" presId="urn:microsoft.com/office/officeart/2005/8/layout/hProcess3"/>
    <dgm:cxn modelId="{02CF20BD-9F5F-45A4-9008-328054337B6F}" type="presParOf" srcId="{C103D0F9-52F4-4875-82C6-9BB1759A7EB4}" destId="{7B5F2B26-9C03-4988-ADD1-E0116B8726E1}" srcOrd="2" destOrd="0" presId="urn:microsoft.com/office/officeart/2005/8/layout/hProcess3"/>
    <dgm:cxn modelId="{8AE3ABA8-870E-4661-8889-1C320AA55285}" type="presParOf" srcId="{C103D0F9-52F4-4875-82C6-9BB1759A7EB4}" destId="{B6292245-209B-4262-8411-D9631CD7DD23}" srcOrd="3" destOrd="0" presId="urn:microsoft.com/office/officeart/2005/8/layout/hProcess3"/>
    <dgm:cxn modelId="{28DF5F38-2EB4-4A6F-AE8F-12A736E2F2F9}" type="presParOf" srcId="{FF26E912-36F0-473E-B66D-3819F8D73C17}" destId="{34DCB117-F872-412B-B72D-A7CF002CE7AD}" srcOrd="2" destOrd="0" presId="urn:microsoft.com/office/officeart/2005/8/layout/hProcess3"/>
    <dgm:cxn modelId="{94E1F545-137D-43E7-852A-F41B92EB4DAD}" type="presParOf" srcId="{FF26E912-36F0-473E-B66D-3819F8D73C17}" destId="{6AD6088A-E6C8-416D-9681-33255F6E59C9}" srcOrd="3" destOrd="0" presId="urn:microsoft.com/office/officeart/2005/8/layout/hProcess3"/>
    <dgm:cxn modelId="{85D59B72-8253-48FF-8B94-7AB61516C7FE}" type="presParOf" srcId="{6AD6088A-E6C8-416D-9681-33255F6E59C9}" destId="{CDD18600-A7B1-4794-93EF-EC26F5A51D70}" srcOrd="0" destOrd="0" presId="urn:microsoft.com/office/officeart/2005/8/layout/hProcess3"/>
    <dgm:cxn modelId="{6D1F4E1F-30AB-4034-9D6D-1FB0D3035196}" type="presParOf" srcId="{6AD6088A-E6C8-416D-9681-33255F6E59C9}" destId="{E16492FB-BF94-45CA-8972-7615CB4A9617}" srcOrd="1" destOrd="0" presId="urn:microsoft.com/office/officeart/2005/8/layout/hProcess3"/>
    <dgm:cxn modelId="{CCC9C60C-506E-4103-A739-D384C3FAE176}" type="presParOf" srcId="{6AD6088A-E6C8-416D-9681-33255F6E59C9}" destId="{3F6C3201-DD2A-47DF-8E17-F1E0479B233F}" srcOrd="2" destOrd="0" presId="urn:microsoft.com/office/officeart/2005/8/layout/hProcess3"/>
    <dgm:cxn modelId="{FB9068DE-2B52-4D09-962A-AB5D4785FB20}" type="presParOf" srcId="{6AD6088A-E6C8-416D-9681-33255F6E59C9}" destId="{A1F1E9C7-82AA-4D67-8A64-44C54C8AD2DA}" srcOrd="3" destOrd="0" presId="urn:microsoft.com/office/officeart/2005/8/layout/hProcess3"/>
    <dgm:cxn modelId="{15014B6C-1FBB-415E-BB9D-E1A308C5DE23}" type="presParOf" srcId="{FF26E912-36F0-473E-B66D-3819F8D73C17}" destId="{7D43232F-8D59-4D28-9793-4453B0DD277F}" srcOrd="4" destOrd="0" presId="urn:microsoft.com/office/officeart/2005/8/layout/hProcess3"/>
    <dgm:cxn modelId="{9FE5AF3A-04D4-4603-AEDC-9F68079815FA}" type="presParOf" srcId="{FF26E912-36F0-473E-B66D-3819F8D73C17}" destId="{C54B932F-D7E8-4B5C-A692-1A10D66CB8D3}" srcOrd="5" destOrd="0" presId="urn:microsoft.com/office/officeart/2005/8/layout/hProcess3"/>
    <dgm:cxn modelId="{09D8BC8C-2D11-43F5-BB9B-B921521ACD4C}" type="presParOf" srcId="{C54B932F-D7E8-4B5C-A692-1A10D66CB8D3}" destId="{53E8580F-A2B5-4122-BF6F-1BCB3933D55E}" srcOrd="0" destOrd="0" presId="urn:microsoft.com/office/officeart/2005/8/layout/hProcess3"/>
    <dgm:cxn modelId="{4578E2F8-E19E-4C5F-94BD-0A7954967915}" type="presParOf" srcId="{C54B932F-D7E8-4B5C-A692-1A10D66CB8D3}" destId="{BD2C1D91-7AF4-4877-AAFC-3C6F41011B03}" srcOrd="1" destOrd="0" presId="urn:microsoft.com/office/officeart/2005/8/layout/hProcess3"/>
    <dgm:cxn modelId="{10AC3CF9-7E8A-41BE-B1E2-83F893B97D2A}" type="presParOf" srcId="{C54B932F-D7E8-4B5C-A692-1A10D66CB8D3}" destId="{33783A63-5CA8-4984-B9EF-9C4DF2BB9444}" srcOrd="2" destOrd="0" presId="urn:microsoft.com/office/officeart/2005/8/layout/hProcess3"/>
    <dgm:cxn modelId="{53CF1590-D833-46D0-B90F-1AA603A9CCFE}" type="presParOf" srcId="{C54B932F-D7E8-4B5C-A692-1A10D66CB8D3}" destId="{DA48AD4E-F848-42CD-8DA4-CE4BE4A537B0}" srcOrd="3" destOrd="0" presId="urn:microsoft.com/office/officeart/2005/8/layout/hProcess3"/>
    <dgm:cxn modelId="{67A03E9C-EE3C-48CA-8060-AB3710889CEC}" type="presParOf" srcId="{FF26E912-36F0-473E-B66D-3819F8D73C17}" destId="{D4198493-0EF4-4A73-A343-96BFCBAD7313}" srcOrd="6" destOrd="0" presId="urn:microsoft.com/office/officeart/2005/8/layout/hProcess3"/>
    <dgm:cxn modelId="{A527C58A-524F-41D5-A426-05962DAEA414}" type="presParOf" srcId="{FF26E912-36F0-473E-B66D-3819F8D73C17}" destId="{F4C6F055-257F-450B-ADA9-DEC3BA472F4B}" srcOrd="7" destOrd="0" presId="urn:microsoft.com/office/officeart/2005/8/layout/hProcess3"/>
    <dgm:cxn modelId="{FA216103-269B-4C11-8A91-028785DE9815}" type="presParOf" srcId="{FF26E912-36F0-473E-B66D-3819F8D73C17}" destId="{C0EC0144-2632-4AC5-A865-03B800539AE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C0144-2632-4AC5-A865-03B800539AEB}">
      <dsp:nvSpPr>
        <dsp:cNvPr id="0" name=""/>
        <dsp:cNvSpPr/>
      </dsp:nvSpPr>
      <dsp:spPr>
        <a:xfrm>
          <a:off x="0" y="255900"/>
          <a:ext cx="2590800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C1D91-7AF4-4877-AAFC-3C6F41011B03}">
      <dsp:nvSpPr>
        <dsp:cNvPr id="0" name=""/>
        <dsp:cNvSpPr/>
      </dsp:nvSpPr>
      <dsp:spPr>
        <a:xfrm>
          <a:off x="1707423" y="489900"/>
          <a:ext cx="624296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120 Hz</a:t>
          </a:r>
        </a:p>
      </dsp:txBody>
      <dsp:txXfrm>
        <a:off x="1707423" y="489900"/>
        <a:ext cx="624296" cy="468000"/>
      </dsp:txXfrm>
    </dsp:sp>
    <dsp:sp modelId="{E16492FB-BF94-45CA-8972-7615CB4A9617}">
      <dsp:nvSpPr>
        <dsp:cNvPr id="0" name=""/>
        <dsp:cNvSpPr/>
      </dsp:nvSpPr>
      <dsp:spPr>
        <a:xfrm>
          <a:off x="958267" y="489900"/>
          <a:ext cx="624296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Rate</a:t>
          </a:r>
        </a:p>
      </dsp:txBody>
      <dsp:txXfrm>
        <a:off x="958267" y="489900"/>
        <a:ext cx="624296" cy="468000"/>
      </dsp:txXfrm>
    </dsp:sp>
    <dsp:sp modelId="{AE539277-D9DD-40B8-888A-2D8DDA6FC9F1}">
      <dsp:nvSpPr>
        <dsp:cNvPr id="0" name=""/>
        <dsp:cNvSpPr/>
      </dsp:nvSpPr>
      <dsp:spPr>
        <a:xfrm>
          <a:off x="209110" y="489900"/>
          <a:ext cx="624296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Refresh</a:t>
          </a:r>
        </a:p>
      </dsp:txBody>
      <dsp:txXfrm>
        <a:off x="209110" y="489900"/>
        <a:ext cx="624296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2048-DD40-8048-8136-75FE3CF1E027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5C8F1-17C6-5642-B3BE-7CA8F29E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4502-43DF-4D35-8B80-A90704933B18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CEE59-E25B-4257-9B8A-5B76F988E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CEE59-E25B-4257-9B8A-5B76F988E3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DVD+R</a:t>
            </a:r>
            <a:r>
              <a:rPr lang="en-US" baseline="0" dirty="0"/>
              <a:t> and DVD-R are different. They are discs and each have their own drive besides the DVD</a:t>
            </a:r>
            <a:r>
              <a:rPr lang="en-US" dirty="0"/>
              <a:t>±RW which can</a:t>
            </a:r>
            <a:r>
              <a:rPr lang="en-US" baseline="0" dirty="0"/>
              <a:t> write on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D1B3-47AA-4BA1-B8AD-615D446E8B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D1B3-47AA-4BA1-B8AD-615D446E8B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D1B3-47AA-4BA1-B8AD-615D446E8B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D1B3-47AA-4BA1-B8AD-615D446E8B1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AE1B08-14F7-5F49-AFEE-B3692D004D5A}" type="datetime1">
              <a:rPr lang="en-US" smtClean="0"/>
              <a:t>9/10/2016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A9A-52D8-D14C-8218-6707D7DD3DD5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717-2816-4644-AA09-3B0621B6C4D7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75C214-03B0-6743-90E4-84E73D755718}" type="datetime1">
              <a:rPr lang="en-US" smtClean="0"/>
              <a:t>9/10/2016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FC145A-9EDB-1E40-B89D-04E4862C902D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0228-B707-3142-8203-12E122D82582}" type="datetime1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9FCC-256E-F34C-8F1A-42687CD694DD}" type="datetime1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E316E6-9E2D-E646-94D8-BA9F1454BF64}" type="datetime1">
              <a:rPr lang="en-US" smtClean="0"/>
              <a:t>9/10/2016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C70-0C16-FD4D-BA2B-D9240F10D459}" type="datetime1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F97B79-3CF0-544F-A868-27AC1F2C3805}" type="datetime1">
              <a:rPr lang="en-US" smtClean="0"/>
              <a:t>9/10/2016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7B6932-5C01-B747-BC23-78FC1DF82C8F}" type="datetime1">
              <a:rPr lang="en-US" smtClean="0"/>
              <a:t>9/10/2016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EC3240-879F-854A-90D0-ACF21E17F72C}" type="datetime1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6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276601"/>
            <a:ext cx="5943600" cy="914399"/>
          </a:xfrm>
        </p:spPr>
        <p:txBody>
          <a:bodyPr>
            <a:noAutofit/>
          </a:bodyPr>
          <a:lstStyle/>
          <a:p>
            <a:r>
              <a:rPr lang="en-US" sz="3600" dirty="0"/>
              <a:t>Computer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343400"/>
            <a:ext cx="5458968" cy="76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Chapter 1</a:t>
            </a:r>
          </a:p>
          <a:p>
            <a:r>
              <a:rPr lang="en-US" dirty="0"/>
              <a:t>Computer Terminology &amp; Organization</a:t>
            </a:r>
          </a:p>
          <a:p>
            <a:r>
              <a:rPr lang="en-US" dirty="0"/>
              <a:t>Computer Peripherals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rkis\Documents\Academics\Computer Application - sp09\Pictures\intel_quad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3499393"/>
            <a:ext cx="32004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Core in the CPU can process calculations on its own.</a:t>
            </a:r>
          </a:p>
          <a:p>
            <a:r>
              <a:rPr lang="en-US" dirty="0"/>
              <a:t>This can help in reducing time for calculations in case multiple applications are being used.</a:t>
            </a:r>
          </a:p>
          <a:p>
            <a:r>
              <a:rPr lang="en-US" dirty="0"/>
              <a:t>A Multicore CPU with a speed of 1.5GHz, </a:t>
            </a:r>
            <a:br>
              <a:rPr lang="en-US" dirty="0"/>
            </a:br>
            <a:r>
              <a:rPr lang="en-US" dirty="0"/>
              <a:t>means that each core has that speed. </a:t>
            </a:r>
            <a:br>
              <a:rPr lang="en-US" dirty="0"/>
            </a:br>
            <a:r>
              <a:rPr lang="en-US" dirty="0"/>
              <a:t>(They do </a:t>
            </a:r>
            <a:r>
              <a:rPr lang="en-US" b="1" u="sng" dirty="0"/>
              <a:t>NOT</a:t>
            </a:r>
            <a:r>
              <a:rPr lang="en-US" dirty="0"/>
              <a:t> add up to 3GHz in case of</a:t>
            </a:r>
            <a:br>
              <a:rPr lang="en-US" dirty="0"/>
            </a:br>
            <a:r>
              <a:rPr lang="en-US" dirty="0"/>
              <a:t>2 cores, nor to 6Ghz in case of 4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620000" cy="3916363"/>
          </a:xfrm>
        </p:spPr>
        <p:txBody>
          <a:bodyPr>
            <a:normAutofit/>
          </a:bodyPr>
          <a:lstStyle/>
          <a:p>
            <a:r>
              <a:rPr lang="en-US" dirty="0"/>
              <a:t>A defining factor other than the speed and number of cores is the </a:t>
            </a:r>
            <a:r>
              <a:rPr lang="en-US" b="1" dirty="0"/>
              <a:t>cache</a:t>
            </a:r>
            <a:r>
              <a:rPr lang="en-US" dirty="0"/>
              <a:t>.</a:t>
            </a:r>
          </a:p>
          <a:p>
            <a:r>
              <a:rPr lang="en-US" dirty="0"/>
              <a:t>The cache is a </a:t>
            </a:r>
            <a:r>
              <a:rPr lang="en-US" b="1" dirty="0"/>
              <a:t>buffer zone </a:t>
            </a:r>
            <a:r>
              <a:rPr lang="en-US" dirty="0"/>
              <a:t>which keeps the data to be calculated by the CPU.</a:t>
            </a:r>
          </a:p>
          <a:p>
            <a:r>
              <a:rPr lang="en-US" dirty="0"/>
              <a:t>The larger the cache, the more data the CPU will be able to handle at a time.</a:t>
            </a:r>
          </a:p>
          <a:p>
            <a:r>
              <a:rPr lang="en-US" dirty="0"/>
              <a:t>Current sizes of cache are in </a:t>
            </a:r>
            <a:r>
              <a:rPr lang="en-US" b="1" dirty="0"/>
              <a:t>MB</a:t>
            </a:r>
            <a:r>
              <a:rPr lang="en-US" dirty="0"/>
              <a:t>s (</a:t>
            </a:r>
            <a:r>
              <a:rPr lang="en-US" dirty="0" err="1"/>
              <a:t>MegaBytes</a:t>
            </a:r>
            <a:r>
              <a:rPr lang="en-US" dirty="0"/>
              <a:t>).</a:t>
            </a:r>
          </a:p>
          <a:p>
            <a:r>
              <a:rPr lang="en-US" dirty="0"/>
              <a:t>When a processor need to read or write it checks for data in the cache 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29" y="2057400"/>
            <a:ext cx="4114371" cy="4704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RAM (Random Access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828800"/>
            <a:ext cx="4572001" cy="4297363"/>
          </a:xfrm>
        </p:spPr>
        <p:txBody>
          <a:bodyPr>
            <a:normAutofit/>
          </a:bodyPr>
          <a:lstStyle/>
          <a:p>
            <a:r>
              <a:rPr lang="en-US" dirty="0"/>
              <a:t>The Memory of the PC is known as the RAM.</a:t>
            </a:r>
          </a:p>
          <a:p>
            <a:r>
              <a:rPr lang="en-US" dirty="0"/>
              <a:t>It holds all the resources and data needed by the application you are </a:t>
            </a:r>
            <a:r>
              <a:rPr lang="en-US" b="1" dirty="0"/>
              <a:t>currently</a:t>
            </a:r>
            <a:r>
              <a:rPr lang="en-US" dirty="0"/>
              <a:t> using.</a:t>
            </a:r>
          </a:p>
          <a:p>
            <a:r>
              <a:rPr lang="en-US" dirty="0"/>
              <a:t>Once the application is closed, it will be removed from RAM.</a:t>
            </a:r>
          </a:p>
          <a:p>
            <a:r>
              <a:rPr lang="en-US" dirty="0"/>
              <a:t>RAM </a:t>
            </a:r>
            <a:r>
              <a:rPr lang="en-US"/>
              <a:t>is volatile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RAM in some detail…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RAM is made of pure electricity; i.e. when the electricity is cut off the whole system, the data in the RAM is lost.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RAM is measured </a:t>
            </a:r>
            <a:r>
              <a:rPr lang="en-US" b="1" u="sng" dirty="0"/>
              <a:t>size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/>
              <a:t>Bytes</a:t>
            </a:r>
            <a:r>
              <a:rPr lang="en-US" dirty="0"/>
              <a:t> (MBs, GBs),  and </a:t>
            </a:r>
            <a:r>
              <a:rPr lang="en-US" b="1" u="sng" dirty="0"/>
              <a:t>speed</a:t>
            </a:r>
            <a:r>
              <a:rPr lang="en-US" dirty="0"/>
              <a:t> in </a:t>
            </a:r>
            <a:r>
              <a:rPr lang="en-US" b="1" dirty="0"/>
              <a:t>Hz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currently 2 types of storage devices used:</a:t>
            </a:r>
          </a:p>
          <a:p>
            <a:pPr lvl="1"/>
            <a:r>
              <a:rPr lang="en-US" dirty="0"/>
              <a:t>The Hard Disk Drive (HDD)</a:t>
            </a:r>
          </a:p>
          <a:p>
            <a:pPr lvl="1"/>
            <a:r>
              <a:rPr lang="en-US" dirty="0"/>
              <a:t>The Solid State Drive (SSD)</a:t>
            </a:r>
          </a:p>
          <a:p>
            <a:r>
              <a:rPr lang="en-US" dirty="0"/>
              <a:t>There are also removable Storage devices such as:</a:t>
            </a:r>
          </a:p>
          <a:p>
            <a:pPr lvl="1"/>
            <a:r>
              <a:rPr lang="en-US" dirty="0"/>
              <a:t>CDs, DVDs</a:t>
            </a:r>
          </a:p>
          <a:p>
            <a:pPr lvl="1"/>
            <a:r>
              <a:rPr lang="en-US" dirty="0"/>
              <a:t>Flash USB Drives</a:t>
            </a:r>
          </a:p>
          <a:p>
            <a:pPr lvl="1"/>
            <a:r>
              <a:rPr lang="en-US" dirty="0"/>
              <a:t>External Hard Disks</a:t>
            </a:r>
          </a:p>
          <a:p>
            <a:r>
              <a:rPr lang="en-US" dirty="0"/>
              <a:t>Storage Devices have a </a:t>
            </a:r>
            <a:br>
              <a:rPr lang="en-US" dirty="0"/>
            </a:br>
            <a:r>
              <a:rPr lang="en-US" dirty="0"/>
              <a:t>Write/Erase Lifetime.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kis\Documents\Academics\Computer Application - sp09\Pictures\z_ibm_ultrastar36zx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5999" y="3511325"/>
            <a:ext cx="3048001" cy="3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Hard Disk Drives are permanent storage devices used for keeping all files you need.</a:t>
            </a:r>
          </a:p>
          <a:p>
            <a:r>
              <a:rPr lang="en-US" dirty="0"/>
              <a:t>They are defined by their: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in </a:t>
            </a:r>
            <a:r>
              <a:rPr lang="en-US" b="1" dirty="0"/>
              <a:t>Bytes</a:t>
            </a:r>
            <a:r>
              <a:rPr lang="en-US" dirty="0"/>
              <a:t> (usually GBs and TBs)</a:t>
            </a:r>
          </a:p>
          <a:p>
            <a:pPr lvl="1"/>
            <a:r>
              <a:rPr lang="en-US" b="1" dirty="0"/>
              <a:t>Speed</a:t>
            </a:r>
            <a:r>
              <a:rPr lang="en-US" dirty="0"/>
              <a:t>: in </a:t>
            </a:r>
            <a:r>
              <a:rPr lang="en-US" b="1" dirty="0"/>
              <a:t>rpm</a:t>
            </a:r>
            <a:r>
              <a:rPr lang="en-US" dirty="0"/>
              <a:t> (standards: 4200, 5400, 7200, 10000)</a:t>
            </a:r>
          </a:p>
          <a:p>
            <a:pPr lvl="1"/>
            <a:r>
              <a:rPr lang="en-US" b="1" dirty="0"/>
              <a:t>Buffer</a:t>
            </a:r>
            <a:r>
              <a:rPr lang="en-US" dirty="0"/>
              <a:t>: in </a:t>
            </a:r>
            <a:r>
              <a:rPr lang="en-US" b="1" dirty="0"/>
              <a:t>MBs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(higher buffer = better feed)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shiba-ss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29" y="4343400"/>
            <a:ext cx="469087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Solid State Drives are the latest technology in Storage Devices.</a:t>
            </a:r>
          </a:p>
          <a:p>
            <a:r>
              <a:rPr lang="en-US" dirty="0"/>
              <a:t>They work on the same basis as Flash Disk Drives do. Meaning that the data is stored on chips instead of disks.</a:t>
            </a:r>
          </a:p>
          <a:p>
            <a:r>
              <a:rPr lang="en-US" dirty="0"/>
              <a:t>Solid State Drives are known to have way better (reading) speeds since they work on electricity as RAMs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RAID?</a:t>
            </a:r>
          </a:p>
        </p:txBody>
      </p:sp>
      <p:pic>
        <p:nvPicPr>
          <p:cNvPr id="5" name="Content Placeholder 4" descr="raidyo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3" y="1600200"/>
            <a:ext cx="7379274" cy="4873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id-system-datenrettu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953000"/>
            <a:ext cx="2667000" cy="1771972"/>
          </a:xfrm>
          <a:prstGeom prst="round2DiagRect">
            <a:avLst>
              <a:gd name="adj1" fmla="val 2809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Drives (RAID)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RAID technology uses 2 or more Hard Disk Drives to help in backing up your data or in helping make the read/write process of data faster.</a:t>
            </a:r>
          </a:p>
          <a:p>
            <a:r>
              <a:rPr lang="en-US" dirty="0"/>
              <a:t>Examples of RAID Types:</a:t>
            </a:r>
          </a:p>
          <a:p>
            <a:pPr lvl="1"/>
            <a:r>
              <a:rPr lang="en-US" dirty="0"/>
              <a:t>RAID 0: distributes data across several disks in a way that gives improved speed and full capacity, but all data on all disks will be lost if any one disk fails.</a:t>
            </a:r>
          </a:p>
          <a:p>
            <a:pPr lvl="1"/>
            <a:r>
              <a:rPr lang="en-US" dirty="0"/>
              <a:t>RAID 1: Two (or more) disks each store exactly the same data, at the same time, and at all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Example</a:t>
            </a:r>
          </a:p>
        </p:txBody>
      </p:sp>
      <p:pic>
        <p:nvPicPr>
          <p:cNvPr id="5" name="Content Placeholder 4" descr="raid_0+1_image.gi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674937"/>
            <a:ext cx="4286250" cy="2724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vs Cells and 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humans are made up of tiny </a:t>
            </a:r>
            <a:r>
              <a:rPr lang="en-US" b="1" dirty="0"/>
              <a:t>cells</a:t>
            </a:r>
            <a:r>
              <a:rPr lang="en-US" dirty="0"/>
              <a:t> and objects are made up of </a:t>
            </a:r>
            <a:r>
              <a:rPr lang="en-US" b="1" dirty="0"/>
              <a:t>atoms</a:t>
            </a:r>
            <a:r>
              <a:rPr lang="en-US" dirty="0"/>
              <a:t>. </a:t>
            </a:r>
          </a:p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in a computer are made of  </a:t>
            </a:r>
            <a:r>
              <a:rPr lang="en-US" sz="4000" b="1" dirty="0">
                <a:latin typeface="Calibri" panose="020F0502020204030204" pitchFamily="34" charset="0"/>
              </a:rPr>
              <a:t>BITS</a:t>
            </a:r>
            <a:r>
              <a:rPr lang="en-US" b="1" dirty="0"/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191000"/>
            <a:ext cx="1905000" cy="19050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1524000" y="4029919"/>
            <a:ext cx="685800" cy="4658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5403" y="384718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05225"/>
            <a:ext cx="2857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8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Software Loads…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5221069"/>
            <a:ext cx="2209800" cy="646331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Storage Device </a:t>
            </a:r>
          </a:p>
          <a:p>
            <a:pPr algn="ctr"/>
            <a:r>
              <a:rPr lang="en-US" dirty="0"/>
              <a:t>(HDD or SSD)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925669"/>
            <a:ext cx="17526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3925669"/>
            <a:ext cx="1676400" cy="369332"/>
          </a:xfrm>
          <a:prstGeom prst="rect">
            <a:avLst/>
          </a:prstGeom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Buffer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3048000"/>
            <a:ext cx="1676400" cy="369332"/>
          </a:xfrm>
          <a:prstGeom prst="rect">
            <a:avLst/>
          </a:prstGeom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165100" prst="coolSlant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CPU</a:t>
            </a:r>
          </a:p>
        </p:txBody>
      </p:sp>
      <p:sp>
        <p:nvSpPr>
          <p:cNvPr id="12" name="Up Arrow 11"/>
          <p:cNvSpPr/>
          <p:nvPr/>
        </p:nvSpPr>
        <p:spPr>
          <a:xfrm>
            <a:off x="5562600" y="4419600"/>
            <a:ext cx="381000" cy="685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86200" y="3886200"/>
            <a:ext cx="7620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514600" y="3505200"/>
            <a:ext cx="228600" cy="304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048000" y="35052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Video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dirty="0"/>
              <a:t>The Video Card or Graphics Accelerator Card is used to generate and output images to a display.</a:t>
            </a:r>
          </a:p>
          <a:p>
            <a:r>
              <a:rPr lang="en-US" dirty="0"/>
              <a:t>It is an independent component that computes the data related to the images and videos seen on a Screen.</a:t>
            </a:r>
          </a:p>
          <a:p>
            <a:r>
              <a:rPr lang="en-US" dirty="0"/>
              <a:t>It has its own set of RAMs to be used as memory.</a:t>
            </a:r>
          </a:p>
          <a:p>
            <a:r>
              <a:rPr lang="en-US" dirty="0"/>
              <a:t>It uses a GPU (Graphics Processing Unit) to compute the data in the best manner for images and videos and games.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128310555726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19600"/>
            <a:ext cx="29464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Cards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3 Manufacturers for GPUs and Graphics Cards in general:</a:t>
            </a:r>
          </a:p>
          <a:p>
            <a:pPr lvl="1"/>
            <a:r>
              <a:rPr lang="en-US" dirty="0"/>
              <a:t>Intel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(GeForce series)</a:t>
            </a:r>
          </a:p>
          <a:p>
            <a:pPr lvl="1"/>
            <a:r>
              <a:rPr lang="en-US" dirty="0"/>
              <a:t>AMD (Formerly known as ATI)</a:t>
            </a:r>
          </a:p>
          <a:p>
            <a:r>
              <a:rPr lang="en-US" dirty="0"/>
              <a:t>Intel are known to </a:t>
            </a:r>
            <a:r>
              <a:rPr lang="en-US" b="1" dirty="0"/>
              <a:t>not</a:t>
            </a:r>
            <a:r>
              <a:rPr lang="en-US" dirty="0"/>
              <a:t> have powerful graphics while the other two are dedicated companies to Graphic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C:\Users\Sarkis\Documents\Academics\Computer Application - sp09\Pictures\intel-logo-blu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62801" y="5029200"/>
            <a:ext cx="1476756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C:\Users\Sarkis\Documents\Academics\Computer Application - sp09\Pictures\nvidia_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29000" y="5029201"/>
            <a:ext cx="1753985" cy="131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adeon_Graphics_2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2" y="4867447"/>
            <a:ext cx="1886343" cy="16958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Motherboard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Motherboard is the </a:t>
            </a:r>
            <a:r>
              <a:rPr lang="en-US" b="1" dirty="0"/>
              <a:t>Spinal Cord</a:t>
            </a:r>
            <a:r>
              <a:rPr lang="en-US" dirty="0"/>
              <a:t> of the PC.</a:t>
            </a:r>
          </a:p>
          <a:p>
            <a:r>
              <a:rPr lang="en-US" dirty="0"/>
              <a:t>ALL the components of a PC are connected to the Motherboard.</a:t>
            </a:r>
          </a:p>
          <a:p>
            <a:r>
              <a:rPr lang="en-US" dirty="0"/>
              <a:t>It has slots for the CPU, RAM, Video Card, Hard Disk, CD/DVD ROMs, etc…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0"/>
            <a:ext cx="762491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Peripherals</a:t>
            </a:r>
          </a:p>
        </p:txBody>
      </p:sp>
    </p:spTree>
    <p:extLst>
      <p:ext uri="{BB962C8B-B14F-4D97-AF65-F5344CB8AC3E}">
        <p14:creationId xmlns:p14="http://schemas.microsoft.com/office/powerpoint/2010/main" val="336516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peripheral is a piece of computer hardware that is added to a host computer.</a:t>
            </a:r>
          </a:p>
          <a:p>
            <a:r>
              <a:rPr lang="en-US" dirty="0"/>
              <a:t>In this section, we will be studying the various hardware parts that can be added to the PC.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5"/>
          <a:stretch/>
        </p:blipFill>
        <p:spPr>
          <a:xfrm>
            <a:off x="2895600" y="3581400"/>
            <a:ext cx="4495800" cy="26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6600" y="1828800"/>
            <a:ext cx="4953000" cy="1132362"/>
          </a:xfrm>
        </p:spPr>
        <p:txBody>
          <a:bodyPr/>
          <a:lstStyle/>
          <a:p>
            <a:r>
              <a:rPr lang="en-US" dirty="0"/>
              <a:t>The Optical Drives</a:t>
            </a:r>
          </a:p>
        </p:txBody>
      </p:sp>
    </p:spTree>
    <p:extLst>
      <p:ext uri="{BB962C8B-B14F-4D97-AF65-F5344CB8AC3E}">
        <p14:creationId xmlns:p14="http://schemas.microsoft.com/office/powerpoint/2010/main" val="178594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41" y="3975100"/>
            <a:ext cx="3310219" cy="288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Disc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Optical Disc Drive is used to read and/or write on the different “Optical Discs”</a:t>
            </a:r>
          </a:p>
          <a:p>
            <a:r>
              <a:rPr lang="en-US" dirty="0"/>
              <a:t>There are Reader Drives (ROM) and Writer Drives (Burners)</a:t>
            </a:r>
          </a:p>
          <a:p>
            <a:r>
              <a:rPr lang="en-US" dirty="0"/>
              <a:t>Different Optical Disks require the right Optical Drives to read them or even burn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Compact Disc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Compact Disk is a type of optical disc. It is flat and round, and is used to store digital data. </a:t>
            </a:r>
          </a:p>
          <a:p>
            <a:r>
              <a:rPr lang="en-US" dirty="0"/>
              <a:t>CD: Compact Disc</a:t>
            </a:r>
          </a:p>
          <a:p>
            <a:r>
              <a:rPr lang="en-US" dirty="0"/>
              <a:t>Size: 700 MBs</a:t>
            </a:r>
          </a:p>
          <a:p>
            <a:r>
              <a:rPr lang="en-US" dirty="0"/>
              <a:t>Optical Disc Drives: CD-ROM, CD-R, CD-RW</a:t>
            </a:r>
          </a:p>
          <a:p>
            <a:r>
              <a:rPr lang="en-US" dirty="0"/>
              <a:t>It is the most resistant Optical Disc against scratches, since it writes at the deepest layer of the disc.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884572"/>
            <a:ext cx="3505200" cy="1973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43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38752"/>
            <a:ext cx="5029200" cy="34926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bit</a:t>
            </a:r>
            <a:r>
              <a:rPr lang="en-US" dirty="0"/>
              <a:t> is the smallest data form that has only </a:t>
            </a:r>
            <a:r>
              <a:rPr lang="en-US" sz="3200" b="1" dirty="0"/>
              <a:t>2</a:t>
            </a:r>
            <a:r>
              <a:rPr lang="en-US" dirty="0"/>
              <a:t> values (binary). </a:t>
            </a:r>
          </a:p>
          <a:p>
            <a:r>
              <a:rPr lang="en-US" dirty="0"/>
              <a:t>It is either a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can be lined up in a sequence to represent other data. Example: 101011101000110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u_doku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1840962" cy="2319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4609976"/>
            <a:ext cx="518160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There </a:t>
            </a:r>
            <a:r>
              <a: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are 10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kinds of people in the world: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Those who understand binary, and those who don’t.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67200"/>
            <a:ext cx="4381500" cy="262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696201" cy="3916363"/>
          </a:xfrm>
        </p:spPr>
        <p:txBody>
          <a:bodyPr/>
          <a:lstStyle/>
          <a:p>
            <a:r>
              <a:rPr lang="en-US" dirty="0"/>
              <a:t>DVD: Digital Versatile Disc OR Digital Video Disc</a:t>
            </a:r>
          </a:p>
          <a:p>
            <a:r>
              <a:rPr lang="en-US" dirty="0"/>
              <a:t>Size: 4.7 GBs</a:t>
            </a:r>
          </a:p>
          <a:p>
            <a:r>
              <a:rPr lang="en-US" dirty="0"/>
              <a:t>Optical Disc Drives: DVD-ROM, DVD-R, DVD-RW, DVD+R, DVD+RW, DVD±RW</a:t>
            </a:r>
          </a:p>
          <a:p>
            <a:r>
              <a:rPr lang="en-US" dirty="0"/>
              <a:t>DVDs can be of more size due to </a:t>
            </a:r>
            <a:r>
              <a:rPr lang="en-US" b="1" dirty="0"/>
              <a:t>Dual Layer </a:t>
            </a:r>
            <a:r>
              <a:rPr lang="en-US" dirty="0"/>
              <a:t>technology. </a:t>
            </a:r>
            <a:br>
              <a:rPr lang="en-US" dirty="0"/>
            </a:br>
            <a:r>
              <a:rPr lang="en-US" dirty="0"/>
              <a:t>It can hold </a:t>
            </a:r>
            <a:r>
              <a:rPr lang="en-US" b="1" dirty="0"/>
              <a:t>8.54 GBs </a:t>
            </a:r>
            <a:r>
              <a:rPr lang="en-US" dirty="0"/>
              <a:t>per side. </a:t>
            </a:r>
            <a:br>
              <a:rPr lang="en-US" dirty="0"/>
            </a:br>
            <a:r>
              <a:rPr lang="en-US" dirty="0"/>
              <a:t>Such DVDs require Dual Layer DVD </a:t>
            </a:r>
            <a:br>
              <a:rPr lang="en-US" dirty="0"/>
            </a:br>
            <a:r>
              <a:rPr lang="en-US" dirty="0"/>
              <a:t>Recorders and not the usual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Layered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Dual Layer technology provides two individual recordable layers on a single sided DVD disc.</a:t>
            </a:r>
          </a:p>
          <a:p>
            <a:endParaRPr lang="en-US" dirty="0"/>
          </a:p>
          <a:p>
            <a:r>
              <a:rPr lang="en-US" dirty="0"/>
              <a:t>To take advantage of dual layer technology when recording DVDs, you must use a dual layer enabled DVD burner and dual layer DVD media.</a:t>
            </a:r>
          </a:p>
          <a:p>
            <a:endParaRPr lang="en-US" dirty="0"/>
          </a:p>
          <a:p>
            <a:r>
              <a:rPr lang="en-US" dirty="0"/>
              <a:t>Dual Layer is more commonly called Double Layer in the consumer market, and can be seen written as DVD+R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Blu</a:t>
            </a:r>
            <a:r>
              <a:rPr lang="en-US" dirty="0"/>
              <a:t>-Ray Disc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Size: 25 GBs (50 GBs if Dual Layer)</a:t>
            </a:r>
          </a:p>
          <a:p>
            <a:r>
              <a:rPr lang="en-US" dirty="0"/>
              <a:t>Optical Disc Drives: BD-ROM, BD-R, BD-RE</a:t>
            </a:r>
          </a:p>
          <a:p>
            <a:r>
              <a:rPr lang="en-US" dirty="0"/>
              <a:t>Blu-Ray Discs are known to be the next step into Home Video where High Definition plays an important role.</a:t>
            </a:r>
          </a:p>
          <a:p>
            <a:r>
              <a:rPr lang="en-US" dirty="0"/>
              <a:t>Blu-Ray offers more than five times the storage capacity of traditional DVDs and can hold up to 25GB on a single-layer disc and 50GB on a dual-layer disc.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vd-vs-bluray-f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9009685" cy="4693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7467600" cy="990600"/>
          </a:xfrm>
        </p:spPr>
        <p:txBody>
          <a:bodyPr/>
          <a:lstStyle/>
          <a:p>
            <a:r>
              <a:rPr lang="en-US" dirty="0"/>
              <a:t>The Universal Serial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90800"/>
            <a:ext cx="5257800" cy="31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Universal Serial Bus (otherwise known as USB) is a connection type used to connect peripherals to the computer.</a:t>
            </a:r>
          </a:p>
          <a:p>
            <a:r>
              <a:rPr lang="en-US" dirty="0"/>
              <a:t>This Technology was first created in January 1996.</a:t>
            </a:r>
          </a:p>
          <a:p>
            <a:r>
              <a:rPr lang="en-US" dirty="0"/>
              <a:t>The Technology started with version 1.0 then went on to 1.1, 2.0 </a:t>
            </a:r>
            <a:r>
              <a:rPr lang="en-US"/>
              <a:t>and USB </a:t>
            </a:r>
            <a:r>
              <a:rPr lang="en-US" dirty="0"/>
              <a:t>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C:\Users\Sarkis\Documents\Academics\Computer Application - sp09\Pictures\374px-Certified_USB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4450" y="4648200"/>
            <a:ext cx="356235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20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1.0 and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USB devices were out in 1996 with USB 1.0 at a speed of </a:t>
            </a:r>
            <a:r>
              <a:rPr lang="en-US" b="1" dirty="0"/>
              <a:t>1.5 </a:t>
            </a:r>
            <a:r>
              <a:rPr lang="en-US" b="1" dirty="0" err="1"/>
              <a:t>Mbit</a:t>
            </a:r>
            <a:r>
              <a:rPr lang="en-US" b="1" dirty="0"/>
              <a:t>/s</a:t>
            </a:r>
            <a:r>
              <a:rPr lang="en-US" dirty="0"/>
              <a:t> (</a:t>
            </a:r>
            <a:r>
              <a:rPr lang="en-US" b="1" i="1" dirty="0"/>
              <a:t>Low-Speed</a:t>
            </a:r>
            <a:r>
              <a:rPr lang="en-US" dirty="0"/>
              <a:t>) and </a:t>
            </a:r>
            <a:r>
              <a:rPr lang="en-US" b="1" dirty="0"/>
              <a:t>12 </a:t>
            </a:r>
            <a:r>
              <a:rPr lang="en-US" b="1" dirty="0" err="1"/>
              <a:t>Mbit</a:t>
            </a:r>
            <a:r>
              <a:rPr lang="en-US" b="1" dirty="0"/>
              <a:t>/s</a:t>
            </a:r>
            <a:r>
              <a:rPr lang="en-US" dirty="0"/>
              <a:t> (</a:t>
            </a:r>
            <a:r>
              <a:rPr lang="en-US" b="1" i="1" dirty="0"/>
              <a:t>Full-Speed</a:t>
            </a:r>
            <a:r>
              <a:rPr lang="en-US" dirty="0"/>
              <a:t>)</a:t>
            </a:r>
          </a:p>
          <a:p>
            <a:r>
              <a:rPr lang="en-US" dirty="0"/>
              <a:t>In 1998, the USB 1.1 was out mainly with fixed problems with </a:t>
            </a:r>
            <a:r>
              <a:rPr lang="en-US" dirty="0" err="1"/>
              <a:t>usb</a:t>
            </a:r>
            <a:r>
              <a:rPr lang="en-US" dirty="0"/>
              <a:t> hubs (shown in the picture below)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 descr="C:\Users\Sarkis\Documents\Academics\Computer Application - sp09\Pictures\200px-USB_h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743450"/>
            <a:ext cx="2819400" cy="211455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501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rkis\Documents\Academics\Computer Application - sp09\Pictures\usb-heating-shoes1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29200" y="4038600"/>
            <a:ext cx="38100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USB 2.0 was released in 2000 with a transfer speed of </a:t>
            </a:r>
            <a:r>
              <a:rPr lang="en-US" b="1" dirty="0"/>
              <a:t>480 </a:t>
            </a:r>
            <a:r>
              <a:rPr lang="en-US" b="1" dirty="0" err="1"/>
              <a:t>Mbit</a:t>
            </a:r>
            <a:r>
              <a:rPr lang="en-US" b="1" dirty="0"/>
              <a:t>/s</a:t>
            </a:r>
            <a:r>
              <a:rPr lang="en-US" dirty="0"/>
              <a:t> (now called </a:t>
            </a:r>
            <a:r>
              <a:rPr lang="en-US" b="1" i="1" dirty="0"/>
              <a:t>Hi-Speed</a:t>
            </a:r>
            <a:r>
              <a:rPr lang="en-US" dirty="0"/>
              <a:t>)</a:t>
            </a:r>
          </a:p>
          <a:p>
            <a:r>
              <a:rPr lang="en-US" dirty="0"/>
              <a:t>The USB 2.0 is used nowadays and is multipurpose.</a:t>
            </a:r>
          </a:p>
          <a:p>
            <a:r>
              <a:rPr lang="en-US" dirty="0"/>
              <a:t>It is the technology used for Flash Drives, mini-heating devices, battery charging (mainly Phones and the like)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 descr="C:\Users\Sarkis\Documents\Academics\Computer Application - sp09\Pictures\9usb-heating-gloves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267405" y="4610100"/>
            <a:ext cx="276179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736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USB 3.0 is the latest version out in the market.</a:t>
            </a:r>
          </a:p>
          <a:p>
            <a:r>
              <a:rPr lang="en-US" dirty="0"/>
              <a:t>It has a transfer rate of </a:t>
            </a:r>
            <a:r>
              <a:rPr lang="en-US" b="1" dirty="0"/>
              <a:t>5.0 </a:t>
            </a:r>
            <a:r>
              <a:rPr lang="en-US" b="1" dirty="0" err="1"/>
              <a:t>Gbit</a:t>
            </a:r>
            <a:r>
              <a:rPr lang="en-US" b="1" dirty="0"/>
              <a:t>/sec</a:t>
            </a:r>
            <a:r>
              <a:rPr lang="en-US" dirty="0"/>
              <a:t>.</a:t>
            </a:r>
          </a:p>
          <a:p>
            <a:r>
              <a:rPr lang="en-US" dirty="0"/>
              <a:t>USB 3.0 receptacles are compatible with USB 2.0 device plugs for the respective physical form factors.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098" name="Picture 2" descr="C:\Users\Sarkis\Documents\Academics\Computer Application - sp09\Pictures\300px-Certified_Superspeeed_USB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6800"/>
            <a:ext cx="2857500" cy="15049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4495800"/>
            <a:ext cx="474133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1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3200" y="838200"/>
            <a:ext cx="6172200" cy="979962"/>
          </a:xfrm>
        </p:spPr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From CRT to LCD to LED</a:t>
            </a:r>
          </a:p>
        </p:txBody>
      </p:sp>
    </p:spTree>
    <p:extLst>
      <p:ext uri="{BB962C8B-B14F-4D97-AF65-F5344CB8AC3E}">
        <p14:creationId xmlns:p14="http://schemas.microsoft.com/office/powerpoint/2010/main" val="39237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Bytes are the standards measurement units for size in computers.</a:t>
            </a:r>
          </a:p>
          <a:p>
            <a:r>
              <a:rPr lang="en-US" b="1" dirty="0"/>
              <a:t>8 bits </a:t>
            </a:r>
            <a:r>
              <a:rPr lang="en-US" dirty="0"/>
              <a:t>form up a </a:t>
            </a:r>
            <a:r>
              <a:rPr lang="en-US" b="1" dirty="0"/>
              <a:t>Byte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428999"/>
            <a:ext cx="4610100" cy="2028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563880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Byte= 8 bits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191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CRT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5562600" cy="4525963"/>
          </a:xfrm>
        </p:spPr>
        <p:txBody>
          <a:bodyPr/>
          <a:lstStyle/>
          <a:p>
            <a:pPr algn="l"/>
            <a:r>
              <a:rPr lang="en-US" dirty="0"/>
              <a:t>CRT stands for </a:t>
            </a:r>
            <a:r>
              <a:rPr lang="en-US" b="1" u="sng" dirty="0"/>
              <a:t>C</a:t>
            </a:r>
            <a:r>
              <a:rPr lang="en-US" dirty="0"/>
              <a:t>athode </a:t>
            </a:r>
            <a:r>
              <a:rPr lang="en-US" b="1" u="sng" dirty="0"/>
              <a:t>R</a:t>
            </a:r>
            <a:r>
              <a:rPr lang="en-US" dirty="0"/>
              <a:t>ay </a:t>
            </a:r>
            <a:r>
              <a:rPr lang="en-US" b="1" u="sng" dirty="0"/>
              <a:t>T</a:t>
            </a:r>
            <a:r>
              <a:rPr lang="en-US" dirty="0"/>
              <a:t>ube and is equivalent to the old TV technology originally created in 1897.</a:t>
            </a:r>
          </a:p>
          <a:p>
            <a:pPr algn="l"/>
            <a:r>
              <a:rPr lang="en-US" dirty="0"/>
              <a:t>It is known to have high refresh rates (higher that 85 Hz) which help in reducing flickering.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2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/>
              <a:t>A cathode ray tube (CRT) monitor is an analog computer display or television set with a large, deep casing. This type of monitor uses streams of electrons that activate dots or pixels on the screen to create a full image.</a:t>
            </a:r>
          </a:p>
          <a:p>
            <a:endParaRPr lang="en-US" dirty="0"/>
          </a:p>
          <a:p>
            <a:r>
              <a:rPr lang="en-US" dirty="0"/>
              <a:t>Advantage: - the range of colors they can display</a:t>
            </a:r>
          </a:p>
          <a:p>
            <a:pPr marL="1828800" lvl="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- CRT monitors also have a wider viewing        angle and are usually less expensive than similarly sized LCD models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refresh rate is the number of times in a </a:t>
            </a:r>
            <a:r>
              <a:rPr lang="en-US"/>
              <a:t>second a </a:t>
            </a:r>
            <a:r>
              <a:rPr lang="en-US" dirty="0"/>
              <a:t>display hardware draws the data it is being given.</a:t>
            </a:r>
          </a:p>
          <a:p>
            <a:r>
              <a:rPr lang="en-US" dirty="0"/>
              <a:t>The higher the refresh rate the more the eye feels relaxed on the long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62400"/>
            <a:ext cx="624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3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022600"/>
            <a:ext cx="31242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LCD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7499" y="1600200"/>
            <a:ext cx="5626101" cy="3916363"/>
          </a:xfrm>
        </p:spPr>
        <p:txBody>
          <a:bodyPr/>
          <a:lstStyle/>
          <a:p>
            <a:r>
              <a:rPr lang="en-US" dirty="0"/>
              <a:t>LCD (or Liquid Crystal Display) is another kind of monitor which is mostly used today and has replaced the CRT, whether for PCs or TVs.</a:t>
            </a:r>
          </a:p>
          <a:p>
            <a:r>
              <a:rPr lang="en-US" dirty="0"/>
              <a:t>It is known to be still not so cheap (at least not as much as CRT) and has lower refresh rates (75 Hz at low resolutions, 60 Hz at high resolutions)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31838"/>
          </a:xfrm>
        </p:spPr>
        <p:txBody>
          <a:bodyPr/>
          <a:lstStyle/>
          <a:p>
            <a:r>
              <a:rPr lang="en-US" dirty="0"/>
              <a:t>LCD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873752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LCDs are significantly smaller and lighter in weight than CRTs, which makes them better for small offices and similar settings.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They also give less glare and consume much less power than CRT monitors.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LCDs also do not have flicker problems and can run quite well at lower refresh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733800"/>
            <a:ext cx="4762500" cy="30480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4108834"/>
              </p:ext>
            </p:extLst>
          </p:nvPr>
        </p:nvGraphicFramePr>
        <p:xfrm>
          <a:off x="1295400" y="4267200"/>
          <a:ext cx="2590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14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LED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LED (Light Emitting Diodes) Flat Panels Consume Less Than Half the Power of Comparable Monitors.</a:t>
            </a:r>
          </a:p>
          <a:p>
            <a:r>
              <a:rPr lang="en-US" dirty="0"/>
              <a:t>They have a Typical Dynamic Contrast Ratio of Up to 1,000,000:1 </a:t>
            </a:r>
          </a:p>
          <a:p>
            <a:r>
              <a:rPr lang="en-US" dirty="0"/>
              <a:t>LED based monitors are the latest technology and offer HD quality resolution.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19600"/>
            <a:ext cx="3609975" cy="24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nny-Pixel-art-Scrubs-TV-sh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48200"/>
            <a:ext cx="3454121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Resolution of every screen is measured by the number of pixels it shows.</a:t>
            </a:r>
          </a:p>
          <a:p>
            <a:r>
              <a:rPr lang="en-US" dirty="0"/>
              <a:t>It is always written in Width x Height and can be used as measurement for digital photos and videos.</a:t>
            </a:r>
          </a:p>
          <a:p>
            <a:r>
              <a:rPr lang="en-US" dirty="0"/>
              <a:t>A </a:t>
            </a:r>
            <a:r>
              <a:rPr lang="en-US" b="1" dirty="0"/>
              <a:t>pixel</a:t>
            </a:r>
            <a:r>
              <a:rPr lang="en-US" dirty="0"/>
              <a:t> (or picture element) is the smallest item of information in an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B88FDA-15E6-45E5-BCE9-6D20AD2C868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218" name="Picture 2" descr="C:\Users\Sarkis\Documents\Academics\Computer Application - sp09\Pictures\Pixel-exampl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43400" y="4599652"/>
            <a:ext cx="4800600" cy="2258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8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2286000"/>
            <a:ext cx="45304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anose="04020705040A02060702" pitchFamily="82" charset="0"/>
              </a:rPr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0959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arkis\Documents\Academics\Computer Application - sp09\Pictures\levedev-matryoshka.jpg"/>
          <p:cNvPicPr>
            <a:picLocks noChangeAspect="1" noChangeArrowheads="1"/>
          </p:cNvPicPr>
          <p:nvPr/>
        </p:nvPicPr>
        <p:blipFill rotWithShape="1">
          <a:blip r:embed="rId2"/>
          <a:srcRect b="3968"/>
          <a:stretch/>
        </p:blipFill>
        <p:spPr bwMode="auto">
          <a:xfrm>
            <a:off x="1066800" y="4343401"/>
            <a:ext cx="6172200" cy="25146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Measurements of sizes…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209802"/>
            <a:ext cx="7696200" cy="213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Byte = 8 bits</a:t>
            </a:r>
          </a:p>
          <a:p>
            <a:r>
              <a:rPr lang="en-US" dirty="0"/>
              <a:t>1 </a:t>
            </a:r>
            <a:r>
              <a:rPr lang="en-US" b="1" dirty="0" err="1"/>
              <a:t>K</a:t>
            </a:r>
            <a:r>
              <a:rPr lang="en-US" dirty="0" err="1"/>
              <a:t>ilo</a:t>
            </a:r>
            <a:r>
              <a:rPr lang="en-US" b="1" dirty="0" err="1"/>
              <a:t>B</a:t>
            </a:r>
            <a:r>
              <a:rPr lang="en-US" dirty="0" err="1"/>
              <a:t>yte</a:t>
            </a:r>
            <a:r>
              <a:rPr lang="en-US" dirty="0"/>
              <a:t> = ~1,000 Bytes</a:t>
            </a:r>
          </a:p>
          <a:p>
            <a:r>
              <a:rPr lang="en-US" dirty="0"/>
              <a:t>1 </a:t>
            </a:r>
            <a:r>
              <a:rPr lang="en-US" b="1" dirty="0" err="1"/>
              <a:t>M</a:t>
            </a:r>
            <a:r>
              <a:rPr lang="en-US" dirty="0" err="1"/>
              <a:t>ega</a:t>
            </a:r>
            <a:r>
              <a:rPr lang="en-US" b="1" dirty="0" err="1"/>
              <a:t>B</a:t>
            </a:r>
            <a:r>
              <a:rPr lang="en-US" dirty="0" err="1"/>
              <a:t>yte</a:t>
            </a:r>
            <a:r>
              <a:rPr lang="en-US" dirty="0"/>
              <a:t> = ~1,000,000 Bytes (</a:t>
            </a:r>
            <a:r>
              <a:rPr lang="en-US" b="1" dirty="0"/>
              <a:t>M</a:t>
            </a:r>
            <a:r>
              <a:rPr lang="en-US" dirty="0"/>
              <a:t>illion)</a:t>
            </a:r>
          </a:p>
          <a:p>
            <a:r>
              <a:rPr lang="en-US" dirty="0"/>
              <a:t>1 </a:t>
            </a:r>
            <a:r>
              <a:rPr lang="en-US" b="1" dirty="0" err="1"/>
              <a:t>G</a:t>
            </a:r>
            <a:r>
              <a:rPr lang="en-US" dirty="0" err="1"/>
              <a:t>iga</a:t>
            </a:r>
            <a:r>
              <a:rPr lang="en-US" b="1" dirty="0" err="1"/>
              <a:t>B</a:t>
            </a:r>
            <a:r>
              <a:rPr lang="en-US" dirty="0" err="1"/>
              <a:t>yte</a:t>
            </a:r>
            <a:r>
              <a:rPr lang="en-US" dirty="0"/>
              <a:t> = ~1,000,000,000 Bytes (</a:t>
            </a:r>
            <a:r>
              <a:rPr lang="en-US" b="1" dirty="0"/>
              <a:t>B</a:t>
            </a:r>
            <a:r>
              <a:rPr lang="en-US" dirty="0"/>
              <a:t>illion)</a:t>
            </a:r>
          </a:p>
          <a:p>
            <a:r>
              <a:rPr lang="en-US" dirty="0"/>
              <a:t>1 </a:t>
            </a:r>
            <a:r>
              <a:rPr lang="en-US" b="1" dirty="0" err="1"/>
              <a:t>T</a:t>
            </a:r>
            <a:r>
              <a:rPr lang="en-US" dirty="0" err="1"/>
              <a:t>era</a:t>
            </a:r>
            <a:r>
              <a:rPr lang="en-US" b="1" dirty="0" err="1"/>
              <a:t>B</a:t>
            </a:r>
            <a:r>
              <a:rPr lang="en-US" dirty="0" err="1"/>
              <a:t>yte</a:t>
            </a:r>
            <a:r>
              <a:rPr lang="en-US" dirty="0"/>
              <a:t> = ~1,000,000,000,000 Bytes(</a:t>
            </a:r>
            <a:r>
              <a:rPr lang="en-US" b="1" dirty="0"/>
              <a:t>T</a:t>
            </a:r>
            <a:r>
              <a:rPr lang="en-US" dirty="0"/>
              <a:t>rillion)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PC’s Anatomy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PC Anatomy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6019800" cy="3916363"/>
          </a:xfrm>
        </p:spPr>
        <p:txBody>
          <a:bodyPr/>
          <a:lstStyle/>
          <a:p>
            <a:r>
              <a:rPr lang="en-US" dirty="0"/>
              <a:t>The CPU</a:t>
            </a:r>
          </a:p>
          <a:p>
            <a:r>
              <a:rPr lang="en-US" dirty="0"/>
              <a:t>The Cache</a:t>
            </a:r>
          </a:p>
          <a:p>
            <a:r>
              <a:rPr lang="en-US" dirty="0"/>
              <a:t>The RAM</a:t>
            </a:r>
          </a:p>
          <a:p>
            <a:r>
              <a:rPr lang="en-US" dirty="0"/>
              <a:t>Storage devices</a:t>
            </a:r>
          </a:p>
          <a:p>
            <a:r>
              <a:rPr lang="en-US" dirty="0"/>
              <a:t>Video Card</a:t>
            </a:r>
          </a:p>
          <a:p>
            <a:r>
              <a:rPr lang="en-US" dirty="0"/>
              <a:t>Graphic Card </a:t>
            </a:r>
          </a:p>
          <a:p>
            <a:r>
              <a:rPr lang="en-US" dirty="0"/>
              <a:t>Motherboard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838200"/>
            <a:ext cx="4114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6451" r="6239" b="9021"/>
          <a:stretch/>
        </p:blipFill>
        <p:spPr>
          <a:xfrm>
            <a:off x="4724400" y="3352800"/>
            <a:ext cx="3703900" cy="2349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92154"/>
            <a:ext cx="7971100" cy="3721291"/>
          </a:xfrm>
        </p:spPr>
        <p:txBody>
          <a:bodyPr/>
          <a:lstStyle/>
          <a:p>
            <a:r>
              <a:rPr lang="en-US" dirty="0"/>
              <a:t>The CPU is the abbreviation for </a:t>
            </a:r>
            <a:r>
              <a:rPr lang="en-US" b="1" dirty="0"/>
              <a:t>Central Processing Unit</a:t>
            </a:r>
            <a:r>
              <a:rPr lang="en-US" dirty="0"/>
              <a:t>.</a:t>
            </a:r>
          </a:p>
          <a:p>
            <a:r>
              <a:rPr lang="en-US" dirty="0"/>
              <a:t>It handles every piece of data being processed by the PC.</a:t>
            </a:r>
          </a:p>
          <a:p>
            <a:r>
              <a:rPr lang="en-US" dirty="0"/>
              <a:t>It is the “</a:t>
            </a:r>
            <a:r>
              <a:rPr lang="en-US" b="1" dirty="0"/>
              <a:t>Brain</a:t>
            </a:r>
            <a:r>
              <a:rPr lang="en-US" dirty="0"/>
              <a:t>” of the PC.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47018"/>
            <a:ext cx="4648201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2 known manufacturers for CPUs:</a:t>
            </a:r>
          </a:p>
          <a:p>
            <a:pPr lvl="1"/>
            <a:r>
              <a:rPr lang="en-US" dirty="0"/>
              <a:t>Intel (Pentium, Centrino, </a:t>
            </a:r>
            <a:r>
              <a:rPr lang="en-US" dirty="0" err="1"/>
              <a:t>QuadCore</a:t>
            </a:r>
            <a:r>
              <a:rPr lang="en-US" dirty="0"/>
              <a:t>, Core i7, etc…)</a:t>
            </a:r>
          </a:p>
          <a:p>
            <a:pPr lvl="1"/>
            <a:r>
              <a:rPr lang="en-US" dirty="0"/>
              <a:t>AMD(</a:t>
            </a:r>
            <a:r>
              <a:rPr lang="en-US" dirty="0" err="1"/>
              <a:t>Athlon</a:t>
            </a:r>
            <a:r>
              <a:rPr lang="en-US" dirty="0"/>
              <a:t>, </a:t>
            </a:r>
            <a:r>
              <a:rPr lang="en-US" dirty="0" err="1"/>
              <a:t>Turion</a:t>
            </a:r>
            <a:r>
              <a:rPr lang="en-US" dirty="0"/>
              <a:t>, </a:t>
            </a:r>
            <a:r>
              <a:rPr lang="en-US" dirty="0" err="1"/>
              <a:t>Phenom</a:t>
            </a:r>
            <a:r>
              <a:rPr lang="en-US" dirty="0"/>
              <a:t>, etc…)</a:t>
            </a:r>
          </a:p>
          <a:p>
            <a:r>
              <a:rPr lang="en-US" dirty="0"/>
              <a:t>CPU Speed is measured in Hz and all current PCs have speeds in </a:t>
            </a:r>
            <a:r>
              <a:rPr lang="en-US" b="1" dirty="0"/>
              <a:t>GHz</a:t>
            </a:r>
            <a:r>
              <a:rPr lang="en-US" dirty="0"/>
              <a:t> (</a:t>
            </a:r>
            <a:r>
              <a:rPr lang="en-US" b="1" dirty="0" err="1"/>
              <a:t>GigaHertz</a:t>
            </a:r>
            <a:r>
              <a:rPr lang="en-US" dirty="0"/>
              <a:t>). </a:t>
            </a:r>
          </a:p>
          <a:p>
            <a:r>
              <a:rPr lang="en-US" dirty="0"/>
              <a:t>Manufacturers are not working on faster CPU speeds, but more “</a:t>
            </a:r>
            <a:r>
              <a:rPr lang="en-US" b="1" dirty="0"/>
              <a:t>Cores</a:t>
            </a:r>
            <a:r>
              <a:rPr lang="en-US" dirty="0"/>
              <a:t>”.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19200"/>
            <a:ext cx="35433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1109</TotalTime>
  <Words>1813</Words>
  <Application>Microsoft Office PowerPoint</Application>
  <PresentationFormat>On-screen Show (4:3)</PresentationFormat>
  <Paragraphs>238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Algerian</vt:lpstr>
      <vt:lpstr>Calibri</vt:lpstr>
      <vt:lpstr>Century Schoolbook</vt:lpstr>
      <vt:lpstr>Simplified Arabic Fixed</vt:lpstr>
      <vt:lpstr>Wingdings</vt:lpstr>
      <vt:lpstr>Wingdings 2</vt:lpstr>
      <vt:lpstr>Oriel</vt:lpstr>
      <vt:lpstr>Computer Application</vt:lpstr>
      <vt:lpstr>BIT vs Cells and Atoms</vt:lpstr>
      <vt:lpstr>What is a bit?</vt:lpstr>
      <vt:lpstr>Byte</vt:lpstr>
      <vt:lpstr>The Measurements of sizes…</vt:lpstr>
      <vt:lpstr>The PC’s Anatomy</vt:lpstr>
      <vt:lpstr>PC Anatomy</vt:lpstr>
      <vt:lpstr>CPU</vt:lpstr>
      <vt:lpstr>CPU</vt:lpstr>
      <vt:lpstr>Multicore CPU</vt:lpstr>
      <vt:lpstr>The Cache</vt:lpstr>
      <vt:lpstr>The RAM (Random Access Memory)</vt:lpstr>
      <vt:lpstr>The RAM in some detail…</vt:lpstr>
      <vt:lpstr>Storage Devices</vt:lpstr>
      <vt:lpstr>Hard Disk Drives</vt:lpstr>
      <vt:lpstr>Solid State Drives</vt:lpstr>
      <vt:lpstr>What is RAID?</vt:lpstr>
      <vt:lpstr>Storage Drives (RAID)</vt:lpstr>
      <vt:lpstr>RAID Example</vt:lpstr>
      <vt:lpstr>How a Software Loads…</vt:lpstr>
      <vt:lpstr>Video Card</vt:lpstr>
      <vt:lpstr>Graphic Cards Companies</vt:lpstr>
      <vt:lpstr>The Motherboard</vt:lpstr>
      <vt:lpstr>PowerPoint Presentation</vt:lpstr>
      <vt:lpstr>Computer Peripherals</vt:lpstr>
      <vt:lpstr>Peripherals</vt:lpstr>
      <vt:lpstr>The Optical Drives</vt:lpstr>
      <vt:lpstr>Optical Disc Drives</vt:lpstr>
      <vt:lpstr>The Compact Disc</vt:lpstr>
      <vt:lpstr>The DVD</vt:lpstr>
      <vt:lpstr>Dual Layered Technology</vt:lpstr>
      <vt:lpstr>The Blu-Ray Disc</vt:lpstr>
      <vt:lpstr>PowerPoint Presentation</vt:lpstr>
      <vt:lpstr>The Universal Serial Bus</vt:lpstr>
      <vt:lpstr>The USB</vt:lpstr>
      <vt:lpstr>USB 1.0 and 1.1</vt:lpstr>
      <vt:lpstr>USB 2.0</vt:lpstr>
      <vt:lpstr>USB 3.0</vt:lpstr>
      <vt:lpstr>Monitors</vt:lpstr>
      <vt:lpstr>The CRT Monitor</vt:lpstr>
      <vt:lpstr>CRT</vt:lpstr>
      <vt:lpstr>Refresh Rate</vt:lpstr>
      <vt:lpstr>The LCD Monitor</vt:lpstr>
      <vt:lpstr>LCD</vt:lpstr>
      <vt:lpstr>The LED Monitors</vt:lpstr>
      <vt:lpstr>Pixels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</dc:title>
  <dc:creator>Sarkis</dc:creator>
  <cp:lastModifiedBy>Charbel Daoud</cp:lastModifiedBy>
  <cp:revision>113</cp:revision>
  <dcterms:created xsi:type="dcterms:W3CDTF">2010-10-01T14:56:47Z</dcterms:created>
  <dcterms:modified xsi:type="dcterms:W3CDTF">2016-09-10T10:22:46Z</dcterms:modified>
</cp:coreProperties>
</file>