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83" r:id="rId4"/>
    <p:sldId id="259" r:id="rId5"/>
    <p:sldId id="260" r:id="rId6"/>
    <p:sldId id="279" r:id="rId7"/>
    <p:sldId id="272" r:id="rId8"/>
    <p:sldId id="274" r:id="rId9"/>
    <p:sldId id="273" r:id="rId10"/>
    <p:sldId id="276" r:id="rId11"/>
    <p:sldId id="277" r:id="rId12"/>
    <p:sldId id="278" r:id="rId13"/>
    <p:sldId id="261" r:id="rId14"/>
    <p:sldId id="262" r:id="rId15"/>
    <p:sldId id="275" r:id="rId16"/>
    <p:sldId id="263" r:id="rId17"/>
    <p:sldId id="264" r:id="rId18"/>
    <p:sldId id="265" r:id="rId19"/>
    <p:sldId id="266" r:id="rId20"/>
    <p:sldId id="268" r:id="rId21"/>
    <p:sldId id="269" r:id="rId22"/>
    <p:sldId id="270" r:id="rId23"/>
    <p:sldId id="271" r:id="rId24"/>
    <p:sldId id="281" r:id="rId25"/>
    <p:sldId id="280" r:id="rId26"/>
    <p:sldId id="282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709"/>
  </p:normalViewPr>
  <p:slideViewPr>
    <p:cSldViewPr>
      <p:cViewPr>
        <p:scale>
          <a:sx n="76" d="100"/>
          <a:sy n="76" d="100"/>
        </p:scale>
        <p:origin x="1056" y="5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9695">
              <a:lnSpc>
                <a:spcPts val="114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1157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9695">
              <a:lnSpc>
                <a:spcPts val="114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9910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9695">
              <a:lnSpc>
                <a:spcPts val="114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2609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9695">
              <a:lnSpc>
                <a:spcPts val="114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5072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9695">
              <a:lnSpc>
                <a:spcPts val="114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24422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9695">
              <a:lnSpc>
                <a:spcPts val="114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8611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9695">
              <a:lnSpc>
                <a:spcPts val="114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64321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9695">
              <a:lnSpc>
                <a:spcPts val="114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88978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9695">
              <a:lnSpc>
                <a:spcPts val="114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8472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9695">
              <a:lnSpc>
                <a:spcPts val="114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8567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9695">
              <a:lnSpc>
                <a:spcPts val="114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9404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9695">
              <a:lnSpc>
                <a:spcPts val="114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7379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9695">
              <a:lnSpc>
                <a:spcPts val="114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5942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9695">
              <a:lnSpc>
                <a:spcPts val="114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65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9695">
              <a:lnSpc>
                <a:spcPts val="114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04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9695">
              <a:lnSpc>
                <a:spcPts val="114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2880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9695">
              <a:lnSpc>
                <a:spcPts val="114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1544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99695">
              <a:lnSpc>
                <a:spcPts val="114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45233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au.edu.lb/" TargetMode="External"/><Relationship Id="rId3" Type="http://schemas.openxmlformats.org/officeDocument/2006/relationships/image" Target="../media/image6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9774" y="4146041"/>
            <a:ext cx="3425825" cy="1179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640"/>
              </a:lnSpc>
            </a:pPr>
            <a:r>
              <a:rPr sz="4300" spc="-5" dirty="0">
                <a:solidFill>
                  <a:srgbClr val="FFFFFF"/>
                </a:solidFill>
                <a:latin typeface="Tw Cen MT"/>
                <a:cs typeface="Tw Cen MT"/>
              </a:rPr>
              <a:t>COMPUTER  </a:t>
            </a:r>
            <a:r>
              <a:rPr sz="4300" spc="-5" dirty="0" smtClean="0">
                <a:solidFill>
                  <a:srgbClr val="FFFFFF"/>
                </a:solidFill>
                <a:latin typeface="Tw Cen MT"/>
                <a:cs typeface="Tw Cen MT"/>
              </a:rPr>
              <a:t>APPLIC</a:t>
            </a:r>
            <a:r>
              <a:rPr sz="4300" spc="-235" dirty="0" smtClean="0">
                <a:solidFill>
                  <a:srgbClr val="FFFFFF"/>
                </a:solidFill>
                <a:latin typeface="Tw Cen MT"/>
                <a:cs typeface="Tw Cen MT"/>
              </a:rPr>
              <a:t>A</a:t>
            </a:r>
            <a:r>
              <a:rPr sz="4300" spc="-5" dirty="0" smtClean="0">
                <a:solidFill>
                  <a:srgbClr val="FFFFFF"/>
                </a:solidFill>
                <a:latin typeface="Tw Cen MT"/>
                <a:cs typeface="Tw Cen MT"/>
              </a:rPr>
              <a:t>TION</a:t>
            </a:r>
            <a:r>
              <a:rPr lang="en-US" sz="4300" spc="-5" dirty="0" smtClean="0">
                <a:solidFill>
                  <a:srgbClr val="FFFFFF"/>
                </a:solidFill>
                <a:latin typeface="Tw Cen MT"/>
                <a:cs typeface="Tw Cen MT"/>
              </a:rPr>
              <a:t>S</a:t>
            </a:r>
            <a:endParaRPr sz="4300" dirty="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79774" y="5450585"/>
            <a:ext cx="159702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82FFFF"/>
                </a:solidFill>
                <a:latin typeface="Tw Cen MT"/>
                <a:cs typeface="Tw Cen MT"/>
              </a:rPr>
              <a:t>CHAPTER</a:t>
            </a:r>
            <a:r>
              <a:rPr sz="2000" spc="-90" dirty="0">
                <a:solidFill>
                  <a:srgbClr val="82FFFF"/>
                </a:solidFill>
                <a:latin typeface="Tw Cen MT"/>
                <a:cs typeface="Tw Cen MT"/>
              </a:rPr>
              <a:t> </a:t>
            </a:r>
            <a:r>
              <a:rPr sz="2000" spc="-5" dirty="0">
                <a:solidFill>
                  <a:srgbClr val="82FFFF"/>
                </a:solidFill>
                <a:latin typeface="Tw Cen MT"/>
                <a:cs typeface="Tw Cen MT"/>
              </a:rPr>
              <a:t>10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4575" y="5682233"/>
            <a:ext cx="12922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82FFFF"/>
                </a:solidFill>
                <a:latin typeface="Tw Cen MT"/>
                <a:cs typeface="Tw Cen MT"/>
              </a:rPr>
              <a:t>HTML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7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766431" y="922359"/>
            <a:ext cx="628813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695">
              <a:lnSpc>
                <a:spcPts val="1140"/>
              </a:lnSpc>
            </a:pPr>
            <a:r>
              <a:rPr lang="en-US" dirty="0"/>
              <a:t>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/>
              <a:t>Non-Breaking Space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695">
              <a:lnSpc>
                <a:spcPts val="11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2247011"/>
            <a:ext cx="6553200" cy="3323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616585" indent="-228600">
              <a:lnSpc>
                <a:spcPct val="120000"/>
              </a:lnSpc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solidFill>
                  <a:srgbClr val="FFFFFF"/>
                </a:solidFill>
                <a:latin typeface="Tw Cen MT"/>
                <a:cs typeface="Tw Cen MT"/>
              </a:rPr>
              <a:t>A non-breaking space is a white space character that HTML will not collapse</a:t>
            </a:r>
            <a:r>
              <a:rPr lang="en-US" sz="2400" dirty="0" smtClean="0">
                <a:solidFill>
                  <a:srgbClr val="FFFFFF"/>
                </a:solidFill>
                <a:latin typeface="Tw Cen MT"/>
                <a:cs typeface="Tw Cen MT"/>
              </a:rPr>
              <a:t>.</a:t>
            </a:r>
          </a:p>
          <a:p>
            <a:pPr marL="241300" marR="616585" indent="-228600">
              <a:lnSpc>
                <a:spcPct val="120000"/>
              </a:lnSpc>
              <a:buSzPct val="125000"/>
              <a:buFont typeface="Arial"/>
              <a:buChar char="•"/>
              <a:tabLst>
                <a:tab pos="241300" algn="l"/>
              </a:tabLst>
            </a:pPr>
            <a:endParaRPr lang="en-US" sz="2400" dirty="0">
              <a:solidFill>
                <a:srgbClr val="FFFFFF"/>
              </a:solidFill>
              <a:latin typeface="Tw Cen MT"/>
              <a:cs typeface="Tw Cen MT"/>
            </a:endParaRPr>
          </a:p>
          <a:p>
            <a:pPr marL="241300" marR="616585" indent="-228600">
              <a:lnSpc>
                <a:spcPct val="120000"/>
              </a:lnSpc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solidFill>
                  <a:srgbClr val="FFFFFF"/>
                </a:solidFill>
                <a:latin typeface="Tw Cen MT"/>
                <a:cs typeface="Tw Cen MT"/>
              </a:rPr>
              <a:t>Use the HTML code: &amp;</a:t>
            </a:r>
            <a:r>
              <a:rPr lang="en-US" sz="2400" dirty="0" err="1">
                <a:solidFill>
                  <a:srgbClr val="FFFFFF"/>
                </a:solidFill>
                <a:latin typeface="Tw Cen MT"/>
                <a:cs typeface="Tw Cen MT"/>
              </a:rPr>
              <a:t>nbsp</a:t>
            </a:r>
            <a:r>
              <a:rPr lang="en-US" sz="2400" dirty="0">
                <a:solidFill>
                  <a:srgbClr val="FFFFFF"/>
                </a:solidFill>
                <a:latin typeface="Tw Cen MT"/>
                <a:cs typeface="Tw Cen MT"/>
              </a:rPr>
              <a:t>; or the numerical code &amp;#160</a:t>
            </a:r>
            <a:r>
              <a:rPr lang="en-US" sz="2400" dirty="0" smtClean="0">
                <a:solidFill>
                  <a:srgbClr val="FFFFFF"/>
                </a:solidFill>
                <a:latin typeface="Tw Cen MT"/>
                <a:cs typeface="Tw Cen MT"/>
              </a:rPr>
              <a:t>;</a:t>
            </a:r>
          </a:p>
          <a:p>
            <a:pPr marL="241300" marR="616585" indent="-228600">
              <a:lnSpc>
                <a:spcPct val="120000"/>
              </a:lnSpc>
              <a:buSzPct val="125000"/>
              <a:buFont typeface="Arial"/>
              <a:buChar char="•"/>
              <a:tabLst>
                <a:tab pos="241300" algn="l"/>
              </a:tabLst>
            </a:pPr>
            <a:endParaRPr lang="en-US" sz="2000" dirty="0" smtClean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&lt;p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&gt; &amp;#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160;&amp;#160;&amp;#160;this text is indented 3 spaces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. &lt;/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p&gt;</a:t>
            </a:r>
            <a:endParaRPr sz="2400" dirty="0">
              <a:solidFill>
                <a:schemeClr val="accent1">
                  <a:lumMod val="50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61670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dirty="0"/>
              <a:t>Unordered HTML List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695">
              <a:lnSpc>
                <a:spcPts val="11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2247011"/>
            <a:ext cx="6553200" cy="398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616585" indent="-228600">
              <a:lnSpc>
                <a:spcPct val="120000"/>
              </a:lnSpc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solidFill>
                  <a:srgbClr val="FFFFFF"/>
                </a:solidFill>
                <a:latin typeface="Tw Cen MT"/>
                <a:cs typeface="Tw Cen MT"/>
              </a:rPr>
              <a:t>An unordered list starts with the &lt;</a:t>
            </a:r>
            <a:r>
              <a:rPr lang="en-US" sz="2400" dirty="0" err="1">
                <a:solidFill>
                  <a:srgbClr val="FFFFFF"/>
                </a:solidFill>
                <a:latin typeface="Tw Cen MT"/>
                <a:cs typeface="Tw Cen MT"/>
              </a:rPr>
              <a:t>ul</a:t>
            </a:r>
            <a:r>
              <a:rPr lang="en-US" sz="2400" dirty="0">
                <a:solidFill>
                  <a:srgbClr val="FFFFFF"/>
                </a:solidFill>
                <a:latin typeface="Tw Cen MT"/>
                <a:cs typeface="Tw Cen MT"/>
              </a:rPr>
              <a:t>&gt; tag. Each list item starts with the &lt;li&gt; </a:t>
            </a:r>
            <a:r>
              <a:rPr lang="en-US" sz="2400" dirty="0" smtClean="0">
                <a:solidFill>
                  <a:srgbClr val="FFFFFF"/>
                </a:solidFill>
                <a:latin typeface="Tw Cen MT"/>
                <a:cs typeface="Tw Cen MT"/>
              </a:rPr>
              <a:t>tag.</a:t>
            </a:r>
            <a:endParaRPr lang="en-US" sz="2400" dirty="0">
              <a:solidFill>
                <a:srgbClr val="FFFFFF"/>
              </a:solidFill>
              <a:latin typeface="Tw Cen MT"/>
              <a:cs typeface="Tw Cen MT"/>
            </a:endParaRPr>
          </a:p>
          <a:p>
            <a:pPr marL="241300" marR="616585" indent="-228600">
              <a:lnSpc>
                <a:spcPct val="120000"/>
              </a:lnSpc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solidFill>
                  <a:srgbClr val="FFFFFF"/>
                </a:solidFill>
                <a:latin typeface="Tw Cen MT"/>
                <a:cs typeface="Tw Cen MT"/>
              </a:rPr>
              <a:t>The list items will be marked with bullets (small black circles) by </a:t>
            </a:r>
            <a:r>
              <a:rPr lang="en-US" sz="2400" dirty="0" smtClean="0">
                <a:solidFill>
                  <a:srgbClr val="FFFFFF"/>
                </a:solidFill>
                <a:latin typeface="Tw Cen MT"/>
                <a:cs typeface="Tw Cen MT"/>
              </a:rPr>
              <a:t>default.</a:t>
            </a:r>
          </a:p>
          <a:p>
            <a:pPr marL="241300" marR="616585" indent="-228600">
              <a:lnSpc>
                <a:spcPct val="120000"/>
              </a:lnSpc>
              <a:buSzPct val="125000"/>
              <a:buFont typeface="Arial"/>
              <a:buChar char="•"/>
              <a:tabLst>
                <a:tab pos="241300" algn="l"/>
              </a:tabLst>
            </a:pP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377950">
              <a:lnSpc>
                <a:spcPct val="100000"/>
              </a:lnSpc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&lt;ul&gt;</a:t>
            </a:r>
          </a:p>
          <a:p>
            <a:pPr marL="1377950">
              <a:lnSpc>
                <a:spcPct val="100000"/>
              </a:lnSpc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  &lt;li&gt;Coffee&lt;/li&gt;</a:t>
            </a:r>
          </a:p>
          <a:p>
            <a:pPr marL="1377950">
              <a:lnSpc>
                <a:spcPct val="100000"/>
              </a:lnSpc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  &lt;li&gt;Tea&lt;/li&gt;</a:t>
            </a:r>
          </a:p>
          <a:p>
            <a:pPr marL="1377950">
              <a:lnSpc>
                <a:spcPct val="100000"/>
              </a:lnSpc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  &lt;li&gt;Milk&lt;/li&gt;</a:t>
            </a:r>
          </a:p>
          <a:p>
            <a:pPr marL="1377950">
              <a:lnSpc>
                <a:spcPct val="100000"/>
              </a:lnSpc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&lt;/ul&gt;</a:t>
            </a:r>
            <a:endParaRPr sz="2400" dirty="0">
              <a:solidFill>
                <a:schemeClr val="accent1">
                  <a:lumMod val="50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68707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dirty="0"/>
              <a:t>Ordered HTML List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695">
              <a:lnSpc>
                <a:spcPts val="11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2247011"/>
            <a:ext cx="6553200" cy="398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616585" indent="-228600">
              <a:lnSpc>
                <a:spcPct val="120000"/>
              </a:lnSpc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solidFill>
                  <a:srgbClr val="FFFFFF"/>
                </a:solidFill>
                <a:latin typeface="Tw Cen MT"/>
                <a:cs typeface="Tw Cen MT"/>
              </a:rPr>
              <a:t>An ordered list starts with the &lt;</a:t>
            </a:r>
            <a:r>
              <a:rPr lang="en-US" sz="2400" dirty="0" err="1">
                <a:solidFill>
                  <a:srgbClr val="FFFFFF"/>
                </a:solidFill>
                <a:latin typeface="Tw Cen MT"/>
                <a:cs typeface="Tw Cen MT"/>
              </a:rPr>
              <a:t>ol</a:t>
            </a:r>
            <a:r>
              <a:rPr lang="en-US" sz="2400" dirty="0">
                <a:solidFill>
                  <a:srgbClr val="FFFFFF"/>
                </a:solidFill>
                <a:latin typeface="Tw Cen MT"/>
                <a:cs typeface="Tw Cen MT"/>
              </a:rPr>
              <a:t>&gt; tag. Each list item starts with the &lt;li&gt; tag</a:t>
            </a:r>
            <a:r>
              <a:rPr lang="en-US" sz="2400" dirty="0" smtClean="0">
                <a:solidFill>
                  <a:srgbClr val="FFFFFF"/>
                </a:solidFill>
                <a:latin typeface="Tw Cen MT"/>
                <a:cs typeface="Tw Cen MT"/>
              </a:rPr>
              <a:t>.</a:t>
            </a:r>
          </a:p>
          <a:p>
            <a:pPr marL="241300" marR="616585" indent="-228600">
              <a:lnSpc>
                <a:spcPct val="120000"/>
              </a:lnSpc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solidFill>
                  <a:srgbClr val="FFFFFF"/>
                </a:solidFill>
                <a:latin typeface="Tw Cen MT"/>
                <a:cs typeface="Tw Cen MT"/>
              </a:rPr>
              <a:t>The list items will be marked with numbers by </a:t>
            </a:r>
            <a:r>
              <a:rPr lang="en-US" sz="2400" dirty="0" smtClean="0">
                <a:solidFill>
                  <a:srgbClr val="FFFFFF"/>
                </a:solidFill>
                <a:latin typeface="Tw Cen MT"/>
                <a:cs typeface="Tw Cen MT"/>
              </a:rPr>
              <a:t>default.</a:t>
            </a:r>
          </a:p>
          <a:p>
            <a:pPr marL="241300" marR="616585" indent="-228600">
              <a:lnSpc>
                <a:spcPct val="120000"/>
              </a:lnSpc>
              <a:buSzPct val="125000"/>
              <a:buFont typeface="Arial"/>
              <a:buChar char="•"/>
              <a:tabLst>
                <a:tab pos="241300" algn="l"/>
              </a:tabLst>
            </a:pP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377950">
              <a:lnSpc>
                <a:spcPct val="100000"/>
              </a:lnSpc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&lt;ol&gt;</a:t>
            </a:r>
          </a:p>
          <a:p>
            <a:pPr marL="1377950">
              <a:lnSpc>
                <a:spcPct val="100000"/>
              </a:lnSpc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  &lt;li&gt;Coffee&lt;/li&gt;</a:t>
            </a:r>
          </a:p>
          <a:p>
            <a:pPr marL="1377950">
              <a:lnSpc>
                <a:spcPct val="100000"/>
              </a:lnSpc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  &lt;li&gt;Tea&lt;/li&gt;</a:t>
            </a:r>
          </a:p>
          <a:p>
            <a:pPr marL="1377950">
              <a:lnSpc>
                <a:spcPct val="100000"/>
              </a:lnSpc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  &lt;li&gt;Milk&lt;/li&gt;</a:t>
            </a:r>
          </a:p>
          <a:p>
            <a:pPr marL="1377950">
              <a:lnSpc>
                <a:spcPct val="100000"/>
              </a:lnSpc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&lt;/ol&gt;</a:t>
            </a:r>
            <a:endParaRPr sz="2400" dirty="0">
              <a:solidFill>
                <a:schemeClr val="accent1">
                  <a:lumMod val="50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5895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THE </a:t>
            </a:r>
            <a:r>
              <a:rPr spc="-20" dirty="0"/>
              <a:t>&lt;BODY&gt;</a:t>
            </a:r>
            <a:r>
              <a:rPr spc="-95" dirty="0"/>
              <a:t> </a:t>
            </a:r>
            <a:r>
              <a:rPr spc="-5" dirty="0"/>
              <a:t>ELEMENT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695">
              <a:lnSpc>
                <a:spcPts val="11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34923" y="2247011"/>
            <a:ext cx="6684645" cy="33578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184150" indent="-228600">
              <a:lnSpc>
                <a:spcPct val="120000"/>
              </a:lnSpc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Tw Cen MT"/>
                <a:cs typeface="Tw Cen MT"/>
              </a:rPr>
              <a:t>&lt;body&gt;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element defines the </a:t>
            </a:r>
            <a:r>
              <a:rPr sz="2400" spc="-25" dirty="0">
                <a:solidFill>
                  <a:srgbClr val="FFFFFF"/>
                </a:solidFill>
                <a:latin typeface="Tw Cen MT"/>
                <a:cs typeface="Tw Cen MT"/>
              </a:rPr>
              <a:t>body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of the HTML  document.</a:t>
            </a:r>
            <a:endParaRPr sz="2400" dirty="0">
              <a:latin typeface="Tw Cen MT"/>
              <a:cs typeface="Tw Cen MT"/>
            </a:endParaRPr>
          </a:p>
          <a:p>
            <a:pPr marL="241300" indent="-228600">
              <a:lnSpc>
                <a:spcPct val="100000"/>
              </a:lnSpc>
              <a:spcBef>
                <a:spcPts val="1570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The element has a </a:t>
            </a:r>
            <a:r>
              <a:rPr sz="2400" spc="10" dirty="0">
                <a:solidFill>
                  <a:srgbClr val="FFFFFF"/>
                </a:solidFill>
                <a:latin typeface="Tw Cen MT"/>
                <a:cs typeface="Tw Cen MT"/>
              </a:rPr>
              <a:t>start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tag </a:t>
            </a:r>
            <a:r>
              <a:rPr sz="2400" spc="-15" dirty="0">
                <a:solidFill>
                  <a:srgbClr val="FFFFFF"/>
                </a:solidFill>
                <a:latin typeface="Tw Cen MT"/>
                <a:cs typeface="Tw Cen MT"/>
              </a:rPr>
              <a:t>&lt;body&gt;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and an end</a:t>
            </a:r>
            <a:r>
              <a:rPr sz="2400" spc="-4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tag</a:t>
            </a:r>
            <a:endParaRPr sz="2400" dirty="0">
              <a:latin typeface="Tw Cen MT"/>
              <a:cs typeface="Tw Cen MT"/>
            </a:endParaRPr>
          </a:p>
          <a:p>
            <a:pPr marL="241300">
              <a:lnSpc>
                <a:spcPct val="100000"/>
              </a:lnSpc>
              <a:spcBef>
                <a:spcPts val="575"/>
              </a:spcBef>
            </a:pPr>
            <a:r>
              <a:rPr sz="2400" spc="-15" dirty="0">
                <a:solidFill>
                  <a:srgbClr val="FFFFFF"/>
                </a:solidFill>
                <a:latin typeface="Tw Cen MT"/>
                <a:cs typeface="Tw Cen MT"/>
              </a:rPr>
              <a:t>&lt;/body&gt;.</a:t>
            </a:r>
            <a:endParaRPr sz="2400" dirty="0">
              <a:latin typeface="Tw Cen MT"/>
              <a:cs typeface="Tw Cen MT"/>
            </a:endParaRPr>
          </a:p>
          <a:p>
            <a:pPr marL="927100">
              <a:lnSpc>
                <a:spcPct val="100000"/>
              </a:lnSpc>
              <a:spcBef>
                <a:spcPts val="1580"/>
              </a:spcBef>
            </a:pP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&lt;body&gt;</a:t>
            </a: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&lt;p&gt;This is my first paragraph.&lt;/p&gt;</a:t>
            </a: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&lt;/body&gt;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THE </a:t>
            </a:r>
            <a:r>
              <a:rPr spc="-5" dirty="0"/>
              <a:t>&lt;HTML&gt;</a:t>
            </a:r>
            <a:r>
              <a:rPr spc="-70" dirty="0"/>
              <a:t> </a:t>
            </a:r>
            <a:r>
              <a:rPr spc="-5" dirty="0"/>
              <a:t>ELEMENT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695">
              <a:lnSpc>
                <a:spcPts val="11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34923" y="2318130"/>
            <a:ext cx="7110730" cy="3140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200" spc="-5" dirty="0">
                <a:solidFill>
                  <a:srgbClr val="FFFFFF"/>
                </a:solidFill>
                <a:latin typeface="Tw Cen MT"/>
                <a:cs typeface="Tw Cen MT"/>
              </a:rPr>
              <a:t>The &lt;html&gt; element defines the whole HTML</a:t>
            </a:r>
            <a:r>
              <a:rPr sz="2200" spc="16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w Cen MT"/>
                <a:cs typeface="Tw Cen MT"/>
              </a:rPr>
              <a:t>document.</a:t>
            </a:r>
            <a:endParaRPr sz="2200" dirty="0">
              <a:latin typeface="Tw Cen MT"/>
              <a:cs typeface="Tw Cen MT"/>
            </a:endParaRPr>
          </a:p>
          <a:p>
            <a:pPr marL="241300" indent="-228600">
              <a:lnSpc>
                <a:spcPct val="100000"/>
              </a:lnSpc>
              <a:spcBef>
                <a:spcPts val="1525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200" spc="-5" dirty="0">
                <a:solidFill>
                  <a:srgbClr val="FFFFFF"/>
                </a:solidFill>
                <a:latin typeface="Tw Cen MT"/>
                <a:cs typeface="Tw Cen MT"/>
              </a:rPr>
              <a:t>The element has a </a:t>
            </a:r>
            <a:r>
              <a:rPr sz="2200" spc="5" dirty="0">
                <a:solidFill>
                  <a:srgbClr val="FFFFFF"/>
                </a:solidFill>
                <a:latin typeface="Tw Cen MT"/>
                <a:cs typeface="Tw Cen MT"/>
              </a:rPr>
              <a:t>start </a:t>
            </a:r>
            <a:r>
              <a:rPr sz="2200" spc="-5" dirty="0">
                <a:solidFill>
                  <a:srgbClr val="FFFFFF"/>
                </a:solidFill>
                <a:latin typeface="Tw Cen MT"/>
                <a:cs typeface="Tw Cen MT"/>
              </a:rPr>
              <a:t>tag &lt;html&gt; and an end tag</a:t>
            </a:r>
            <a:r>
              <a:rPr sz="2200" spc="14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FFFFFF"/>
                </a:solidFill>
                <a:latin typeface="Tw Cen MT"/>
                <a:cs typeface="Tw Cen MT"/>
              </a:rPr>
              <a:t>&lt;/html&gt;.</a:t>
            </a:r>
            <a:endParaRPr sz="2200" dirty="0">
              <a:latin typeface="Tw Cen MT"/>
              <a:cs typeface="Tw Cen MT"/>
            </a:endParaRPr>
          </a:p>
          <a:p>
            <a:pPr marL="469900">
              <a:lnSpc>
                <a:spcPct val="100000"/>
              </a:lnSpc>
              <a:spcBef>
                <a:spcPts val="990"/>
              </a:spcBef>
            </a:pPr>
            <a:r>
              <a:rPr sz="1700" spc="-5" dirty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&lt;html&gt;</a:t>
            </a:r>
            <a:endParaRPr sz="1700" dirty="0">
              <a:solidFill>
                <a:schemeClr val="accent1">
                  <a:lumMod val="50000"/>
                </a:schemeClr>
              </a:solidFill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 dirty="0">
              <a:solidFill>
                <a:schemeClr val="accent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700" spc="-5" dirty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&lt;body&gt;</a:t>
            </a:r>
            <a:endParaRPr sz="1700" dirty="0">
              <a:solidFill>
                <a:schemeClr val="accent1">
                  <a:lumMod val="50000"/>
                </a:schemeClr>
              </a:solidFill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405"/>
              </a:spcBef>
            </a:pPr>
            <a:r>
              <a:rPr sz="1700" spc="-5" dirty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&lt;p&gt;This is </a:t>
            </a:r>
            <a:r>
              <a:rPr sz="1700" dirty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my </a:t>
            </a:r>
            <a:r>
              <a:rPr sz="1700" spc="-5" dirty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first</a:t>
            </a:r>
            <a:r>
              <a:rPr sz="1700" spc="15" dirty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1700" spc="-5" dirty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paragraph.&lt;/p&gt;</a:t>
            </a:r>
            <a:endParaRPr sz="1700" dirty="0">
              <a:solidFill>
                <a:schemeClr val="accent1">
                  <a:lumMod val="50000"/>
                </a:schemeClr>
              </a:solidFill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405"/>
              </a:spcBef>
            </a:pPr>
            <a:r>
              <a:rPr sz="1700" spc="-5" dirty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&lt;/body&gt;</a:t>
            </a:r>
            <a:endParaRPr sz="1700" dirty="0">
              <a:solidFill>
                <a:schemeClr val="accent1">
                  <a:lumMod val="50000"/>
                </a:schemeClr>
              </a:solidFill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 dirty="0">
              <a:solidFill>
                <a:schemeClr val="accent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700" spc="-5" dirty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&lt;/html&gt;</a:t>
            </a:r>
            <a:endParaRPr sz="1700" dirty="0">
              <a:solidFill>
                <a:schemeClr val="accent1">
                  <a:lumMod val="50000"/>
                </a:schemeClr>
              </a:solidFill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dirty="0"/>
              <a:t>HTML Text Formatting Elements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695">
              <a:lnSpc>
                <a:spcPts val="11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753877"/>
              </p:ext>
            </p:extLst>
          </p:nvPr>
        </p:nvGraphicFramePr>
        <p:xfrm>
          <a:off x="914401" y="1905002"/>
          <a:ext cx="7162799" cy="4053838"/>
        </p:xfrm>
        <a:graphic>
          <a:graphicData uri="http://schemas.openxmlformats.org/drawingml/2006/table">
            <a:tbl>
              <a:tblPr/>
              <a:tblGrid>
                <a:gridCol w="2361363"/>
                <a:gridCol w="4801436"/>
              </a:tblGrid>
              <a:tr h="3962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&lt;b&gt;</a:t>
                      </a:r>
                      <a:endParaRPr lang="en-US" sz="20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33933" marR="33933" marT="33933" marB="339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3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Defines bold text</a:t>
                      </a:r>
                    </a:p>
                  </a:txBody>
                  <a:tcPr marL="33933" marR="33933" marT="33933" marB="339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352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&lt;</a:t>
                      </a:r>
                      <a:r>
                        <a:rPr lang="en-US" sz="2000" dirty="0" err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em</a:t>
                      </a:r>
                      <a:r>
                        <a:rPr lang="en-US" sz="20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&gt;</a:t>
                      </a:r>
                      <a:endParaRPr lang="en-US" sz="20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33933" marR="33933" marT="33933" marB="339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3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Defines emphasized text </a:t>
                      </a:r>
                    </a:p>
                  </a:txBody>
                  <a:tcPr marL="33933" marR="33933" marT="33933" marB="339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352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&lt;</a:t>
                      </a:r>
                      <a:r>
                        <a:rPr lang="en-US" sz="2000" dirty="0" err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i</a:t>
                      </a:r>
                      <a:r>
                        <a:rPr lang="en-US" sz="20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&gt;</a:t>
                      </a:r>
                      <a:endParaRPr lang="en-US" sz="20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33933" marR="33933" marT="33933" marB="339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3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Defines italic text</a:t>
                      </a:r>
                    </a:p>
                  </a:txBody>
                  <a:tcPr marL="33933" marR="33933" marT="33933" marB="339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352"/>
                    </a:solidFill>
                  </a:tcPr>
                </a:tc>
              </a:tr>
              <a:tr h="4876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&lt;small&gt;</a:t>
                      </a:r>
                      <a:endParaRPr lang="en-US" sz="20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33933" marR="33933" marT="33933" marB="339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3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Defines smaller text</a:t>
                      </a:r>
                    </a:p>
                  </a:txBody>
                  <a:tcPr marL="33933" marR="33933" marT="33933" marB="339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352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&lt;strong&gt;</a:t>
                      </a:r>
                      <a:endParaRPr lang="en-US" sz="20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33933" marR="33933" marT="33933" marB="339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3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Defines important text</a:t>
                      </a:r>
                    </a:p>
                  </a:txBody>
                  <a:tcPr marL="33933" marR="33933" marT="33933" marB="339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352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&lt;sub&gt;</a:t>
                      </a:r>
                      <a:endParaRPr lang="en-US" sz="20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33933" marR="33933" marT="33933" marB="339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3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Defines subscripted text</a:t>
                      </a:r>
                    </a:p>
                  </a:txBody>
                  <a:tcPr marL="33933" marR="33933" marT="33933" marB="339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352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&lt;sup&gt;</a:t>
                      </a:r>
                      <a:endParaRPr lang="en-US" sz="20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33933" marR="33933" marT="33933" marB="339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3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Defines superscripted text</a:t>
                      </a:r>
                    </a:p>
                  </a:txBody>
                  <a:tcPr marL="33933" marR="33933" marT="33933" marB="339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352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&lt;ins&gt;</a:t>
                      </a:r>
                      <a:endParaRPr lang="en-US" sz="20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33933" marR="33933" marT="33933" marB="339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3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Defines inserted text</a:t>
                      </a:r>
                    </a:p>
                  </a:txBody>
                  <a:tcPr marL="33933" marR="33933" marT="33933" marB="339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352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&lt;del&gt;</a:t>
                      </a:r>
                      <a:endParaRPr lang="en-US" sz="20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33933" marR="33933" marT="33933" marB="339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3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Defines deleted text</a:t>
                      </a:r>
                    </a:p>
                  </a:txBody>
                  <a:tcPr marL="33933" marR="33933" marT="33933" marB="339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352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&lt;mark&gt;</a:t>
                      </a:r>
                      <a:endParaRPr lang="en-US" sz="20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33933" marR="33933" marT="33933" marB="339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3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Defines marked/highlighted text</a:t>
                      </a:r>
                    </a:p>
                  </a:txBody>
                  <a:tcPr marL="33933" marR="33933" marT="33933" marB="3393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35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011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latin typeface="Tw Cen MT"/>
                <a:cs typeface="Tw Cen MT"/>
              </a:rPr>
              <a:t>DON'T </a:t>
            </a:r>
            <a:r>
              <a:rPr b="1" spc="-20" dirty="0">
                <a:latin typeface="Tw Cen MT"/>
                <a:cs typeface="Tw Cen MT"/>
              </a:rPr>
              <a:t>FORGET </a:t>
            </a:r>
            <a:r>
              <a:rPr b="1" dirty="0">
                <a:latin typeface="Tw Cen MT"/>
                <a:cs typeface="Tw Cen MT"/>
              </a:rPr>
              <a:t>THE END</a:t>
            </a:r>
            <a:r>
              <a:rPr b="1" spc="-45" dirty="0">
                <a:latin typeface="Tw Cen MT"/>
                <a:cs typeface="Tw Cen MT"/>
              </a:rPr>
              <a:t> </a:t>
            </a:r>
            <a:r>
              <a:rPr b="1" spc="-55" dirty="0">
                <a:latin typeface="Tw Cen MT"/>
                <a:cs typeface="Tw Cen MT"/>
              </a:rPr>
              <a:t>TAG!!!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695">
              <a:lnSpc>
                <a:spcPts val="11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34923" y="2247011"/>
            <a:ext cx="7056755" cy="3260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20000"/>
              </a:lnSpc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Some HTML elements might </a:t>
            </a:r>
            <a:r>
              <a:rPr sz="2400" spc="-15" dirty="0">
                <a:solidFill>
                  <a:srgbClr val="FFFFFF"/>
                </a:solidFill>
                <a:latin typeface="Tw Cen MT"/>
                <a:cs typeface="Tw Cen MT"/>
              </a:rPr>
              <a:t>display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correctly </a:t>
            </a:r>
            <a:r>
              <a:rPr sz="2400" spc="-15" dirty="0">
                <a:solidFill>
                  <a:srgbClr val="FFFFFF"/>
                </a:solidFill>
                <a:latin typeface="Tw Cen MT"/>
                <a:cs typeface="Tw Cen MT"/>
              </a:rPr>
              <a:t>even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if </a:t>
            </a:r>
            <a:r>
              <a:rPr sz="2400" spc="-25" dirty="0">
                <a:solidFill>
                  <a:srgbClr val="FFFFFF"/>
                </a:solidFill>
                <a:latin typeface="Tw Cen MT"/>
                <a:cs typeface="Tw Cen MT"/>
              </a:rPr>
              <a:t>you  </a:t>
            </a:r>
            <a:r>
              <a:rPr sz="2400" spc="-20" dirty="0">
                <a:solidFill>
                  <a:srgbClr val="FFFFFF"/>
                </a:solidFill>
                <a:latin typeface="Tw Cen MT"/>
                <a:cs typeface="Tw Cen MT"/>
              </a:rPr>
              <a:t>forget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the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end</a:t>
            </a:r>
            <a:r>
              <a:rPr sz="2400" spc="-5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"/>
                <a:cs typeface="Tw Cen MT"/>
              </a:rPr>
              <a:t>tag.</a:t>
            </a:r>
            <a:endParaRPr sz="2400" dirty="0">
              <a:latin typeface="Tw Cen MT"/>
              <a:cs typeface="Tw Cen MT"/>
            </a:endParaRPr>
          </a:p>
          <a:p>
            <a:pPr marL="241300">
              <a:lnSpc>
                <a:spcPct val="100000"/>
              </a:lnSpc>
              <a:spcBef>
                <a:spcPts val="1045"/>
              </a:spcBef>
            </a:pPr>
            <a:r>
              <a:rPr sz="2000" dirty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&lt;p&gt;This is a</a:t>
            </a:r>
            <a:r>
              <a:rPr sz="2000" spc="-105" dirty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paragraph</a:t>
            </a:r>
          </a:p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&lt;p&gt;This is a</a:t>
            </a:r>
            <a:r>
              <a:rPr sz="2000" spc="-65" dirty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paragraph</a:t>
            </a:r>
            <a:endParaRPr sz="2000" dirty="0">
              <a:solidFill>
                <a:schemeClr val="accent1">
                  <a:lumMod val="50000"/>
                </a:schemeClr>
              </a:solidFill>
              <a:latin typeface="Consolas"/>
              <a:cs typeface="Consolas"/>
            </a:endParaRPr>
          </a:p>
          <a:p>
            <a:pPr marL="241300" indent="-228600">
              <a:lnSpc>
                <a:spcPct val="100000"/>
              </a:lnSpc>
              <a:spcBef>
                <a:spcPts val="1505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FFFFFF"/>
                </a:solidFill>
                <a:latin typeface="Tw Cen MT"/>
                <a:cs typeface="Tw Cen MT"/>
              </a:rPr>
              <a:t>Never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rely on</a:t>
            </a:r>
            <a:r>
              <a:rPr sz="2400" spc="-7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this!!!</a:t>
            </a:r>
            <a:endParaRPr sz="2400" dirty="0">
              <a:latin typeface="Tw Cen MT"/>
              <a:cs typeface="Tw Cen MT"/>
            </a:endParaRPr>
          </a:p>
          <a:p>
            <a:pPr marL="241300" indent="-228600">
              <a:lnSpc>
                <a:spcPct val="100000"/>
              </a:lnSpc>
              <a:spcBef>
                <a:spcPts val="1570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spc="-20" dirty="0">
                <a:solidFill>
                  <a:srgbClr val="FFFFFF"/>
                </a:solidFill>
                <a:latin typeface="Tw Cen MT"/>
                <a:cs typeface="Tw Cen MT"/>
              </a:rPr>
              <a:t>Many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HTML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elements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will </a:t>
            </a:r>
            <a:r>
              <a:rPr sz="2400" spc="-10" dirty="0">
                <a:solidFill>
                  <a:srgbClr val="FFFFFF"/>
                </a:solidFill>
                <a:latin typeface="Tw Cen MT"/>
                <a:cs typeface="Tw Cen MT"/>
              </a:rPr>
              <a:t>produce unexpected</a:t>
            </a:r>
            <a:r>
              <a:rPr sz="2400" spc="3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results</a:t>
            </a:r>
            <a:endParaRPr sz="2400" dirty="0">
              <a:latin typeface="Tw Cen MT"/>
              <a:cs typeface="Tw Cen MT"/>
            </a:endParaRPr>
          </a:p>
          <a:p>
            <a:pPr marL="2413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and/or </a:t>
            </a:r>
            <a:r>
              <a:rPr sz="2400" spc="-10" dirty="0">
                <a:solidFill>
                  <a:srgbClr val="FFFFFF"/>
                </a:solidFill>
                <a:latin typeface="Tw Cen MT"/>
                <a:cs typeface="Tw Cen MT"/>
              </a:rPr>
              <a:t>errors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if </a:t>
            </a:r>
            <a:r>
              <a:rPr sz="2400" spc="-25" dirty="0">
                <a:solidFill>
                  <a:srgbClr val="FFFFFF"/>
                </a:solidFill>
                <a:latin typeface="Tw Cen MT"/>
                <a:cs typeface="Tw Cen MT"/>
              </a:rPr>
              <a:t>you </a:t>
            </a:r>
            <a:r>
              <a:rPr sz="2400" spc="-20" dirty="0">
                <a:solidFill>
                  <a:srgbClr val="FFFFFF"/>
                </a:solidFill>
                <a:latin typeface="Tw Cen MT"/>
                <a:cs typeface="Tw Cen MT"/>
              </a:rPr>
              <a:t>forget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the end</a:t>
            </a:r>
            <a:r>
              <a:rPr sz="2400" spc="6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"/>
                <a:cs typeface="Tw Cen MT"/>
              </a:rPr>
              <a:t>tag.</a:t>
            </a:r>
            <a:endParaRPr sz="24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Tw Cen MT"/>
                <a:cs typeface="Tw Cen MT"/>
              </a:rPr>
              <a:t>EMPTY HTML</a:t>
            </a:r>
            <a:r>
              <a:rPr b="1" spc="-80" dirty="0">
                <a:latin typeface="Tw Cen MT"/>
                <a:cs typeface="Tw Cen MT"/>
              </a:rPr>
              <a:t> </a:t>
            </a:r>
            <a:r>
              <a:rPr b="1" dirty="0">
                <a:latin typeface="Tw Cen MT"/>
                <a:cs typeface="Tw Cen MT"/>
              </a:rPr>
              <a:t>ELEMENTS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695">
              <a:lnSpc>
                <a:spcPts val="11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34923" y="2247011"/>
            <a:ext cx="6541770" cy="189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318135" indent="-228600">
              <a:lnSpc>
                <a:spcPct val="120000"/>
              </a:lnSpc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HTML </a:t>
            </a:r>
            <a:r>
              <a:rPr sz="2400" spc="-5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elements </a:t>
            </a:r>
            <a:r>
              <a:rPr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with </a:t>
            </a:r>
            <a:r>
              <a:rPr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no content </a:t>
            </a:r>
            <a:r>
              <a:rPr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are </a:t>
            </a:r>
            <a:r>
              <a:rPr sz="2400" spc="-5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called </a:t>
            </a:r>
            <a:r>
              <a:rPr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empty  elements</a:t>
            </a:r>
            <a:r>
              <a:rPr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570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&lt;br&gt; </a:t>
            </a:r>
            <a:r>
              <a:rPr sz="2400" spc="-5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is </a:t>
            </a:r>
            <a:r>
              <a:rPr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an </a:t>
            </a:r>
            <a:r>
              <a:rPr sz="2400" spc="-5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empty </a:t>
            </a:r>
            <a:r>
              <a:rPr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element without a </a:t>
            </a:r>
            <a:r>
              <a:rPr sz="2400" spc="-5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closing </a:t>
            </a:r>
            <a:r>
              <a:rPr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tag</a:t>
            </a:r>
            <a:r>
              <a:rPr sz="2400" spc="-60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(the</a:t>
            </a:r>
          </a:p>
          <a:p>
            <a:pPr marL="2413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&lt;br&gt; </a:t>
            </a:r>
            <a:r>
              <a:rPr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tag defines a </a:t>
            </a:r>
            <a:r>
              <a:rPr sz="2400" b="1" u="heavy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line</a:t>
            </a:r>
            <a:r>
              <a:rPr sz="2400" b="1" u="heavy" spc="-80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 </a:t>
            </a:r>
            <a:r>
              <a:rPr sz="2400" b="1" u="heavy" spc="5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break</a:t>
            </a:r>
            <a:r>
              <a:rPr sz="2400" spc="5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).</a:t>
            </a:r>
            <a:endParaRPr sz="2400" dirty="0">
              <a:solidFill>
                <a:schemeClr val="bg2">
                  <a:lumMod val="20000"/>
                  <a:lumOff val="80000"/>
                </a:schemeClr>
              </a:solidFill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WEB</a:t>
            </a:r>
            <a:r>
              <a:rPr spc="-100" dirty="0"/>
              <a:t> </a:t>
            </a:r>
            <a:r>
              <a:rPr spc="-10" dirty="0"/>
              <a:t>BROWSERS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4710" y="1655733"/>
            <a:ext cx="4288458" cy="203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10000"/>
              </a:lnSpc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The purpose of a </a:t>
            </a:r>
            <a:r>
              <a:rPr sz="2400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web </a:t>
            </a:r>
            <a:r>
              <a:rPr sz="2400" spc="-15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browser  </a:t>
            </a:r>
            <a:r>
              <a:rPr sz="2400" spc="15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(such </a:t>
            </a:r>
            <a:r>
              <a:rPr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as Google </a:t>
            </a:r>
            <a:r>
              <a:rPr sz="2400" spc="-15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Chrome,</a:t>
            </a:r>
            <a:r>
              <a:rPr sz="2400" spc="-145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Internet  </a:t>
            </a:r>
            <a:r>
              <a:rPr sz="2400" spc="-15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Explorer, Firefox, </a:t>
            </a:r>
            <a:r>
              <a:rPr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Safari) </a:t>
            </a:r>
            <a:r>
              <a:rPr sz="2400" spc="-5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is </a:t>
            </a:r>
            <a:r>
              <a:rPr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to  </a:t>
            </a:r>
            <a:r>
              <a:rPr sz="2400" b="1" spc="5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read </a:t>
            </a:r>
            <a:r>
              <a:rPr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HTML documents </a:t>
            </a:r>
            <a:r>
              <a:rPr sz="2400" spc="-5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and  </a:t>
            </a:r>
            <a:r>
              <a:rPr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display </a:t>
            </a:r>
            <a:r>
              <a:rPr sz="2400" b="1" spc="-5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them </a:t>
            </a:r>
            <a:r>
              <a:rPr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as web</a:t>
            </a:r>
            <a:r>
              <a:rPr sz="2400" b="1" spc="-45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 </a:t>
            </a:r>
            <a:r>
              <a:rPr sz="2400" b="1" spc="5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pages</a:t>
            </a:r>
            <a:r>
              <a:rPr sz="2400" spc="5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.</a:t>
            </a:r>
            <a:endParaRPr sz="2400" dirty="0">
              <a:solidFill>
                <a:schemeClr val="bg2">
                  <a:lumMod val="20000"/>
                  <a:lumOff val="80000"/>
                </a:schemeClr>
              </a:solidFill>
              <a:latin typeface="Tw Cen MT"/>
              <a:cs typeface="Tw Cen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3895949"/>
            <a:ext cx="4392168" cy="2345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32495" y="5995553"/>
            <a:ext cx="17526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sz="1050" spc="5" dirty="0">
                <a:solidFill>
                  <a:srgbClr val="FFFFFF"/>
                </a:solidFill>
                <a:latin typeface="Tw Cen MT"/>
                <a:cs typeface="Tw Cen MT"/>
              </a:rPr>
              <a:t>10</a:t>
            </a:r>
            <a:endParaRPr sz="1050">
              <a:latin typeface="Tw Cen MT"/>
              <a:cs typeface="Tw Cen M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73168" y="3687057"/>
            <a:ext cx="406603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1300" marR="7620" indent="-228600">
              <a:lnSpc>
                <a:spcPct val="110000"/>
              </a:lnSpc>
              <a:spcBef>
                <a:spcPts val="994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The </a:t>
            </a:r>
            <a:r>
              <a:rPr lang="en-US" sz="2000" spc="-15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browser 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does not </a:t>
            </a:r>
            <a:r>
              <a:rPr lang="en-US" sz="2000" spc="-5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display</a:t>
            </a:r>
            <a:r>
              <a:rPr lang="en-US" sz="2000" spc="-165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 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the  HTML </a:t>
            </a:r>
            <a:r>
              <a:rPr lang="en-US" sz="2000" spc="-10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tags, 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but uses the </a:t>
            </a:r>
            <a:r>
              <a:rPr lang="en-US" sz="2000" spc="-5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tags 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to  </a:t>
            </a:r>
            <a:r>
              <a:rPr lang="en-US" sz="2000" spc="5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determine </a:t>
            </a:r>
            <a:r>
              <a:rPr lang="en-US" sz="2000" b="1" spc="-10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how 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the </a:t>
            </a: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content 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of  </a:t>
            </a:r>
            <a:r>
              <a:rPr lang="en-US" sz="2000" spc="-5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the </a:t>
            </a: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HTML </a:t>
            </a:r>
            <a:r>
              <a:rPr lang="en-US" sz="2000" b="1" spc="10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page </a:t>
            </a:r>
            <a:r>
              <a:rPr lang="en-US" sz="2000" spc="-5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is 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to be  </a:t>
            </a: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presented/displayed 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to the</a:t>
            </a:r>
            <a:r>
              <a:rPr lang="en-US" sz="2000" spc="-40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 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"/>
                <a:cs typeface="Tw Cen MT"/>
              </a:rPr>
              <a:t>user</a:t>
            </a:r>
          </a:p>
        </p:txBody>
      </p:sp>
      <p:sp>
        <p:nvSpPr>
          <p:cNvPr id="7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766431" y="922359"/>
            <a:ext cx="628813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695">
              <a:lnSpc>
                <a:spcPts val="1140"/>
              </a:lnSpc>
            </a:pPr>
            <a:r>
              <a:rPr lang="en-US" dirty="0" smtClean="0"/>
              <a:t>18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HTML </a:t>
            </a:r>
            <a:r>
              <a:rPr spc="-100" dirty="0"/>
              <a:t>PAGE</a:t>
            </a:r>
            <a:r>
              <a:rPr spc="-75" dirty="0"/>
              <a:t> </a:t>
            </a:r>
            <a:r>
              <a:rPr spc="-5" dirty="0"/>
              <a:t>STRUCTURE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93177" y="2209800"/>
            <a:ext cx="7939621" cy="4090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WHAT </a:t>
            </a:r>
            <a:r>
              <a:rPr spc="-5" dirty="0"/>
              <a:t>IS</a:t>
            </a:r>
            <a:r>
              <a:rPr spc="-10" dirty="0"/>
              <a:t> HTML?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280538"/>
            <a:ext cx="7160260" cy="3416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SzPct val="125000"/>
              <a:tabLst>
                <a:tab pos="241300" algn="l"/>
              </a:tabLst>
            </a:pPr>
            <a:r>
              <a:rPr sz="2800" dirty="0">
                <a:solidFill>
                  <a:srgbClr val="FFFFFF"/>
                </a:solidFill>
                <a:latin typeface="Tw Cen MT"/>
                <a:cs typeface="Tw Cen MT"/>
              </a:rPr>
              <a:t>HTML </a:t>
            </a:r>
            <a:r>
              <a:rPr sz="2800" spc="-5" dirty="0">
                <a:solidFill>
                  <a:srgbClr val="FFFFFF"/>
                </a:solidFill>
                <a:latin typeface="Tw Cen MT"/>
                <a:cs typeface="Tw Cen MT"/>
              </a:rPr>
              <a:t>is </a:t>
            </a:r>
            <a:r>
              <a:rPr sz="2800" dirty="0">
                <a:solidFill>
                  <a:srgbClr val="FFFFFF"/>
                </a:solidFill>
                <a:latin typeface="Tw Cen MT"/>
                <a:cs typeface="Tw Cen MT"/>
              </a:rPr>
              <a:t>a </a:t>
            </a:r>
            <a:r>
              <a:rPr sz="2800" spc="-10" dirty="0">
                <a:solidFill>
                  <a:srgbClr val="FFFFFF"/>
                </a:solidFill>
                <a:latin typeface="Tw Cen MT"/>
                <a:cs typeface="Tw Cen MT"/>
              </a:rPr>
              <a:t>language </a:t>
            </a:r>
            <a:r>
              <a:rPr sz="2800" spc="-15" dirty="0">
                <a:solidFill>
                  <a:srgbClr val="FFFFFF"/>
                </a:solidFill>
                <a:latin typeface="Tw Cen MT"/>
                <a:cs typeface="Tw Cen MT"/>
              </a:rPr>
              <a:t>for </a:t>
            </a:r>
            <a:r>
              <a:rPr sz="2800" dirty="0">
                <a:solidFill>
                  <a:srgbClr val="FFFFFF"/>
                </a:solidFill>
                <a:latin typeface="Tw Cen MT"/>
                <a:cs typeface="Tw Cen MT"/>
              </a:rPr>
              <a:t>describing </a:t>
            </a:r>
            <a:r>
              <a:rPr sz="2800" spc="-40" dirty="0">
                <a:solidFill>
                  <a:srgbClr val="FFFFFF"/>
                </a:solidFill>
                <a:latin typeface="Tw Cen MT"/>
                <a:cs typeface="Tw Cen MT"/>
              </a:rPr>
              <a:t>web</a:t>
            </a:r>
            <a:r>
              <a:rPr sz="2800" spc="-4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800" spc="-15" dirty="0" smtClean="0">
                <a:solidFill>
                  <a:srgbClr val="FFFFFF"/>
                </a:solidFill>
                <a:latin typeface="Tw Cen MT"/>
                <a:cs typeface="Tw Cen MT"/>
              </a:rPr>
              <a:t>pages</a:t>
            </a:r>
            <a:endParaRPr sz="2800" dirty="0">
              <a:latin typeface="Tw Cen MT"/>
              <a:cs typeface="Tw Cen MT"/>
            </a:endParaRPr>
          </a:p>
          <a:p>
            <a:pPr marL="698500" lvl="1" indent="-228600">
              <a:lnSpc>
                <a:spcPct val="100000"/>
              </a:lnSpc>
              <a:spcBef>
                <a:spcPts val="1045"/>
              </a:spcBef>
              <a:buSzPct val="125000"/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HTML stands </a:t>
            </a:r>
            <a:r>
              <a:rPr sz="2400" spc="-15" dirty="0">
                <a:solidFill>
                  <a:srgbClr val="FFFFFF"/>
                </a:solidFill>
                <a:latin typeface="Tw Cen MT"/>
                <a:cs typeface="Tw Cen MT"/>
              </a:rPr>
              <a:t>for </a:t>
            </a:r>
            <a:r>
              <a:rPr sz="2400" b="1" dirty="0">
                <a:solidFill>
                  <a:srgbClr val="FFFFFF"/>
                </a:solidFill>
                <a:latin typeface="Tw Cen MT"/>
                <a:cs typeface="Tw Cen MT"/>
              </a:rPr>
              <a:t>H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yper </a:t>
            </a:r>
            <a:r>
              <a:rPr sz="2400" b="1" spc="-15" dirty="0">
                <a:solidFill>
                  <a:srgbClr val="FFFFFF"/>
                </a:solidFill>
                <a:latin typeface="Tw Cen MT"/>
                <a:cs typeface="Tw Cen MT"/>
              </a:rPr>
              <a:t>T</a:t>
            </a:r>
            <a:r>
              <a:rPr sz="2400" spc="-15" dirty="0">
                <a:solidFill>
                  <a:srgbClr val="FFFFFF"/>
                </a:solidFill>
                <a:latin typeface="Tw Cen MT"/>
                <a:cs typeface="Tw Cen MT"/>
              </a:rPr>
              <a:t>ext </a:t>
            </a:r>
            <a:r>
              <a:rPr sz="2400" b="1" spc="5" dirty="0">
                <a:solidFill>
                  <a:srgbClr val="FFFFFF"/>
                </a:solidFill>
                <a:latin typeface="Tw Cen MT"/>
                <a:cs typeface="Tw Cen MT"/>
              </a:rPr>
              <a:t>M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arkup</a:t>
            </a:r>
            <a:r>
              <a:rPr sz="2400" spc="-9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w Cen MT"/>
                <a:cs typeface="Tw Cen MT"/>
              </a:rPr>
              <a:t>L</a:t>
            </a:r>
            <a:r>
              <a:rPr sz="2400" spc="-10" dirty="0">
                <a:solidFill>
                  <a:srgbClr val="FFFFFF"/>
                </a:solidFill>
                <a:latin typeface="Tw Cen MT"/>
                <a:cs typeface="Tw Cen MT"/>
              </a:rPr>
              <a:t>anguage</a:t>
            </a:r>
            <a:endParaRPr sz="2400" dirty="0">
              <a:latin typeface="Tw Cen MT"/>
              <a:cs typeface="Tw Cen MT"/>
            </a:endParaRPr>
          </a:p>
          <a:p>
            <a:pPr marL="698500" lvl="1" indent="-228600">
              <a:lnSpc>
                <a:spcPct val="100000"/>
              </a:lnSpc>
              <a:spcBef>
                <a:spcPts val="969"/>
              </a:spcBef>
              <a:buSzPct val="125000"/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HTML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is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a </a:t>
            </a:r>
            <a:r>
              <a:rPr sz="2400" b="1" dirty="0">
                <a:solidFill>
                  <a:srgbClr val="FFFFFF"/>
                </a:solidFill>
                <a:latin typeface="Tw Cen MT"/>
                <a:cs typeface="Tw Cen MT"/>
              </a:rPr>
              <a:t>markup</a:t>
            </a:r>
            <a:r>
              <a:rPr sz="2400" b="1" spc="-6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"/>
                <a:cs typeface="Tw Cen MT"/>
              </a:rPr>
              <a:t>language</a:t>
            </a:r>
            <a:endParaRPr sz="2400" dirty="0">
              <a:latin typeface="Tw Cen MT"/>
              <a:cs typeface="Tw Cen MT"/>
            </a:endParaRPr>
          </a:p>
          <a:p>
            <a:pPr marL="698500" lvl="1" indent="-228600">
              <a:lnSpc>
                <a:spcPct val="100000"/>
              </a:lnSpc>
              <a:spcBef>
                <a:spcPts val="985"/>
              </a:spcBef>
              <a:buSzPct val="125000"/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A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markup </a:t>
            </a:r>
            <a:r>
              <a:rPr sz="2400" spc="-10" dirty="0">
                <a:solidFill>
                  <a:srgbClr val="FFFFFF"/>
                </a:solidFill>
                <a:latin typeface="Tw Cen MT"/>
                <a:cs typeface="Tw Cen MT"/>
              </a:rPr>
              <a:t>language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is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a set of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markup</a:t>
            </a:r>
            <a:r>
              <a:rPr sz="2400" spc="-9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Tw Cen MT"/>
                <a:cs typeface="Tw Cen MT"/>
              </a:rPr>
              <a:t>tags</a:t>
            </a:r>
            <a:endParaRPr sz="2400" dirty="0">
              <a:latin typeface="Tw Cen MT"/>
              <a:cs typeface="Tw Cen MT"/>
            </a:endParaRPr>
          </a:p>
          <a:p>
            <a:pPr marL="698500" lvl="1" indent="-228600">
              <a:lnSpc>
                <a:spcPct val="100000"/>
              </a:lnSpc>
              <a:spcBef>
                <a:spcPts val="985"/>
              </a:spcBef>
              <a:buSzPct val="125000"/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tags </a:t>
            </a:r>
            <a:r>
              <a:rPr sz="2400" b="1" dirty="0">
                <a:solidFill>
                  <a:srgbClr val="FFFFFF"/>
                </a:solidFill>
                <a:latin typeface="Tw Cen MT"/>
                <a:cs typeface="Tw Cen MT"/>
              </a:rPr>
              <a:t>describe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document</a:t>
            </a:r>
            <a:r>
              <a:rPr sz="2400" spc="-7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content</a:t>
            </a:r>
            <a:endParaRPr sz="2400" dirty="0">
              <a:latin typeface="Tw Cen MT"/>
              <a:cs typeface="Tw Cen MT"/>
            </a:endParaRPr>
          </a:p>
          <a:p>
            <a:pPr marL="698500" lvl="1" indent="-228600">
              <a:lnSpc>
                <a:spcPct val="100000"/>
              </a:lnSpc>
              <a:spcBef>
                <a:spcPts val="969"/>
              </a:spcBef>
              <a:buSzPct val="125000"/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HTML documents contain HTML </a:t>
            </a:r>
            <a:r>
              <a:rPr sz="2400" b="1" spc="5" dirty="0">
                <a:solidFill>
                  <a:srgbClr val="FFFFFF"/>
                </a:solidFill>
                <a:latin typeface="Tw Cen MT"/>
                <a:cs typeface="Tw Cen MT"/>
              </a:rPr>
              <a:t>tags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and plain</a:t>
            </a:r>
            <a:r>
              <a:rPr sz="2400" spc="-15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w Cen MT"/>
                <a:cs typeface="Tw Cen MT"/>
              </a:rPr>
              <a:t>text</a:t>
            </a:r>
            <a:endParaRPr sz="2400" dirty="0">
              <a:latin typeface="Tw Cen MT"/>
              <a:cs typeface="Tw Cen MT"/>
            </a:endParaRPr>
          </a:p>
          <a:p>
            <a:pPr marL="698500" lvl="1" indent="-228600">
              <a:lnSpc>
                <a:spcPct val="100000"/>
              </a:lnSpc>
              <a:spcBef>
                <a:spcPts val="980"/>
              </a:spcBef>
              <a:buSzPct val="125000"/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HTML documents are also called </a:t>
            </a:r>
            <a:r>
              <a:rPr sz="2400" b="1" dirty="0">
                <a:solidFill>
                  <a:srgbClr val="FFFFFF"/>
                </a:solidFill>
                <a:latin typeface="Tw Cen MT"/>
                <a:cs typeface="Tw Cen MT"/>
              </a:rPr>
              <a:t>web</a:t>
            </a:r>
            <a:r>
              <a:rPr sz="2400" b="1" spc="-14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Tw Cen MT"/>
                <a:cs typeface="Tw Cen MT"/>
              </a:rPr>
              <a:t>pages</a:t>
            </a:r>
            <a:endParaRPr sz="2400" dirty="0">
              <a:latin typeface="Tw Cen MT"/>
              <a:cs typeface="Tw Cen MT"/>
            </a:endParaRPr>
          </a:p>
        </p:txBody>
      </p:sp>
      <p:sp>
        <p:nvSpPr>
          <p:cNvPr id="5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766431" y="922359"/>
            <a:ext cx="628813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695">
              <a:lnSpc>
                <a:spcPts val="1140"/>
              </a:lnSpc>
            </a:pPr>
            <a:r>
              <a:rPr lang="en-US" dirty="0"/>
              <a:t>2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HTML</a:t>
            </a:r>
            <a:r>
              <a:rPr spc="-95" dirty="0"/>
              <a:t> </a:t>
            </a:r>
            <a:r>
              <a:rPr dirty="0"/>
              <a:t>HEADINGS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34923" y="2645664"/>
            <a:ext cx="2875077" cy="37753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53110" algn="ctr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CODE</a:t>
            </a:r>
            <a:endParaRPr sz="2400" dirty="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pc="-5" dirty="0">
                <a:solidFill>
                  <a:srgbClr val="FFFFFF"/>
                </a:solidFill>
                <a:latin typeface="Tw Cen MT"/>
                <a:cs typeface="Tw Cen MT"/>
              </a:rPr>
              <a:t>&lt;!DOCTYPE</a:t>
            </a:r>
            <a:r>
              <a:rPr spc="-5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pc="-5" dirty="0">
                <a:solidFill>
                  <a:srgbClr val="FFFFFF"/>
                </a:solidFill>
                <a:latin typeface="Tw Cen MT"/>
                <a:cs typeface="Tw Cen MT"/>
              </a:rPr>
              <a:t>html&gt;</a:t>
            </a:r>
            <a:endParaRPr dirty="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FFFFFF"/>
                </a:solidFill>
                <a:latin typeface="Tw Cen MT"/>
                <a:cs typeface="Tw Cen MT"/>
              </a:rPr>
              <a:t>&lt;html&gt;</a:t>
            </a:r>
            <a:endParaRPr dirty="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pc="-10" dirty="0">
                <a:solidFill>
                  <a:srgbClr val="FFFFFF"/>
                </a:solidFill>
                <a:latin typeface="Tw Cen MT"/>
                <a:cs typeface="Tw Cen MT"/>
              </a:rPr>
              <a:t>&lt;body&gt;</a:t>
            </a:r>
            <a:endParaRPr dirty="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pc="-5" dirty="0">
                <a:solidFill>
                  <a:srgbClr val="FFFFFF"/>
                </a:solidFill>
                <a:latin typeface="Tw Cen MT"/>
                <a:cs typeface="Tw Cen MT"/>
              </a:rPr>
              <a:t>&lt;h1&gt;This is heading</a:t>
            </a:r>
            <a:r>
              <a:rPr spc="-2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dirty="0">
                <a:solidFill>
                  <a:srgbClr val="FFFFFF"/>
                </a:solidFill>
                <a:latin typeface="Tw Cen MT"/>
                <a:cs typeface="Tw Cen MT"/>
              </a:rPr>
              <a:t>1&lt;/h1&gt;</a:t>
            </a:r>
            <a:endParaRPr dirty="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FFFFFF"/>
                </a:solidFill>
                <a:latin typeface="Tw Cen MT"/>
                <a:cs typeface="Tw Cen MT"/>
              </a:rPr>
              <a:t>&lt;h2&gt;This is heading</a:t>
            </a:r>
            <a:r>
              <a:rPr spc="-2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dirty="0">
                <a:solidFill>
                  <a:srgbClr val="FFFFFF"/>
                </a:solidFill>
                <a:latin typeface="Tw Cen MT"/>
                <a:cs typeface="Tw Cen MT"/>
              </a:rPr>
              <a:t>2&lt;/h2&gt;</a:t>
            </a:r>
            <a:endParaRPr dirty="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FFFFFF"/>
                </a:solidFill>
                <a:latin typeface="Tw Cen MT"/>
                <a:cs typeface="Tw Cen MT"/>
              </a:rPr>
              <a:t>&lt;h3&gt;This is heading</a:t>
            </a:r>
            <a:r>
              <a:rPr spc="-2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dirty="0">
                <a:solidFill>
                  <a:srgbClr val="FFFFFF"/>
                </a:solidFill>
                <a:latin typeface="Tw Cen MT"/>
                <a:cs typeface="Tw Cen MT"/>
              </a:rPr>
              <a:t>3&lt;/h3&gt;</a:t>
            </a:r>
            <a:endParaRPr dirty="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FFFFFF"/>
                </a:solidFill>
                <a:latin typeface="Tw Cen MT"/>
                <a:cs typeface="Tw Cen MT"/>
              </a:rPr>
              <a:t>&lt;h4&gt;This is heading</a:t>
            </a:r>
            <a:r>
              <a:rPr spc="-2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dirty="0">
                <a:solidFill>
                  <a:srgbClr val="FFFFFF"/>
                </a:solidFill>
                <a:latin typeface="Tw Cen MT"/>
                <a:cs typeface="Tw Cen MT"/>
              </a:rPr>
              <a:t>4&lt;/h4&gt;</a:t>
            </a:r>
            <a:endParaRPr dirty="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FFFFFF"/>
                </a:solidFill>
                <a:latin typeface="Tw Cen MT"/>
                <a:cs typeface="Tw Cen MT"/>
              </a:rPr>
              <a:t>&lt;h5&gt;This is heading</a:t>
            </a:r>
            <a:r>
              <a:rPr spc="-3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dirty="0">
                <a:solidFill>
                  <a:srgbClr val="FFFFFF"/>
                </a:solidFill>
                <a:latin typeface="Tw Cen MT"/>
                <a:cs typeface="Tw Cen MT"/>
              </a:rPr>
              <a:t>5&lt;/h5&gt;</a:t>
            </a:r>
            <a:endParaRPr dirty="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FFFFFF"/>
                </a:solidFill>
                <a:latin typeface="Tw Cen MT"/>
                <a:cs typeface="Tw Cen MT"/>
              </a:rPr>
              <a:t>&lt;h6&gt;This is heading 6&lt;/h6&gt;</a:t>
            </a:r>
            <a:endParaRPr dirty="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pc="-10" dirty="0">
                <a:solidFill>
                  <a:srgbClr val="FFFFFF"/>
                </a:solidFill>
                <a:latin typeface="Tw Cen MT"/>
                <a:cs typeface="Tw Cen MT"/>
              </a:rPr>
              <a:t>&lt;/body&gt;</a:t>
            </a:r>
            <a:endParaRPr dirty="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FFFFFF"/>
                </a:solidFill>
                <a:latin typeface="Tw Cen MT"/>
                <a:cs typeface="Tw Cen MT"/>
              </a:rPr>
              <a:t>&lt;/html&gt;</a:t>
            </a:r>
            <a:endParaRPr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1769" y="2645664"/>
            <a:ext cx="890269" cy="38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RESU</a:t>
            </a:r>
            <a:r>
              <a:rPr sz="2400" spc="-75" dirty="0">
                <a:solidFill>
                  <a:srgbClr val="FFFFFF"/>
                </a:solidFill>
                <a:latin typeface="Tw Cen MT"/>
                <a:cs typeface="Tw Cen MT"/>
              </a:rPr>
              <a:t>L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T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39875" y="3429000"/>
            <a:ext cx="2734056" cy="2717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HTML</a:t>
            </a:r>
            <a:r>
              <a:rPr spc="-95" dirty="0"/>
              <a:t> </a:t>
            </a:r>
            <a:r>
              <a:rPr spc="-40" dirty="0"/>
              <a:t>PARAGRAPHS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34922" y="2645664"/>
            <a:ext cx="3332277" cy="3177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9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CODE</a:t>
            </a:r>
            <a:endParaRPr sz="2400" dirty="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000" spc="-5" dirty="0">
                <a:solidFill>
                  <a:srgbClr val="FFFFFF"/>
                </a:solidFill>
                <a:latin typeface="Tw Cen MT"/>
                <a:cs typeface="Tw Cen MT"/>
              </a:rPr>
              <a:t>&lt;!DOCTYPE</a:t>
            </a:r>
            <a:r>
              <a:rPr sz="2000" spc="-4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w Cen MT"/>
                <a:cs typeface="Tw Cen MT"/>
              </a:rPr>
              <a:t>html&gt;</a:t>
            </a:r>
            <a:endParaRPr sz="2000" dirty="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Tw Cen MT"/>
                <a:cs typeface="Tw Cen MT"/>
              </a:rPr>
              <a:t>&lt;html&gt;</a:t>
            </a:r>
            <a:endParaRPr sz="2000" dirty="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solidFill>
                  <a:srgbClr val="FFFFFF"/>
                </a:solidFill>
                <a:latin typeface="Tw Cen MT"/>
                <a:cs typeface="Tw Cen MT"/>
              </a:rPr>
              <a:t>&lt;body&gt;</a:t>
            </a:r>
            <a:endParaRPr sz="2000" dirty="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000" spc="-5" dirty="0">
                <a:solidFill>
                  <a:srgbClr val="FFFFFF"/>
                </a:solidFill>
                <a:latin typeface="Tw Cen MT"/>
                <a:cs typeface="Tw Cen MT"/>
              </a:rPr>
              <a:t>&lt;p&gt;This is a</a:t>
            </a:r>
            <a:r>
              <a:rPr sz="2000" spc="-10" dirty="0">
                <a:solidFill>
                  <a:srgbClr val="FFFFFF"/>
                </a:solidFill>
                <a:latin typeface="Tw Cen MT"/>
                <a:cs typeface="Tw Cen MT"/>
              </a:rPr>
              <a:t> paragraph.&lt;/p&gt;</a:t>
            </a:r>
            <a:endParaRPr sz="2000" dirty="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Tw Cen MT"/>
                <a:cs typeface="Tw Cen MT"/>
              </a:rPr>
              <a:t>&lt;p&gt;This is a</a:t>
            </a:r>
            <a:r>
              <a:rPr sz="2000" spc="-10" dirty="0">
                <a:solidFill>
                  <a:srgbClr val="FFFFFF"/>
                </a:solidFill>
                <a:latin typeface="Tw Cen MT"/>
                <a:cs typeface="Tw Cen MT"/>
              </a:rPr>
              <a:t> paragraph.&lt;/p&gt;</a:t>
            </a:r>
            <a:endParaRPr sz="2000" dirty="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Tw Cen MT"/>
                <a:cs typeface="Tw Cen MT"/>
              </a:rPr>
              <a:t>&lt;p&gt;This is a</a:t>
            </a:r>
            <a:r>
              <a:rPr sz="2000" spc="-10" dirty="0">
                <a:solidFill>
                  <a:srgbClr val="FFFFFF"/>
                </a:solidFill>
                <a:latin typeface="Tw Cen MT"/>
                <a:cs typeface="Tw Cen MT"/>
              </a:rPr>
              <a:t> paragraph.&lt;/p&gt;</a:t>
            </a:r>
            <a:endParaRPr sz="2000" dirty="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spc="-15" dirty="0">
                <a:solidFill>
                  <a:srgbClr val="FFFFFF"/>
                </a:solidFill>
                <a:latin typeface="Tw Cen MT"/>
                <a:cs typeface="Tw Cen MT"/>
              </a:rPr>
              <a:t>&lt;/body&gt;</a:t>
            </a:r>
            <a:endParaRPr sz="2000" dirty="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Tw Cen MT"/>
                <a:cs typeface="Tw Cen MT"/>
              </a:rPr>
              <a:t>&lt;/html&gt;</a:t>
            </a:r>
            <a:endParaRPr sz="20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2263" y="2628731"/>
            <a:ext cx="890269" cy="38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RESU</a:t>
            </a:r>
            <a:r>
              <a:rPr sz="2400" spc="-75" dirty="0">
                <a:solidFill>
                  <a:srgbClr val="FFFFFF"/>
                </a:solidFill>
                <a:latin typeface="Tw Cen MT"/>
                <a:cs typeface="Tw Cen MT"/>
              </a:rPr>
              <a:t>L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T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52415" y="3312921"/>
            <a:ext cx="2029967" cy="1353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HTML</a:t>
            </a:r>
            <a:r>
              <a:rPr spc="-95" dirty="0"/>
              <a:t> </a:t>
            </a:r>
            <a:r>
              <a:rPr dirty="0"/>
              <a:t>LINKS</a:t>
            </a:r>
          </a:p>
        </p:txBody>
      </p:sp>
      <p:sp>
        <p:nvSpPr>
          <p:cNvPr id="8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7766431" y="922359"/>
            <a:ext cx="628813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40"/>
              </a:lnSpc>
            </a:pPr>
            <a:r>
              <a:rPr lang="en-US" dirty="0" smtClean="0"/>
              <a:t>22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77290" y="2645664"/>
            <a:ext cx="3724910" cy="351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801620" algn="ctr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CODE</a:t>
            </a:r>
            <a:endParaRPr sz="2400" dirty="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2200" spc="-5" dirty="0">
                <a:solidFill>
                  <a:srgbClr val="FFFFFF"/>
                </a:solidFill>
                <a:latin typeface="Tw Cen MT"/>
                <a:cs typeface="Tw Cen MT"/>
              </a:rPr>
              <a:t>&lt;!DOCTYPE</a:t>
            </a:r>
            <a:r>
              <a:rPr sz="2200" spc="-4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w Cen MT"/>
                <a:cs typeface="Tw Cen MT"/>
              </a:rPr>
              <a:t>html&gt;</a:t>
            </a:r>
            <a:endParaRPr sz="2200" dirty="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FFFFFF"/>
                </a:solidFill>
                <a:latin typeface="Tw Cen MT"/>
                <a:cs typeface="Tw Cen MT"/>
              </a:rPr>
              <a:t>&lt;html&gt;</a:t>
            </a:r>
            <a:endParaRPr sz="2200" dirty="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15" dirty="0">
                <a:solidFill>
                  <a:srgbClr val="FFFFFF"/>
                </a:solidFill>
                <a:latin typeface="Tw Cen MT"/>
                <a:cs typeface="Tw Cen MT"/>
              </a:rPr>
              <a:t>&lt;body&gt;</a:t>
            </a:r>
            <a:endParaRPr sz="2200" dirty="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2200" spc="-5" dirty="0">
                <a:solidFill>
                  <a:srgbClr val="FFFFFF"/>
                </a:solidFill>
                <a:latin typeface="Tw Cen MT"/>
                <a:cs typeface="Tw Cen MT"/>
              </a:rPr>
              <a:t>&lt;a</a:t>
            </a:r>
            <a:r>
              <a:rPr sz="2200" spc="-5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w Cen MT"/>
                <a:cs typeface="Tw Cen MT"/>
              </a:rPr>
              <a:t>href=</a:t>
            </a:r>
            <a:r>
              <a:rPr sz="2200" u="heavy" spc="-10" dirty="0">
                <a:solidFill>
                  <a:srgbClr val="B8F955"/>
                </a:solidFill>
                <a:latin typeface="Tw Cen MT"/>
                <a:cs typeface="Tw Cen MT"/>
                <a:hlinkClick r:id="rId2"/>
              </a:rPr>
              <a:t>http://www.lau.edu.lb</a:t>
            </a:r>
            <a:r>
              <a:rPr sz="2200" spc="-10" dirty="0">
                <a:solidFill>
                  <a:srgbClr val="FFFFFF"/>
                </a:solidFill>
                <a:latin typeface="Tw Cen MT"/>
                <a:cs typeface="Tw Cen MT"/>
              </a:rPr>
              <a:t>&gt;</a:t>
            </a:r>
            <a:endParaRPr sz="2200" dirty="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solidFill>
                  <a:srgbClr val="FFFFFF"/>
                </a:solidFill>
                <a:latin typeface="Tw Cen MT"/>
                <a:cs typeface="Tw Cen MT"/>
              </a:rPr>
              <a:t>This is a</a:t>
            </a:r>
            <a:r>
              <a:rPr sz="2200" spc="-3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w Cen MT"/>
                <a:cs typeface="Tw Cen MT"/>
              </a:rPr>
              <a:t>link&lt;/a&gt;</a:t>
            </a:r>
            <a:endParaRPr sz="2200" dirty="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2200" spc="-15" dirty="0">
                <a:solidFill>
                  <a:srgbClr val="FFFFFF"/>
                </a:solidFill>
                <a:latin typeface="Tw Cen MT"/>
                <a:cs typeface="Tw Cen MT"/>
              </a:rPr>
              <a:t>&lt;/body&gt;</a:t>
            </a:r>
            <a:endParaRPr sz="2200" dirty="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FFFFFF"/>
                </a:solidFill>
                <a:latin typeface="Tw Cen MT"/>
                <a:cs typeface="Tw Cen MT"/>
              </a:rPr>
              <a:t>&lt;/html&gt;</a:t>
            </a:r>
            <a:endParaRPr sz="22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3842" y="2645664"/>
            <a:ext cx="890269" cy="38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RESU</a:t>
            </a:r>
            <a:r>
              <a:rPr sz="2400" spc="-75" dirty="0">
                <a:solidFill>
                  <a:srgbClr val="FFFFFF"/>
                </a:solidFill>
                <a:latin typeface="Tw Cen MT"/>
                <a:cs typeface="Tw Cen MT"/>
              </a:rPr>
              <a:t>L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T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89576" y="3303892"/>
            <a:ext cx="1098803" cy="3128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HTML</a:t>
            </a:r>
            <a:r>
              <a:rPr spc="-90" dirty="0"/>
              <a:t> </a:t>
            </a:r>
            <a:r>
              <a:rPr spc="-20" dirty="0"/>
              <a:t>IMAGES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1"/>
          </p:nvPr>
        </p:nvSpPr>
        <p:spPr>
          <a:xfrm>
            <a:off x="1447800" y="2362200"/>
            <a:ext cx="3277235" cy="34583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sz="2400" dirty="0"/>
              <a:t>CODE</a:t>
            </a:r>
          </a:p>
          <a:p>
            <a:pPr marL="0" indent="0">
              <a:lnSpc>
                <a:spcPct val="100000"/>
              </a:lnSpc>
              <a:spcBef>
                <a:spcPts val="1435"/>
              </a:spcBef>
              <a:buNone/>
            </a:pPr>
            <a:r>
              <a:rPr sz="2200" spc="-15" dirty="0">
                <a:solidFill>
                  <a:srgbClr val="FFFFFF"/>
                </a:solidFill>
                <a:latin typeface="Tw Cen MT"/>
                <a:ea typeface="+mn-ea"/>
                <a:cs typeface="Tw Cen MT"/>
              </a:rPr>
              <a:t>&lt;!DOCTYPE html&gt;</a:t>
            </a:r>
          </a:p>
          <a:p>
            <a:pPr marL="0" indent="0">
              <a:lnSpc>
                <a:spcPct val="100000"/>
              </a:lnSpc>
              <a:spcBef>
                <a:spcPts val="260"/>
              </a:spcBef>
              <a:buNone/>
            </a:pPr>
            <a:r>
              <a:rPr sz="2200" spc="-15" dirty="0">
                <a:solidFill>
                  <a:srgbClr val="FFFFFF"/>
                </a:solidFill>
                <a:latin typeface="Tw Cen MT"/>
                <a:ea typeface="+mn-ea"/>
                <a:cs typeface="Tw Cen MT"/>
              </a:rPr>
              <a:t>&lt;html&gt;</a:t>
            </a:r>
          </a:p>
          <a:p>
            <a:pPr marL="0" indent="0">
              <a:lnSpc>
                <a:spcPct val="100000"/>
              </a:lnSpc>
              <a:spcBef>
                <a:spcPts val="265"/>
              </a:spcBef>
              <a:buNone/>
            </a:pPr>
            <a:r>
              <a:rPr sz="2200" spc="-15" dirty="0">
                <a:solidFill>
                  <a:srgbClr val="FFFFFF"/>
                </a:solidFill>
                <a:latin typeface="Tw Cen MT"/>
                <a:ea typeface="+mn-ea"/>
                <a:cs typeface="Tw Cen MT"/>
              </a:rPr>
              <a:t>&lt;body&gt;</a:t>
            </a:r>
          </a:p>
          <a:p>
            <a:pPr marL="0" marR="5080" indent="0">
              <a:lnSpc>
                <a:spcPct val="110100"/>
              </a:lnSpc>
              <a:spcBef>
                <a:spcPts val="990"/>
              </a:spcBef>
              <a:buNone/>
            </a:pPr>
            <a:r>
              <a:rPr sz="2200" spc="-15" dirty="0">
                <a:solidFill>
                  <a:srgbClr val="FFFFFF"/>
                </a:solidFill>
                <a:latin typeface="Tw Cen MT"/>
                <a:ea typeface="+mn-ea"/>
                <a:cs typeface="Tw Cen MT"/>
              </a:rPr>
              <a:t>&lt;img src</a:t>
            </a:r>
            <a:r>
              <a:rPr sz="2200" spc="-15" dirty="0" smtClean="0">
                <a:solidFill>
                  <a:srgbClr val="FFFFFF"/>
                </a:solidFill>
                <a:latin typeface="Tw Cen MT"/>
                <a:ea typeface="+mn-ea"/>
                <a:cs typeface="Tw Cen MT"/>
              </a:rPr>
              <a:t>="</a:t>
            </a:r>
            <a:r>
              <a:rPr lang="en-US" sz="2200" spc="-15" dirty="0" smtClean="0">
                <a:solidFill>
                  <a:srgbClr val="FFFFFF"/>
                </a:solidFill>
                <a:latin typeface="Tw Cen MT"/>
                <a:ea typeface="+mn-ea"/>
                <a:cs typeface="Tw Cen MT"/>
              </a:rPr>
              <a:t>squares</a:t>
            </a:r>
            <a:r>
              <a:rPr sz="2200" spc="-15" dirty="0" smtClean="0">
                <a:solidFill>
                  <a:srgbClr val="FFFFFF"/>
                </a:solidFill>
                <a:latin typeface="Tw Cen MT"/>
                <a:ea typeface="+mn-ea"/>
                <a:cs typeface="Tw Cen MT"/>
              </a:rPr>
              <a:t>.jpg</a:t>
            </a:r>
            <a:r>
              <a:rPr sz="2200" spc="-15" dirty="0">
                <a:solidFill>
                  <a:srgbClr val="FFFFFF"/>
                </a:solidFill>
                <a:latin typeface="Tw Cen MT"/>
                <a:ea typeface="+mn-ea"/>
                <a:cs typeface="Tw Cen MT"/>
              </a:rPr>
              <a:t>"  width="104" height="142"&gt;</a:t>
            </a:r>
          </a:p>
          <a:p>
            <a:pPr marL="0" indent="0">
              <a:lnSpc>
                <a:spcPct val="100000"/>
              </a:lnSpc>
              <a:spcBef>
                <a:spcPts val="1260"/>
              </a:spcBef>
              <a:buNone/>
            </a:pPr>
            <a:r>
              <a:rPr sz="2200" spc="-15" dirty="0">
                <a:solidFill>
                  <a:srgbClr val="FFFFFF"/>
                </a:solidFill>
                <a:latin typeface="Tw Cen MT"/>
                <a:ea typeface="+mn-ea"/>
                <a:cs typeface="Tw Cen MT"/>
              </a:rPr>
              <a:t>&lt;/body&gt;</a:t>
            </a:r>
          </a:p>
          <a:p>
            <a:pPr marL="0" indent="0">
              <a:lnSpc>
                <a:spcPct val="100000"/>
              </a:lnSpc>
              <a:spcBef>
                <a:spcPts val="260"/>
              </a:spcBef>
              <a:buNone/>
            </a:pPr>
            <a:r>
              <a:rPr sz="2200" spc="-15" dirty="0">
                <a:solidFill>
                  <a:srgbClr val="FFFFFF"/>
                </a:solidFill>
                <a:latin typeface="Tw Cen MT"/>
                <a:ea typeface="+mn-ea"/>
                <a:cs typeface="Tw Cen MT"/>
              </a:rPr>
              <a:t>&lt;/html&gt;</a:t>
            </a:r>
          </a:p>
        </p:txBody>
      </p:sp>
      <p:sp>
        <p:nvSpPr>
          <p:cNvPr id="8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7766431" y="922359"/>
            <a:ext cx="628813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40"/>
              </a:lnSpc>
            </a:pPr>
            <a:r>
              <a:rPr lang="en-US" dirty="0" smtClean="0"/>
              <a:t>23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577047" y="2362200"/>
            <a:ext cx="890269" cy="38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RESU</a:t>
            </a:r>
            <a:r>
              <a:rPr sz="2400" spc="-75" dirty="0">
                <a:solidFill>
                  <a:srgbClr val="FFFFFF"/>
                </a:solidFill>
                <a:latin typeface="Tw Cen MT"/>
                <a:cs typeface="Tw Cen MT"/>
              </a:rPr>
              <a:t>L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T</a:t>
            </a:r>
            <a:endParaRPr sz="2400" dirty="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32495" y="5980328"/>
            <a:ext cx="175260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5" dirty="0">
                <a:solidFill>
                  <a:srgbClr val="FFFFFF"/>
                </a:solidFill>
                <a:latin typeface="Tw Cen MT"/>
                <a:cs typeface="Tw Cen MT"/>
              </a:rPr>
              <a:t>16</a:t>
            </a:r>
            <a:endParaRPr sz="1050">
              <a:latin typeface="Tw Cen MT"/>
              <a:cs typeface="Tw Cen M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209" y="3704041"/>
            <a:ext cx="1287947" cy="7747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7"/>
            <a:ext cx="7325700" cy="258762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An HTML table is defined with the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&lt;table&gt;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smtClean="0"/>
              <a:t>tag</a:t>
            </a:r>
            <a:endParaRPr lang="en-US" sz="2400" dirty="0"/>
          </a:p>
          <a:p>
            <a:endParaRPr lang="en-US" dirty="0" smtClean="0"/>
          </a:p>
          <a:p>
            <a:pPr lvl="1"/>
            <a:r>
              <a:rPr lang="en-US" sz="2000" dirty="0" smtClean="0"/>
              <a:t>Each </a:t>
            </a:r>
            <a:r>
              <a:rPr lang="en-US" sz="2000" dirty="0"/>
              <a:t>table row is defined with the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tr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&gt;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smtClean="0"/>
              <a:t>tag 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table header is defined with the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th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&gt;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smtClean="0"/>
              <a:t>tag 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table </a:t>
            </a:r>
            <a:r>
              <a:rPr lang="en-US" sz="2000" dirty="0" smtClean="0"/>
              <a:t>data/cell </a:t>
            </a:r>
            <a:r>
              <a:rPr lang="en-US" sz="2000" dirty="0"/>
              <a:t>is defined with the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&lt;td&gt;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smtClean="0"/>
              <a:t>tag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7766431" y="922359"/>
            <a:ext cx="628813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40"/>
              </a:lnSpc>
            </a:pPr>
            <a:r>
              <a:rPr lang="en-US" dirty="0" smtClean="0"/>
              <a:t>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3787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754" y="2056092"/>
            <a:ext cx="3502288" cy="4801907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pc="-15" dirty="0">
                <a:solidFill>
                  <a:srgbClr val="FFFFFF"/>
                </a:solidFill>
                <a:latin typeface="Tw Cen MT"/>
                <a:ea typeface="+mn-ea"/>
                <a:cs typeface="Tw Cen MT"/>
              </a:rPr>
              <a:t>&lt;table style="width:100%"&gt;  </a:t>
            </a:r>
            <a:endParaRPr lang="en-US" spc="-15" dirty="0" smtClean="0">
              <a:solidFill>
                <a:srgbClr val="FFFFFF"/>
              </a:solidFill>
              <a:latin typeface="Tw Cen MT"/>
              <a:ea typeface="+mn-ea"/>
              <a:cs typeface="Tw Cen MT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pc="-15" dirty="0" smtClean="0">
                <a:solidFill>
                  <a:srgbClr val="FFFFFF"/>
                </a:solidFill>
                <a:latin typeface="Tw Cen MT"/>
                <a:ea typeface="+mn-ea"/>
                <a:cs typeface="Tw Cen MT"/>
              </a:rPr>
              <a:t>&lt;</a:t>
            </a:r>
            <a:r>
              <a:rPr lang="en-US" spc="-15" dirty="0" err="1">
                <a:solidFill>
                  <a:srgbClr val="FFFFFF"/>
                </a:solidFill>
                <a:latin typeface="Tw Cen MT"/>
                <a:ea typeface="+mn-ea"/>
                <a:cs typeface="Tw Cen MT"/>
              </a:rPr>
              <a:t>tr</a:t>
            </a:r>
            <a:r>
              <a:rPr lang="en-US" spc="-15" dirty="0">
                <a:solidFill>
                  <a:srgbClr val="FFFFFF"/>
                </a:solidFill>
                <a:latin typeface="Tw Cen MT"/>
                <a:ea typeface="+mn-ea"/>
                <a:cs typeface="Tw Cen MT"/>
              </a:rPr>
              <a:t>&gt;   </a:t>
            </a:r>
            <a:r>
              <a:rPr lang="en-US" spc="-15" dirty="0" smtClean="0">
                <a:solidFill>
                  <a:srgbClr val="FFFFFF"/>
                </a:solidFill>
                <a:latin typeface="Tw Cen MT"/>
                <a:ea typeface="+mn-ea"/>
                <a:cs typeface="Tw Cen MT"/>
              </a:rPr>
              <a:t>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pc="-15" dirty="0">
                <a:solidFill>
                  <a:srgbClr val="FFFFFF"/>
                </a:solidFill>
                <a:latin typeface="Tw Cen MT"/>
                <a:cs typeface="Tw Cen MT"/>
              </a:rPr>
              <a:t>&lt;</a:t>
            </a:r>
            <a:r>
              <a:rPr lang="en-US" spc="-15" dirty="0" err="1" smtClean="0">
                <a:solidFill>
                  <a:srgbClr val="FFFFFF"/>
                </a:solidFill>
                <a:latin typeface="Tw Cen MT"/>
                <a:cs typeface="Tw Cen MT"/>
              </a:rPr>
              <a:t>th</a:t>
            </a:r>
            <a:r>
              <a:rPr lang="en-US" spc="-15" dirty="0" smtClean="0">
                <a:solidFill>
                  <a:srgbClr val="FFFFFF"/>
                </a:solidFill>
                <a:latin typeface="Tw Cen MT"/>
                <a:cs typeface="Tw Cen MT"/>
              </a:rPr>
              <a:t>&gt;First Name&lt;/</a:t>
            </a:r>
            <a:r>
              <a:rPr lang="en-US" spc="-15" dirty="0" err="1" smtClean="0">
                <a:solidFill>
                  <a:srgbClr val="FFFFFF"/>
                </a:solidFill>
                <a:latin typeface="Tw Cen MT"/>
                <a:cs typeface="Tw Cen MT"/>
              </a:rPr>
              <a:t>th</a:t>
            </a:r>
            <a:r>
              <a:rPr lang="en-US" spc="-15" dirty="0" smtClean="0">
                <a:solidFill>
                  <a:srgbClr val="FFFFFF"/>
                </a:solidFill>
                <a:latin typeface="Tw Cen MT"/>
                <a:cs typeface="Tw Cen MT"/>
              </a:rPr>
              <a:t>&gt;   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pc="-15" dirty="0" smtClean="0">
                <a:solidFill>
                  <a:srgbClr val="FFFFFF"/>
                </a:solidFill>
                <a:latin typeface="Tw Cen MT"/>
                <a:cs typeface="Tw Cen MT"/>
              </a:rPr>
              <a:t>&lt;</a:t>
            </a:r>
            <a:r>
              <a:rPr lang="en-US" spc="-15" dirty="0" err="1" smtClean="0">
                <a:solidFill>
                  <a:srgbClr val="FFFFFF"/>
                </a:solidFill>
                <a:latin typeface="Tw Cen MT"/>
                <a:cs typeface="Tw Cen MT"/>
              </a:rPr>
              <a:t>th</a:t>
            </a:r>
            <a:r>
              <a:rPr lang="en-US" spc="-15" dirty="0" smtClean="0">
                <a:solidFill>
                  <a:srgbClr val="FFFFFF"/>
                </a:solidFill>
                <a:latin typeface="Tw Cen MT"/>
                <a:cs typeface="Tw Cen MT"/>
              </a:rPr>
              <a:t>&gt;First Name&lt;/</a:t>
            </a:r>
            <a:r>
              <a:rPr lang="en-US" spc="-15" dirty="0" err="1" smtClean="0">
                <a:solidFill>
                  <a:srgbClr val="FFFFFF"/>
                </a:solidFill>
                <a:latin typeface="Tw Cen MT"/>
                <a:cs typeface="Tw Cen MT"/>
              </a:rPr>
              <a:t>th</a:t>
            </a:r>
            <a:r>
              <a:rPr lang="en-US" spc="-15" dirty="0" smtClean="0">
                <a:solidFill>
                  <a:srgbClr val="FFFFFF"/>
                </a:solidFill>
                <a:latin typeface="Tw Cen MT"/>
                <a:cs typeface="Tw Cen MT"/>
              </a:rPr>
              <a:t>&gt; </a:t>
            </a:r>
            <a:r>
              <a:rPr lang="en-US" spc="-15" dirty="0">
                <a:solidFill>
                  <a:srgbClr val="FFFFFF"/>
                </a:solidFill>
                <a:latin typeface="Tw Cen MT"/>
                <a:ea typeface="+mn-ea"/>
                <a:cs typeface="Tw Cen MT"/>
              </a:rPr>
              <a:t>   </a:t>
            </a:r>
            <a:endParaRPr lang="en-US" spc="-15" dirty="0" smtClean="0">
              <a:solidFill>
                <a:srgbClr val="FFFFFF"/>
              </a:solidFill>
              <a:latin typeface="Tw Cen MT"/>
              <a:ea typeface="+mn-ea"/>
              <a:cs typeface="Tw Cen MT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pc="-15" dirty="0" smtClean="0">
                <a:solidFill>
                  <a:srgbClr val="FFFFFF"/>
                </a:solidFill>
                <a:latin typeface="Tw Cen MT"/>
                <a:ea typeface="+mn-ea"/>
                <a:cs typeface="Tw Cen MT"/>
              </a:rPr>
              <a:t>&lt;/</a:t>
            </a:r>
            <a:r>
              <a:rPr lang="en-US" spc="-15" dirty="0" err="1">
                <a:solidFill>
                  <a:srgbClr val="FFFFFF"/>
                </a:solidFill>
                <a:latin typeface="Tw Cen MT"/>
                <a:ea typeface="+mn-ea"/>
                <a:cs typeface="Tw Cen MT"/>
              </a:rPr>
              <a:t>tr</a:t>
            </a:r>
            <a:r>
              <a:rPr lang="en-US" spc="-15" dirty="0">
                <a:solidFill>
                  <a:srgbClr val="FFFFFF"/>
                </a:solidFill>
                <a:latin typeface="Tw Cen MT"/>
                <a:ea typeface="+mn-ea"/>
                <a:cs typeface="Tw Cen MT"/>
              </a:rPr>
              <a:t>&gt;  </a:t>
            </a:r>
            <a:endParaRPr lang="en-US" spc="-15" dirty="0" smtClean="0">
              <a:solidFill>
                <a:srgbClr val="FFFFFF"/>
              </a:solidFill>
              <a:latin typeface="Tw Cen MT"/>
              <a:ea typeface="+mn-ea"/>
              <a:cs typeface="Tw Cen MT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pc="-15" dirty="0" smtClean="0">
                <a:solidFill>
                  <a:srgbClr val="FFFFFF"/>
                </a:solidFill>
                <a:latin typeface="Tw Cen MT"/>
                <a:ea typeface="+mn-ea"/>
                <a:cs typeface="Tw Cen MT"/>
              </a:rPr>
              <a:t>&lt;</a:t>
            </a:r>
            <a:r>
              <a:rPr lang="en-US" spc="-15" dirty="0" err="1">
                <a:solidFill>
                  <a:srgbClr val="FFFFFF"/>
                </a:solidFill>
                <a:latin typeface="Tw Cen MT"/>
                <a:ea typeface="+mn-ea"/>
                <a:cs typeface="Tw Cen MT"/>
              </a:rPr>
              <a:t>tr</a:t>
            </a:r>
            <a:r>
              <a:rPr lang="en-US" spc="-15" dirty="0">
                <a:solidFill>
                  <a:srgbClr val="FFFFFF"/>
                </a:solidFill>
                <a:latin typeface="Tw Cen MT"/>
                <a:ea typeface="+mn-ea"/>
                <a:cs typeface="Tw Cen MT"/>
              </a:rPr>
              <a:t>&gt;    </a:t>
            </a:r>
            <a:endParaRPr lang="en-US" spc="-15" dirty="0" smtClean="0">
              <a:solidFill>
                <a:srgbClr val="FFFFFF"/>
              </a:solidFill>
              <a:latin typeface="Tw Cen MT"/>
              <a:ea typeface="+mn-ea"/>
              <a:cs typeface="Tw Cen MT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pc="-15" dirty="0">
                <a:solidFill>
                  <a:srgbClr val="FFFFFF"/>
                </a:solidFill>
                <a:latin typeface="Tw Cen MT"/>
                <a:ea typeface="+mn-ea"/>
                <a:cs typeface="Tw Cen MT"/>
              </a:rPr>
              <a:t>&lt;td&gt;Jill&lt;/td</a:t>
            </a:r>
            <a:r>
              <a:rPr lang="en-US" spc="-15" dirty="0" smtClean="0">
                <a:solidFill>
                  <a:srgbClr val="FFFFFF"/>
                </a:solidFill>
                <a:latin typeface="Tw Cen MT"/>
                <a:ea typeface="+mn-ea"/>
                <a:cs typeface="Tw Cen MT"/>
              </a:rPr>
              <a:t>&gt;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pc="-15" dirty="0" smtClean="0">
                <a:solidFill>
                  <a:srgbClr val="FFFFFF"/>
                </a:solidFill>
                <a:latin typeface="Tw Cen MT"/>
                <a:ea typeface="+mn-ea"/>
                <a:cs typeface="Tw Cen MT"/>
              </a:rPr>
              <a:t>&lt;</a:t>
            </a:r>
            <a:r>
              <a:rPr lang="en-US" spc="-15" dirty="0">
                <a:solidFill>
                  <a:srgbClr val="FFFFFF"/>
                </a:solidFill>
                <a:latin typeface="Tw Cen MT"/>
                <a:ea typeface="+mn-ea"/>
                <a:cs typeface="Tw Cen MT"/>
              </a:rPr>
              <a:t>td&gt;Smith&lt;/td&gt;   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pc="-15" dirty="0" smtClean="0">
                <a:solidFill>
                  <a:srgbClr val="FFFFFF"/>
                </a:solidFill>
                <a:latin typeface="Tw Cen MT"/>
                <a:ea typeface="+mn-ea"/>
                <a:cs typeface="Tw Cen MT"/>
              </a:rPr>
              <a:t>&lt;/</a:t>
            </a:r>
            <a:r>
              <a:rPr lang="en-US" spc="-15" dirty="0" err="1">
                <a:solidFill>
                  <a:srgbClr val="FFFFFF"/>
                </a:solidFill>
                <a:latin typeface="Tw Cen MT"/>
                <a:ea typeface="+mn-ea"/>
                <a:cs typeface="Tw Cen MT"/>
              </a:rPr>
              <a:t>tr</a:t>
            </a:r>
            <a:r>
              <a:rPr lang="en-US" spc="-15" dirty="0">
                <a:solidFill>
                  <a:srgbClr val="FFFFFF"/>
                </a:solidFill>
                <a:latin typeface="Tw Cen MT"/>
                <a:ea typeface="+mn-ea"/>
                <a:cs typeface="Tw Cen MT"/>
              </a:rPr>
              <a:t>&gt;  </a:t>
            </a:r>
            <a:endParaRPr lang="en-US" spc="-15" dirty="0" smtClean="0">
              <a:solidFill>
                <a:srgbClr val="FFFFFF"/>
              </a:solidFill>
              <a:latin typeface="Tw Cen MT"/>
              <a:ea typeface="+mn-ea"/>
              <a:cs typeface="Tw Cen MT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pc="-15" dirty="0" smtClean="0">
                <a:solidFill>
                  <a:srgbClr val="FFFFFF"/>
                </a:solidFill>
                <a:latin typeface="Tw Cen MT"/>
                <a:ea typeface="+mn-ea"/>
                <a:cs typeface="Tw Cen MT"/>
              </a:rPr>
              <a:t>&lt;</a:t>
            </a:r>
            <a:r>
              <a:rPr lang="en-US" spc="-15" dirty="0" err="1">
                <a:solidFill>
                  <a:srgbClr val="FFFFFF"/>
                </a:solidFill>
                <a:latin typeface="Tw Cen MT"/>
                <a:ea typeface="+mn-ea"/>
                <a:cs typeface="Tw Cen MT"/>
              </a:rPr>
              <a:t>tr</a:t>
            </a:r>
            <a:r>
              <a:rPr lang="en-US" spc="-15" dirty="0">
                <a:solidFill>
                  <a:srgbClr val="FFFFFF"/>
                </a:solidFill>
                <a:latin typeface="Tw Cen MT"/>
                <a:ea typeface="+mn-ea"/>
                <a:cs typeface="Tw Cen MT"/>
              </a:rPr>
              <a:t>&gt;    </a:t>
            </a:r>
            <a:endParaRPr lang="en-US" spc="-15" dirty="0" smtClean="0">
              <a:solidFill>
                <a:srgbClr val="FFFFFF"/>
              </a:solidFill>
              <a:latin typeface="Tw Cen MT"/>
              <a:ea typeface="+mn-ea"/>
              <a:cs typeface="Tw Cen MT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pc="-15" dirty="0" smtClean="0">
                <a:solidFill>
                  <a:srgbClr val="FFFFFF"/>
                </a:solidFill>
                <a:latin typeface="Tw Cen MT"/>
                <a:ea typeface="+mn-ea"/>
                <a:cs typeface="Tw Cen MT"/>
              </a:rPr>
              <a:t>&lt;</a:t>
            </a:r>
            <a:r>
              <a:rPr lang="en-US" spc="-15" dirty="0">
                <a:solidFill>
                  <a:srgbClr val="FFFFFF"/>
                </a:solidFill>
                <a:latin typeface="Tw Cen MT"/>
                <a:ea typeface="+mn-ea"/>
                <a:cs typeface="Tw Cen MT"/>
              </a:rPr>
              <a:t>td&gt;Eve&lt;/td&gt;    &lt;td&gt;Jackson&lt;/td&gt;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pc="-15" dirty="0">
                <a:solidFill>
                  <a:srgbClr val="FFFFFF"/>
                </a:solidFill>
                <a:latin typeface="Tw Cen MT"/>
                <a:ea typeface="+mn-ea"/>
                <a:cs typeface="Tw Cen MT"/>
              </a:rPr>
              <a:t>&lt;/</a:t>
            </a:r>
            <a:r>
              <a:rPr lang="en-US" spc="-15" dirty="0" err="1">
                <a:solidFill>
                  <a:srgbClr val="FFFFFF"/>
                </a:solidFill>
                <a:latin typeface="Tw Cen MT"/>
                <a:ea typeface="+mn-ea"/>
                <a:cs typeface="Tw Cen MT"/>
              </a:rPr>
              <a:t>tr</a:t>
            </a:r>
            <a:r>
              <a:rPr lang="en-US" spc="-15" dirty="0">
                <a:solidFill>
                  <a:srgbClr val="FFFFFF"/>
                </a:solidFill>
                <a:latin typeface="Tw Cen MT"/>
                <a:ea typeface="+mn-ea"/>
                <a:cs typeface="Tw Cen MT"/>
              </a:rPr>
              <a:t>&gt;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pc="-15" dirty="0">
                <a:solidFill>
                  <a:srgbClr val="FFFFFF"/>
                </a:solidFill>
                <a:latin typeface="Tw Cen MT"/>
                <a:ea typeface="+mn-ea"/>
                <a:cs typeface="Tw Cen MT"/>
              </a:rPr>
              <a:t>&lt;/table&gt;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456927"/>
            <a:ext cx="5501046" cy="966251"/>
          </a:xfrm>
        </p:spPr>
      </p:pic>
      <p:sp>
        <p:nvSpPr>
          <p:cNvPr id="9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7766431" y="922359"/>
            <a:ext cx="628813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40"/>
              </a:lnSpc>
            </a:pPr>
            <a:r>
              <a:rPr lang="en-US" dirty="0" smtClean="0"/>
              <a:t>25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469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8001000" cy="48085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Print a paragraph with 4 - 5 sentences. Each sentence should be a different font.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Print </a:t>
            </a:r>
            <a:r>
              <a:rPr lang="en-US" dirty="0"/>
              <a:t>a paragraph that is a description of a book, include the title of the book as well as its author. Names and titles should be underlined, adjectives should be italicized and bolded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Print </a:t>
            </a:r>
            <a:r>
              <a:rPr lang="en-US" dirty="0" smtClean="0"/>
              <a:t>2 paragraphs </a:t>
            </a:r>
            <a:r>
              <a:rPr lang="en-US" dirty="0"/>
              <a:t>that are both indented using the &amp;</a:t>
            </a:r>
            <a:r>
              <a:rPr lang="en-US" dirty="0" err="1"/>
              <a:t>nbsp</a:t>
            </a:r>
            <a:r>
              <a:rPr lang="en-US" dirty="0"/>
              <a:t>; command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Create some links to various search engines (google, </a:t>
            </a:r>
            <a:r>
              <a:rPr lang="en-US" dirty="0" err="1" smtClean="0"/>
              <a:t>youtube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/>
              <a:t>Display </a:t>
            </a:r>
            <a:r>
              <a:rPr lang="en-US" dirty="0" smtClean="0"/>
              <a:t>3 different </a:t>
            </a:r>
            <a:r>
              <a:rPr lang="en-US" dirty="0"/>
              <a:t>images. Skip </a:t>
            </a:r>
            <a:r>
              <a:rPr lang="en-US" dirty="0" smtClean="0"/>
              <a:t>2 lines </a:t>
            </a:r>
            <a:r>
              <a:rPr lang="en-US" dirty="0"/>
              <a:t>between each image. Each image should have a title.</a:t>
            </a:r>
          </a:p>
          <a:p>
            <a:endParaRPr lang="en-US" dirty="0"/>
          </a:p>
        </p:txBody>
      </p:sp>
      <p:sp>
        <p:nvSpPr>
          <p:cNvPr id="5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766431" y="922359"/>
            <a:ext cx="628813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695">
              <a:lnSpc>
                <a:spcPts val="1140"/>
              </a:lnSpc>
            </a:pPr>
            <a:r>
              <a:rPr lang="en-US" dirty="0" smtClean="0"/>
              <a:t>26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359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 smtClean="0"/>
              <a:t>HTML</a:t>
            </a:r>
            <a:r>
              <a:rPr lang="en-US" spc="-10" dirty="0"/>
              <a:t> </a:t>
            </a:r>
            <a:r>
              <a:rPr lang="en-US" spc="-10" dirty="0" smtClean="0"/>
              <a:t>TAGS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1676400"/>
            <a:ext cx="7160260" cy="4744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solidFill>
                  <a:srgbClr val="FFFFFF"/>
                </a:solidFill>
                <a:latin typeface="Tw Cen MT"/>
                <a:cs typeface="Tw Cen MT"/>
              </a:rPr>
              <a:t>HTML tags are keywords (tag names) surrounded by angle  brackets like &lt;html&gt;</a:t>
            </a:r>
          </a:p>
          <a:p>
            <a:pPr marL="241300" indent="-228600">
              <a:spcBef>
                <a:spcPts val="1570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solidFill>
                  <a:srgbClr val="FFFFFF"/>
                </a:solidFill>
                <a:latin typeface="Tw Cen MT"/>
                <a:cs typeface="Tw Cen MT"/>
              </a:rPr>
              <a:t>HTML tags normally come in pairs like &lt;b&gt; and &lt;/b&gt;</a:t>
            </a:r>
          </a:p>
          <a:p>
            <a:pPr marL="241300" indent="-228600">
              <a:spcBef>
                <a:spcPts val="1585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solidFill>
                  <a:srgbClr val="FFFFFF"/>
                </a:solidFill>
                <a:latin typeface="Tw Cen MT"/>
                <a:cs typeface="Tw Cen MT"/>
              </a:rPr>
              <a:t>The first tag in a pair is the start tag, the second tag is the</a:t>
            </a:r>
          </a:p>
          <a:p>
            <a:pPr marL="241300" indent="-228600">
              <a:spcBef>
                <a:spcPts val="575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solidFill>
                  <a:srgbClr val="FFFFFF"/>
                </a:solidFill>
                <a:latin typeface="Tw Cen MT"/>
                <a:cs typeface="Tw Cen MT"/>
              </a:rPr>
              <a:t>end tag</a:t>
            </a:r>
          </a:p>
          <a:p>
            <a:pPr marL="241300" indent="-228600">
              <a:spcBef>
                <a:spcPts val="1570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solidFill>
                  <a:srgbClr val="FFFFFF"/>
                </a:solidFill>
                <a:latin typeface="Tw Cen MT"/>
                <a:cs typeface="Tw Cen MT"/>
              </a:rPr>
              <a:t>The end tag is written like the start tag, with a forward</a:t>
            </a:r>
          </a:p>
          <a:p>
            <a:pPr marL="241300" indent="-228600">
              <a:spcBef>
                <a:spcPts val="580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solidFill>
                  <a:srgbClr val="FFFFFF"/>
                </a:solidFill>
                <a:latin typeface="Tw Cen MT"/>
                <a:cs typeface="Tw Cen MT"/>
              </a:rPr>
              <a:t>slash before the tag name</a:t>
            </a:r>
          </a:p>
          <a:p>
            <a:pPr marL="241300" indent="-228600">
              <a:spcBef>
                <a:spcPts val="1570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solidFill>
                  <a:srgbClr val="FFFFFF"/>
                </a:solidFill>
                <a:latin typeface="Tw Cen MT"/>
                <a:cs typeface="Tw Cen MT"/>
              </a:rPr>
              <a:t>Start and end tags are also called opening tags and</a:t>
            </a:r>
          </a:p>
          <a:p>
            <a:pPr marL="241300" indent="-228600">
              <a:spcBef>
                <a:spcPts val="575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solidFill>
                  <a:srgbClr val="FFFFFF"/>
                </a:solidFill>
                <a:latin typeface="Tw Cen MT"/>
                <a:cs typeface="Tw Cen MT"/>
              </a:rPr>
              <a:t>closing tags</a:t>
            </a:r>
          </a:p>
        </p:txBody>
      </p:sp>
      <p:sp>
        <p:nvSpPr>
          <p:cNvPr id="5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766431" y="922359"/>
            <a:ext cx="628813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695">
              <a:lnSpc>
                <a:spcPts val="1140"/>
              </a:lnSpc>
            </a:pPr>
            <a:r>
              <a:rPr lang="en-US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3463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HTML</a:t>
            </a:r>
            <a:r>
              <a:rPr spc="-80" dirty="0"/>
              <a:t> </a:t>
            </a:r>
            <a:r>
              <a:rPr spc="-5" dirty="0"/>
              <a:t>ELEMENTS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695">
              <a:lnSpc>
                <a:spcPts val="11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34923" y="2256154"/>
            <a:ext cx="6741159" cy="322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176530" indent="-228600">
              <a:lnSpc>
                <a:spcPct val="110000"/>
              </a:lnSpc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"HTML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tags"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and "HTML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elements"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are often used</a:t>
            </a:r>
            <a:r>
              <a:rPr sz="2400" spc="-6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to  describe the same</a:t>
            </a:r>
            <a:r>
              <a:rPr sz="2400" spc="-9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"/>
                <a:cs typeface="Tw Cen MT"/>
              </a:rPr>
              <a:t>thing.</a:t>
            </a:r>
            <a:endParaRPr sz="2400" dirty="0">
              <a:latin typeface="Tw Cen MT"/>
              <a:cs typeface="Tw Cen MT"/>
            </a:endParaRPr>
          </a:p>
          <a:p>
            <a:pPr marL="241300" marR="5080" indent="-228600">
              <a:lnSpc>
                <a:spcPct val="110000"/>
              </a:lnSpc>
              <a:spcBef>
                <a:spcPts val="994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But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strictly </a:t>
            </a:r>
            <a:r>
              <a:rPr sz="2400" spc="-10" dirty="0">
                <a:solidFill>
                  <a:srgbClr val="FFFFFF"/>
                </a:solidFill>
                <a:latin typeface="Tw Cen MT"/>
                <a:cs typeface="Tw Cen MT"/>
              </a:rPr>
              <a:t>speaking,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an HTML element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is </a:t>
            </a:r>
            <a:r>
              <a:rPr sz="2400" b="1" spc="-5" dirty="0">
                <a:solidFill>
                  <a:srgbClr val="FFFFFF"/>
                </a:solidFill>
                <a:latin typeface="Tw Cen MT"/>
                <a:cs typeface="Tw Cen MT"/>
              </a:rPr>
              <a:t>everything  </a:t>
            </a:r>
            <a:r>
              <a:rPr sz="2400" b="1" dirty="0">
                <a:solidFill>
                  <a:srgbClr val="FFFFFF"/>
                </a:solidFill>
                <a:latin typeface="Tw Cen MT"/>
                <a:cs typeface="Tw Cen MT"/>
              </a:rPr>
              <a:t>between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the </a:t>
            </a:r>
            <a:r>
              <a:rPr sz="2400" b="1" spc="20" dirty="0">
                <a:solidFill>
                  <a:srgbClr val="FFFFFF"/>
                </a:solidFill>
                <a:latin typeface="Tw Cen MT"/>
                <a:cs typeface="Tw Cen MT"/>
              </a:rPr>
              <a:t>start </a:t>
            </a:r>
            <a:r>
              <a:rPr sz="2400" b="1" spc="15" dirty="0">
                <a:solidFill>
                  <a:srgbClr val="FFFFFF"/>
                </a:solidFill>
                <a:latin typeface="Tw Cen MT"/>
                <a:cs typeface="Tw Cen MT"/>
              </a:rPr>
              <a:t>tag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and the </a:t>
            </a:r>
            <a:r>
              <a:rPr sz="2400" b="1" dirty="0">
                <a:solidFill>
                  <a:srgbClr val="FFFFFF"/>
                </a:solidFill>
                <a:latin typeface="Tw Cen MT"/>
                <a:cs typeface="Tw Cen MT"/>
              </a:rPr>
              <a:t>end </a:t>
            </a:r>
            <a:r>
              <a:rPr sz="2400" b="1" spc="10" dirty="0">
                <a:solidFill>
                  <a:srgbClr val="FFFFFF"/>
                </a:solidFill>
                <a:latin typeface="Tw Cen MT"/>
                <a:cs typeface="Tw Cen MT"/>
              </a:rPr>
              <a:t>tag</a:t>
            </a:r>
            <a:r>
              <a:rPr sz="2400" spc="10" dirty="0">
                <a:solidFill>
                  <a:srgbClr val="FFFFFF"/>
                </a:solidFill>
                <a:latin typeface="Tw Cen MT"/>
                <a:cs typeface="Tw Cen MT"/>
              </a:rPr>
              <a:t>, </a:t>
            </a:r>
            <a:r>
              <a:rPr sz="2400" b="1" u="heavy" spc="-5" dirty="0">
                <a:solidFill>
                  <a:srgbClr val="FFFFFF"/>
                </a:solidFill>
                <a:latin typeface="Tw Cen MT"/>
                <a:cs typeface="Tw Cen MT"/>
              </a:rPr>
              <a:t>including</a:t>
            </a:r>
            <a:r>
              <a:rPr sz="2400" b="1" u="heavy" spc="-6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the  </a:t>
            </a:r>
            <a:r>
              <a:rPr sz="2400" b="1" spc="10" dirty="0">
                <a:solidFill>
                  <a:srgbClr val="FFFFFF"/>
                </a:solidFill>
                <a:latin typeface="Tw Cen MT"/>
                <a:cs typeface="Tw Cen MT"/>
              </a:rPr>
              <a:t>tags</a:t>
            </a:r>
            <a:r>
              <a:rPr sz="2400" spc="10" dirty="0">
                <a:solidFill>
                  <a:srgbClr val="FFFFFF"/>
                </a:solidFill>
                <a:latin typeface="Tw Cen MT"/>
                <a:cs typeface="Tw Cen MT"/>
              </a:rPr>
              <a:t>:</a:t>
            </a:r>
            <a:endParaRPr sz="2400" dirty="0">
              <a:latin typeface="Tw Cen MT"/>
              <a:cs typeface="Tw Cen MT"/>
            </a:endParaRPr>
          </a:p>
          <a:p>
            <a:pPr marL="241300" indent="-228600">
              <a:lnSpc>
                <a:spcPct val="100000"/>
              </a:lnSpc>
              <a:spcBef>
                <a:spcPts val="1295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HTML</a:t>
            </a:r>
            <a:r>
              <a:rPr sz="2400" spc="-9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Element:</a:t>
            </a:r>
            <a:endParaRPr sz="2400" dirty="0">
              <a:latin typeface="Tw Cen MT"/>
              <a:cs typeface="Tw Cen MT"/>
            </a:endParaRPr>
          </a:p>
          <a:p>
            <a:pPr marL="927100">
              <a:lnSpc>
                <a:spcPct val="100000"/>
              </a:lnSpc>
              <a:spcBef>
                <a:spcPts val="1285"/>
              </a:spcBef>
            </a:pP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&lt;p&gt;This </a:t>
            </a:r>
            <a:r>
              <a:rPr sz="2400" spc="5" dirty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is </a:t>
            </a: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a</a:t>
            </a:r>
            <a:r>
              <a:rPr sz="2400" spc="-10" dirty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paragraph.&lt;/p&gt;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THE &lt;P&gt;</a:t>
            </a:r>
            <a:r>
              <a:rPr spc="-114" dirty="0"/>
              <a:t> </a:t>
            </a:r>
            <a:r>
              <a:rPr spc="-5" dirty="0"/>
              <a:t>ELEMENT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695">
              <a:lnSpc>
                <a:spcPts val="11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34923" y="2247011"/>
            <a:ext cx="7098030" cy="2479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616585" indent="-228600">
              <a:lnSpc>
                <a:spcPct val="120000"/>
              </a:lnSpc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&lt;p&gt;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element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defines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a </a:t>
            </a:r>
            <a:r>
              <a:rPr sz="2400" spc="-10" dirty="0">
                <a:solidFill>
                  <a:srgbClr val="FFFFFF"/>
                </a:solidFill>
                <a:latin typeface="Tw Cen MT"/>
                <a:cs typeface="Tw Cen MT"/>
              </a:rPr>
              <a:t>paragraph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in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the HTML  document.</a:t>
            </a:r>
            <a:endParaRPr sz="2400" dirty="0">
              <a:latin typeface="Tw Cen MT"/>
              <a:cs typeface="Tw Cen MT"/>
            </a:endParaRPr>
          </a:p>
          <a:p>
            <a:pPr marL="241300" indent="-228600">
              <a:lnSpc>
                <a:spcPct val="100000"/>
              </a:lnSpc>
              <a:spcBef>
                <a:spcPts val="1570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The element has a </a:t>
            </a:r>
            <a:r>
              <a:rPr sz="2400" spc="10" dirty="0">
                <a:solidFill>
                  <a:srgbClr val="FFFFFF"/>
                </a:solidFill>
                <a:latin typeface="Tw Cen MT"/>
                <a:cs typeface="Tw Cen MT"/>
              </a:rPr>
              <a:t>start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tag &lt;p&gt; and an end tag</a:t>
            </a:r>
            <a:r>
              <a:rPr sz="2400" spc="-8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&lt;/p&gt;.</a:t>
            </a:r>
            <a:endParaRPr sz="2400" dirty="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35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&lt;p&gt;This </a:t>
            </a:r>
            <a:r>
              <a:rPr sz="2400" spc="5" dirty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is my first</a:t>
            </a:r>
            <a:r>
              <a:rPr sz="2400" spc="-60" dirty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paragraph.&lt;/p&gt;</a:t>
            </a:r>
            <a:endParaRPr sz="2400" dirty="0">
              <a:solidFill>
                <a:schemeClr val="accent1">
                  <a:lumMod val="50000"/>
                </a:schemeClr>
              </a:solidFill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THE </a:t>
            </a:r>
            <a:r>
              <a:rPr dirty="0" smtClean="0"/>
              <a:t>&lt;</a:t>
            </a:r>
            <a:r>
              <a:rPr lang="en-US" dirty="0" smtClean="0"/>
              <a:t>font</a:t>
            </a:r>
            <a:r>
              <a:rPr dirty="0" smtClean="0"/>
              <a:t>&gt;</a:t>
            </a:r>
            <a:r>
              <a:rPr spc="-114" dirty="0" smtClean="0"/>
              <a:t> </a:t>
            </a:r>
            <a:r>
              <a:rPr spc="-5" dirty="0"/>
              <a:t>ELEMENT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695">
              <a:lnSpc>
                <a:spcPts val="11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34923" y="2247011"/>
            <a:ext cx="7098030" cy="35455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16585">
              <a:lnSpc>
                <a:spcPct val="120000"/>
              </a:lnSpc>
              <a:buSzPct val="125000"/>
              <a:tabLst>
                <a:tab pos="241300" algn="l"/>
              </a:tabLst>
            </a:pPr>
            <a:r>
              <a:rPr lang="en-US" sz="2400" dirty="0">
                <a:solidFill>
                  <a:srgbClr val="FFFFFF"/>
                </a:solidFill>
                <a:latin typeface="Tw Cen MT"/>
                <a:cs typeface="Tw Cen MT"/>
              </a:rPr>
              <a:t>The &lt;font&gt; tag specifies the font face, font size, and color of text</a:t>
            </a:r>
            <a:r>
              <a:rPr lang="en-US" sz="2400" dirty="0" smtClean="0">
                <a:solidFill>
                  <a:srgbClr val="FFFFFF"/>
                </a:solidFill>
                <a:latin typeface="Tw Cen MT"/>
                <a:cs typeface="Tw Cen MT"/>
              </a:rPr>
              <a:t>.</a:t>
            </a:r>
          </a:p>
          <a:p>
            <a:pPr marL="241300" marR="616585" indent="-228600">
              <a:lnSpc>
                <a:spcPct val="120000"/>
              </a:lnSpc>
              <a:buSzPct val="125000"/>
              <a:buFont typeface="Arial"/>
              <a:buChar char="•"/>
              <a:tabLst>
                <a:tab pos="241300" algn="l"/>
              </a:tabLst>
            </a:pPr>
            <a:endParaRPr sz="24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&lt;font size="2" face="</a:t>
            </a:r>
            <a:r>
              <a:rPr lang="en-US" sz="24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verdana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" 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color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="blue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"&gt; This 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is some text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! &lt;/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font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&gt;</a:t>
            </a:r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  <a:latin typeface="Consolas"/>
              <a:cs typeface="Consolas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&lt;font 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color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="green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"&gt; This 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is some text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! &lt;/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font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&gt;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latin typeface="Consolas"/>
              <a:cs typeface="Consola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 smtClean="0">
                <a:solidFill>
                  <a:schemeClr val="accent1">
                    <a:lumMod val="50000"/>
                  </a:schemeClr>
                </a:solidFill>
                <a:latin typeface="Tw Cen MT"/>
                <a:cs typeface="Tw Cen MT"/>
              </a:rPr>
              <a:t>NB: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w Cen MT"/>
                <a:cs typeface="Tw Cen MT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Tw Cen MT"/>
                <a:cs typeface="Tw Cen MT"/>
              </a:rPr>
              <a:t>The </a:t>
            </a:r>
            <a:r>
              <a:rPr lang="en-US" sz="2400" dirty="0">
                <a:solidFill>
                  <a:srgbClr val="FFFFFF"/>
                </a:solidFill>
                <a:latin typeface="Tw Cen MT"/>
                <a:cs typeface="Tw Cen MT"/>
              </a:rPr>
              <a:t>&lt;font&gt; tag is not supported in HTML5.</a:t>
            </a:r>
          </a:p>
        </p:txBody>
      </p:sp>
    </p:spTree>
    <p:extLst>
      <p:ext uri="{BB962C8B-B14F-4D97-AF65-F5344CB8AC3E}">
        <p14:creationId xmlns:p14="http://schemas.microsoft.com/office/powerpoint/2010/main" val="181930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/>
              <a:t>WHITE SPACE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695">
              <a:lnSpc>
                <a:spcPts val="11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34922" y="2247011"/>
            <a:ext cx="7294677" cy="3070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16585">
              <a:lnSpc>
                <a:spcPct val="120000"/>
              </a:lnSpc>
              <a:buSzPct val="125000"/>
              <a:tabLst>
                <a:tab pos="241300" algn="l"/>
              </a:tabLst>
            </a:pPr>
            <a:r>
              <a:rPr lang="en-US" sz="2400" dirty="0">
                <a:solidFill>
                  <a:srgbClr val="FFFFFF"/>
                </a:solidFill>
                <a:latin typeface="Tw Cen MT"/>
                <a:cs typeface="Tw Cen MT"/>
              </a:rPr>
              <a:t>White space refers to the empty spaces in a design. In HTML there are three characters that act as white space:</a:t>
            </a:r>
          </a:p>
          <a:p>
            <a:pPr marL="914400" marR="616585" indent="-450850">
              <a:lnSpc>
                <a:spcPct val="120000"/>
              </a:lnSpc>
              <a:buSzPct val="125000"/>
              <a:buFont typeface="Arial"/>
              <a:buChar char="•"/>
            </a:pPr>
            <a:endParaRPr lang="en-US" sz="2400" dirty="0">
              <a:solidFill>
                <a:srgbClr val="FFFFFF"/>
              </a:solidFill>
              <a:latin typeface="Tw Cen MT"/>
              <a:cs typeface="Tw Cen MT"/>
            </a:endParaRPr>
          </a:p>
          <a:p>
            <a:pPr marL="914400" marR="616585" indent="-450850">
              <a:lnSpc>
                <a:spcPct val="120000"/>
              </a:lnSpc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solidFill>
                  <a:srgbClr val="FFFFFF"/>
                </a:solidFill>
                <a:latin typeface="Tw Cen MT"/>
                <a:cs typeface="Tw Cen MT"/>
              </a:rPr>
              <a:t>space</a:t>
            </a:r>
          </a:p>
          <a:p>
            <a:pPr marL="914400" marR="616585" indent="-450850">
              <a:lnSpc>
                <a:spcPct val="120000"/>
              </a:lnSpc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solidFill>
                  <a:srgbClr val="FFFFFF"/>
                </a:solidFill>
                <a:latin typeface="Tw Cen MT"/>
                <a:cs typeface="Tw Cen MT"/>
              </a:rPr>
              <a:t>tab</a:t>
            </a:r>
          </a:p>
          <a:p>
            <a:pPr marL="914400" marR="616585" indent="-450850">
              <a:lnSpc>
                <a:spcPct val="120000"/>
              </a:lnSpc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solidFill>
                  <a:srgbClr val="FFFFFF"/>
                </a:solidFill>
                <a:latin typeface="Tw Cen MT"/>
                <a:cs typeface="Tw Cen MT"/>
              </a:rPr>
              <a:t>carriage return (line feed)</a:t>
            </a:r>
            <a:endParaRPr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2789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/>
              <a:t>WHITE SPACE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695">
              <a:lnSpc>
                <a:spcPts val="11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34922" y="2247011"/>
            <a:ext cx="7523278" cy="2659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16585" indent="-3429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400" dirty="0">
                <a:solidFill>
                  <a:srgbClr val="FFFFFF"/>
                </a:solidFill>
                <a:latin typeface="Tw Cen MT"/>
                <a:cs typeface="Tw Cen MT"/>
              </a:rPr>
              <a:t>When you write your HTML, you can add any number of these white space characters into your </a:t>
            </a:r>
            <a:r>
              <a:rPr lang="en-US" sz="2400" dirty="0" smtClean="0">
                <a:solidFill>
                  <a:srgbClr val="FFFFFF"/>
                </a:solidFill>
                <a:latin typeface="Tw Cen MT"/>
                <a:cs typeface="Tw Cen MT"/>
              </a:rPr>
              <a:t>HTML, but </a:t>
            </a:r>
            <a:r>
              <a:rPr lang="en-US" sz="2400" dirty="0">
                <a:solidFill>
                  <a:srgbClr val="FFFFFF"/>
                </a:solidFill>
                <a:latin typeface="Tw Cen MT"/>
                <a:cs typeface="Tw Cen MT"/>
              </a:rPr>
              <a:t>when you view that HTML in a Web page - all but one disappear! </a:t>
            </a:r>
            <a:endParaRPr lang="en-US" sz="2400" dirty="0" smtClean="0">
              <a:solidFill>
                <a:srgbClr val="FFFFFF"/>
              </a:solidFill>
              <a:latin typeface="Tw Cen MT"/>
              <a:cs typeface="Tw Cen MT"/>
            </a:endParaRPr>
          </a:p>
          <a:p>
            <a:pPr marL="12700" marR="616585">
              <a:lnSpc>
                <a:spcPct val="120000"/>
              </a:lnSpc>
              <a:buSzPct val="125000"/>
              <a:tabLst>
                <a:tab pos="241300" algn="l"/>
              </a:tabLst>
            </a:pPr>
            <a:endParaRPr lang="en-US" sz="2400" dirty="0" smtClean="0">
              <a:solidFill>
                <a:srgbClr val="FFFFFF"/>
              </a:solidFill>
              <a:latin typeface="Tw Cen MT"/>
              <a:cs typeface="Tw Cen MT"/>
            </a:endParaRPr>
          </a:p>
          <a:p>
            <a:pPr marL="355600" marR="616585" indent="-3429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400" dirty="0" smtClean="0">
                <a:solidFill>
                  <a:srgbClr val="FFFFFF"/>
                </a:solidFill>
                <a:latin typeface="Tw Cen MT"/>
                <a:cs typeface="Tw Cen MT"/>
              </a:rPr>
              <a:t>This </a:t>
            </a:r>
            <a:r>
              <a:rPr lang="en-US" sz="2400" dirty="0">
                <a:solidFill>
                  <a:srgbClr val="FFFFFF"/>
                </a:solidFill>
                <a:latin typeface="Tw Cen MT"/>
                <a:cs typeface="Tw Cen MT"/>
              </a:rPr>
              <a:t>is very different from a word processor.</a:t>
            </a:r>
            <a:endParaRPr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79213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THE </a:t>
            </a:r>
            <a:r>
              <a:rPr dirty="0" smtClean="0"/>
              <a:t>&lt;</a:t>
            </a:r>
            <a:r>
              <a:rPr lang="en-US" dirty="0" err="1" smtClean="0"/>
              <a:t>br</a:t>
            </a:r>
            <a:r>
              <a:rPr dirty="0" smtClean="0"/>
              <a:t>&gt;</a:t>
            </a:r>
            <a:r>
              <a:rPr spc="-114" dirty="0" smtClean="0"/>
              <a:t> </a:t>
            </a:r>
            <a:r>
              <a:rPr spc="-5" dirty="0"/>
              <a:t>ELEMENT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695">
              <a:lnSpc>
                <a:spcPts val="11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34922" y="2247011"/>
            <a:ext cx="7294677" cy="29454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616585" indent="-228600">
              <a:lnSpc>
                <a:spcPct val="120000"/>
              </a:lnSpc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solidFill>
                  <a:srgbClr val="FFFFFF"/>
                </a:solidFill>
                <a:latin typeface="Tw Cen MT"/>
                <a:cs typeface="Tw Cen MT"/>
              </a:rPr>
              <a:t>The &lt;</a:t>
            </a:r>
            <a:r>
              <a:rPr lang="en-US" sz="2400" dirty="0" err="1">
                <a:solidFill>
                  <a:srgbClr val="FFFFFF"/>
                </a:solidFill>
                <a:latin typeface="Tw Cen MT"/>
                <a:cs typeface="Tw Cen MT"/>
              </a:rPr>
              <a:t>br</a:t>
            </a:r>
            <a:r>
              <a:rPr lang="en-US" sz="2400" dirty="0">
                <a:solidFill>
                  <a:srgbClr val="FFFFFF"/>
                </a:solidFill>
                <a:latin typeface="Tw Cen MT"/>
                <a:cs typeface="Tw Cen MT"/>
              </a:rPr>
              <a:t>&gt; tag inserts a single line break.</a:t>
            </a:r>
          </a:p>
          <a:p>
            <a:pPr marL="241300" marR="616585" indent="-228600">
              <a:lnSpc>
                <a:spcPct val="120000"/>
              </a:lnSpc>
              <a:buSzPct val="125000"/>
              <a:buFont typeface="Arial"/>
              <a:buChar char="•"/>
              <a:tabLst>
                <a:tab pos="241300" algn="l"/>
              </a:tabLst>
            </a:pPr>
            <a:endParaRPr lang="en-US" sz="2400" dirty="0">
              <a:solidFill>
                <a:srgbClr val="FFFFFF"/>
              </a:solidFill>
              <a:latin typeface="Tw Cen MT"/>
              <a:cs typeface="Tw Cen MT"/>
            </a:endParaRPr>
          </a:p>
          <a:p>
            <a:pPr marL="241300" marR="616585" indent="-228600">
              <a:lnSpc>
                <a:spcPct val="120000"/>
              </a:lnSpc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solidFill>
                  <a:srgbClr val="FFFFFF"/>
                </a:solidFill>
                <a:latin typeface="Tw Cen MT"/>
                <a:cs typeface="Tw Cen MT"/>
              </a:rPr>
              <a:t>The &lt;</a:t>
            </a:r>
            <a:r>
              <a:rPr lang="en-US" sz="2400" dirty="0" err="1">
                <a:solidFill>
                  <a:srgbClr val="FFFFFF"/>
                </a:solidFill>
                <a:latin typeface="Tw Cen MT"/>
                <a:cs typeface="Tw Cen MT"/>
              </a:rPr>
              <a:t>br</a:t>
            </a:r>
            <a:r>
              <a:rPr lang="en-US" sz="2400" dirty="0">
                <a:solidFill>
                  <a:srgbClr val="FFFFFF"/>
                </a:solidFill>
                <a:latin typeface="Tw Cen MT"/>
                <a:cs typeface="Tw Cen MT"/>
              </a:rPr>
              <a:t>&gt; tag is an empty tag which means that it has no end tag</a:t>
            </a:r>
            <a:r>
              <a:rPr lang="en-US" sz="2400" dirty="0" smtClean="0">
                <a:solidFill>
                  <a:srgbClr val="FFFFFF"/>
                </a:solidFill>
                <a:latin typeface="Tw Cen MT"/>
                <a:cs typeface="Tw Cen MT"/>
              </a:rPr>
              <a:t>.</a:t>
            </a:r>
          </a:p>
          <a:p>
            <a:pPr marL="12700" marR="616585">
              <a:lnSpc>
                <a:spcPct val="120000"/>
              </a:lnSpc>
              <a:buSzPct val="125000"/>
              <a:tabLst>
                <a:tab pos="241300" algn="l"/>
              </a:tabLst>
            </a:pPr>
            <a:endParaRPr lang="en-US" sz="43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dirty="0" smtClean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p&gt;This </a:t>
            </a:r>
            <a:r>
              <a:rPr sz="2400" spc="5" dirty="0" smtClean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is</a:t>
            </a:r>
            <a:r>
              <a:rPr lang="en-US" sz="2400" spc="5" dirty="0" smtClean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 &lt;</a:t>
            </a:r>
            <a:r>
              <a:rPr lang="en-US" sz="2400" spc="5" dirty="0" err="1" smtClean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br</a:t>
            </a:r>
            <a:r>
              <a:rPr lang="en-US" sz="2400" spc="5" dirty="0" smtClean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&gt;</a:t>
            </a:r>
            <a:r>
              <a:rPr sz="2400" spc="5" dirty="0" smtClean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400" spc="5" dirty="0" smtClean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my second line</a:t>
            </a:r>
            <a:r>
              <a:rPr sz="2400" spc="5" dirty="0" smtClean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.</a:t>
            </a:r>
            <a:r>
              <a:rPr lang="en-US" sz="2400" spc="5" dirty="0" smtClean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sz="2400" spc="5" dirty="0" smtClean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&lt;/</a:t>
            </a:r>
            <a:r>
              <a:rPr sz="2400" spc="5" dirty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p&gt;</a:t>
            </a:r>
            <a:endParaRPr sz="2400" dirty="0">
              <a:solidFill>
                <a:schemeClr val="accent1">
                  <a:lumMod val="50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29426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1744</TotalTime>
  <Words>1289</Words>
  <Application>Microsoft Macintosh PowerPoint</Application>
  <PresentationFormat>On-screen Show (4:3)</PresentationFormat>
  <Paragraphs>232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Century Gothic</vt:lpstr>
      <vt:lpstr>Consolas</vt:lpstr>
      <vt:lpstr>Times New Roman</vt:lpstr>
      <vt:lpstr>Tw Cen MT</vt:lpstr>
      <vt:lpstr>Wingdings 3</vt:lpstr>
      <vt:lpstr>Arial</vt:lpstr>
      <vt:lpstr>Ion</vt:lpstr>
      <vt:lpstr>PowerPoint Presentation</vt:lpstr>
      <vt:lpstr>WHAT IS HTML?</vt:lpstr>
      <vt:lpstr>HTML TAGS</vt:lpstr>
      <vt:lpstr>HTML ELEMENTS</vt:lpstr>
      <vt:lpstr>THE &lt;P&gt; ELEMENT</vt:lpstr>
      <vt:lpstr>THE &lt;font&gt; ELEMENT</vt:lpstr>
      <vt:lpstr>WHITE SPACE</vt:lpstr>
      <vt:lpstr>WHITE SPACE</vt:lpstr>
      <vt:lpstr>THE &lt;br&gt; ELEMENT</vt:lpstr>
      <vt:lpstr>Non-Breaking Space</vt:lpstr>
      <vt:lpstr>Unordered HTML List</vt:lpstr>
      <vt:lpstr>Ordered HTML List</vt:lpstr>
      <vt:lpstr>THE &lt;BODY&gt; ELEMENT</vt:lpstr>
      <vt:lpstr>THE &lt;HTML&gt; ELEMENT</vt:lpstr>
      <vt:lpstr>HTML Text Formatting Elements</vt:lpstr>
      <vt:lpstr>DON'T FORGET THE END TAG!!!</vt:lpstr>
      <vt:lpstr>EMPTY HTML ELEMENTS</vt:lpstr>
      <vt:lpstr>WEB BROWSERS</vt:lpstr>
      <vt:lpstr>HTML PAGE STRUCTURE</vt:lpstr>
      <vt:lpstr>HTML HEADINGS</vt:lpstr>
      <vt:lpstr>HTML PARAGRAPHS</vt:lpstr>
      <vt:lpstr>HTML LINKS</vt:lpstr>
      <vt:lpstr>HTML IMAGES</vt:lpstr>
      <vt:lpstr>HTML TABLES</vt:lpstr>
      <vt:lpstr>HTML TABLES</vt:lpstr>
      <vt:lpstr>Exercises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Application</dc:title>
  <dc:creator>Raymond Abdallah</dc:creator>
  <cp:lastModifiedBy>Rebecca Moussa</cp:lastModifiedBy>
  <cp:revision>27</cp:revision>
  <dcterms:created xsi:type="dcterms:W3CDTF">2016-08-31T19:25:05Z</dcterms:created>
  <dcterms:modified xsi:type="dcterms:W3CDTF">2016-09-02T13:58:33Z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2014-12-14T00:00:00Z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2016-08-31T00:00:00Z</vt:filetime>
  </property>
</Properties>
</file>