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0"/>
  </p:notesMasterIdLst>
  <p:handoutMasterIdLst>
    <p:handoutMasterId r:id="rId51"/>
  </p:handoutMasterIdLst>
  <p:sldIdLst>
    <p:sldId id="256" r:id="rId2"/>
    <p:sldId id="258" r:id="rId3"/>
    <p:sldId id="259" r:id="rId4"/>
    <p:sldId id="260" r:id="rId5"/>
    <p:sldId id="298" r:id="rId6"/>
    <p:sldId id="261" r:id="rId7"/>
    <p:sldId id="299" r:id="rId8"/>
    <p:sldId id="263" r:id="rId9"/>
    <p:sldId id="262" r:id="rId10"/>
    <p:sldId id="264" r:id="rId11"/>
    <p:sldId id="265" r:id="rId12"/>
    <p:sldId id="297" r:id="rId13"/>
    <p:sldId id="266" r:id="rId14"/>
    <p:sldId id="291" r:id="rId15"/>
    <p:sldId id="268" r:id="rId16"/>
    <p:sldId id="269" r:id="rId17"/>
    <p:sldId id="292" r:id="rId18"/>
    <p:sldId id="293" r:id="rId19"/>
    <p:sldId id="271" r:id="rId20"/>
    <p:sldId id="272" r:id="rId21"/>
    <p:sldId id="273" r:id="rId22"/>
    <p:sldId id="274" r:id="rId23"/>
    <p:sldId id="275" r:id="rId24"/>
    <p:sldId id="276" r:id="rId25"/>
    <p:sldId id="277" r:id="rId26"/>
    <p:sldId id="278" r:id="rId27"/>
    <p:sldId id="294" r:id="rId28"/>
    <p:sldId id="295" r:id="rId29"/>
    <p:sldId id="300" r:id="rId30"/>
    <p:sldId id="301" r:id="rId31"/>
    <p:sldId id="302" r:id="rId32"/>
    <p:sldId id="281" r:id="rId33"/>
    <p:sldId id="285" r:id="rId34"/>
    <p:sldId id="286" r:id="rId35"/>
    <p:sldId id="287" r:id="rId36"/>
    <p:sldId id="288" r:id="rId37"/>
    <p:sldId id="289" r:id="rId38"/>
    <p:sldId id="303" r:id="rId39"/>
    <p:sldId id="304" r:id="rId40"/>
    <p:sldId id="305" r:id="rId41"/>
    <p:sldId id="306" r:id="rId42"/>
    <p:sldId id="307" r:id="rId43"/>
    <p:sldId id="312" r:id="rId44"/>
    <p:sldId id="313" r:id="rId45"/>
    <p:sldId id="314" r:id="rId46"/>
    <p:sldId id="315" r:id="rId47"/>
    <p:sldId id="308" r:id="rId48"/>
    <p:sldId id="311" r:id="rId4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8551"/>
    <a:srgbClr val="4C7C4E"/>
    <a:srgbClr val="387C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95" autoAdjust="0"/>
  </p:normalViewPr>
  <p:slideViewPr>
    <p:cSldViewPr>
      <p:cViewPr varScale="1">
        <p:scale>
          <a:sx n="61" d="100"/>
          <a:sy n="61" d="100"/>
        </p:scale>
        <p:origin x="1572" y="66"/>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8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E50D98F2-4698-45A0-9EFD-7959C4AB6732}" type="datetimeFigureOut">
              <a:rPr lang="en-US" smtClean="0"/>
              <a:pPr/>
              <a:t>9/28/2016</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6CC8FBDE-F4CC-4205-B8F5-FC95DFF65A76}" type="slidenum">
              <a:rPr lang="en-US" smtClean="0"/>
              <a:pPr/>
              <a:t>‹#›</a:t>
            </a:fld>
            <a:endParaRPr lang="en-US"/>
          </a:p>
        </p:txBody>
      </p:sp>
    </p:spTree>
    <p:extLst>
      <p:ext uri="{BB962C8B-B14F-4D97-AF65-F5344CB8AC3E}">
        <p14:creationId xmlns:p14="http://schemas.microsoft.com/office/powerpoint/2010/main" val="380737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3B22D3F4-31CF-4EC6-AEA4-B40BD1EC7B51}" type="datetimeFigureOut">
              <a:rPr lang="en-US" smtClean="0"/>
              <a:pPr/>
              <a:t>9/28/2016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8BC7B46-C585-4AFC-B0A0-6829F76FA7F3}" type="slidenum">
              <a:rPr lang="en-US" smtClean="0"/>
              <a:pPr/>
              <a:t>‹#›</a:t>
            </a:fld>
            <a:endParaRPr lang="en-US"/>
          </a:p>
        </p:txBody>
      </p:sp>
    </p:spTree>
    <p:extLst>
      <p:ext uri="{BB962C8B-B14F-4D97-AF65-F5344CB8AC3E}">
        <p14:creationId xmlns:p14="http://schemas.microsoft.com/office/powerpoint/2010/main" val="1937881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B8BC7B46-C585-4AFC-B0A0-6829F76FA7F3}" type="slidenum">
              <a:rPr lang="en-US" smtClean="0"/>
              <a:pPr/>
              <a:t>3</a:t>
            </a:fld>
            <a:endParaRPr lang="en-US"/>
          </a:p>
        </p:txBody>
      </p:sp>
    </p:spTree>
    <p:extLst>
      <p:ext uri="{BB962C8B-B14F-4D97-AF65-F5344CB8AC3E}">
        <p14:creationId xmlns:p14="http://schemas.microsoft.com/office/powerpoint/2010/main" val="2058036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BC7B46-C585-4AFC-B0A0-6829F76FA7F3}" type="slidenum">
              <a:rPr lang="en-US" smtClean="0"/>
              <a:pPr/>
              <a:t>47</a:t>
            </a:fld>
            <a:endParaRPr lang="en-US"/>
          </a:p>
        </p:txBody>
      </p:sp>
    </p:spTree>
    <p:extLst>
      <p:ext uri="{BB962C8B-B14F-4D97-AF65-F5344CB8AC3E}">
        <p14:creationId xmlns:p14="http://schemas.microsoft.com/office/powerpoint/2010/main" val="3510599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BC7B46-C585-4AFC-B0A0-6829F76FA7F3}" type="slidenum">
              <a:rPr lang="en-US" smtClean="0"/>
              <a:pPr/>
              <a:t>48</a:t>
            </a:fld>
            <a:endParaRPr lang="en-US"/>
          </a:p>
        </p:txBody>
      </p:sp>
    </p:spTree>
    <p:extLst>
      <p:ext uri="{BB962C8B-B14F-4D97-AF65-F5344CB8AC3E}">
        <p14:creationId xmlns:p14="http://schemas.microsoft.com/office/powerpoint/2010/main" val="3691814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BC7B46-C585-4AFC-B0A0-6829F76FA7F3}" type="slidenum">
              <a:rPr lang="en-US" smtClean="0"/>
              <a:pPr/>
              <a:t>4</a:t>
            </a:fld>
            <a:endParaRPr lang="en-US"/>
          </a:p>
        </p:txBody>
      </p:sp>
    </p:spTree>
    <p:extLst>
      <p:ext uri="{BB962C8B-B14F-4D97-AF65-F5344CB8AC3E}">
        <p14:creationId xmlns:p14="http://schemas.microsoft.com/office/powerpoint/2010/main" val="184460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BC7B46-C585-4AFC-B0A0-6829F76FA7F3}" type="slidenum">
              <a:rPr lang="en-US" smtClean="0"/>
              <a:pPr/>
              <a:t>26</a:t>
            </a:fld>
            <a:endParaRPr lang="en-US"/>
          </a:p>
        </p:txBody>
      </p:sp>
    </p:spTree>
    <p:extLst>
      <p:ext uri="{BB962C8B-B14F-4D97-AF65-F5344CB8AC3E}">
        <p14:creationId xmlns:p14="http://schemas.microsoft.com/office/powerpoint/2010/main" val="459927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BC7B46-C585-4AFC-B0A0-6829F76FA7F3}" type="slidenum">
              <a:rPr lang="en-US" smtClean="0"/>
              <a:pPr/>
              <a:t>37</a:t>
            </a:fld>
            <a:endParaRPr lang="en-US"/>
          </a:p>
        </p:txBody>
      </p:sp>
    </p:spTree>
    <p:extLst>
      <p:ext uri="{BB962C8B-B14F-4D97-AF65-F5344CB8AC3E}">
        <p14:creationId xmlns:p14="http://schemas.microsoft.com/office/powerpoint/2010/main" val="3357627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BC7B46-C585-4AFC-B0A0-6829F76FA7F3}" type="slidenum">
              <a:rPr lang="en-US" smtClean="0"/>
              <a:pPr/>
              <a:t>42</a:t>
            </a:fld>
            <a:endParaRPr lang="en-US"/>
          </a:p>
        </p:txBody>
      </p:sp>
    </p:spTree>
    <p:extLst>
      <p:ext uri="{BB962C8B-B14F-4D97-AF65-F5344CB8AC3E}">
        <p14:creationId xmlns:p14="http://schemas.microsoft.com/office/powerpoint/2010/main" val="2728468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BC7B46-C585-4AFC-B0A0-6829F76FA7F3}" type="slidenum">
              <a:rPr lang="en-US" smtClean="0"/>
              <a:pPr/>
              <a:t>43</a:t>
            </a:fld>
            <a:endParaRPr lang="en-US"/>
          </a:p>
        </p:txBody>
      </p:sp>
    </p:spTree>
    <p:extLst>
      <p:ext uri="{BB962C8B-B14F-4D97-AF65-F5344CB8AC3E}">
        <p14:creationId xmlns:p14="http://schemas.microsoft.com/office/powerpoint/2010/main" val="515386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BC7B46-C585-4AFC-B0A0-6829F76FA7F3}" type="slidenum">
              <a:rPr lang="en-US" smtClean="0"/>
              <a:pPr/>
              <a:t>44</a:t>
            </a:fld>
            <a:endParaRPr lang="en-US"/>
          </a:p>
        </p:txBody>
      </p:sp>
    </p:spTree>
    <p:extLst>
      <p:ext uri="{BB962C8B-B14F-4D97-AF65-F5344CB8AC3E}">
        <p14:creationId xmlns:p14="http://schemas.microsoft.com/office/powerpoint/2010/main" val="96844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BC7B46-C585-4AFC-B0A0-6829F76FA7F3}" type="slidenum">
              <a:rPr lang="en-US" smtClean="0"/>
              <a:pPr/>
              <a:t>45</a:t>
            </a:fld>
            <a:endParaRPr lang="en-US"/>
          </a:p>
        </p:txBody>
      </p:sp>
    </p:spTree>
    <p:extLst>
      <p:ext uri="{BB962C8B-B14F-4D97-AF65-F5344CB8AC3E}">
        <p14:creationId xmlns:p14="http://schemas.microsoft.com/office/powerpoint/2010/main" val="3802419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BC7B46-C585-4AFC-B0A0-6829F76FA7F3}" type="slidenum">
              <a:rPr lang="en-US" smtClean="0"/>
              <a:pPr/>
              <a:t>46</a:t>
            </a:fld>
            <a:endParaRPr lang="en-US"/>
          </a:p>
        </p:txBody>
      </p:sp>
    </p:spTree>
    <p:extLst>
      <p:ext uri="{BB962C8B-B14F-4D97-AF65-F5344CB8AC3E}">
        <p14:creationId xmlns:p14="http://schemas.microsoft.com/office/powerpoint/2010/main" val="1901945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B9BE49A4-DC1C-4BB6-9E17-B2B2013FEB83}" type="datetime1">
              <a:rPr lang="en-US" smtClean="0"/>
              <a:t>9/28/2016</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65EC914-6E26-4215-813E-2A7356EBD109}"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09DF1CE-4A28-4075-BFBD-1E101E0AFD8E}"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B5A54C-1DE6-469A-89C9-52ED7C4D3608}"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970B3C6-2ADF-474A-ADE2-C59AA0A09824}"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3AEDA1A-68CF-439B-9AAD-3830873E2091}" type="datetime1">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3EC4F164-C867-4A7B-9810-B7E8BB8F40A6}" type="datetime1">
              <a:rPr lang="en-US" smtClean="0"/>
              <a:t>9/28/2016</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F4FB3F05-E29C-4C51-96F7-D8F7EE09FAD1}" type="datetime1">
              <a:rPr lang="en-US" smtClean="0"/>
              <a:t>9/28/2016</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A229A6-D4AF-44DC-8A3E-C1D3A0E1F334}" type="datetime1">
              <a:rPr lang="en-US" smtClean="0"/>
              <a:t>9/28/2016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2DB7D32-7185-4212-964F-9B31C676E86A}" type="datetime1">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D6FBC6E-5DF1-4193-A5EF-9B6E0C0B5024}" type="datetime1">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ED32585-81B6-4F6A-8108-626A88B24A7E}" type="datetime1">
              <a:rPr lang="en-US" smtClean="0"/>
              <a:t>9/28/2016</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CSC 201: Computer </a:t>
            </a:r>
            <a:r>
              <a:rPr lang="en-US" dirty="0" smtClean="0"/>
              <a:t>Applications</a:t>
            </a:r>
            <a:endParaRPr lang="en-US" dirty="0"/>
          </a:p>
        </p:txBody>
      </p:sp>
      <p:sp>
        <p:nvSpPr>
          <p:cNvPr id="4" name="Title 1"/>
          <p:cNvSpPr txBox="1">
            <a:spLocks/>
          </p:cNvSpPr>
          <p:nvPr/>
        </p:nvSpPr>
        <p:spPr>
          <a:xfrm>
            <a:off x="457200" y="2133600"/>
            <a:ext cx="8458200" cy="1470025"/>
          </a:xfrm>
          <a:prstGeom prst="rect">
            <a:avLst/>
          </a:prstGeom>
        </p:spPr>
        <p:txBody>
          <a:bodyPr vert="horz" anchor="b">
            <a:normAutofit/>
          </a:bodyPr>
          <a:lstStyle>
            <a:lvl1pPr algn="l" rtl="0" eaLnBrk="1" latinLnBrk="0" hangingPunct="1">
              <a:spcBef>
                <a:spcPct val="0"/>
              </a:spcBef>
              <a:buNone/>
              <a:defRPr kumimoji="0" sz="4400" kern="1200">
                <a:solidFill>
                  <a:schemeClr val="bg1"/>
                </a:solidFill>
                <a:latin typeface="+mj-lt"/>
                <a:ea typeface="+mj-ea"/>
                <a:cs typeface="+mj-cs"/>
              </a:defRPr>
            </a:lvl1pPr>
          </a:lstStyle>
          <a:p>
            <a:pPr algn="ctr"/>
            <a:r>
              <a:rPr lang="en-US"/>
              <a:t>Word Processing</a:t>
            </a:r>
            <a:br>
              <a:rPr lang="en-US"/>
            </a:b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en-US" dirty="0"/>
              <a:t>Ruler</a:t>
            </a:r>
          </a:p>
        </p:txBody>
      </p:sp>
      <p:sp>
        <p:nvSpPr>
          <p:cNvPr id="3" name="Content Placeholder 2"/>
          <p:cNvSpPr>
            <a:spLocks noGrp="1"/>
          </p:cNvSpPr>
          <p:nvPr>
            <p:ph idx="1"/>
          </p:nvPr>
        </p:nvSpPr>
        <p:spPr>
          <a:xfrm>
            <a:off x="304800" y="1554163"/>
            <a:ext cx="8686800" cy="655638"/>
          </a:xfrm>
        </p:spPr>
        <p:txBody>
          <a:bodyPr/>
          <a:lstStyle/>
          <a:p>
            <a:r>
              <a:rPr lang="en-US" dirty="0"/>
              <a:t>The Ruler is found below the Ribbon.</a:t>
            </a:r>
          </a:p>
        </p:txBody>
      </p:sp>
      <p:sp>
        <p:nvSpPr>
          <p:cNvPr id="5" name="Content Placeholder 2"/>
          <p:cNvSpPr txBox="1">
            <a:spLocks/>
          </p:cNvSpPr>
          <p:nvPr/>
        </p:nvSpPr>
        <p:spPr>
          <a:xfrm>
            <a:off x="304800" y="3505200"/>
            <a:ext cx="8686800" cy="1447800"/>
          </a:xfrm>
          <a:prstGeom prst="rect">
            <a:avLst/>
          </a:prstGeom>
        </p:spPr>
        <p:txBody>
          <a:bodyPr vert="horz">
            <a:normAutofit fontScale="77500" lnSpcReduction="20000"/>
          </a:bodyPr>
          <a:lstStyle/>
          <a:p>
            <a:pPr marL="342900" lvl="0" indent="-342900">
              <a:spcBef>
                <a:spcPct val="20000"/>
              </a:spcBef>
              <a:buClr>
                <a:schemeClr val="accent1"/>
              </a:buClr>
              <a:buSzPct val="70000"/>
              <a:buFont typeface="Wingdings 2"/>
              <a:buChar char=""/>
            </a:pPr>
            <a:r>
              <a:rPr lang="en-US" sz="3200" dirty="0"/>
              <a:t>If your ruler is not visible:</a:t>
            </a:r>
          </a:p>
          <a:p>
            <a:pPr marL="971550" lvl="1" indent="-514350">
              <a:spcBef>
                <a:spcPct val="20000"/>
              </a:spcBef>
              <a:buSzPct val="70000"/>
              <a:buFont typeface="+mj-lt"/>
              <a:buAutoNum type="arabicPeriod"/>
            </a:pPr>
            <a:r>
              <a:rPr lang="en-US" sz="3200" noProof="0" dirty="0">
                <a:solidFill>
                  <a:schemeClr val="tx2"/>
                </a:solidFill>
              </a:rPr>
              <a:t>Click the View Tab.</a:t>
            </a:r>
          </a:p>
          <a:p>
            <a:pPr marL="971550" lvl="1" indent="-514350">
              <a:spcBef>
                <a:spcPct val="20000"/>
              </a:spcBef>
              <a:buSzPct val="70000"/>
              <a:buFont typeface="+mj-lt"/>
              <a:buAutoNum type="arabicPeriod"/>
            </a:pPr>
            <a:r>
              <a:rPr lang="en-US" sz="3100" dirty="0">
                <a:solidFill>
                  <a:schemeClr val="tx2"/>
                </a:solidFill>
              </a:rPr>
              <a:t>Click the check box next to Ruler in the Show/Hide group. The ruler appears below the Ribbon</a:t>
            </a:r>
          </a:p>
        </p:txBody>
      </p:sp>
      <p:sp>
        <p:nvSpPr>
          <p:cNvPr id="10" name="TextBox 9"/>
          <p:cNvSpPr txBox="1"/>
          <p:nvPr/>
        </p:nvSpPr>
        <p:spPr>
          <a:xfrm>
            <a:off x="457200" y="2819400"/>
            <a:ext cx="2057400" cy="646331"/>
          </a:xfrm>
          <a:prstGeom prst="rect">
            <a:avLst/>
          </a:prstGeom>
          <a:noFill/>
        </p:spPr>
        <p:txBody>
          <a:bodyPr wrap="square" rtlCol="0">
            <a:spAutoFit/>
          </a:bodyPr>
          <a:lstStyle/>
          <a:p>
            <a:r>
              <a:rPr lang="en-US" dirty="0"/>
              <a:t>Tool for setting Tab Stops</a:t>
            </a:r>
          </a:p>
        </p:txBody>
      </p:sp>
      <p:cxnSp>
        <p:nvCxnSpPr>
          <p:cNvPr id="21" name="Straight Arrow Connector 20"/>
          <p:cNvCxnSpPr/>
          <p:nvPr/>
        </p:nvCxnSpPr>
        <p:spPr>
          <a:xfrm>
            <a:off x="5181600" y="5600700"/>
            <a:ext cx="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908957" y="4987026"/>
            <a:ext cx="7400925" cy="1514475"/>
          </a:xfrm>
          <a:prstGeom prst="rect">
            <a:avLst/>
          </a:prstGeom>
        </p:spPr>
      </p:pic>
      <p:cxnSp>
        <p:nvCxnSpPr>
          <p:cNvPr id="22" name="Straight Arrow Connector 21"/>
          <p:cNvCxnSpPr>
            <a:endCxn id="23" idx="7"/>
          </p:cNvCxnSpPr>
          <p:nvPr/>
        </p:nvCxnSpPr>
        <p:spPr>
          <a:xfrm flipH="1">
            <a:off x="5309767" y="4978053"/>
            <a:ext cx="252834" cy="23051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724400" y="5130452"/>
            <a:ext cx="685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410200" y="4675111"/>
            <a:ext cx="381000" cy="369332"/>
          </a:xfrm>
          <a:prstGeom prst="rect">
            <a:avLst/>
          </a:prstGeom>
          <a:noFill/>
        </p:spPr>
        <p:txBody>
          <a:bodyPr wrap="square" rtlCol="0">
            <a:spAutoFit/>
          </a:bodyPr>
          <a:lstStyle/>
          <a:p>
            <a:r>
              <a:rPr lang="en-US" dirty="0"/>
              <a:t>1</a:t>
            </a:r>
          </a:p>
        </p:txBody>
      </p:sp>
      <p:sp>
        <p:nvSpPr>
          <p:cNvPr id="27" name="Oval 26"/>
          <p:cNvSpPr/>
          <p:nvPr/>
        </p:nvSpPr>
        <p:spPr>
          <a:xfrm>
            <a:off x="2667000" y="5486398"/>
            <a:ext cx="1066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038600" y="5562598"/>
            <a:ext cx="381000" cy="369332"/>
          </a:xfrm>
          <a:prstGeom prst="rect">
            <a:avLst/>
          </a:prstGeom>
          <a:noFill/>
        </p:spPr>
        <p:txBody>
          <a:bodyPr wrap="square" rtlCol="0">
            <a:spAutoFit/>
          </a:bodyPr>
          <a:lstStyle/>
          <a:p>
            <a:r>
              <a:rPr lang="en-US" dirty="0"/>
              <a:t>2</a:t>
            </a:r>
          </a:p>
        </p:txBody>
      </p:sp>
      <p:cxnSp>
        <p:nvCxnSpPr>
          <p:cNvPr id="29" name="Straight Arrow Connector 28"/>
          <p:cNvCxnSpPr>
            <a:stCxn id="28" idx="1"/>
            <a:endCxn id="27" idx="6"/>
          </p:cNvCxnSpPr>
          <p:nvPr/>
        </p:nvCxnSpPr>
        <p:spPr>
          <a:xfrm flipH="1">
            <a:off x="3733800" y="5747264"/>
            <a:ext cx="304800" cy="583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57200" y="1973681"/>
            <a:ext cx="7286625" cy="1034028"/>
            <a:chOff x="457200" y="1973681"/>
            <a:chExt cx="7286625" cy="1034028"/>
          </a:xfrm>
        </p:grpSpPr>
        <p:pic>
          <p:nvPicPr>
            <p:cNvPr id="6" name="Picture 5"/>
            <p:cNvPicPr>
              <a:picLocks noChangeAspect="1"/>
            </p:cNvPicPr>
            <p:nvPr/>
          </p:nvPicPr>
          <p:blipFill>
            <a:blip r:embed="rId3"/>
            <a:stretch>
              <a:fillRect/>
            </a:stretch>
          </p:blipFill>
          <p:spPr>
            <a:xfrm>
              <a:off x="714375" y="2011016"/>
              <a:ext cx="7029450" cy="447675"/>
            </a:xfrm>
            <a:prstGeom prst="rect">
              <a:avLst/>
            </a:prstGeom>
          </p:spPr>
        </p:pic>
        <p:sp>
          <p:nvSpPr>
            <p:cNvPr id="30" name="Oval 29"/>
            <p:cNvSpPr/>
            <p:nvPr/>
          </p:nvSpPr>
          <p:spPr>
            <a:xfrm>
              <a:off x="457200" y="2057400"/>
              <a:ext cx="502910" cy="37156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079853" y="1973681"/>
              <a:ext cx="533400" cy="45528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858000" y="2057400"/>
              <a:ext cx="685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5" idx="1"/>
              <a:endCxn id="31" idx="5"/>
            </p:cNvCxnSpPr>
            <p:nvPr/>
          </p:nvCxnSpPr>
          <p:spPr>
            <a:xfrm flipH="1" flipV="1">
              <a:off x="1535138" y="2362291"/>
              <a:ext cx="2427262" cy="56557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2" idx="3"/>
            </p:cNvCxnSpPr>
            <p:nvPr/>
          </p:nvCxnSpPr>
          <p:spPr>
            <a:xfrm flipV="1">
              <a:off x="4712283" y="2512685"/>
              <a:ext cx="2246150" cy="49502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3962400" y="2743200"/>
            <a:ext cx="1752600" cy="369332"/>
          </a:xfrm>
          <a:prstGeom prst="rect">
            <a:avLst/>
          </a:prstGeom>
          <a:noFill/>
        </p:spPr>
        <p:txBody>
          <a:bodyPr wrap="square" rtlCol="0">
            <a:spAutoFit/>
          </a:bodyPr>
          <a:lstStyle/>
          <a:p>
            <a:r>
              <a:rPr lang="en-US" dirty="0"/>
              <a:t>Indent Markers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en-US" dirty="0"/>
              <a:t>Creating a simple Document</a:t>
            </a:r>
          </a:p>
        </p:txBody>
      </p:sp>
      <p:sp>
        <p:nvSpPr>
          <p:cNvPr id="3" name="Content Placeholder 2"/>
          <p:cNvSpPr>
            <a:spLocks noGrp="1"/>
          </p:cNvSpPr>
          <p:nvPr>
            <p:ph idx="1"/>
          </p:nvPr>
        </p:nvSpPr>
        <p:spPr>
          <a:xfrm>
            <a:off x="304800" y="1554161"/>
            <a:ext cx="3429000" cy="4418013"/>
          </a:xfrm>
        </p:spPr>
        <p:txBody>
          <a:bodyPr>
            <a:normAutofit/>
          </a:bodyPr>
          <a:lstStyle/>
          <a:p>
            <a:pPr marL="514350" indent="-514350">
              <a:buClrTx/>
              <a:buFont typeface="+mj-lt"/>
              <a:buAutoNum type="arabicPeriod"/>
            </a:pPr>
            <a:r>
              <a:rPr lang="en-US" dirty="0"/>
              <a:t>Open MS Word 2016.</a:t>
            </a:r>
          </a:p>
          <a:p>
            <a:pPr marL="514350" indent="-514350">
              <a:buClrTx/>
              <a:buFont typeface="+mj-lt"/>
              <a:buAutoNum type="arabicPeriod"/>
            </a:pPr>
            <a:r>
              <a:rPr lang="en-US" dirty="0"/>
              <a:t>Click the File Tab.</a:t>
            </a:r>
          </a:p>
          <a:p>
            <a:pPr marL="514350" indent="-514350">
              <a:buClrTx/>
              <a:buFont typeface="+mj-lt"/>
              <a:buAutoNum type="arabicPeriod"/>
            </a:pPr>
            <a:r>
              <a:rPr lang="en-US" dirty="0"/>
              <a:t>Click New. </a:t>
            </a:r>
          </a:p>
          <a:p>
            <a:pPr marL="514350" indent="-514350">
              <a:buClrTx/>
              <a:buFont typeface="+mj-lt"/>
              <a:buAutoNum type="arabicPeriod"/>
            </a:pPr>
            <a:r>
              <a:rPr lang="en-US" dirty="0"/>
              <a:t>Choose a blank document, or choose from a template.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grpSp>
        <p:nvGrpSpPr>
          <p:cNvPr id="5" name="Group 4"/>
          <p:cNvGrpSpPr/>
          <p:nvPr/>
        </p:nvGrpSpPr>
        <p:grpSpPr>
          <a:xfrm>
            <a:off x="173736" y="990600"/>
            <a:ext cx="8763000" cy="5334000"/>
            <a:chOff x="3293723" y="1183297"/>
            <a:chExt cx="9144000" cy="5504024"/>
          </a:xfrm>
        </p:grpSpPr>
        <p:pic>
          <p:nvPicPr>
            <p:cNvPr id="6" name="Picture 5"/>
            <p:cNvPicPr>
              <a:picLocks noChangeAspect="1"/>
            </p:cNvPicPr>
            <p:nvPr/>
          </p:nvPicPr>
          <p:blipFill>
            <a:blip r:embed="rId2"/>
            <a:stretch>
              <a:fillRect/>
            </a:stretch>
          </p:blipFill>
          <p:spPr>
            <a:xfrm>
              <a:off x="3293723" y="1698411"/>
              <a:ext cx="9144000" cy="4988910"/>
            </a:xfrm>
            <a:prstGeom prst="rect">
              <a:avLst/>
            </a:prstGeom>
          </p:spPr>
        </p:pic>
        <p:grpSp>
          <p:nvGrpSpPr>
            <p:cNvPr id="7" name="Group 6"/>
            <p:cNvGrpSpPr/>
            <p:nvPr/>
          </p:nvGrpSpPr>
          <p:grpSpPr>
            <a:xfrm>
              <a:off x="3293723" y="1183297"/>
              <a:ext cx="3409950" cy="3494564"/>
              <a:chOff x="3293723" y="1219200"/>
              <a:chExt cx="3409950" cy="3494564"/>
            </a:xfrm>
          </p:grpSpPr>
          <p:sp>
            <p:nvSpPr>
              <p:cNvPr id="8" name="Oval 7"/>
              <p:cNvSpPr/>
              <p:nvPr/>
            </p:nvSpPr>
            <p:spPr>
              <a:xfrm>
                <a:off x="3293723" y="2439205"/>
                <a:ext cx="838200" cy="41501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endCxn id="8" idx="5"/>
              </p:cNvCxnSpPr>
              <p:nvPr/>
            </p:nvCxnSpPr>
            <p:spPr>
              <a:xfrm flipH="1" flipV="1">
                <a:off x="4009171" y="2793443"/>
                <a:ext cx="275152" cy="26760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820608" y="3863319"/>
                <a:ext cx="838200" cy="381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0" idx="5"/>
              </p:cNvCxnSpPr>
              <p:nvPr/>
            </p:nvCxnSpPr>
            <p:spPr>
              <a:xfrm flipH="1" flipV="1">
                <a:off x="5536056" y="4188523"/>
                <a:ext cx="275152" cy="29664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08123" y="2996518"/>
                <a:ext cx="311304" cy="369332"/>
              </a:xfrm>
              <a:prstGeom prst="rect">
                <a:avLst/>
              </a:prstGeom>
              <a:noFill/>
            </p:spPr>
            <p:txBody>
              <a:bodyPr wrap="none" rtlCol="0">
                <a:spAutoFit/>
              </a:bodyPr>
              <a:lstStyle/>
              <a:p>
                <a:r>
                  <a:rPr lang="en-US" dirty="0"/>
                  <a:t>3</a:t>
                </a:r>
              </a:p>
            </p:txBody>
          </p:sp>
          <p:sp>
            <p:nvSpPr>
              <p:cNvPr id="13" name="TextBox 12"/>
              <p:cNvSpPr txBox="1"/>
              <p:nvPr/>
            </p:nvSpPr>
            <p:spPr>
              <a:xfrm>
                <a:off x="5755756" y="4344432"/>
                <a:ext cx="314510" cy="369332"/>
              </a:xfrm>
              <a:prstGeom prst="rect">
                <a:avLst/>
              </a:prstGeom>
              <a:noFill/>
            </p:spPr>
            <p:txBody>
              <a:bodyPr wrap="none" rtlCol="0">
                <a:spAutoFit/>
              </a:bodyPr>
              <a:lstStyle/>
              <a:p>
                <a:r>
                  <a:rPr lang="en-US" dirty="0"/>
                  <a:t>4</a:t>
                </a:r>
              </a:p>
            </p:txBody>
          </p:sp>
          <p:pic>
            <p:nvPicPr>
              <p:cNvPr id="14" name="Picture 13"/>
              <p:cNvPicPr>
                <a:picLocks noChangeAspect="1"/>
              </p:cNvPicPr>
              <p:nvPr/>
            </p:nvPicPr>
            <p:blipFill>
              <a:blip r:embed="rId3"/>
              <a:stretch>
                <a:fillRect/>
              </a:stretch>
            </p:blipFill>
            <p:spPr>
              <a:xfrm>
                <a:off x="4284323" y="1271157"/>
                <a:ext cx="2419350" cy="361950"/>
              </a:xfrm>
              <a:prstGeom prst="rect">
                <a:avLst/>
              </a:prstGeom>
            </p:spPr>
          </p:pic>
          <p:sp>
            <p:nvSpPr>
              <p:cNvPr id="15" name="Oval 14"/>
              <p:cNvSpPr/>
              <p:nvPr/>
            </p:nvSpPr>
            <p:spPr>
              <a:xfrm>
                <a:off x="4132374" y="1219200"/>
                <a:ext cx="838200" cy="381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endCxn id="15" idx="5"/>
              </p:cNvCxnSpPr>
              <p:nvPr/>
            </p:nvCxnSpPr>
            <p:spPr>
              <a:xfrm flipH="1" flipV="1">
                <a:off x="4847822" y="1544404"/>
                <a:ext cx="275152" cy="29664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46774" y="1752600"/>
                <a:ext cx="312906" cy="369332"/>
              </a:xfrm>
              <a:prstGeom prst="rect">
                <a:avLst/>
              </a:prstGeom>
              <a:noFill/>
            </p:spPr>
            <p:txBody>
              <a:bodyPr wrap="none" rtlCol="0">
                <a:spAutoFit/>
              </a:bodyPr>
              <a:lstStyle/>
              <a:p>
                <a:r>
                  <a:rPr lang="en-US" dirty="0"/>
                  <a:t>2</a:t>
                </a:r>
              </a:p>
            </p:txBody>
          </p:sp>
        </p:grpSp>
      </p:grpSp>
    </p:spTree>
    <p:extLst>
      <p:ext uri="{BB962C8B-B14F-4D97-AF65-F5344CB8AC3E}">
        <p14:creationId xmlns:p14="http://schemas.microsoft.com/office/powerpoint/2010/main" val="1374920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a:t>Formatting a Paragraph</a:t>
            </a:r>
          </a:p>
        </p:txBody>
      </p:sp>
      <p:sp>
        <p:nvSpPr>
          <p:cNvPr id="3" name="Content Placeholder 2"/>
          <p:cNvSpPr>
            <a:spLocks noGrp="1"/>
          </p:cNvSpPr>
          <p:nvPr>
            <p:ph idx="1"/>
          </p:nvPr>
        </p:nvSpPr>
        <p:spPr>
          <a:xfrm>
            <a:off x="0" y="1600200"/>
            <a:ext cx="8686800" cy="2362200"/>
          </a:xfrm>
        </p:spPr>
        <p:txBody>
          <a:bodyPr>
            <a:normAutofit/>
          </a:bodyPr>
          <a:lstStyle/>
          <a:p>
            <a:pPr marL="182880" indent="-182880">
              <a:buClrTx/>
              <a:buFont typeface="+mj-lt"/>
              <a:buAutoNum type="arabicPeriod"/>
            </a:pPr>
            <a:r>
              <a:rPr lang="en-US" sz="2000" dirty="0"/>
              <a:t>Place your cursor anywhere in the second paragraph of the sample text</a:t>
            </a:r>
            <a:r>
              <a:rPr lang="en-US" sz="2000" dirty="0" smtClean="0"/>
              <a:t>.</a:t>
            </a:r>
            <a:endParaRPr lang="en-US" sz="2000" dirty="0"/>
          </a:p>
          <a:p>
            <a:pPr marL="182880" indent="-182880">
              <a:buClrTx/>
              <a:buFont typeface="+mj-lt"/>
              <a:buAutoNum type="arabicPeriod"/>
            </a:pPr>
            <a:r>
              <a:rPr lang="en-US" sz="2000" dirty="0"/>
              <a:t>Choose the Page Layout tab. The default spacing appears in the Spacing Before field</a:t>
            </a:r>
            <a:r>
              <a:rPr lang="en-US" sz="2000" dirty="0" smtClean="0"/>
              <a:t>.</a:t>
            </a:r>
            <a:endParaRPr lang="en-US" sz="2000" dirty="0"/>
          </a:p>
          <a:p>
            <a:pPr marL="182880" indent="-182880">
              <a:buClrTx/>
              <a:buFont typeface="+mj-lt"/>
              <a:buAutoNum type="arabicPeriod"/>
            </a:pPr>
            <a:r>
              <a:rPr lang="en-US" sz="2000" dirty="0"/>
              <a:t>Click the up arrow next to the Spacing Before field to increase the space before the paragraph</a:t>
            </a:r>
            <a:r>
              <a:rPr lang="en-US" sz="2000" dirty="0" smtClean="0"/>
              <a:t>.</a:t>
            </a:r>
            <a:endParaRPr lang="en-US" sz="2000" dirty="0"/>
          </a:p>
          <a:p>
            <a:pPr marL="182880" indent="-182880">
              <a:buClrTx/>
              <a:buFont typeface="+mj-lt"/>
              <a:buAutoNum type="arabicPeriod"/>
            </a:pPr>
            <a:r>
              <a:rPr lang="en-US" sz="2000" dirty="0"/>
              <a:t>Click the up arrow next to the Spacing After field to increase the amount of space after the paragraph.</a:t>
            </a:r>
          </a:p>
        </p:txBody>
      </p:sp>
      <p:sp>
        <p:nvSpPr>
          <p:cNvPr id="5" name="Content Placeholder 2"/>
          <p:cNvSpPr txBox="1">
            <a:spLocks/>
          </p:cNvSpPr>
          <p:nvPr/>
        </p:nvSpPr>
        <p:spPr>
          <a:xfrm>
            <a:off x="0" y="6096000"/>
            <a:ext cx="9144000" cy="762000"/>
          </a:xfrm>
          <a:prstGeom prst="rect">
            <a:avLst/>
          </a:prstGeom>
        </p:spPr>
        <p:txBody>
          <a:bodyPr vert="horz">
            <a:normAutofit/>
          </a:bodyPr>
          <a:lstStyle/>
          <a:p>
            <a:pPr lvl="0">
              <a:spcBef>
                <a:spcPct val="20000"/>
              </a:spcBef>
              <a:buClr>
                <a:schemeClr val="accent1"/>
              </a:buClr>
              <a:buSzPct val="70000"/>
            </a:pPr>
            <a:endParaRPr lang="en-US" sz="3200" dirty="0">
              <a:solidFill>
                <a:schemeClr val="tx2"/>
              </a:solidFill>
            </a:endParaRPr>
          </a:p>
        </p:txBody>
      </p:sp>
      <p:pic>
        <p:nvPicPr>
          <p:cNvPr id="6" name="Picture 5"/>
          <p:cNvPicPr>
            <a:picLocks noChangeAspect="1"/>
          </p:cNvPicPr>
          <p:nvPr/>
        </p:nvPicPr>
        <p:blipFill>
          <a:blip r:embed="rId2"/>
          <a:stretch>
            <a:fillRect/>
          </a:stretch>
        </p:blipFill>
        <p:spPr>
          <a:xfrm>
            <a:off x="457200" y="3962400"/>
            <a:ext cx="8185518" cy="2852348"/>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a:t>Line Spacing and Indentation</a:t>
            </a:r>
          </a:p>
        </p:txBody>
      </p:sp>
      <p:grpSp>
        <p:nvGrpSpPr>
          <p:cNvPr id="5" name="Group 4"/>
          <p:cNvGrpSpPr/>
          <p:nvPr/>
        </p:nvGrpSpPr>
        <p:grpSpPr>
          <a:xfrm>
            <a:off x="-5687" y="1676400"/>
            <a:ext cx="9516056" cy="4829953"/>
            <a:chOff x="152400" y="2055261"/>
            <a:chExt cx="9516056" cy="4829953"/>
          </a:xfrm>
        </p:grpSpPr>
        <p:pic>
          <p:nvPicPr>
            <p:cNvPr id="3" name="Picture 2"/>
            <p:cNvPicPr>
              <a:picLocks noChangeAspect="1"/>
            </p:cNvPicPr>
            <p:nvPr/>
          </p:nvPicPr>
          <p:blipFill>
            <a:blip r:embed="rId2"/>
            <a:stretch>
              <a:fillRect/>
            </a:stretch>
          </p:blipFill>
          <p:spPr>
            <a:xfrm>
              <a:off x="152400" y="2055261"/>
              <a:ext cx="9144000" cy="4829953"/>
            </a:xfrm>
            <a:prstGeom prst="rect">
              <a:avLst/>
            </a:prstGeom>
          </p:spPr>
        </p:pic>
        <p:sp>
          <p:nvSpPr>
            <p:cNvPr id="17" name="Oval 16"/>
            <p:cNvSpPr/>
            <p:nvPr/>
          </p:nvSpPr>
          <p:spPr>
            <a:xfrm>
              <a:off x="7001456" y="4819751"/>
              <a:ext cx="2057400"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58656" y="3834309"/>
              <a:ext cx="2209800"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V="1">
              <a:off x="6810956" y="4124235"/>
              <a:ext cx="1295400" cy="96193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829300" y="2812103"/>
              <a:ext cx="1676400" cy="381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324100" y="4876800"/>
              <a:ext cx="2667000" cy="923330"/>
            </a:xfrm>
            <a:prstGeom prst="rect">
              <a:avLst/>
            </a:prstGeom>
            <a:solidFill>
              <a:schemeClr val="bg1"/>
            </a:solidFill>
            <a:ln>
              <a:solidFill>
                <a:srgbClr val="C00000"/>
              </a:solidFill>
            </a:ln>
          </p:spPr>
          <p:txBody>
            <a:bodyPr wrap="square" rtlCol="0">
              <a:spAutoFit/>
            </a:bodyPr>
            <a:lstStyle/>
            <a:p>
              <a:r>
                <a:rPr lang="en-US" b="1" dirty="0"/>
                <a:t>Special Indentation for the first line of the paragraph</a:t>
              </a:r>
            </a:p>
          </p:txBody>
        </p:sp>
        <p:sp>
          <p:nvSpPr>
            <p:cNvPr id="27" name="TextBox 26"/>
            <p:cNvSpPr txBox="1"/>
            <p:nvPr/>
          </p:nvSpPr>
          <p:spPr>
            <a:xfrm>
              <a:off x="5439356" y="5086171"/>
              <a:ext cx="2590800" cy="1200329"/>
            </a:xfrm>
            <a:prstGeom prst="rect">
              <a:avLst/>
            </a:prstGeom>
            <a:solidFill>
              <a:schemeClr val="bg1"/>
            </a:solidFill>
            <a:ln>
              <a:solidFill>
                <a:srgbClr val="C00000"/>
              </a:solidFill>
            </a:ln>
          </p:spPr>
          <p:txBody>
            <a:bodyPr wrap="square" rtlCol="0">
              <a:spAutoFit/>
            </a:bodyPr>
            <a:lstStyle/>
            <a:p>
              <a:r>
                <a:rPr lang="en-US" b="1" dirty="0"/>
                <a:t>Set the spacing between two lines of the same paragraph (i.e. 1.15 lines)</a:t>
              </a:r>
            </a:p>
          </p:txBody>
        </p:sp>
        <p:sp>
          <p:nvSpPr>
            <p:cNvPr id="28" name="TextBox 27"/>
            <p:cNvSpPr txBox="1"/>
            <p:nvPr/>
          </p:nvSpPr>
          <p:spPr>
            <a:xfrm>
              <a:off x="4686300" y="3364374"/>
              <a:ext cx="2590800" cy="1200329"/>
            </a:xfrm>
            <a:prstGeom prst="rect">
              <a:avLst/>
            </a:prstGeom>
            <a:solidFill>
              <a:schemeClr val="bg1"/>
            </a:solidFill>
            <a:ln>
              <a:solidFill>
                <a:srgbClr val="C00000"/>
              </a:solidFill>
            </a:ln>
          </p:spPr>
          <p:txBody>
            <a:bodyPr wrap="square" rtlCol="0">
              <a:spAutoFit/>
            </a:bodyPr>
            <a:lstStyle/>
            <a:p>
              <a:r>
                <a:rPr lang="en-US" b="1" dirty="0"/>
                <a:t>Set the alignment of the text to Left, Right, Centered, or Justified</a:t>
              </a:r>
            </a:p>
          </p:txBody>
        </p:sp>
        <p:sp>
          <p:nvSpPr>
            <p:cNvPr id="30" name="TextBox 29"/>
            <p:cNvSpPr txBox="1"/>
            <p:nvPr/>
          </p:nvSpPr>
          <p:spPr>
            <a:xfrm>
              <a:off x="360321" y="3884865"/>
              <a:ext cx="2590800" cy="923330"/>
            </a:xfrm>
            <a:prstGeom prst="rect">
              <a:avLst/>
            </a:prstGeom>
            <a:solidFill>
              <a:schemeClr val="bg1"/>
            </a:solidFill>
            <a:ln>
              <a:solidFill>
                <a:srgbClr val="C00000"/>
              </a:solidFill>
            </a:ln>
          </p:spPr>
          <p:txBody>
            <a:bodyPr wrap="square" rtlCol="0">
              <a:spAutoFit/>
            </a:bodyPr>
            <a:lstStyle/>
            <a:p>
              <a:r>
                <a:rPr lang="en-US" b="1" dirty="0"/>
                <a:t>Click this button to open the Paragraph Dialog Box</a:t>
              </a:r>
            </a:p>
          </p:txBody>
        </p:sp>
        <p:cxnSp>
          <p:nvCxnSpPr>
            <p:cNvPr id="31" name="Straight Arrow Connector 30"/>
            <p:cNvCxnSpPr>
              <a:stCxn id="28" idx="0"/>
              <a:endCxn id="24" idx="3"/>
            </p:cNvCxnSpPr>
            <p:nvPr/>
          </p:nvCxnSpPr>
          <p:spPr>
            <a:xfrm flipV="1">
              <a:off x="5981700" y="3137307"/>
              <a:ext cx="93103" cy="22706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57200" y="3364375"/>
              <a:ext cx="3733800" cy="54371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991100" y="4972151"/>
              <a:ext cx="2319628" cy="15240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157360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lstStyle/>
          <a:p>
            <a:r>
              <a:rPr lang="en-US" dirty="0"/>
              <a:t>Choosing a Style Set</a:t>
            </a:r>
          </a:p>
        </p:txBody>
      </p:sp>
      <p:sp>
        <p:nvSpPr>
          <p:cNvPr id="3" name="Content Placeholder 2"/>
          <p:cNvSpPr>
            <a:spLocks noGrp="1"/>
          </p:cNvSpPr>
          <p:nvPr>
            <p:ph idx="1"/>
          </p:nvPr>
        </p:nvSpPr>
        <p:spPr>
          <a:xfrm>
            <a:off x="228600" y="1676400"/>
            <a:ext cx="4876799" cy="3962400"/>
          </a:xfrm>
        </p:spPr>
        <p:txBody>
          <a:bodyPr>
            <a:normAutofit fontScale="85000" lnSpcReduction="10000"/>
          </a:bodyPr>
          <a:lstStyle/>
          <a:p>
            <a:pPr marL="514350" indent="-514350">
              <a:buClr>
                <a:schemeClr val="bg2">
                  <a:lumMod val="10000"/>
                </a:schemeClr>
              </a:buClr>
              <a:buFont typeface="+mj-lt"/>
              <a:buAutoNum type="arabicPeriod"/>
            </a:pPr>
            <a:r>
              <a:rPr lang="en-US" dirty="0"/>
              <a:t>Choose the Home tab.</a:t>
            </a:r>
          </a:p>
          <a:p>
            <a:pPr marL="514350" indent="-514350">
              <a:buClr>
                <a:schemeClr val="bg2">
                  <a:lumMod val="10000"/>
                </a:schemeClr>
              </a:buClr>
              <a:buFont typeface="+mj-lt"/>
              <a:buAutoNum type="arabicPeriod"/>
            </a:pPr>
            <a:r>
              <a:rPr lang="en-US" dirty="0"/>
              <a:t>Click Change Styles in the Styles group. A menu appears.</a:t>
            </a:r>
          </a:p>
          <a:p>
            <a:pPr marL="514350" indent="-514350">
              <a:buClr>
                <a:schemeClr val="bg2">
                  <a:lumMod val="10000"/>
                </a:schemeClr>
              </a:buClr>
              <a:buFont typeface="+mj-lt"/>
              <a:buAutoNum type="arabicPeriod"/>
            </a:pPr>
            <a:r>
              <a:rPr lang="en-US" dirty="0"/>
              <a:t>Click Style Set. A menu appears. You can choose from any of the styles listed on the menu.</a:t>
            </a:r>
          </a:p>
          <a:p>
            <a:pPr marL="514350" indent="-514350">
              <a:buClr>
                <a:schemeClr val="bg2">
                  <a:lumMod val="10000"/>
                </a:schemeClr>
              </a:buClr>
              <a:buFont typeface="+mj-lt"/>
              <a:buAutoNum type="arabicPeriod"/>
            </a:pPr>
            <a:r>
              <a:rPr lang="en-US" dirty="0"/>
              <a:t>Click Simple (or any other Style Set). Word 2016 reformats all of the paragraphs into the Simple style.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066800"/>
          </a:xfrm>
        </p:spPr>
        <p:txBody>
          <a:bodyPr/>
          <a:lstStyle/>
          <a:p>
            <a:r>
              <a:rPr lang="en-US" dirty="0"/>
              <a:t>Applying Styles</a:t>
            </a:r>
          </a:p>
        </p:txBody>
      </p:sp>
      <p:pic>
        <p:nvPicPr>
          <p:cNvPr id="30724" name="Picture 4"/>
          <p:cNvPicPr>
            <a:picLocks noGrp="1" noChangeAspect="1" noChangeArrowheads="1"/>
          </p:cNvPicPr>
          <p:nvPr>
            <p:ph idx="1"/>
          </p:nvPr>
        </p:nvPicPr>
        <p:blipFill rotWithShape="1">
          <a:blip r:embed="rId2" cstate="print"/>
          <a:srcRect t="8428"/>
          <a:stretch/>
        </p:blipFill>
        <p:spPr bwMode="auto">
          <a:xfrm>
            <a:off x="304800" y="1676400"/>
            <a:ext cx="8534400" cy="4967207"/>
          </a:xfrm>
          <a:prstGeom prst="rect">
            <a:avLst/>
          </a:prstGeom>
          <a:noFill/>
          <a:ln w="9525">
            <a:noFill/>
            <a:miter lim="800000"/>
            <a:headEnd/>
            <a:tailEnd/>
          </a:ln>
        </p:spPr>
      </p:pic>
      <p:sp>
        <p:nvSpPr>
          <p:cNvPr id="8" name="Rectangle 7"/>
          <p:cNvSpPr/>
          <p:nvPr/>
        </p:nvSpPr>
        <p:spPr>
          <a:xfrm>
            <a:off x="1143000" y="3657600"/>
            <a:ext cx="64008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19" idx="4"/>
            <a:endCxn id="8" idx="1"/>
          </p:cNvCxnSpPr>
          <p:nvPr/>
        </p:nvCxnSpPr>
        <p:spPr>
          <a:xfrm rot="5400000">
            <a:off x="2438400" y="1066800"/>
            <a:ext cx="1828800" cy="4419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219200" y="3352800"/>
            <a:ext cx="34290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21" idx="4"/>
            <a:endCxn id="11" idx="3"/>
          </p:cNvCxnSpPr>
          <p:nvPr/>
        </p:nvCxnSpPr>
        <p:spPr>
          <a:xfrm rot="5400000">
            <a:off x="5410200" y="1600200"/>
            <a:ext cx="1143000" cy="2667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219200" y="2971800"/>
            <a:ext cx="31242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20" idx="4"/>
            <a:endCxn id="16" idx="3"/>
          </p:cNvCxnSpPr>
          <p:nvPr/>
        </p:nvCxnSpPr>
        <p:spPr>
          <a:xfrm rot="5400000">
            <a:off x="5124450" y="1581150"/>
            <a:ext cx="800100" cy="23622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181600" y="1676400"/>
            <a:ext cx="762000" cy="685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324600" y="1676400"/>
            <a:ext cx="762000" cy="685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34200" y="1676400"/>
            <a:ext cx="762000" cy="685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1066800"/>
          </a:xfrm>
        </p:spPr>
        <p:txBody>
          <a:bodyPr/>
          <a:lstStyle/>
          <a:p>
            <a:r>
              <a:rPr lang="en-US" dirty="0"/>
              <a:t>Creating a new style</a:t>
            </a:r>
          </a:p>
        </p:txBody>
      </p:sp>
      <p:grpSp>
        <p:nvGrpSpPr>
          <p:cNvPr id="6" name="Group 5"/>
          <p:cNvGrpSpPr/>
          <p:nvPr/>
        </p:nvGrpSpPr>
        <p:grpSpPr>
          <a:xfrm>
            <a:off x="154686" y="1521728"/>
            <a:ext cx="8782050" cy="4136571"/>
            <a:chOff x="224051" y="1426029"/>
            <a:chExt cx="9167599" cy="4183601"/>
          </a:xfrm>
        </p:grpSpPr>
        <p:pic>
          <p:nvPicPr>
            <p:cNvPr id="4" name="Picture 3"/>
            <p:cNvPicPr>
              <a:picLocks noChangeAspect="1"/>
            </p:cNvPicPr>
            <p:nvPr/>
          </p:nvPicPr>
          <p:blipFill>
            <a:blip r:embed="rId2"/>
            <a:stretch>
              <a:fillRect/>
            </a:stretch>
          </p:blipFill>
          <p:spPr>
            <a:xfrm>
              <a:off x="2514600" y="1426029"/>
              <a:ext cx="6877050" cy="3619500"/>
            </a:xfrm>
            <a:prstGeom prst="rect">
              <a:avLst/>
            </a:prstGeom>
          </p:spPr>
        </p:pic>
        <p:sp>
          <p:nvSpPr>
            <p:cNvPr id="8" name="TextBox 7"/>
            <p:cNvSpPr txBox="1"/>
            <p:nvPr/>
          </p:nvSpPr>
          <p:spPr>
            <a:xfrm>
              <a:off x="5221406" y="4153151"/>
              <a:ext cx="1981200" cy="923330"/>
            </a:xfrm>
            <a:prstGeom prst="rect">
              <a:avLst/>
            </a:prstGeom>
            <a:solidFill>
              <a:schemeClr val="bg1"/>
            </a:solidFill>
            <a:ln>
              <a:solidFill>
                <a:srgbClr val="C00000"/>
              </a:solidFill>
            </a:ln>
          </p:spPr>
          <p:txBody>
            <a:bodyPr wrap="square" rtlCol="0">
              <a:spAutoFit/>
            </a:bodyPr>
            <a:lstStyle/>
            <a:p>
              <a:r>
                <a:rPr lang="en-US" dirty="0"/>
                <a:t>Click on Modify for further options</a:t>
              </a:r>
            </a:p>
          </p:txBody>
        </p:sp>
        <p:sp>
          <p:nvSpPr>
            <p:cNvPr id="17" name="Oval 16"/>
            <p:cNvSpPr/>
            <p:nvPr/>
          </p:nvSpPr>
          <p:spPr>
            <a:xfrm>
              <a:off x="7010400" y="2675290"/>
              <a:ext cx="6858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a:stretch>
              <a:fillRect/>
            </a:stretch>
          </p:blipFill>
          <p:spPr>
            <a:xfrm>
              <a:off x="224051" y="3857030"/>
              <a:ext cx="3457575" cy="1752600"/>
            </a:xfrm>
            <a:prstGeom prst="rect">
              <a:avLst/>
            </a:prstGeom>
          </p:spPr>
        </p:pic>
        <p:cxnSp>
          <p:nvCxnSpPr>
            <p:cNvPr id="31" name="Straight Arrow Connector 30"/>
            <p:cNvCxnSpPr/>
            <p:nvPr/>
          </p:nvCxnSpPr>
          <p:spPr>
            <a:xfrm flipH="1">
              <a:off x="2489579" y="4640802"/>
              <a:ext cx="2743200" cy="68677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693712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447800"/>
            <a:ext cx="8724900" cy="5207454"/>
            <a:chOff x="0" y="1447800"/>
            <a:chExt cx="8724900" cy="5207454"/>
          </a:xfrm>
        </p:grpSpPr>
        <p:pic>
          <p:nvPicPr>
            <p:cNvPr id="15" name="Picture 14"/>
            <p:cNvPicPr>
              <a:picLocks noChangeAspect="1"/>
            </p:cNvPicPr>
            <p:nvPr/>
          </p:nvPicPr>
          <p:blipFill>
            <a:blip r:embed="rId2"/>
            <a:stretch>
              <a:fillRect/>
            </a:stretch>
          </p:blipFill>
          <p:spPr>
            <a:xfrm>
              <a:off x="3562350" y="1464129"/>
              <a:ext cx="5162550" cy="5191125"/>
            </a:xfrm>
            <a:prstGeom prst="rect">
              <a:avLst/>
            </a:prstGeom>
          </p:spPr>
        </p:pic>
        <p:cxnSp>
          <p:nvCxnSpPr>
            <p:cNvPr id="16" name="Straight Arrow Connector 15"/>
            <p:cNvCxnSpPr>
              <a:stCxn id="21" idx="2"/>
            </p:cNvCxnSpPr>
            <p:nvPr/>
          </p:nvCxnSpPr>
          <p:spPr>
            <a:xfrm flipV="1">
              <a:off x="1257300" y="2090350"/>
              <a:ext cx="4305302" cy="378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810000" y="3086100"/>
              <a:ext cx="3962400"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657599" y="6302827"/>
              <a:ext cx="762001" cy="17417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23" idx="2"/>
              <a:endCxn id="18" idx="2"/>
            </p:cNvCxnSpPr>
            <p:nvPr/>
          </p:nvCxnSpPr>
          <p:spPr>
            <a:xfrm>
              <a:off x="1295400" y="5800130"/>
              <a:ext cx="2362199" cy="58978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2" idx="2"/>
              <a:endCxn id="17" idx="2"/>
            </p:cNvCxnSpPr>
            <p:nvPr/>
          </p:nvCxnSpPr>
          <p:spPr>
            <a:xfrm flipV="1">
              <a:off x="952500" y="3238500"/>
              <a:ext cx="2857500" cy="7483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4800" y="1447800"/>
              <a:ext cx="1905000" cy="646331"/>
            </a:xfrm>
            <a:prstGeom prst="rect">
              <a:avLst/>
            </a:prstGeom>
            <a:solidFill>
              <a:schemeClr val="bg1"/>
            </a:solidFill>
            <a:ln>
              <a:solidFill>
                <a:srgbClr val="C00000"/>
              </a:solidFill>
            </a:ln>
          </p:spPr>
          <p:txBody>
            <a:bodyPr wrap="square" rtlCol="0">
              <a:spAutoFit/>
            </a:bodyPr>
            <a:lstStyle/>
            <a:p>
              <a:r>
                <a:rPr lang="en-US" dirty="0"/>
                <a:t>Choose a style name</a:t>
              </a:r>
            </a:p>
          </p:txBody>
        </p:sp>
        <p:sp>
          <p:nvSpPr>
            <p:cNvPr id="22" name="TextBox 21"/>
            <p:cNvSpPr txBox="1"/>
            <p:nvPr/>
          </p:nvSpPr>
          <p:spPr>
            <a:xfrm>
              <a:off x="0" y="2667000"/>
              <a:ext cx="1905000" cy="646331"/>
            </a:xfrm>
            <a:prstGeom prst="rect">
              <a:avLst/>
            </a:prstGeom>
            <a:solidFill>
              <a:schemeClr val="bg1"/>
            </a:solidFill>
            <a:ln>
              <a:solidFill>
                <a:srgbClr val="C00000"/>
              </a:solidFill>
            </a:ln>
          </p:spPr>
          <p:txBody>
            <a:bodyPr wrap="square" rtlCol="0">
              <a:spAutoFit/>
            </a:bodyPr>
            <a:lstStyle/>
            <a:p>
              <a:r>
                <a:rPr lang="en-US" dirty="0"/>
                <a:t>Adjust style format</a:t>
              </a:r>
            </a:p>
          </p:txBody>
        </p:sp>
        <p:sp>
          <p:nvSpPr>
            <p:cNvPr id="23" name="TextBox 22"/>
            <p:cNvSpPr txBox="1"/>
            <p:nvPr/>
          </p:nvSpPr>
          <p:spPr>
            <a:xfrm>
              <a:off x="304800" y="4876800"/>
              <a:ext cx="1981200" cy="923330"/>
            </a:xfrm>
            <a:prstGeom prst="rect">
              <a:avLst/>
            </a:prstGeom>
            <a:solidFill>
              <a:schemeClr val="bg1"/>
            </a:solidFill>
            <a:ln>
              <a:solidFill>
                <a:srgbClr val="C00000"/>
              </a:solidFill>
            </a:ln>
          </p:spPr>
          <p:txBody>
            <a:bodyPr wrap="square" rtlCol="0">
              <a:spAutoFit/>
            </a:bodyPr>
            <a:lstStyle/>
            <a:p>
              <a:r>
                <a:rPr lang="en-US" dirty="0"/>
                <a:t>Adjust Paragraph formatting and other options</a:t>
              </a: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40159121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a:t>Inserting a picture Caption</a:t>
            </a:r>
          </a:p>
        </p:txBody>
      </p:sp>
      <p:grpSp>
        <p:nvGrpSpPr>
          <p:cNvPr id="5" name="Group 4"/>
          <p:cNvGrpSpPr/>
          <p:nvPr/>
        </p:nvGrpSpPr>
        <p:grpSpPr>
          <a:xfrm>
            <a:off x="713014" y="1896070"/>
            <a:ext cx="7021286" cy="4757440"/>
            <a:chOff x="713014" y="1896070"/>
            <a:chExt cx="7021286" cy="4757440"/>
          </a:xfrm>
        </p:grpSpPr>
        <p:pic>
          <p:nvPicPr>
            <p:cNvPr id="4" name="Picture 3"/>
            <p:cNvPicPr>
              <a:picLocks noChangeAspect="1"/>
            </p:cNvPicPr>
            <p:nvPr/>
          </p:nvPicPr>
          <p:blipFill>
            <a:blip r:embed="rId2"/>
            <a:stretch>
              <a:fillRect/>
            </a:stretch>
          </p:blipFill>
          <p:spPr>
            <a:xfrm>
              <a:off x="914400" y="2819400"/>
              <a:ext cx="6819900" cy="2847975"/>
            </a:xfrm>
            <a:prstGeom prst="rect">
              <a:avLst/>
            </a:prstGeom>
          </p:spPr>
        </p:pic>
        <p:sp>
          <p:nvSpPr>
            <p:cNvPr id="15" name="Oval 14"/>
            <p:cNvSpPr/>
            <p:nvPr/>
          </p:nvSpPr>
          <p:spPr>
            <a:xfrm>
              <a:off x="713014" y="5342181"/>
              <a:ext cx="1524000"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20" idx="2"/>
              <a:endCxn id="15" idx="2"/>
            </p:cNvCxnSpPr>
            <p:nvPr/>
          </p:nvCxnSpPr>
          <p:spPr>
            <a:xfrm flipH="1" flipV="1">
              <a:off x="713014" y="5494581"/>
              <a:ext cx="3325586" cy="115892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71800" y="5730180"/>
              <a:ext cx="2133600" cy="923330"/>
            </a:xfrm>
            <a:prstGeom prst="rect">
              <a:avLst/>
            </a:prstGeom>
            <a:solidFill>
              <a:schemeClr val="bg1"/>
            </a:solidFill>
            <a:ln>
              <a:solidFill>
                <a:srgbClr val="C00000"/>
              </a:solidFill>
            </a:ln>
          </p:spPr>
          <p:txBody>
            <a:bodyPr wrap="square" rtlCol="0">
              <a:spAutoFit/>
            </a:bodyPr>
            <a:lstStyle/>
            <a:p>
              <a:r>
                <a:rPr lang="en-US" dirty="0"/>
                <a:t>1- Right Click on a picture, and select Insert Caption</a:t>
              </a:r>
            </a:p>
          </p:txBody>
        </p:sp>
        <p:sp>
          <p:nvSpPr>
            <p:cNvPr id="21" name="Oval 20"/>
            <p:cNvSpPr/>
            <p:nvPr/>
          </p:nvSpPr>
          <p:spPr>
            <a:xfrm>
              <a:off x="4800600" y="3343870"/>
              <a:ext cx="2590800"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23" idx="2"/>
              <a:endCxn id="21" idx="2"/>
            </p:cNvCxnSpPr>
            <p:nvPr/>
          </p:nvCxnSpPr>
          <p:spPr>
            <a:xfrm rot="16200000" flipH="1">
              <a:off x="4024015" y="2719685"/>
              <a:ext cx="676870" cy="8763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971800" y="1896070"/>
              <a:ext cx="1905000" cy="923330"/>
            </a:xfrm>
            <a:prstGeom prst="rect">
              <a:avLst/>
            </a:prstGeom>
            <a:solidFill>
              <a:schemeClr val="bg1"/>
            </a:solidFill>
            <a:ln>
              <a:solidFill>
                <a:srgbClr val="C00000"/>
              </a:solidFill>
            </a:ln>
          </p:spPr>
          <p:txBody>
            <a:bodyPr wrap="square" rtlCol="0">
              <a:spAutoFit/>
            </a:bodyPr>
            <a:lstStyle/>
            <a:p>
              <a:r>
                <a:rPr lang="en-US" dirty="0"/>
                <a:t>2- Add a small description next to the caption </a:t>
              </a:r>
            </a:p>
          </p:txBody>
        </p:sp>
        <p:sp>
          <p:nvSpPr>
            <p:cNvPr id="24" name="Oval 23"/>
            <p:cNvSpPr/>
            <p:nvPr/>
          </p:nvSpPr>
          <p:spPr>
            <a:xfrm>
              <a:off x="5796643" y="4859714"/>
              <a:ext cx="990600"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6" idx="0"/>
              <a:endCxn id="24" idx="4"/>
            </p:cNvCxnSpPr>
            <p:nvPr/>
          </p:nvCxnSpPr>
          <p:spPr>
            <a:xfrm rot="5400000" flipH="1" flipV="1">
              <a:off x="5987143" y="5240714"/>
              <a:ext cx="381000" cy="228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110843" y="5545514"/>
              <a:ext cx="1905000" cy="369332"/>
            </a:xfrm>
            <a:prstGeom prst="rect">
              <a:avLst/>
            </a:prstGeom>
            <a:solidFill>
              <a:schemeClr val="bg1"/>
            </a:solidFill>
            <a:ln>
              <a:solidFill>
                <a:srgbClr val="C00000"/>
              </a:solidFill>
            </a:ln>
          </p:spPr>
          <p:txBody>
            <a:bodyPr wrap="square" rtlCol="0">
              <a:spAutoFit/>
            </a:bodyPr>
            <a:lstStyle/>
            <a:p>
              <a:r>
                <a:rPr lang="en-US" dirty="0"/>
                <a:t>3- Click OK</a:t>
              </a: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familiar with MS Word</a:t>
            </a:r>
          </a:p>
        </p:txBody>
      </p:sp>
      <p:sp>
        <p:nvSpPr>
          <p:cNvPr id="3" name="Content Placeholder 2"/>
          <p:cNvSpPr>
            <a:spLocks noGrp="1"/>
          </p:cNvSpPr>
          <p:nvPr>
            <p:ph idx="1"/>
          </p:nvPr>
        </p:nvSpPr>
        <p:spPr/>
        <p:txBody>
          <a:bodyPr/>
          <a:lstStyle/>
          <a:p>
            <a:r>
              <a:rPr lang="en-US" dirty="0"/>
              <a:t>It is a non-free text processing software package</a:t>
            </a:r>
          </a:p>
          <a:p>
            <a:r>
              <a:rPr lang="en-US" dirty="0"/>
              <a:t>Used mainly for text </a:t>
            </a:r>
            <a:r>
              <a:rPr lang="en-US" dirty="0" smtClean="0"/>
              <a:t>editing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657600"/>
            <a:ext cx="4572000" cy="22352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066800"/>
          </a:xfrm>
        </p:spPr>
        <p:txBody>
          <a:bodyPr/>
          <a:lstStyle/>
          <a:p>
            <a:r>
              <a:rPr lang="en-US" dirty="0"/>
              <a:t>Creating a table</a:t>
            </a:r>
          </a:p>
        </p:txBody>
      </p:sp>
      <p:sp>
        <p:nvSpPr>
          <p:cNvPr id="26" name="TextBox 25"/>
          <p:cNvSpPr txBox="1"/>
          <p:nvPr/>
        </p:nvSpPr>
        <p:spPr>
          <a:xfrm>
            <a:off x="6781800" y="4392386"/>
            <a:ext cx="1905000" cy="369332"/>
          </a:xfrm>
          <a:prstGeom prst="rect">
            <a:avLst/>
          </a:prstGeom>
          <a:solidFill>
            <a:schemeClr val="bg1"/>
          </a:solidFill>
          <a:ln>
            <a:solidFill>
              <a:srgbClr val="C00000"/>
            </a:solidFill>
          </a:ln>
        </p:spPr>
        <p:txBody>
          <a:bodyPr wrap="square" rtlCol="0">
            <a:spAutoFit/>
          </a:bodyPr>
          <a:lstStyle/>
          <a:p>
            <a:r>
              <a:rPr lang="en-US" dirty="0"/>
              <a:t>4- Click OK</a:t>
            </a:r>
          </a:p>
        </p:txBody>
      </p:sp>
      <p:grpSp>
        <p:nvGrpSpPr>
          <p:cNvPr id="6" name="Group 5"/>
          <p:cNvGrpSpPr/>
          <p:nvPr/>
        </p:nvGrpSpPr>
        <p:grpSpPr>
          <a:xfrm>
            <a:off x="336777" y="1295400"/>
            <a:ext cx="8807223" cy="4994783"/>
            <a:chOff x="336777" y="1295400"/>
            <a:chExt cx="8807223" cy="4994783"/>
          </a:xfrm>
        </p:grpSpPr>
        <p:pic>
          <p:nvPicPr>
            <p:cNvPr id="3" name="Picture 2"/>
            <p:cNvPicPr>
              <a:picLocks noChangeAspect="1"/>
            </p:cNvPicPr>
            <p:nvPr/>
          </p:nvPicPr>
          <p:blipFill>
            <a:blip r:embed="rId2"/>
            <a:stretch>
              <a:fillRect/>
            </a:stretch>
          </p:blipFill>
          <p:spPr>
            <a:xfrm>
              <a:off x="4114800" y="2752717"/>
              <a:ext cx="2343150" cy="2628900"/>
            </a:xfrm>
            <a:prstGeom prst="rect">
              <a:avLst/>
            </a:prstGeom>
          </p:spPr>
        </p:pic>
        <p:sp>
          <p:nvSpPr>
            <p:cNvPr id="18" name="Oval 17"/>
            <p:cNvSpPr/>
            <p:nvPr/>
          </p:nvSpPr>
          <p:spPr>
            <a:xfrm flipH="1">
              <a:off x="5334000" y="3173186"/>
              <a:ext cx="11430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23" idx="2"/>
              <a:endCxn id="18" idx="2"/>
            </p:cNvCxnSpPr>
            <p:nvPr/>
          </p:nvCxnSpPr>
          <p:spPr>
            <a:xfrm rot="5400000">
              <a:off x="7167265" y="2415651"/>
              <a:ext cx="333970" cy="17145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239000" y="2182586"/>
              <a:ext cx="1905000" cy="923330"/>
            </a:xfrm>
            <a:prstGeom prst="rect">
              <a:avLst/>
            </a:prstGeom>
            <a:solidFill>
              <a:schemeClr val="bg1"/>
            </a:solidFill>
            <a:ln>
              <a:solidFill>
                <a:srgbClr val="C00000"/>
              </a:solidFill>
            </a:ln>
          </p:spPr>
          <p:txBody>
            <a:bodyPr wrap="square" rtlCol="0">
              <a:spAutoFit/>
            </a:bodyPr>
            <a:lstStyle/>
            <a:p>
              <a:r>
                <a:rPr lang="en-US" dirty="0"/>
                <a:t>3- Choose the number of rows and columns</a:t>
              </a:r>
            </a:p>
          </p:txBody>
        </p:sp>
        <p:sp>
          <p:nvSpPr>
            <p:cNvPr id="24" name="Oval 23"/>
            <p:cNvSpPr/>
            <p:nvPr/>
          </p:nvSpPr>
          <p:spPr>
            <a:xfrm>
              <a:off x="4495800" y="4971365"/>
              <a:ext cx="1066800"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6" idx="1"/>
              <a:endCxn id="24" idx="6"/>
            </p:cNvCxnSpPr>
            <p:nvPr/>
          </p:nvCxnSpPr>
          <p:spPr>
            <a:xfrm flipH="1">
              <a:off x="5562600" y="4577052"/>
              <a:ext cx="1219200" cy="54671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336777" y="1564137"/>
              <a:ext cx="3343275" cy="4371975"/>
            </a:xfrm>
            <a:prstGeom prst="rect">
              <a:avLst/>
            </a:prstGeom>
          </p:spPr>
        </p:pic>
        <p:sp>
          <p:nvSpPr>
            <p:cNvPr id="30" name="Oval 29"/>
            <p:cNvSpPr/>
            <p:nvPr/>
          </p:nvSpPr>
          <p:spPr>
            <a:xfrm flipH="1" flipV="1">
              <a:off x="591908" y="2207217"/>
              <a:ext cx="838200" cy="57286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32" idx="1"/>
              <a:endCxn id="30" idx="2"/>
            </p:cNvCxnSpPr>
            <p:nvPr/>
          </p:nvCxnSpPr>
          <p:spPr>
            <a:xfrm flipH="1">
              <a:off x="1430108" y="1618566"/>
              <a:ext cx="1389292" cy="87508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19400" y="1295400"/>
              <a:ext cx="1905000" cy="646331"/>
            </a:xfrm>
            <a:prstGeom prst="rect">
              <a:avLst/>
            </a:prstGeom>
            <a:solidFill>
              <a:schemeClr val="bg1"/>
            </a:solidFill>
            <a:ln>
              <a:solidFill>
                <a:srgbClr val="C00000"/>
              </a:solidFill>
            </a:ln>
          </p:spPr>
          <p:txBody>
            <a:bodyPr wrap="square" rtlCol="0">
              <a:spAutoFit/>
            </a:bodyPr>
            <a:lstStyle/>
            <a:p>
              <a:r>
                <a:rPr lang="en-US" dirty="0"/>
                <a:t>1- Choose Insert, Table</a:t>
              </a:r>
            </a:p>
          </p:txBody>
        </p:sp>
        <p:sp>
          <p:nvSpPr>
            <p:cNvPr id="33" name="Oval 32"/>
            <p:cNvSpPr/>
            <p:nvPr/>
          </p:nvSpPr>
          <p:spPr>
            <a:xfrm>
              <a:off x="804862" y="4577052"/>
              <a:ext cx="1828800"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5" idx="2"/>
              <a:endCxn id="33" idx="4"/>
            </p:cNvCxnSpPr>
            <p:nvPr/>
          </p:nvCxnSpPr>
          <p:spPr>
            <a:xfrm rot="5400000" flipH="1" flipV="1">
              <a:off x="786496" y="5357418"/>
              <a:ext cx="1408331" cy="4572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00062" y="5643852"/>
              <a:ext cx="1524000" cy="646331"/>
            </a:xfrm>
            <a:prstGeom prst="rect">
              <a:avLst/>
            </a:prstGeom>
            <a:solidFill>
              <a:schemeClr val="bg1"/>
            </a:solidFill>
            <a:ln>
              <a:solidFill>
                <a:srgbClr val="C00000"/>
              </a:solidFill>
            </a:ln>
          </p:spPr>
          <p:txBody>
            <a:bodyPr wrap="square" rtlCol="0">
              <a:spAutoFit/>
            </a:bodyPr>
            <a:lstStyle/>
            <a:p>
              <a:r>
                <a:rPr lang="en-US" dirty="0"/>
                <a:t>2- Click Insert Table</a:t>
              </a:r>
            </a:p>
          </p:txBody>
        </p:sp>
      </p:gr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a:t>Modifying table borders</a:t>
            </a:r>
          </a:p>
        </p:txBody>
      </p:sp>
      <p:grpSp>
        <p:nvGrpSpPr>
          <p:cNvPr id="7" name="Group 6"/>
          <p:cNvGrpSpPr/>
          <p:nvPr/>
        </p:nvGrpSpPr>
        <p:grpSpPr>
          <a:xfrm>
            <a:off x="126213" y="1066800"/>
            <a:ext cx="8891573" cy="5504260"/>
            <a:chOff x="263313" y="801469"/>
            <a:chExt cx="8891573" cy="5504260"/>
          </a:xfrm>
        </p:grpSpPr>
        <p:sp>
          <p:nvSpPr>
            <p:cNvPr id="24" name="TextBox 23"/>
            <p:cNvSpPr txBox="1"/>
            <p:nvPr/>
          </p:nvSpPr>
          <p:spPr>
            <a:xfrm>
              <a:off x="7249886" y="801469"/>
              <a:ext cx="1905000" cy="646331"/>
            </a:xfrm>
            <a:prstGeom prst="rect">
              <a:avLst/>
            </a:prstGeom>
            <a:solidFill>
              <a:schemeClr val="bg1"/>
            </a:solidFill>
            <a:ln>
              <a:solidFill>
                <a:srgbClr val="C00000"/>
              </a:solidFill>
            </a:ln>
          </p:spPr>
          <p:txBody>
            <a:bodyPr wrap="square" rtlCol="0">
              <a:spAutoFit/>
            </a:bodyPr>
            <a:lstStyle/>
            <a:p>
              <a:r>
                <a:rPr lang="en-US" dirty="0"/>
                <a:t>2- Select Design, Borders</a:t>
              </a:r>
            </a:p>
          </p:txBody>
        </p:sp>
        <p:grpSp>
          <p:nvGrpSpPr>
            <p:cNvPr id="5" name="Group 4"/>
            <p:cNvGrpSpPr/>
            <p:nvPr/>
          </p:nvGrpSpPr>
          <p:grpSpPr>
            <a:xfrm>
              <a:off x="263313" y="1124635"/>
              <a:ext cx="8160173" cy="5181094"/>
              <a:chOff x="263313" y="1124635"/>
              <a:chExt cx="8160173" cy="5181094"/>
            </a:xfrm>
          </p:grpSpPr>
          <p:pic>
            <p:nvPicPr>
              <p:cNvPr id="4" name="Picture 3"/>
              <p:cNvPicPr>
                <a:picLocks noChangeAspect="1"/>
              </p:cNvPicPr>
              <p:nvPr/>
            </p:nvPicPr>
            <p:blipFill>
              <a:blip r:embed="rId2"/>
              <a:stretch>
                <a:fillRect/>
              </a:stretch>
            </p:blipFill>
            <p:spPr>
              <a:xfrm>
                <a:off x="263313" y="1752600"/>
                <a:ext cx="8160173" cy="4424190"/>
              </a:xfrm>
              <a:prstGeom prst="rect">
                <a:avLst/>
              </a:prstGeom>
            </p:spPr>
          </p:pic>
          <p:sp>
            <p:nvSpPr>
              <p:cNvPr id="16" name="Oval 15"/>
              <p:cNvSpPr/>
              <p:nvPr/>
            </p:nvSpPr>
            <p:spPr>
              <a:xfrm>
                <a:off x="1256454" y="3964695"/>
                <a:ext cx="3770206" cy="762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21" idx="2"/>
                <a:endCxn id="16" idx="0"/>
              </p:cNvCxnSpPr>
              <p:nvPr/>
            </p:nvCxnSpPr>
            <p:spPr>
              <a:xfrm flipH="1">
                <a:off x="3141557" y="3116334"/>
                <a:ext cx="233013" cy="84836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22070" y="1916005"/>
                <a:ext cx="1905000" cy="1200329"/>
              </a:xfrm>
              <a:prstGeom prst="rect">
                <a:avLst/>
              </a:prstGeom>
              <a:solidFill>
                <a:schemeClr val="bg1"/>
              </a:solidFill>
              <a:ln>
                <a:solidFill>
                  <a:srgbClr val="C00000"/>
                </a:solidFill>
              </a:ln>
            </p:spPr>
            <p:txBody>
              <a:bodyPr wrap="square" rtlCol="0">
                <a:spAutoFit/>
              </a:bodyPr>
              <a:lstStyle/>
              <a:p>
                <a:r>
                  <a:rPr lang="en-US" dirty="0"/>
                  <a:t>1- Select the part of the table that you want to modify</a:t>
                </a:r>
              </a:p>
            </p:txBody>
          </p:sp>
          <p:sp>
            <p:nvSpPr>
              <p:cNvPr id="22" name="Oval 21"/>
              <p:cNvSpPr/>
              <p:nvPr/>
            </p:nvSpPr>
            <p:spPr>
              <a:xfrm>
                <a:off x="6631092" y="2268827"/>
                <a:ext cx="618794" cy="49468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24" idx="1"/>
                <a:endCxn id="22" idx="6"/>
              </p:cNvCxnSpPr>
              <p:nvPr/>
            </p:nvCxnSpPr>
            <p:spPr>
              <a:xfrm>
                <a:off x="7249886" y="1124635"/>
                <a:ext cx="0" cy="139153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631092" y="2892452"/>
                <a:ext cx="457200" cy="1828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7" idx="1"/>
                <a:endCxn id="25" idx="4"/>
              </p:cNvCxnSpPr>
              <p:nvPr/>
            </p:nvCxnSpPr>
            <p:spPr>
              <a:xfrm flipV="1">
                <a:off x="6019800" y="4721252"/>
                <a:ext cx="839892" cy="98431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19800" y="5105400"/>
                <a:ext cx="1828800" cy="1200329"/>
              </a:xfrm>
              <a:prstGeom prst="rect">
                <a:avLst/>
              </a:prstGeom>
              <a:solidFill>
                <a:schemeClr val="bg1"/>
              </a:solidFill>
              <a:ln>
                <a:solidFill>
                  <a:srgbClr val="C00000"/>
                </a:solidFill>
              </a:ln>
            </p:spPr>
            <p:txBody>
              <a:bodyPr wrap="square" rtlCol="0">
                <a:spAutoFit/>
              </a:bodyPr>
              <a:lstStyle/>
              <a:p>
                <a:r>
                  <a:rPr lang="en-US" dirty="0"/>
                  <a:t>3- Add or Remove the borders of the table</a:t>
                </a:r>
              </a:p>
            </p:txBody>
          </p:sp>
        </p:grpSp>
      </p:gr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en-US" dirty="0"/>
              <a:t>Header and Footer</a:t>
            </a:r>
          </a:p>
        </p:txBody>
      </p:sp>
      <p:sp>
        <p:nvSpPr>
          <p:cNvPr id="3" name="Content Placeholder 2"/>
          <p:cNvSpPr>
            <a:spLocks noGrp="1"/>
          </p:cNvSpPr>
          <p:nvPr>
            <p:ph idx="1"/>
          </p:nvPr>
        </p:nvSpPr>
        <p:spPr>
          <a:xfrm>
            <a:off x="304800" y="1554163"/>
            <a:ext cx="8686800" cy="4160837"/>
          </a:xfrm>
        </p:spPr>
        <p:txBody>
          <a:bodyPr>
            <a:normAutofit fontScale="92500" lnSpcReduction="10000"/>
          </a:bodyPr>
          <a:lstStyle/>
          <a:p>
            <a:r>
              <a:rPr lang="en-US" dirty="0"/>
              <a:t>Double click on the Top of a page in the Print Layout view to add a page Header. (The header is usually common to all the pages in the same section)</a:t>
            </a:r>
          </a:p>
          <a:p>
            <a:endParaRPr lang="en-US" dirty="0"/>
          </a:p>
          <a:p>
            <a:endParaRPr lang="en-US" dirty="0"/>
          </a:p>
          <a:p>
            <a:endParaRPr lang="en-US" dirty="0"/>
          </a:p>
          <a:p>
            <a:endParaRPr lang="en-US" dirty="0"/>
          </a:p>
          <a:p>
            <a:r>
              <a:rPr lang="en-US" dirty="0"/>
              <a:t>Double click on the Bottom of a page in the Print Layout view to add a page Footer. (The footer is usually common to all the pages in the same section)</a:t>
            </a:r>
          </a:p>
        </p:txBody>
      </p:sp>
      <p:pic>
        <p:nvPicPr>
          <p:cNvPr id="4" name="Picture 3"/>
          <p:cNvPicPr>
            <a:picLocks noChangeAspect="1"/>
          </p:cNvPicPr>
          <p:nvPr/>
        </p:nvPicPr>
        <p:blipFill>
          <a:blip r:embed="rId2"/>
          <a:stretch>
            <a:fillRect/>
          </a:stretch>
        </p:blipFill>
        <p:spPr>
          <a:xfrm>
            <a:off x="223778" y="2811352"/>
            <a:ext cx="8686800" cy="1062780"/>
          </a:xfrm>
          <a:prstGeom prst="rect">
            <a:avLst/>
          </a:prstGeom>
        </p:spPr>
      </p:pic>
      <p:pic>
        <p:nvPicPr>
          <p:cNvPr id="5" name="Picture 4"/>
          <p:cNvPicPr>
            <a:picLocks noChangeAspect="1"/>
          </p:cNvPicPr>
          <p:nvPr/>
        </p:nvPicPr>
        <p:blipFill>
          <a:blip r:embed="rId3"/>
          <a:stretch>
            <a:fillRect/>
          </a:stretch>
        </p:blipFill>
        <p:spPr>
          <a:xfrm>
            <a:off x="111889" y="5438198"/>
            <a:ext cx="8910578" cy="1197236"/>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a:t>Inserting Page Numbers</a:t>
            </a:r>
          </a:p>
        </p:txBody>
      </p:sp>
      <p:grpSp>
        <p:nvGrpSpPr>
          <p:cNvPr id="5" name="Group 4"/>
          <p:cNvGrpSpPr/>
          <p:nvPr/>
        </p:nvGrpSpPr>
        <p:grpSpPr>
          <a:xfrm>
            <a:off x="31845" y="1219200"/>
            <a:ext cx="9144000" cy="4908014"/>
            <a:chOff x="0" y="990600"/>
            <a:chExt cx="9144000" cy="4908014"/>
          </a:xfrm>
        </p:grpSpPr>
        <p:pic>
          <p:nvPicPr>
            <p:cNvPr id="4" name="Picture 3"/>
            <p:cNvPicPr>
              <a:picLocks noChangeAspect="1"/>
            </p:cNvPicPr>
            <p:nvPr/>
          </p:nvPicPr>
          <p:blipFill>
            <a:blip r:embed="rId2"/>
            <a:stretch>
              <a:fillRect/>
            </a:stretch>
          </p:blipFill>
          <p:spPr>
            <a:xfrm>
              <a:off x="0" y="2057400"/>
              <a:ext cx="9144000" cy="3841214"/>
            </a:xfrm>
            <a:prstGeom prst="rect">
              <a:avLst/>
            </a:prstGeom>
          </p:spPr>
        </p:pic>
        <p:sp>
          <p:nvSpPr>
            <p:cNvPr id="13" name="Oval 12"/>
            <p:cNvSpPr/>
            <p:nvPr/>
          </p:nvSpPr>
          <p:spPr>
            <a:xfrm>
              <a:off x="5715000" y="2445286"/>
              <a:ext cx="914400" cy="75511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5" idx="2"/>
              <a:endCxn id="13" idx="6"/>
            </p:cNvCxnSpPr>
            <p:nvPr/>
          </p:nvCxnSpPr>
          <p:spPr>
            <a:xfrm flipH="1">
              <a:off x="6629400" y="1636931"/>
              <a:ext cx="571500" cy="118591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248400" y="990600"/>
              <a:ext cx="1905000" cy="646331"/>
            </a:xfrm>
            <a:prstGeom prst="rect">
              <a:avLst/>
            </a:prstGeom>
            <a:solidFill>
              <a:schemeClr val="bg1"/>
            </a:solidFill>
            <a:ln>
              <a:solidFill>
                <a:srgbClr val="C00000"/>
              </a:solidFill>
            </a:ln>
          </p:spPr>
          <p:txBody>
            <a:bodyPr wrap="square" rtlCol="0">
              <a:spAutoFit/>
            </a:bodyPr>
            <a:lstStyle/>
            <a:p>
              <a:r>
                <a:rPr lang="en-US" dirty="0"/>
                <a:t>1- Select Insert, Page Number</a:t>
              </a:r>
            </a:p>
          </p:txBody>
        </p:sp>
        <p:sp>
          <p:nvSpPr>
            <p:cNvPr id="16" name="Oval 15"/>
            <p:cNvSpPr/>
            <p:nvPr/>
          </p:nvSpPr>
          <p:spPr>
            <a:xfrm>
              <a:off x="3200400" y="3200400"/>
              <a:ext cx="2133600" cy="2209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8" idx="2"/>
              <a:endCxn id="16" idx="6"/>
            </p:cNvCxnSpPr>
            <p:nvPr/>
          </p:nvCxnSpPr>
          <p:spPr>
            <a:xfrm flipH="1" flipV="1">
              <a:off x="5334000" y="4305300"/>
              <a:ext cx="1333500" cy="19943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15000" y="3581400"/>
              <a:ext cx="1905000" cy="923330"/>
            </a:xfrm>
            <a:prstGeom prst="rect">
              <a:avLst/>
            </a:prstGeom>
            <a:solidFill>
              <a:schemeClr val="bg1"/>
            </a:solidFill>
            <a:ln>
              <a:solidFill>
                <a:srgbClr val="C00000"/>
              </a:solidFill>
            </a:ln>
          </p:spPr>
          <p:txBody>
            <a:bodyPr wrap="square" rtlCol="0">
              <a:spAutoFit/>
            </a:bodyPr>
            <a:lstStyle/>
            <a:p>
              <a:r>
                <a:rPr lang="en-US" dirty="0"/>
                <a:t>2- Choose the number format that you want</a:t>
              </a: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a:t>Formatting Page Numbers</a:t>
            </a:r>
          </a:p>
        </p:txBody>
      </p:sp>
      <p:grpSp>
        <p:nvGrpSpPr>
          <p:cNvPr id="5" name="Group 4"/>
          <p:cNvGrpSpPr/>
          <p:nvPr/>
        </p:nvGrpSpPr>
        <p:grpSpPr>
          <a:xfrm>
            <a:off x="176296" y="1981200"/>
            <a:ext cx="8782049" cy="3657600"/>
            <a:chOff x="323851" y="1524000"/>
            <a:chExt cx="9315449" cy="4084468"/>
          </a:xfrm>
        </p:grpSpPr>
        <p:pic>
          <p:nvPicPr>
            <p:cNvPr id="4" name="Picture 3"/>
            <p:cNvPicPr>
              <a:picLocks noChangeAspect="1"/>
            </p:cNvPicPr>
            <p:nvPr/>
          </p:nvPicPr>
          <p:blipFill>
            <a:blip r:embed="rId2"/>
            <a:stretch>
              <a:fillRect/>
            </a:stretch>
          </p:blipFill>
          <p:spPr>
            <a:xfrm>
              <a:off x="2011136" y="2492829"/>
              <a:ext cx="2609850" cy="2762250"/>
            </a:xfrm>
            <a:prstGeom prst="rect">
              <a:avLst/>
            </a:prstGeom>
          </p:spPr>
        </p:pic>
        <p:sp>
          <p:nvSpPr>
            <p:cNvPr id="18" name="Oval 17"/>
            <p:cNvSpPr/>
            <p:nvPr/>
          </p:nvSpPr>
          <p:spPr>
            <a:xfrm>
              <a:off x="2533651" y="2667000"/>
              <a:ext cx="20574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20" idx="3"/>
              <a:endCxn id="18" idx="4"/>
            </p:cNvCxnSpPr>
            <p:nvPr/>
          </p:nvCxnSpPr>
          <p:spPr>
            <a:xfrm flipV="1">
              <a:off x="2305052" y="3276599"/>
              <a:ext cx="1257299" cy="41158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76251" y="3276600"/>
              <a:ext cx="1828800" cy="823171"/>
            </a:xfrm>
            <a:prstGeom prst="rect">
              <a:avLst/>
            </a:prstGeom>
            <a:solidFill>
              <a:schemeClr val="bg1"/>
            </a:solidFill>
            <a:ln>
              <a:solidFill>
                <a:srgbClr val="C00000"/>
              </a:solidFill>
            </a:ln>
          </p:spPr>
          <p:txBody>
            <a:bodyPr wrap="square" rtlCol="0">
              <a:spAutoFit/>
            </a:bodyPr>
            <a:lstStyle/>
            <a:p>
              <a:r>
                <a:rPr lang="en-US" sz="1600" dirty="0"/>
                <a:t>3- Choose the desired Number Format</a:t>
              </a:r>
            </a:p>
          </p:txBody>
        </p:sp>
        <p:sp>
          <p:nvSpPr>
            <p:cNvPr id="21" name="Oval 20"/>
            <p:cNvSpPr/>
            <p:nvPr/>
          </p:nvSpPr>
          <p:spPr>
            <a:xfrm>
              <a:off x="2125436" y="4293436"/>
              <a:ext cx="20574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6" idx="3"/>
              <a:endCxn id="21" idx="4"/>
            </p:cNvCxnSpPr>
            <p:nvPr/>
          </p:nvCxnSpPr>
          <p:spPr>
            <a:xfrm flipV="1">
              <a:off x="2305051" y="4750636"/>
              <a:ext cx="849086" cy="30915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3851" y="4648200"/>
              <a:ext cx="1981200" cy="823171"/>
            </a:xfrm>
            <a:prstGeom prst="rect">
              <a:avLst/>
            </a:prstGeom>
            <a:solidFill>
              <a:schemeClr val="bg1"/>
            </a:solidFill>
            <a:ln>
              <a:solidFill>
                <a:srgbClr val="C00000"/>
              </a:solidFill>
            </a:ln>
          </p:spPr>
          <p:txBody>
            <a:bodyPr wrap="square" rtlCol="0">
              <a:spAutoFit/>
            </a:bodyPr>
            <a:lstStyle/>
            <a:p>
              <a:r>
                <a:rPr lang="en-US" sz="1600" dirty="0"/>
                <a:t>4- Choose the first number in page numbering</a:t>
              </a:r>
            </a:p>
          </p:txBody>
        </p:sp>
        <p:pic>
          <p:nvPicPr>
            <p:cNvPr id="10" name="Picture 9"/>
            <p:cNvPicPr>
              <a:picLocks noChangeAspect="1"/>
            </p:cNvPicPr>
            <p:nvPr/>
          </p:nvPicPr>
          <p:blipFill>
            <a:blip r:embed="rId3"/>
            <a:stretch>
              <a:fillRect/>
            </a:stretch>
          </p:blipFill>
          <p:spPr>
            <a:xfrm>
              <a:off x="5370741" y="1524000"/>
              <a:ext cx="3438525" cy="3590925"/>
            </a:xfrm>
            <a:prstGeom prst="rect">
              <a:avLst/>
            </a:prstGeom>
          </p:spPr>
        </p:pic>
        <p:sp>
          <p:nvSpPr>
            <p:cNvPr id="27" name="Oval 26"/>
            <p:cNvSpPr/>
            <p:nvPr/>
          </p:nvSpPr>
          <p:spPr>
            <a:xfrm>
              <a:off x="6515100" y="2209800"/>
              <a:ext cx="5334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32" idx="2"/>
              <a:endCxn id="27" idx="6"/>
            </p:cNvCxnSpPr>
            <p:nvPr/>
          </p:nvCxnSpPr>
          <p:spPr>
            <a:xfrm flipH="1">
              <a:off x="7048500" y="2103268"/>
              <a:ext cx="1638301" cy="4113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734300" y="1524000"/>
              <a:ext cx="1905000" cy="579268"/>
            </a:xfrm>
            <a:prstGeom prst="rect">
              <a:avLst/>
            </a:prstGeom>
            <a:solidFill>
              <a:schemeClr val="bg1"/>
            </a:solidFill>
            <a:ln>
              <a:solidFill>
                <a:srgbClr val="C00000"/>
              </a:solidFill>
            </a:ln>
          </p:spPr>
          <p:txBody>
            <a:bodyPr wrap="square" rtlCol="0">
              <a:spAutoFit/>
            </a:bodyPr>
            <a:lstStyle/>
            <a:p>
              <a:r>
                <a:rPr lang="en-US" sz="1600" dirty="0"/>
                <a:t>1- Select Insert, Page Number</a:t>
              </a:r>
            </a:p>
          </p:txBody>
        </p:sp>
        <p:sp>
          <p:nvSpPr>
            <p:cNvPr id="33" name="Oval 32"/>
            <p:cNvSpPr/>
            <p:nvPr/>
          </p:nvSpPr>
          <p:spPr>
            <a:xfrm>
              <a:off x="6667500" y="3733800"/>
              <a:ext cx="1524000"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5" idx="2"/>
              <a:endCxn id="33" idx="4"/>
            </p:cNvCxnSpPr>
            <p:nvPr/>
          </p:nvCxnSpPr>
          <p:spPr>
            <a:xfrm flipH="1" flipV="1">
              <a:off x="7429500" y="4038600"/>
              <a:ext cx="800100" cy="156986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048500" y="5029200"/>
              <a:ext cx="2362200" cy="579268"/>
            </a:xfrm>
            <a:prstGeom prst="rect">
              <a:avLst/>
            </a:prstGeom>
            <a:solidFill>
              <a:schemeClr val="bg1"/>
            </a:solidFill>
            <a:ln>
              <a:solidFill>
                <a:srgbClr val="C00000"/>
              </a:solidFill>
            </a:ln>
          </p:spPr>
          <p:txBody>
            <a:bodyPr wrap="square" rtlCol="0">
              <a:spAutoFit/>
            </a:bodyPr>
            <a:lstStyle/>
            <a:p>
              <a:r>
                <a:rPr lang="en-US" sz="1600" dirty="0"/>
                <a:t>2- Click on Format Page Numbers</a:t>
              </a: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fontScale="90000"/>
          </a:bodyPr>
          <a:lstStyle/>
          <a:p>
            <a:r>
              <a:rPr lang="en-US" dirty="0"/>
              <a:t>Removing page numbering from the first page</a:t>
            </a:r>
          </a:p>
        </p:txBody>
      </p:sp>
      <p:grpSp>
        <p:nvGrpSpPr>
          <p:cNvPr id="5" name="Group 4"/>
          <p:cNvGrpSpPr/>
          <p:nvPr/>
        </p:nvGrpSpPr>
        <p:grpSpPr>
          <a:xfrm>
            <a:off x="333375" y="1917968"/>
            <a:ext cx="8353425" cy="4241317"/>
            <a:chOff x="-123825" y="1676400"/>
            <a:chExt cx="8353425" cy="4241317"/>
          </a:xfrm>
        </p:grpSpPr>
        <p:pic>
          <p:nvPicPr>
            <p:cNvPr id="4" name="Picture 3"/>
            <p:cNvPicPr>
              <a:picLocks noChangeAspect="1"/>
            </p:cNvPicPr>
            <p:nvPr/>
          </p:nvPicPr>
          <p:blipFill>
            <a:blip r:embed="rId2"/>
            <a:stretch>
              <a:fillRect/>
            </a:stretch>
          </p:blipFill>
          <p:spPr>
            <a:xfrm>
              <a:off x="685800" y="1676400"/>
              <a:ext cx="7543800" cy="4241317"/>
            </a:xfrm>
            <a:prstGeom prst="rect">
              <a:avLst/>
            </a:prstGeom>
          </p:spPr>
        </p:pic>
        <p:sp>
          <p:nvSpPr>
            <p:cNvPr id="13" name="Oval 12"/>
            <p:cNvSpPr/>
            <p:nvPr/>
          </p:nvSpPr>
          <p:spPr>
            <a:xfrm>
              <a:off x="3100161" y="4863758"/>
              <a:ext cx="2400300" cy="685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5" idx="3"/>
              <a:endCxn id="13" idx="2"/>
            </p:cNvCxnSpPr>
            <p:nvPr/>
          </p:nvCxnSpPr>
          <p:spPr>
            <a:xfrm>
              <a:off x="2898775" y="4719935"/>
              <a:ext cx="201386" cy="48672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3825" y="4258270"/>
              <a:ext cx="3022600" cy="923330"/>
            </a:xfrm>
            <a:prstGeom prst="rect">
              <a:avLst/>
            </a:prstGeom>
            <a:solidFill>
              <a:schemeClr val="bg1"/>
            </a:solidFill>
            <a:ln>
              <a:solidFill>
                <a:srgbClr val="C00000"/>
              </a:solidFill>
            </a:ln>
          </p:spPr>
          <p:txBody>
            <a:bodyPr wrap="square" rtlCol="0">
              <a:spAutoFit/>
            </a:bodyPr>
            <a:lstStyle/>
            <a:p>
              <a:r>
                <a:rPr lang="en-US" dirty="0"/>
                <a:t>1- Double click on the page number in the header or in the footer</a:t>
              </a:r>
            </a:p>
          </p:txBody>
        </p:sp>
        <p:sp>
          <p:nvSpPr>
            <p:cNvPr id="19" name="Oval 18"/>
            <p:cNvSpPr/>
            <p:nvPr/>
          </p:nvSpPr>
          <p:spPr>
            <a:xfrm>
              <a:off x="3829050" y="1908487"/>
              <a:ext cx="1371600" cy="29587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21" idx="3"/>
              <a:endCxn id="19" idx="4"/>
            </p:cNvCxnSpPr>
            <p:nvPr/>
          </p:nvCxnSpPr>
          <p:spPr>
            <a:xfrm flipV="1">
              <a:off x="3276600" y="2204357"/>
              <a:ext cx="1238250" cy="145770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54100" y="3200400"/>
              <a:ext cx="2222500" cy="923330"/>
            </a:xfrm>
            <a:prstGeom prst="rect">
              <a:avLst/>
            </a:prstGeom>
            <a:solidFill>
              <a:schemeClr val="bg1"/>
            </a:solidFill>
            <a:ln>
              <a:solidFill>
                <a:srgbClr val="C00000"/>
              </a:solidFill>
            </a:ln>
          </p:spPr>
          <p:txBody>
            <a:bodyPr wrap="square" rtlCol="0">
              <a:spAutoFit/>
            </a:bodyPr>
            <a:lstStyle/>
            <a:p>
              <a:r>
                <a:rPr lang="en-US" dirty="0"/>
                <a:t>2- Tick the box next to Different First Page</a:t>
              </a:r>
            </a:p>
          </p:txBody>
        </p:sp>
        <p:sp>
          <p:nvSpPr>
            <p:cNvPr id="22" name="TextBox 21"/>
            <p:cNvSpPr txBox="1"/>
            <p:nvPr/>
          </p:nvSpPr>
          <p:spPr>
            <a:xfrm>
              <a:off x="3355975" y="3608494"/>
              <a:ext cx="3556000" cy="1200329"/>
            </a:xfrm>
            <a:prstGeom prst="rect">
              <a:avLst/>
            </a:prstGeom>
            <a:solidFill>
              <a:schemeClr val="bg1"/>
            </a:solidFill>
            <a:ln>
              <a:solidFill>
                <a:srgbClr val="C00000"/>
              </a:solidFill>
            </a:ln>
          </p:spPr>
          <p:txBody>
            <a:bodyPr wrap="square" rtlCol="0">
              <a:spAutoFit/>
            </a:bodyPr>
            <a:lstStyle/>
            <a:p>
              <a:r>
                <a:rPr lang="en-US" dirty="0"/>
                <a:t>3- Now you are able to modify the Footer and the Header of the first page of the section separately</a:t>
              </a: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a:t>Columns</a:t>
            </a:r>
          </a:p>
        </p:txBody>
      </p:sp>
      <p:grpSp>
        <p:nvGrpSpPr>
          <p:cNvPr id="5" name="Group 4"/>
          <p:cNvGrpSpPr/>
          <p:nvPr/>
        </p:nvGrpSpPr>
        <p:grpSpPr>
          <a:xfrm>
            <a:off x="21335" y="1219200"/>
            <a:ext cx="8915401" cy="5538699"/>
            <a:chOff x="0" y="981780"/>
            <a:chExt cx="9523877" cy="5630967"/>
          </a:xfrm>
        </p:grpSpPr>
        <p:pic>
          <p:nvPicPr>
            <p:cNvPr id="4" name="Picture 3"/>
            <p:cNvPicPr>
              <a:picLocks noChangeAspect="1"/>
            </p:cNvPicPr>
            <p:nvPr/>
          </p:nvPicPr>
          <p:blipFill>
            <a:blip r:embed="rId3"/>
            <a:stretch>
              <a:fillRect/>
            </a:stretch>
          </p:blipFill>
          <p:spPr>
            <a:xfrm>
              <a:off x="0" y="1526397"/>
              <a:ext cx="5353050" cy="5086350"/>
            </a:xfrm>
            <a:prstGeom prst="rect">
              <a:avLst/>
            </a:prstGeom>
          </p:spPr>
        </p:pic>
        <p:sp>
          <p:nvSpPr>
            <p:cNvPr id="18" name="Oval 17"/>
            <p:cNvSpPr/>
            <p:nvPr/>
          </p:nvSpPr>
          <p:spPr>
            <a:xfrm>
              <a:off x="1351987" y="2206754"/>
              <a:ext cx="9144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20" idx="2"/>
              <a:endCxn id="18" idx="6"/>
            </p:cNvCxnSpPr>
            <p:nvPr/>
          </p:nvCxnSpPr>
          <p:spPr>
            <a:xfrm flipH="1">
              <a:off x="2266388" y="2098104"/>
              <a:ext cx="1257300" cy="41345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571187" y="1520954"/>
              <a:ext cx="1905000" cy="577149"/>
            </a:xfrm>
            <a:prstGeom prst="rect">
              <a:avLst/>
            </a:prstGeom>
            <a:solidFill>
              <a:schemeClr val="bg1"/>
            </a:solidFill>
            <a:ln>
              <a:solidFill>
                <a:srgbClr val="C00000"/>
              </a:solidFill>
            </a:ln>
          </p:spPr>
          <p:txBody>
            <a:bodyPr wrap="square" rtlCol="0">
              <a:spAutoFit/>
            </a:bodyPr>
            <a:lstStyle/>
            <a:p>
              <a:r>
                <a:rPr lang="en-US" sz="1600" dirty="0"/>
                <a:t>1- Select Page Layout, Columns</a:t>
              </a:r>
            </a:p>
          </p:txBody>
        </p:sp>
        <p:sp>
          <p:nvSpPr>
            <p:cNvPr id="21" name="Oval 20"/>
            <p:cNvSpPr/>
            <p:nvPr/>
          </p:nvSpPr>
          <p:spPr>
            <a:xfrm>
              <a:off x="1547367" y="4874062"/>
              <a:ext cx="1371600" cy="30175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26" idx="0"/>
              <a:endCxn id="21" idx="4"/>
            </p:cNvCxnSpPr>
            <p:nvPr/>
          </p:nvCxnSpPr>
          <p:spPr>
            <a:xfrm flipV="1">
              <a:off x="1547367" y="5175816"/>
              <a:ext cx="685800" cy="39529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94866" y="5571116"/>
              <a:ext cx="1905000" cy="577149"/>
            </a:xfrm>
            <a:prstGeom prst="rect">
              <a:avLst/>
            </a:prstGeom>
            <a:solidFill>
              <a:schemeClr val="bg1"/>
            </a:solidFill>
            <a:ln>
              <a:solidFill>
                <a:srgbClr val="C00000"/>
              </a:solidFill>
            </a:ln>
          </p:spPr>
          <p:txBody>
            <a:bodyPr wrap="square" rtlCol="0">
              <a:spAutoFit/>
            </a:bodyPr>
            <a:lstStyle/>
            <a:p>
              <a:r>
                <a:rPr lang="en-US" sz="1600" dirty="0"/>
                <a:t>2- Click on More Columns</a:t>
              </a:r>
            </a:p>
          </p:txBody>
        </p:sp>
        <p:pic>
          <p:nvPicPr>
            <p:cNvPr id="13" name="Picture 12"/>
            <p:cNvPicPr>
              <a:picLocks noChangeAspect="1"/>
            </p:cNvPicPr>
            <p:nvPr/>
          </p:nvPicPr>
          <p:blipFill>
            <a:blip r:embed="rId4"/>
            <a:stretch>
              <a:fillRect/>
            </a:stretch>
          </p:blipFill>
          <p:spPr>
            <a:xfrm>
              <a:off x="5238750" y="1872010"/>
              <a:ext cx="3905250" cy="3571875"/>
            </a:xfrm>
            <a:prstGeom prst="rect">
              <a:avLst/>
            </a:prstGeom>
          </p:spPr>
        </p:pic>
        <p:sp>
          <p:nvSpPr>
            <p:cNvPr id="34" name="Oval 33"/>
            <p:cNvSpPr/>
            <p:nvPr/>
          </p:nvSpPr>
          <p:spPr>
            <a:xfrm>
              <a:off x="5485275" y="2451606"/>
              <a:ext cx="3124202" cy="34427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6" idx="2"/>
              <a:endCxn id="34" idx="6"/>
            </p:cNvCxnSpPr>
            <p:nvPr/>
          </p:nvCxnSpPr>
          <p:spPr>
            <a:xfrm>
              <a:off x="7233126" y="1558929"/>
              <a:ext cx="1376351" cy="106481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052026" y="981780"/>
              <a:ext cx="2362200" cy="577149"/>
            </a:xfrm>
            <a:prstGeom prst="rect">
              <a:avLst/>
            </a:prstGeom>
            <a:solidFill>
              <a:schemeClr val="bg1"/>
            </a:solidFill>
            <a:ln>
              <a:solidFill>
                <a:srgbClr val="C00000"/>
              </a:solidFill>
            </a:ln>
          </p:spPr>
          <p:txBody>
            <a:bodyPr wrap="square" rtlCol="0">
              <a:spAutoFit/>
            </a:bodyPr>
            <a:lstStyle/>
            <a:p>
              <a:r>
                <a:rPr lang="en-US" sz="1600" dirty="0"/>
                <a:t>3- Choose the needed format</a:t>
              </a:r>
            </a:p>
          </p:txBody>
        </p:sp>
        <p:sp>
          <p:nvSpPr>
            <p:cNvPr id="37" name="Oval 36"/>
            <p:cNvSpPr/>
            <p:nvPr/>
          </p:nvSpPr>
          <p:spPr>
            <a:xfrm>
              <a:off x="6235268" y="2947565"/>
              <a:ext cx="9144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rot="16200000" flipV="1">
              <a:off x="6660244" y="3180668"/>
              <a:ext cx="811804" cy="101021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314077" y="4032814"/>
              <a:ext cx="2209800" cy="577149"/>
            </a:xfrm>
            <a:prstGeom prst="rect">
              <a:avLst/>
            </a:prstGeom>
            <a:solidFill>
              <a:schemeClr val="bg1"/>
            </a:solidFill>
            <a:ln>
              <a:solidFill>
                <a:srgbClr val="C00000"/>
              </a:solidFill>
            </a:ln>
          </p:spPr>
          <p:txBody>
            <a:bodyPr wrap="square" rtlCol="0">
              <a:spAutoFit/>
            </a:bodyPr>
            <a:lstStyle/>
            <a:p>
              <a:r>
                <a:rPr lang="en-US" sz="1600" dirty="0"/>
                <a:t>4- Choose the number of columns</a:t>
              </a: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a:t>Section Breaks</a:t>
            </a:r>
          </a:p>
        </p:txBody>
      </p:sp>
      <p:sp>
        <p:nvSpPr>
          <p:cNvPr id="3" name="Content Placeholder 2"/>
          <p:cNvSpPr>
            <a:spLocks noGrp="1"/>
          </p:cNvSpPr>
          <p:nvPr>
            <p:ph idx="1"/>
          </p:nvPr>
        </p:nvSpPr>
        <p:spPr>
          <a:xfrm>
            <a:off x="228600" y="1143000"/>
            <a:ext cx="8686800" cy="1722437"/>
          </a:xfrm>
        </p:spPr>
        <p:txBody>
          <a:bodyPr>
            <a:normAutofit fontScale="77500" lnSpcReduction="20000"/>
          </a:bodyPr>
          <a:lstStyle/>
          <a:p>
            <a:pPr>
              <a:buNone/>
            </a:pPr>
            <a:r>
              <a:rPr lang="en-US" dirty="0"/>
              <a:t>•</a:t>
            </a:r>
            <a:r>
              <a:rPr lang="en-US" sz="2400" dirty="0"/>
              <a:t>Use to divide one document into multiple parts, each one being independent from the others.</a:t>
            </a:r>
          </a:p>
          <a:p>
            <a:pPr>
              <a:buNone/>
            </a:pPr>
            <a:r>
              <a:rPr lang="en-US" sz="2400" dirty="0"/>
              <a:t>•This will allow:</a:t>
            </a:r>
          </a:p>
          <a:p>
            <a:pPr lvl="2">
              <a:buFont typeface="Wingdings" pitchFamily="2" charset="2"/>
              <a:buChar char="Ø"/>
            </a:pPr>
            <a:r>
              <a:rPr lang="en-US" dirty="0"/>
              <a:t>Different Page Layout (Portrait/Landscape).</a:t>
            </a:r>
          </a:p>
          <a:p>
            <a:pPr lvl="2">
              <a:buFont typeface="Wingdings" pitchFamily="2" charset="2"/>
              <a:buChar char="Ø"/>
            </a:pPr>
            <a:r>
              <a:rPr lang="en-US" dirty="0"/>
              <a:t>Different Page Numbering Scheme.</a:t>
            </a:r>
          </a:p>
          <a:p>
            <a:pPr lvl="2">
              <a:buFont typeface="Wingdings" pitchFamily="2" charset="2"/>
              <a:buChar char="Ø"/>
            </a:pPr>
            <a:r>
              <a:rPr lang="en-US" dirty="0"/>
              <a:t>Different Page Headers/Footers.</a:t>
            </a:r>
          </a:p>
          <a:p>
            <a:endParaRPr lang="en-US" dirty="0"/>
          </a:p>
        </p:txBody>
      </p:sp>
      <p:grpSp>
        <p:nvGrpSpPr>
          <p:cNvPr id="6" name="Group 5"/>
          <p:cNvGrpSpPr/>
          <p:nvPr/>
        </p:nvGrpSpPr>
        <p:grpSpPr>
          <a:xfrm>
            <a:off x="540224" y="2373573"/>
            <a:ext cx="8153400" cy="4495800"/>
            <a:chOff x="838200" y="2362200"/>
            <a:chExt cx="8153400" cy="4495800"/>
          </a:xfrm>
        </p:grpSpPr>
        <p:pic>
          <p:nvPicPr>
            <p:cNvPr id="4" name="Picture 3"/>
            <p:cNvPicPr>
              <a:picLocks noChangeAspect="1"/>
            </p:cNvPicPr>
            <p:nvPr/>
          </p:nvPicPr>
          <p:blipFill>
            <a:blip r:embed="rId2"/>
            <a:stretch>
              <a:fillRect/>
            </a:stretch>
          </p:blipFill>
          <p:spPr>
            <a:xfrm>
              <a:off x="838200" y="3007938"/>
              <a:ext cx="6959221" cy="3817006"/>
            </a:xfrm>
            <a:prstGeom prst="rect">
              <a:avLst/>
            </a:prstGeom>
          </p:spPr>
        </p:pic>
        <p:sp>
          <p:nvSpPr>
            <p:cNvPr id="15" name="Oval 14"/>
            <p:cNvSpPr/>
            <p:nvPr/>
          </p:nvSpPr>
          <p:spPr>
            <a:xfrm>
              <a:off x="2438399" y="3087470"/>
              <a:ext cx="914400" cy="41773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7" idx="2"/>
              <a:endCxn id="15" idx="6"/>
            </p:cNvCxnSpPr>
            <p:nvPr/>
          </p:nvCxnSpPr>
          <p:spPr>
            <a:xfrm rot="5400000">
              <a:off x="5094848" y="1266483"/>
              <a:ext cx="287804" cy="377190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172200" y="2362200"/>
              <a:ext cx="1905000" cy="646331"/>
            </a:xfrm>
            <a:prstGeom prst="rect">
              <a:avLst/>
            </a:prstGeom>
            <a:solidFill>
              <a:schemeClr val="bg1"/>
            </a:solidFill>
            <a:ln>
              <a:solidFill>
                <a:srgbClr val="C00000"/>
              </a:solidFill>
            </a:ln>
          </p:spPr>
          <p:txBody>
            <a:bodyPr wrap="square" rtlCol="0">
              <a:spAutoFit/>
            </a:bodyPr>
            <a:lstStyle/>
            <a:p>
              <a:r>
                <a:rPr lang="en-US" dirty="0"/>
                <a:t>1- Select Page Layout, Breaks</a:t>
              </a:r>
            </a:p>
          </p:txBody>
        </p:sp>
        <p:sp>
          <p:nvSpPr>
            <p:cNvPr id="18" name="Oval 17"/>
            <p:cNvSpPr/>
            <p:nvPr/>
          </p:nvSpPr>
          <p:spPr>
            <a:xfrm>
              <a:off x="1790699" y="4953000"/>
              <a:ext cx="3124200" cy="1905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23" idx="2"/>
              <a:endCxn id="18" idx="6"/>
            </p:cNvCxnSpPr>
            <p:nvPr/>
          </p:nvCxnSpPr>
          <p:spPr>
            <a:xfrm flipH="1">
              <a:off x="4914899" y="5190530"/>
              <a:ext cx="1219201" cy="71497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181600" y="4267200"/>
              <a:ext cx="1905000" cy="923330"/>
            </a:xfrm>
            <a:prstGeom prst="rect">
              <a:avLst/>
            </a:prstGeom>
            <a:solidFill>
              <a:schemeClr val="bg1"/>
            </a:solidFill>
            <a:ln>
              <a:solidFill>
                <a:srgbClr val="C00000"/>
              </a:solidFill>
            </a:ln>
          </p:spPr>
          <p:txBody>
            <a:bodyPr wrap="square" rtlCol="0">
              <a:spAutoFit/>
            </a:bodyPr>
            <a:lstStyle/>
            <a:p>
              <a:r>
                <a:rPr lang="en-US" dirty="0"/>
                <a:t>2- Select the desired Section Break</a:t>
              </a:r>
            </a:p>
          </p:txBody>
        </p:sp>
        <p:sp>
          <p:nvSpPr>
            <p:cNvPr id="24" name="Oval 23"/>
            <p:cNvSpPr/>
            <p:nvPr/>
          </p:nvSpPr>
          <p:spPr>
            <a:xfrm>
              <a:off x="2247900" y="3647701"/>
              <a:ext cx="18288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6" idx="1"/>
              <a:endCxn id="24" idx="6"/>
            </p:cNvCxnSpPr>
            <p:nvPr/>
          </p:nvCxnSpPr>
          <p:spPr>
            <a:xfrm flipH="1">
              <a:off x="4076700" y="3662065"/>
              <a:ext cx="723900" cy="29043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00600" y="3200400"/>
              <a:ext cx="4191000" cy="923330"/>
            </a:xfrm>
            <a:prstGeom prst="rect">
              <a:avLst/>
            </a:prstGeom>
            <a:solidFill>
              <a:schemeClr val="bg1"/>
            </a:solidFill>
            <a:ln>
              <a:solidFill>
                <a:srgbClr val="C00000"/>
              </a:solidFill>
            </a:ln>
          </p:spPr>
          <p:txBody>
            <a:bodyPr wrap="square" rtlCol="0">
              <a:spAutoFit/>
            </a:bodyPr>
            <a:lstStyle/>
            <a:p>
              <a:r>
                <a:rPr lang="en-US" dirty="0"/>
                <a:t>Note: A Page Break forces the following text to start on a new page, but the text remains in the same section </a:t>
              </a:r>
            </a:p>
          </p:txBody>
        </p:sp>
      </p:gr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561174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a:t>Inserting a Table of Contents</a:t>
            </a:r>
          </a:p>
        </p:txBody>
      </p:sp>
      <p:pic>
        <p:nvPicPr>
          <p:cNvPr id="14" name="Picture 13"/>
          <p:cNvPicPr>
            <a:picLocks noChangeAspect="1"/>
          </p:cNvPicPr>
          <p:nvPr/>
        </p:nvPicPr>
        <p:blipFill>
          <a:blip r:embed="rId2"/>
          <a:stretch>
            <a:fillRect/>
          </a:stretch>
        </p:blipFill>
        <p:spPr>
          <a:xfrm>
            <a:off x="685800" y="1295400"/>
            <a:ext cx="6781800" cy="6019800"/>
          </a:xfrm>
          <a:prstGeom prst="rect">
            <a:avLst/>
          </a:prstGeom>
        </p:spPr>
      </p:pic>
      <p:sp>
        <p:nvSpPr>
          <p:cNvPr id="44" name="Oval 43"/>
          <p:cNvSpPr/>
          <p:nvPr/>
        </p:nvSpPr>
        <p:spPr>
          <a:xfrm>
            <a:off x="3707642" y="1103700"/>
            <a:ext cx="571500" cy="72731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a:stCxn id="46" idx="2"/>
            <a:endCxn id="44" idx="6"/>
          </p:cNvCxnSpPr>
          <p:nvPr/>
        </p:nvCxnSpPr>
        <p:spPr>
          <a:xfrm flipH="1" flipV="1">
            <a:off x="4279142" y="1467357"/>
            <a:ext cx="3815154" cy="90808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065596" y="1452114"/>
            <a:ext cx="2057400" cy="923330"/>
          </a:xfrm>
          <a:prstGeom prst="rect">
            <a:avLst/>
          </a:prstGeom>
          <a:solidFill>
            <a:schemeClr val="bg1"/>
          </a:solidFill>
          <a:ln>
            <a:solidFill>
              <a:srgbClr val="C00000"/>
            </a:solidFill>
          </a:ln>
        </p:spPr>
        <p:txBody>
          <a:bodyPr wrap="square" rtlCol="0">
            <a:spAutoFit/>
          </a:bodyPr>
          <a:lstStyle/>
          <a:p>
            <a:r>
              <a:rPr lang="en-US" dirty="0"/>
              <a:t>1- Select References, Table of Contents</a:t>
            </a:r>
          </a:p>
        </p:txBody>
      </p:sp>
      <p:sp>
        <p:nvSpPr>
          <p:cNvPr id="47" name="Oval 46"/>
          <p:cNvSpPr/>
          <p:nvPr/>
        </p:nvSpPr>
        <p:spPr>
          <a:xfrm>
            <a:off x="1329590" y="2794274"/>
            <a:ext cx="3438100" cy="106406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stCxn id="49" idx="0"/>
            <a:endCxn id="47" idx="5"/>
          </p:cNvCxnSpPr>
          <p:nvPr/>
        </p:nvCxnSpPr>
        <p:spPr>
          <a:xfrm flipH="1" flipV="1">
            <a:off x="4264192" y="3702508"/>
            <a:ext cx="967450" cy="115578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79142" y="4858297"/>
            <a:ext cx="1905000" cy="646331"/>
          </a:xfrm>
          <a:prstGeom prst="rect">
            <a:avLst/>
          </a:prstGeom>
          <a:solidFill>
            <a:schemeClr val="bg1"/>
          </a:solidFill>
          <a:ln>
            <a:solidFill>
              <a:srgbClr val="C00000"/>
            </a:solidFill>
          </a:ln>
        </p:spPr>
        <p:txBody>
          <a:bodyPr wrap="square" rtlCol="0">
            <a:spAutoFit/>
          </a:bodyPr>
          <a:lstStyle/>
          <a:p>
            <a:r>
              <a:rPr lang="en-US" dirty="0"/>
              <a:t>2- Select the desired format</a:t>
            </a:r>
          </a:p>
        </p:txBody>
      </p:sp>
      <p:sp>
        <p:nvSpPr>
          <p:cNvPr id="50" name="TextBox 49"/>
          <p:cNvSpPr txBox="1"/>
          <p:nvPr/>
        </p:nvSpPr>
        <p:spPr>
          <a:xfrm>
            <a:off x="6096000" y="2743200"/>
            <a:ext cx="2819400" cy="2031325"/>
          </a:xfrm>
          <a:prstGeom prst="rect">
            <a:avLst/>
          </a:prstGeom>
          <a:solidFill>
            <a:schemeClr val="bg1"/>
          </a:solidFill>
          <a:ln>
            <a:solidFill>
              <a:srgbClr val="C00000"/>
            </a:solidFill>
          </a:ln>
        </p:spPr>
        <p:txBody>
          <a:bodyPr wrap="square" rtlCol="0">
            <a:spAutoFit/>
          </a:bodyPr>
          <a:lstStyle/>
          <a:p>
            <a:r>
              <a:rPr lang="en-US" b="1" dirty="0"/>
              <a:t>Important Note!:</a:t>
            </a:r>
          </a:p>
          <a:p>
            <a:r>
              <a:rPr lang="en-US" b="1" dirty="0"/>
              <a:t>The table of contents will not work if you don’t use appropriate styles (i.e.: Heading1, Heading 2, and Heading 3…)</a:t>
            </a:r>
          </a:p>
        </p:txBody>
      </p:sp>
      <p:sp>
        <p:nvSpPr>
          <p:cNvPr id="51" name="Oval 50"/>
          <p:cNvSpPr/>
          <p:nvPr/>
        </p:nvSpPr>
        <p:spPr>
          <a:xfrm>
            <a:off x="389015" y="5172394"/>
            <a:ext cx="3434598" cy="838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stCxn id="53" idx="0"/>
            <a:endCxn id="51" idx="5"/>
          </p:cNvCxnSpPr>
          <p:nvPr/>
        </p:nvCxnSpPr>
        <p:spPr>
          <a:xfrm flipH="1" flipV="1">
            <a:off x="3320628" y="5887842"/>
            <a:ext cx="3805761" cy="13970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21389" y="6027545"/>
            <a:ext cx="3810000" cy="646331"/>
          </a:xfrm>
          <a:prstGeom prst="rect">
            <a:avLst/>
          </a:prstGeom>
          <a:solidFill>
            <a:schemeClr val="bg1"/>
          </a:solidFill>
          <a:ln>
            <a:solidFill>
              <a:srgbClr val="C00000"/>
            </a:solidFill>
          </a:ln>
        </p:spPr>
        <p:txBody>
          <a:bodyPr wrap="square" rtlCol="0">
            <a:spAutoFit/>
          </a:bodyPr>
          <a:lstStyle/>
          <a:p>
            <a:r>
              <a:rPr lang="en-US" dirty="0"/>
              <a:t>Or choose Insert Table of Contents for advanced options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6000461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95" y="810695"/>
            <a:ext cx="8229600" cy="1066800"/>
          </a:xfrm>
        </p:spPr>
        <p:txBody>
          <a:bodyPr/>
          <a:lstStyle/>
          <a:p>
            <a:r>
              <a:rPr lang="en-US" dirty="0" smtClean="0"/>
              <a:t>Document Review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pic>
        <p:nvPicPr>
          <p:cNvPr id="5" name="Picture 4"/>
          <p:cNvPicPr>
            <a:picLocks noChangeAspect="1"/>
          </p:cNvPicPr>
          <p:nvPr/>
        </p:nvPicPr>
        <p:blipFill>
          <a:blip r:embed="rId2"/>
          <a:stretch>
            <a:fillRect/>
          </a:stretch>
        </p:blipFill>
        <p:spPr>
          <a:xfrm>
            <a:off x="360295" y="1600200"/>
            <a:ext cx="7510212" cy="1862138"/>
          </a:xfrm>
          <a:prstGeom prst="rect">
            <a:avLst/>
          </a:prstGeom>
        </p:spPr>
      </p:pic>
      <p:sp>
        <p:nvSpPr>
          <p:cNvPr id="6" name="Rectangle 5"/>
          <p:cNvSpPr/>
          <p:nvPr/>
        </p:nvSpPr>
        <p:spPr>
          <a:xfrm>
            <a:off x="360295" y="3968064"/>
            <a:ext cx="4572000" cy="1846659"/>
          </a:xfrm>
          <a:prstGeom prst="rect">
            <a:avLst/>
          </a:prstGeom>
        </p:spPr>
        <p:txBody>
          <a:bodyPr>
            <a:spAutoFit/>
          </a:bodyPr>
          <a:lstStyle/>
          <a:p>
            <a:r>
              <a:rPr lang="en-US" sz="1900" dirty="0"/>
              <a:t>The </a:t>
            </a:r>
            <a:r>
              <a:rPr lang="en-US" sz="1900" b="1" dirty="0"/>
              <a:t>Spelling and Grammar</a:t>
            </a:r>
            <a:r>
              <a:rPr lang="en-US" sz="1900" dirty="0"/>
              <a:t> pane will appear on the right. For each error in your document, Word will try to offer one or more suggestions. You can select a suggestion and click</a:t>
            </a:r>
            <a:r>
              <a:rPr lang="en-US" sz="1900" b="1" dirty="0"/>
              <a:t> Change</a:t>
            </a:r>
            <a:r>
              <a:rPr lang="en-US" sz="1900" dirty="0"/>
              <a:t> to correct the error.</a:t>
            </a:r>
          </a:p>
        </p:txBody>
      </p:sp>
      <p:pic>
        <p:nvPicPr>
          <p:cNvPr id="7" name="Picture 6"/>
          <p:cNvPicPr>
            <a:picLocks noChangeAspect="1"/>
          </p:cNvPicPr>
          <p:nvPr/>
        </p:nvPicPr>
        <p:blipFill>
          <a:blip r:embed="rId3"/>
          <a:stretch>
            <a:fillRect/>
          </a:stretch>
        </p:blipFill>
        <p:spPr>
          <a:xfrm>
            <a:off x="5638800" y="2443455"/>
            <a:ext cx="2798695" cy="4414545"/>
          </a:xfrm>
          <a:prstGeom prst="rect">
            <a:avLst/>
          </a:prstGeom>
        </p:spPr>
      </p:pic>
    </p:spTree>
    <p:extLst>
      <p:ext uri="{BB962C8B-B14F-4D97-AF65-F5344CB8AC3E}">
        <p14:creationId xmlns:p14="http://schemas.microsoft.com/office/powerpoint/2010/main" val="3409619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066800"/>
          </a:xfrm>
        </p:spPr>
        <p:txBody>
          <a:bodyPr/>
          <a:lstStyle/>
          <a:p>
            <a:r>
              <a:rPr lang="en-US" dirty="0"/>
              <a:t>Graphical User Interface</a:t>
            </a:r>
          </a:p>
        </p:txBody>
      </p:sp>
      <p:pic>
        <p:nvPicPr>
          <p:cNvPr id="4" name="Picture 3"/>
          <p:cNvPicPr>
            <a:picLocks noChangeAspect="1"/>
          </p:cNvPicPr>
          <p:nvPr/>
        </p:nvPicPr>
        <p:blipFill>
          <a:blip r:embed="rId3"/>
          <a:stretch>
            <a:fillRect/>
          </a:stretch>
        </p:blipFill>
        <p:spPr>
          <a:xfrm>
            <a:off x="5443" y="3048000"/>
            <a:ext cx="9144000" cy="1783214"/>
          </a:xfrm>
          <a:prstGeom prst="rect">
            <a:avLst/>
          </a:prstGeom>
        </p:spPr>
      </p:pic>
      <p:sp>
        <p:nvSpPr>
          <p:cNvPr id="11" name="TextBox 10"/>
          <p:cNvSpPr txBox="1"/>
          <p:nvPr/>
        </p:nvSpPr>
        <p:spPr>
          <a:xfrm>
            <a:off x="80028" y="2705100"/>
            <a:ext cx="4491972" cy="369332"/>
          </a:xfrm>
          <a:prstGeom prst="rect">
            <a:avLst/>
          </a:prstGeom>
          <a:noFill/>
        </p:spPr>
        <p:txBody>
          <a:bodyPr wrap="square" rtlCol="0">
            <a:spAutoFit/>
          </a:bodyPr>
          <a:lstStyle/>
          <a:p>
            <a:r>
              <a:rPr lang="en-US" dirty="0"/>
              <a:t>Quick Access toolbar</a:t>
            </a:r>
          </a:p>
        </p:txBody>
      </p:sp>
      <p:cxnSp>
        <p:nvCxnSpPr>
          <p:cNvPr id="15" name="Straight Arrow Connector 14"/>
          <p:cNvCxnSpPr/>
          <p:nvPr/>
        </p:nvCxnSpPr>
        <p:spPr>
          <a:xfrm flipH="1">
            <a:off x="6705600" y="2705100"/>
            <a:ext cx="838200" cy="6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239000" y="2302480"/>
            <a:ext cx="4491972" cy="369332"/>
          </a:xfrm>
          <a:prstGeom prst="rect">
            <a:avLst/>
          </a:prstGeom>
          <a:noFill/>
        </p:spPr>
        <p:txBody>
          <a:bodyPr wrap="square" rtlCol="0">
            <a:spAutoFit/>
          </a:bodyPr>
          <a:lstStyle/>
          <a:p>
            <a:r>
              <a:rPr lang="en-US" dirty="0"/>
              <a:t>Ribbon</a:t>
            </a:r>
          </a:p>
        </p:txBody>
      </p:sp>
      <p:sp>
        <p:nvSpPr>
          <p:cNvPr id="17" name="TextBox 16"/>
          <p:cNvSpPr txBox="1"/>
          <p:nvPr/>
        </p:nvSpPr>
        <p:spPr>
          <a:xfrm>
            <a:off x="4114800" y="2691884"/>
            <a:ext cx="1828800" cy="369332"/>
          </a:xfrm>
          <a:prstGeom prst="rect">
            <a:avLst/>
          </a:prstGeom>
          <a:noFill/>
        </p:spPr>
        <p:txBody>
          <a:bodyPr wrap="square" rtlCol="0">
            <a:spAutoFit/>
          </a:bodyPr>
          <a:lstStyle/>
          <a:p>
            <a:r>
              <a:rPr lang="en-US" dirty="0"/>
              <a:t>Title Bar</a:t>
            </a:r>
          </a:p>
        </p:txBody>
      </p:sp>
      <p:cxnSp>
        <p:nvCxnSpPr>
          <p:cNvPr id="45" name="Straight Arrow Connector 44"/>
          <p:cNvCxnSpPr/>
          <p:nvPr/>
        </p:nvCxnSpPr>
        <p:spPr>
          <a:xfrm flipH="1" flipV="1">
            <a:off x="381000" y="3450620"/>
            <a:ext cx="725814" cy="2436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02014" y="5702702"/>
            <a:ext cx="4491972" cy="369332"/>
          </a:xfrm>
          <a:prstGeom prst="rect">
            <a:avLst/>
          </a:prstGeom>
          <a:noFill/>
        </p:spPr>
        <p:txBody>
          <a:bodyPr wrap="square" rtlCol="0">
            <a:spAutoFit/>
          </a:bodyPr>
          <a:lstStyle/>
          <a:p>
            <a:r>
              <a:rPr lang="en-US" dirty="0"/>
              <a:t>Title Bar</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71" y="564116"/>
            <a:ext cx="8229600" cy="1066800"/>
          </a:xfrm>
        </p:spPr>
        <p:txBody>
          <a:bodyPr/>
          <a:lstStyle/>
          <a:p>
            <a:r>
              <a:rPr lang="en-US" dirty="0" smtClean="0"/>
              <a:t>Document Review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6" name="Rectangle 5"/>
          <p:cNvSpPr/>
          <p:nvPr/>
        </p:nvSpPr>
        <p:spPr>
          <a:xfrm>
            <a:off x="215778" y="1981200"/>
            <a:ext cx="8090022" cy="2554545"/>
          </a:xfrm>
          <a:prstGeom prst="rect">
            <a:avLst/>
          </a:prstGeom>
        </p:spPr>
        <p:txBody>
          <a:bodyPr wrap="square">
            <a:spAutoFit/>
          </a:bodyPr>
          <a:lstStyle/>
          <a:p>
            <a:pPr fontAlgn="base"/>
            <a:r>
              <a:rPr lang="en-US" sz="2000" dirty="0"/>
              <a:t>To change the automatic spelling and grammar check settings</a:t>
            </a:r>
            <a:r>
              <a:rPr lang="en-US" sz="2000" dirty="0" smtClean="0"/>
              <a:t>:</a:t>
            </a:r>
          </a:p>
          <a:p>
            <a:pPr marL="457200" indent="-457200" fontAlgn="base">
              <a:buAutoNum type="arabicPeriod"/>
            </a:pPr>
            <a:r>
              <a:rPr lang="en-US" sz="2000" dirty="0" smtClean="0"/>
              <a:t>Click </a:t>
            </a:r>
            <a:r>
              <a:rPr lang="en-US" sz="2000" dirty="0"/>
              <a:t>the </a:t>
            </a:r>
            <a:r>
              <a:rPr lang="en-US" sz="2000" b="1" dirty="0"/>
              <a:t>File</a:t>
            </a:r>
            <a:r>
              <a:rPr lang="en-US" sz="2000" dirty="0"/>
              <a:t> tab to access </a:t>
            </a:r>
            <a:r>
              <a:rPr lang="en-US" sz="2000" b="1" dirty="0"/>
              <a:t>Backstage view</a:t>
            </a:r>
            <a:r>
              <a:rPr lang="en-US" sz="2000" dirty="0"/>
              <a:t>, then click </a:t>
            </a:r>
            <a:r>
              <a:rPr lang="en-US" sz="2000" b="1" dirty="0"/>
              <a:t>Options</a:t>
            </a:r>
            <a:r>
              <a:rPr lang="en-US" sz="2000" dirty="0" smtClean="0"/>
              <a:t>.</a:t>
            </a:r>
          </a:p>
          <a:p>
            <a:pPr marL="457200" indent="-457200" fontAlgn="base">
              <a:buAutoNum type="arabicPeriod"/>
            </a:pPr>
            <a:r>
              <a:rPr lang="en-US" sz="2000" dirty="0"/>
              <a:t>A dialog box will appear. On the left side of the dialog box, select </a:t>
            </a:r>
            <a:r>
              <a:rPr lang="en-US" sz="2000" b="1" dirty="0"/>
              <a:t>Proofing</a:t>
            </a:r>
            <a:r>
              <a:rPr lang="en-US" sz="2000" dirty="0"/>
              <a:t>. From here, you have several options to choose from. For example, if you don't want Word to mark </a:t>
            </a:r>
            <a:r>
              <a:rPr lang="en-US" sz="2000" b="1" dirty="0"/>
              <a:t>spelling errors</a:t>
            </a:r>
            <a:r>
              <a:rPr lang="en-US" sz="2000" dirty="0"/>
              <a:t>, </a:t>
            </a:r>
            <a:r>
              <a:rPr lang="en-US" sz="2000" b="1" dirty="0"/>
              <a:t>grammar errors</a:t>
            </a:r>
            <a:r>
              <a:rPr lang="en-US" sz="2000" dirty="0"/>
              <a:t>, or </a:t>
            </a:r>
            <a:r>
              <a:rPr lang="en-US" sz="2000" b="1" dirty="0"/>
              <a:t>frequently confused words </a:t>
            </a:r>
            <a:r>
              <a:rPr lang="en-US" sz="2000" dirty="0"/>
              <a:t>automatically, simply uncheck the desired option</a:t>
            </a:r>
            <a:r>
              <a:rPr lang="en-US" sz="2000" dirty="0" smtClean="0"/>
              <a:t>.</a:t>
            </a:r>
          </a:p>
          <a:p>
            <a:pPr marL="457200" indent="-457200" fontAlgn="base">
              <a:buAutoNum type="arabicPeriod"/>
            </a:pPr>
            <a:endParaRPr lang="en-US" sz="2000" dirty="0"/>
          </a:p>
        </p:txBody>
      </p:sp>
      <p:pic>
        <p:nvPicPr>
          <p:cNvPr id="3" name="Picture 2"/>
          <p:cNvPicPr>
            <a:picLocks noChangeAspect="1"/>
          </p:cNvPicPr>
          <p:nvPr/>
        </p:nvPicPr>
        <p:blipFill>
          <a:blip r:embed="rId2"/>
          <a:stretch>
            <a:fillRect/>
          </a:stretch>
        </p:blipFill>
        <p:spPr>
          <a:xfrm>
            <a:off x="1598551" y="4343400"/>
            <a:ext cx="5324475" cy="2190750"/>
          </a:xfrm>
          <a:prstGeom prst="rect">
            <a:avLst/>
          </a:prstGeom>
        </p:spPr>
      </p:pic>
    </p:spTree>
    <p:extLst>
      <p:ext uri="{BB962C8B-B14F-4D97-AF65-F5344CB8AC3E}">
        <p14:creationId xmlns:p14="http://schemas.microsoft.com/office/powerpoint/2010/main" val="31229098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71" y="564116"/>
            <a:ext cx="8229600" cy="1066800"/>
          </a:xfrm>
        </p:spPr>
        <p:txBody>
          <a:bodyPr/>
          <a:lstStyle/>
          <a:p>
            <a:r>
              <a:rPr lang="en-US" dirty="0" smtClean="0"/>
              <a:t>Document Review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pic>
        <p:nvPicPr>
          <p:cNvPr id="7" name="Picture 6"/>
          <p:cNvPicPr>
            <a:picLocks noChangeAspect="1"/>
          </p:cNvPicPr>
          <p:nvPr/>
        </p:nvPicPr>
        <p:blipFill>
          <a:blip r:embed="rId2"/>
          <a:stretch>
            <a:fillRect/>
          </a:stretch>
        </p:blipFill>
        <p:spPr>
          <a:xfrm>
            <a:off x="1219200" y="1365812"/>
            <a:ext cx="6955536" cy="5492188"/>
          </a:xfrm>
          <a:prstGeom prst="rect">
            <a:avLst/>
          </a:prstGeom>
        </p:spPr>
      </p:pic>
    </p:spTree>
    <p:extLst>
      <p:ext uri="{BB962C8B-B14F-4D97-AF65-F5344CB8AC3E}">
        <p14:creationId xmlns:p14="http://schemas.microsoft.com/office/powerpoint/2010/main" val="3967579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a:t>Tracking Changes</a:t>
            </a:r>
          </a:p>
        </p:txBody>
      </p:sp>
      <p:sp>
        <p:nvSpPr>
          <p:cNvPr id="3" name="Content Placeholder 2"/>
          <p:cNvSpPr>
            <a:spLocks noGrp="1"/>
          </p:cNvSpPr>
          <p:nvPr>
            <p:ph idx="1"/>
          </p:nvPr>
        </p:nvSpPr>
        <p:spPr>
          <a:xfrm>
            <a:off x="304800" y="1447800"/>
            <a:ext cx="8686800" cy="960437"/>
          </a:xfrm>
        </p:spPr>
        <p:txBody>
          <a:bodyPr>
            <a:normAutofit fontScale="70000" lnSpcReduction="20000"/>
          </a:bodyPr>
          <a:lstStyle/>
          <a:p>
            <a:r>
              <a:rPr lang="en-US" dirty="0"/>
              <a:t>Track Changes is a way for Microsoft Word to keep track of the changes you make to a document. You can then choose to accept or reject those changes. (Useful when many people working on the same document)</a:t>
            </a:r>
          </a:p>
        </p:txBody>
      </p:sp>
      <p:grpSp>
        <p:nvGrpSpPr>
          <p:cNvPr id="6" name="Group 5"/>
          <p:cNvGrpSpPr/>
          <p:nvPr/>
        </p:nvGrpSpPr>
        <p:grpSpPr>
          <a:xfrm>
            <a:off x="304799" y="2286001"/>
            <a:ext cx="8843749" cy="4011793"/>
            <a:chOff x="-142164" y="2444968"/>
            <a:chExt cx="9438564" cy="4239737"/>
          </a:xfrm>
        </p:grpSpPr>
        <p:pic>
          <p:nvPicPr>
            <p:cNvPr id="4" name="Picture 3"/>
            <p:cNvPicPr>
              <a:picLocks noChangeAspect="1"/>
            </p:cNvPicPr>
            <p:nvPr/>
          </p:nvPicPr>
          <p:blipFill>
            <a:blip r:embed="rId2"/>
            <a:stretch>
              <a:fillRect/>
            </a:stretch>
          </p:blipFill>
          <p:spPr>
            <a:xfrm>
              <a:off x="-142164" y="2514600"/>
              <a:ext cx="9144000" cy="3761243"/>
            </a:xfrm>
            <a:prstGeom prst="rect">
              <a:avLst/>
            </a:prstGeom>
          </p:spPr>
        </p:pic>
        <p:sp>
          <p:nvSpPr>
            <p:cNvPr id="17" name="Oval 16"/>
            <p:cNvSpPr/>
            <p:nvPr/>
          </p:nvSpPr>
          <p:spPr>
            <a:xfrm>
              <a:off x="3657600" y="2444968"/>
              <a:ext cx="9144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22" idx="1"/>
              <a:endCxn id="17" idx="6"/>
            </p:cNvCxnSpPr>
            <p:nvPr/>
          </p:nvCxnSpPr>
          <p:spPr>
            <a:xfrm flipH="1" flipV="1">
              <a:off x="4572000" y="2749768"/>
              <a:ext cx="2641979" cy="23988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213979" y="2680648"/>
              <a:ext cx="1905000" cy="618001"/>
            </a:xfrm>
            <a:prstGeom prst="rect">
              <a:avLst/>
            </a:prstGeom>
            <a:solidFill>
              <a:schemeClr val="bg1"/>
            </a:solidFill>
            <a:ln>
              <a:solidFill>
                <a:srgbClr val="C00000"/>
              </a:solidFill>
            </a:ln>
          </p:spPr>
          <p:txBody>
            <a:bodyPr wrap="square" rtlCol="0">
              <a:spAutoFit/>
            </a:bodyPr>
            <a:lstStyle/>
            <a:p>
              <a:r>
                <a:rPr lang="en-US" sz="1600" dirty="0"/>
                <a:t>1- Select Review, Track Changes</a:t>
              </a:r>
            </a:p>
          </p:txBody>
        </p:sp>
        <p:sp>
          <p:nvSpPr>
            <p:cNvPr id="23" name="Oval 22"/>
            <p:cNvSpPr/>
            <p:nvPr/>
          </p:nvSpPr>
          <p:spPr>
            <a:xfrm>
              <a:off x="6477000" y="5357195"/>
              <a:ext cx="914400" cy="34153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25" idx="2"/>
              <a:endCxn id="23" idx="6"/>
            </p:cNvCxnSpPr>
            <p:nvPr/>
          </p:nvCxnSpPr>
          <p:spPr>
            <a:xfrm flipH="1">
              <a:off x="7391401" y="4173032"/>
              <a:ext cx="815737" cy="135492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54638" y="3555031"/>
              <a:ext cx="1905000" cy="618001"/>
            </a:xfrm>
            <a:prstGeom prst="rect">
              <a:avLst/>
            </a:prstGeom>
            <a:solidFill>
              <a:schemeClr val="bg1"/>
            </a:solidFill>
            <a:ln>
              <a:solidFill>
                <a:srgbClr val="C00000"/>
              </a:solidFill>
            </a:ln>
          </p:spPr>
          <p:txBody>
            <a:bodyPr wrap="square" rtlCol="0">
              <a:spAutoFit/>
            </a:bodyPr>
            <a:lstStyle/>
            <a:p>
              <a:r>
                <a:rPr lang="en-US" sz="1600" dirty="0"/>
                <a:t>2- Text additions are tracked</a:t>
              </a:r>
            </a:p>
          </p:txBody>
        </p:sp>
        <p:sp>
          <p:nvSpPr>
            <p:cNvPr id="26" name="Oval 25"/>
            <p:cNvSpPr/>
            <p:nvPr/>
          </p:nvSpPr>
          <p:spPr>
            <a:xfrm>
              <a:off x="5562600" y="5327729"/>
              <a:ext cx="914400" cy="3231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8" idx="2"/>
              <a:endCxn id="26" idx="6"/>
            </p:cNvCxnSpPr>
            <p:nvPr/>
          </p:nvCxnSpPr>
          <p:spPr>
            <a:xfrm flipH="1" flipV="1">
              <a:off x="6477000" y="5489311"/>
              <a:ext cx="1866899" cy="119539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91400" y="6066704"/>
              <a:ext cx="1905000" cy="618001"/>
            </a:xfrm>
            <a:prstGeom prst="rect">
              <a:avLst/>
            </a:prstGeom>
            <a:solidFill>
              <a:schemeClr val="bg1"/>
            </a:solidFill>
            <a:ln>
              <a:solidFill>
                <a:srgbClr val="C00000"/>
              </a:solidFill>
            </a:ln>
          </p:spPr>
          <p:txBody>
            <a:bodyPr wrap="square" rtlCol="0">
              <a:spAutoFit/>
            </a:bodyPr>
            <a:lstStyle/>
            <a:p>
              <a:r>
                <a:rPr lang="en-US" sz="1600" dirty="0"/>
                <a:t>3- Text deletions are also tracked</a:t>
              </a:r>
            </a:p>
          </p:txBody>
        </p:sp>
      </p:gr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a:t>Personal Bullet Design</a:t>
            </a:r>
          </a:p>
        </p:txBody>
      </p:sp>
      <p:grpSp>
        <p:nvGrpSpPr>
          <p:cNvPr id="4" name="Group 3"/>
          <p:cNvGrpSpPr/>
          <p:nvPr/>
        </p:nvGrpSpPr>
        <p:grpSpPr>
          <a:xfrm>
            <a:off x="1074050" y="1367136"/>
            <a:ext cx="7534275" cy="4937189"/>
            <a:chOff x="1074050" y="1367136"/>
            <a:chExt cx="7534275" cy="4937189"/>
          </a:xfrm>
        </p:grpSpPr>
        <p:pic>
          <p:nvPicPr>
            <p:cNvPr id="5" name="Picture 4"/>
            <p:cNvPicPr>
              <a:picLocks noChangeAspect="1"/>
            </p:cNvPicPr>
            <p:nvPr/>
          </p:nvPicPr>
          <p:blipFill>
            <a:blip r:embed="rId2"/>
            <a:stretch>
              <a:fillRect/>
            </a:stretch>
          </p:blipFill>
          <p:spPr>
            <a:xfrm>
              <a:off x="1074050" y="1760900"/>
              <a:ext cx="7534275" cy="4543425"/>
            </a:xfrm>
            <a:prstGeom prst="rect">
              <a:avLst/>
            </a:prstGeom>
          </p:spPr>
        </p:pic>
        <p:sp>
          <p:nvSpPr>
            <p:cNvPr id="29" name="Oval 28"/>
            <p:cNvSpPr/>
            <p:nvPr/>
          </p:nvSpPr>
          <p:spPr>
            <a:xfrm>
              <a:off x="1262062" y="1989795"/>
              <a:ext cx="14478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31" idx="1"/>
              <a:endCxn id="29" idx="6"/>
            </p:cNvCxnSpPr>
            <p:nvPr/>
          </p:nvCxnSpPr>
          <p:spPr>
            <a:xfrm flipH="1">
              <a:off x="2709862" y="1690302"/>
              <a:ext cx="3081338" cy="52809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791200" y="1367136"/>
              <a:ext cx="1905000" cy="646331"/>
            </a:xfrm>
            <a:prstGeom prst="rect">
              <a:avLst/>
            </a:prstGeom>
            <a:solidFill>
              <a:schemeClr val="bg1"/>
            </a:solidFill>
            <a:ln>
              <a:solidFill>
                <a:srgbClr val="C00000"/>
              </a:solidFill>
            </a:ln>
          </p:spPr>
          <p:txBody>
            <a:bodyPr wrap="square" rtlCol="0">
              <a:spAutoFit/>
            </a:bodyPr>
            <a:lstStyle/>
            <a:p>
              <a:r>
                <a:rPr lang="en-US" dirty="0"/>
                <a:t>1- Select Home, Bullets</a:t>
              </a:r>
            </a:p>
          </p:txBody>
        </p:sp>
        <p:sp>
          <p:nvSpPr>
            <p:cNvPr id="32" name="Oval 31"/>
            <p:cNvSpPr/>
            <p:nvPr/>
          </p:nvSpPr>
          <p:spPr>
            <a:xfrm>
              <a:off x="5266330" y="5334000"/>
              <a:ext cx="14478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4" idx="1"/>
              <a:endCxn id="32" idx="6"/>
            </p:cNvCxnSpPr>
            <p:nvPr/>
          </p:nvCxnSpPr>
          <p:spPr>
            <a:xfrm>
              <a:off x="6096000" y="2909502"/>
              <a:ext cx="618130" cy="265309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096000" y="2586336"/>
              <a:ext cx="2057400" cy="646331"/>
            </a:xfrm>
            <a:prstGeom prst="rect">
              <a:avLst/>
            </a:prstGeom>
            <a:solidFill>
              <a:schemeClr val="bg1"/>
            </a:solidFill>
            <a:ln>
              <a:solidFill>
                <a:srgbClr val="C00000"/>
              </a:solidFill>
            </a:ln>
          </p:spPr>
          <p:txBody>
            <a:bodyPr wrap="square" rtlCol="0">
              <a:spAutoFit/>
            </a:bodyPr>
            <a:lstStyle/>
            <a:p>
              <a:r>
                <a:rPr lang="en-US" dirty="0"/>
                <a:t>2- Click on Define New Bullet</a:t>
              </a: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a:t>Changing Margins and Orientation</a:t>
            </a:r>
          </a:p>
        </p:txBody>
      </p:sp>
      <p:grpSp>
        <p:nvGrpSpPr>
          <p:cNvPr id="4" name="Group 3"/>
          <p:cNvGrpSpPr/>
          <p:nvPr/>
        </p:nvGrpSpPr>
        <p:grpSpPr>
          <a:xfrm>
            <a:off x="487907" y="1371600"/>
            <a:ext cx="8324424" cy="5329238"/>
            <a:chOff x="723900" y="1376362"/>
            <a:chExt cx="8324424" cy="5329238"/>
          </a:xfrm>
        </p:grpSpPr>
        <p:pic>
          <p:nvPicPr>
            <p:cNvPr id="8" name="Picture 7"/>
            <p:cNvPicPr>
              <a:picLocks noChangeAspect="1"/>
            </p:cNvPicPr>
            <p:nvPr/>
          </p:nvPicPr>
          <p:blipFill>
            <a:blip r:embed="rId2"/>
            <a:stretch>
              <a:fillRect/>
            </a:stretch>
          </p:blipFill>
          <p:spPr>
            <a:xfrm>
              <a:off x="854479" y="1376362"/>
              <a:ext cx="3638550" cy="5172075"/>
            </a:xfrm>
            <a:prstGeom prst="rect">
              <a:avLst/>
            </a:prstGeom>
          </p:spPr>
        </p:pic>
        <p:sp>
          <p:nvSpPr>
            <p:cNvPr id="19" name="Oval 18"/>
            <p:cNvSpPr/>
            <p:nvPr/>
          </p:nvSpPr>
          <p:spPr>
            <a:xfrm>
              <a:off x="723900" y="1835660"/>
              <a:ext cx="685800" cy="48101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21" idx="1"/>
              <a:endCxn id="19" idx="6"/>
            </p:cNvCxnSpPr>
            <p:nvPr/>
          </p:nvCxnSpPr>
          <p:spPr>
            <a:xfrm flipH="1">
              <a:off x="1409700" y="1770966"/>
              <a:ext cx="1943100" cy="3052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352800" y="1447800"/>
              <a:ext cx="2209800" cy="646331"/>
            </a:xfrm>
            <a:prstGeom prst="rect">
              <a:avLst/>
            </a:prstGeom>
            <a:solidFill>
              <a:schemeClr val="bg1"/>
            </a:solidFill>
            <a:ln>
              <a:solidFill>
                <a:srgbClr val="C00000"/>
              </a:solidFill>
            </a:ln>
          </p:spPr>
          <p:txBody>
            <a:bodyPr wrap="square" rtlCol="0">
              <a:spAutoFit/>
            </a:bodyPr>
            <a:lstStyle/>
            <a:p>
              <a:r>
                <a:rPr lang="en-US" dirty="0"/>
                <a:t>1- Select Page Layout, Margins</a:t>
              </a:r>
            </a:p>
          </p:txBody>
        </p:sp>
        <p:sp>
          <p:nvSpPr>
            <p:cNvPr id="25" name="Oval 24"/>
            <p:cNvSpPr/>
            <p:nvPr/>
          </p:nvSpPr>
          <p:spPr>
            <a:xfrm>
              <a:off x="835429" y="2582399"/>
              <a:ext cx="14478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7" idx="1"/>
              <a:endCxn id="25" idx="6"/>
            </p:cNvCxnSpPr>
            <p:nvPr/>
          </p:nvCxnSpPr>
          <p:spPr>
            <a:xfrm flipH="1" flipV="1">
              <a:off x="2283229" y="2810999"/>
              <a:ext cx="1069571" cy="31766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352800" y="2667000"/>
              <a:ext cx="1600200" cy="923330"/>
            </a:xfrm>
            <a:prstGeom prst="rect">
              <a:avLst/>
            </a:prstGeom>
            <a:solidFill>
              <a:schemeClr val="bg1"/>
            </a:solidFill>
            <a:ln>
              <a:solidFill>
                <a:srgbClr val="C00000"/>
              </a:solidFill>
            </a:ln>
          </p:spPr>
          <p:txBody>
            <a:bodyPr wrap="square" rtlCol="0">
              <a:spAutoFit/>
            </a:bodyPr>
            <a:lstStyle/>
            <a:p>
              <a:r>
                <a:rPr lang="en-US" dirty="0"/>
                <a:t>2- Choose the desired margins</a:t>
              </a:r>
            </a:p>
          </p:txBody>
        </p:sp>
        <p:sp>
          <p:nvSpPr>
            <p:cNvPr id="28" name="Oval 27"/>
            <p:cNvSpPr/>
            <p:nvPr/>
          </p:nvSpPr>
          <p:spPr>
            <a:xfrm>
              <a:off x="1066800" y="6172200"/>
              <a:ext cx="14478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30" idx="1"/>
              <a:endCxn id="28" idx="6"/>
            </p:cNvCxnSpPr>
            <p:nvPr/>
          </p:nvCxnSpPr>
          <p:spPr>
            <a:xfrm flipH="1">
              <a:off x="2514600" y="6243935"/>
              <a:ext cx="838200" cy="15686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52800" y="5782270"/>
              <a:ext cx="3200400" cy="923330"/>
            </a:xfrm>
            <a:prstGeom prst="rect">
              <a:avLst/>
            </a:prstGeom>
            <a:solidFill>
              <a:schemeClr val="bg1"/>
            </a:solidFill>
            <a:ln>
              <a:solidFill>
                <a:srgbClr val="C00000"/>
              </a:solidFill>
            </a:ln>
          </p:spPr>
          <p:txBody>
            <a:bodyPr wrap="square" rtlCol="0">
              <a:spAutoFit/>
            </a:bodyPr>
            <a:lstStyle/>
            <a:p>
              <a:r>
                <a:rPr lang="en-US" dirty="0"/>
                <a:t>You can also set each margin separately by using Custom Margins</a:t>
              </a:r>
            </a:p>
          </p:txBody>
        </p:sp>
        <p:pic>
          <p:nvPicPr>
            <p:cNvPr id="18" name="Picture 17"/>
            <p:cNvPicPr>
              <a:picLocks noChangeAspect="1"/>
            </p:cNvPicPr>
            <p:nvPr/>
          </p:nvPicPr>
          <p:blipFill>
            <a:blip r:embed="rId3"/>
            <a:stretch>
              <a:fillRect/>
            </a:stretch>
          </p:blipFill>
          <p:spPr>
            <a:xfrm>
              <a:off x="5571699" y="1923566"/>
              <a:ext cx="3476625" cy="3486150"/>
            </a:xfrm>
            <a:prstGeom prst="rect">
              <a:avLst/>
            </a:prstGeom>
          </p:spPr>
        </p:pic>
        <p:sp>
          <p:nvSpPr>
            <p:cNvPr id="32" name="Oval 31"/>
            <p:cNvSpPr/>
            <p:nvPr/>
          </p:nvSpPr>
          <p:spPr>
            <a:xfrm>
              <a:off x="6031670" y="2523530"/>
              <a:ext cx="685800" cy="685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4" idx="0"/>
              <a:endCxn id="32" idx="4"/>
            </p:cNvCxnSpPr>
            <p:nvPr/>
          </p:nvCxnSpPr>
          <p:spPr>
            <a:xfrm flipH="1" flipV="1">
              <a:off x="6374570" y="3209330"/>
              <a:ext cx="178630" cy="143887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334000" y="4648200"/>
              <a:ext cx="2438400" cy="923330"/>
            </a:xfrm>
            <a:prstGeom prst="rect">
              <a:avLst/>
            </a:prstGeom>
            <a:solidFill>
              <a:schemeClr val="bg1"/>
            </a:solidFill>
            <a:ln>
              <a:solidFill>
                <a:srgbClr val="C00000"/>
              </a:solidFill>
            </a:ln>
          </p:spPr>
          <p:txBody>
            <a:bodyPr wrap="square" rtlCol="0">
              <a:spAutoFit/>
            </a:bodyPr>
            <a:lstStyle/>
            <a:p>
              <a:r>
                <a:rPr lang="en-US" dirty="0"/>
                <a:t>You can also change the orientation from portrait to landscape</a:t>
              </a: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a:t>Automatic Updates</a:t>
            </a:r>
          </a:p>
        </p:txBody>
      </p:sp>
      <p:grpSp>
        <p:nvGrpSpPr>
          <p:cNvPr id="5" name="Group 4"/>
          <p:cNvGrpSpPr/>
          <p:nvPr/>
        </p:nvGrpSpPr>
        <p:grpSpPr>
          <a:xfrm>
            <a:off x="152400" y="1619992"/>
            <a:ext cx="9109881" cy="4961930"/>
            <a:chOff x="34119" y="1905000"/>
            <a:chExt cx="9376581" cy="4809530"/>
          </a:xfrm>
        </p:grpSpPr>
        <p:pic>
          <p:nvPicPr>
            <p:cNvPr id="3" name="Picture 2"/>
            <p:cNvPicPr>
              <a:picLocks noChangeAspect="1"/>
            </p:cNvPicPr>
            <p:nvPr/>
          </p:nvPicPr>
          <p:blipFill>
            <a:blip r:embed="rId2"/>
            <a:stretch>
              <a:fillRect/>
            </a:stretch>
          </p:blipFill>
          <p:spPr>
            <a:xfrm>
              <a:off x="34119" y="2286000"/>
              <a:ext cx="9144000" cy="4138706"/>
            </a:xfrm>
            <a:prstGeom prst="rect">
              <a:avLst/>
            </a:prstGeom>
          </p:spPr>
        </p:pic>
        <p:sp>
          <p:nvSpPr>
            <p:cNvPr id="12" name="Oval 11"/>
            <p:cNvSpPr/>
            <p:nvPr/>
          </p:nvSpPr>
          <p:spPr>
            <a:xfrm>
              <a:off x="8229600" y="2895600"/>
              <a:ext cx="1181100"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14" idx="3"/>
              <a:endCxn id="12" idx="2"/>
            </p:cNvCxnSpPr>
            <p:nvPr/>
          </p:nvCxnSpPr>
          <p:spPr>
            <a:xfrm>
              <a:off x="5029200" y="2228166"/>
              <a:ext cx="3200400" cy="81983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124200" y="1905000"/>
              <a:ext cx="1905000" cy="646331"/>
            </a:xfrm>
            <a:prstGeom prst="rect">
              <a:avLst/>
            </a:prstGeom>
            <a:solidFill>
              <a:schemeClr val="bg1"/>
            </a:solidFill>
            <a:ln>
              <a:solidFill>
                <a:srgbClr val="C00000"/>
              </a:solidFill>
            </a:ln>
          </p:spPr>
          <p:txBody>
            <a:bodyPr wrap="square" rtlCol="0">
              <a:spAutoFit/>
            </a:bodyPr>
            <a:lstStyle/>
            <a:p>
              <a:r>
                <a:rPr lang="en-US" dirty="0"/>
                <a:t>1- Select Insert, Date &amp; Time</a:t>
              </a:r>
            </a:p>
          </p:txBody>
        </p:sp>
        <p:sp>
          <p:nvSpPr>
            <p:cNvPr id="15" name="Oval 14"/>
            <p:cNvSpPr/>
            <p:nvPr/>
          </p:nvSpPr>
          <p:spPr>
            <a:xfrm>
              <a:off x="5638800" y="5763736"/>
              <a:ext cx="228600" cy="152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7" idx="3"/>
              <a:endCxn id="15" idx="2"/>
            </p:cNvCxnSpPr>
            <p:nvPr/>
          </p:nvCxnSpPr>
          <p:spPr>
            <a:xfrm flipV="1">
              <a:off x="3657600" y="5839936"/>
              <a:ext cx="1981200" cy="41292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8600" y="5791200"/>
              <a:ext cx="3429000" cy="923330"/>
            </a:xfrm>
            <a:prstGeom prst="rect">
              <a:avLst/>
            </a:prstGeom>
            <a:solidFill>
              <a:schemeClr val="bg1"/>
            </a:solidFill>
            <a:ln>
              <a:solidFill>
                <a:srgbClr val="C00000"/>
              </a:solidFill>
            </a:ln>
          </p:spPr>
          <p:txBody>
            <a:bodyPr wrap="square" rtlCol="0">
              <a:spAutoFit/>
            </a:bodyPr>
            <a:lstStyle/>
            <a:p>
              <a:r>
                <a:rPr lang="en-US" dirty="0"/>
                <a:t>2- Choose the desired format, tick Update automatically, and then press OK</a:t>
              </a:r>
            </a:p>
          </p:txBody>
        </p:sp>
      </p:gr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en-US" dirty="0"/>
              <a:t>Citations and Bibliography</a:t>
            </a:r>
          </a:p>
        </p:txBody>
      </p:sp>
      <p:pic>
        <p:nvPicPr>
          <p:cNvPr id="4" name="Picture 3"/>
          <p:cNvPicPr>
            <a:picLocks noChangeAspect="1"/>
          </p:cNvPicPr>
          <p:nvPr/>
        </p:nvPicPr>
        <p:blipFill>
          <a:blip r:embed="rId2"/>
          <a:stretch>
            <a:fillRect/>
          </a:stretch>
        </p:blipFill>
        <p:spPr>
          <a:xfrm>
            <a:off x="456063" y="1600200"/>
            <a:ext cx="6534150" cy="241935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pic>
        <p:nvPicPr>
          <p:cNvPr id="5" name="Content Placeholder 4"/>
          <p:cNvPicPr>
            <a:picLocks noGrp="1" noChangeAspect="1"/>
          </p:cNvPicPr>
          <p:nvPr>
            <p:ph idx="1"/>
          </p:nvPr>
        </p:nvPicPr>
        <p:blipFill>
          <a:blip r:embed="rId3"/>
          <a:stretch>
            <a:fillRect/>
          </a:stretch>
        </p:blipFill>
        <p:spPr>
          <a:xfrm>
            <a:off x="1773936" y="3652837"/>
            <a:ext cx="6781800" cy="286702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dirty="0"/>
              <a:t>Citations and </a:t>
            </a:r>
            <a:r>
              <a:rPr lang="en-US" dirty="0" smtClean="0"/>
              <a:t>Bibliography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grpSp>
        <p:nvGrpSpPr>
          <p:cNvPr id="8" name="Group 7"/>
          <p:cNvGrpSpPr/>
          <p:nvPr/>
        </p:nvGrpSpPr>
        <p:grpSpPr>
          <a:xfrm>
            <a:off x="392646" y="1676400"/>
            <a:ext cx="8291879" cy="4915611"/>
            <a:chOff x="864347" y="1600200"/>
            <a:chExt cx="8291879" cy="4915611"/>
          </a:xfrm>
        </p:grpSpPr>
        <p:pic>
          <p:nvPicPr>
            <p:cNvPr id="4" name="Picture 3"/>
            <p:cNvPicPr>
              <a:picLocks noChangeAspect="1"/>
            </p:cNvPicPr>
            <p:nvPr/>
          </p:nvPicPr>
          <p:blipFill rotWithShape="1">
            <a:blip r:embed="rId3"/>
            <a:srcRect l="28884"/>
            <a:stretch/>
          </p:blipFill>
          <p:spPr>
            <a:xfrm>
              <a:off x="864347" y="1600200"/>
              <a:ext cx="4005629" cy="3586163"/>
            </a:xfrm>
            <a:prstGeom prst="rect">
              <a:avLst/>
            </a:prstGeom>
          </p:spPr>
        </p:pic>
        <p:pic>
          <p:nvPicPr>
            <p:cNvPr id="5" name="Picture 4"/>
            <p:cNvPicPr>
              <a:picLocks noChangeAspect="1"/>
            </p:cNvPicPr>
            <p:nvPr/>
          </p:nvPicPr>
          <p:blipFill>
            <a:blip r:embed="rId4"/>
            <a:stretch>
              <a:fillRect/>
            </a:stretch>
          </p:blipFill>
          <p:spPr>
            <a:xfrm>
              <a:off x="4869976" y="1839036"/>
              <a:ext cx="4286250" cy="4676775"/>
            </a:xfrm>
            <a:prstGeom prst="rect">
              <a:avLst/>
            </a:prstGeom>
          </p:spPr>
        </p:pic>
        <p:pic>
          <p:nvPicPr>
            <p:cNvPr id="7" name="Picture 6"/>
            <p:cNvPicPr>
              <a:picLocks noChangeAspect="1"/>
            </p:cNvPicPr>
            <p:nvPr/>
          </p:nvPicPr>
          <p:blipFill>
            <a:blip r:embed="rId5"/>
            <a:stretch>
              <a:fillRect/>
            </a:stretch>
          </p:blipFill>
          <p:spPr>
            <a:xfrm>
              <a:off x="1524000" y="2165587"/>
              <a:ext cx="4543967" cy="4333164"/>
            </a:xfrm>
            <a:prstGeom prst="rect">
              <a:avLst/>
            </a:prstGeom>
          </p:spPr>
        </p:pic>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The Clipboard Panel</a:t>
            </a:r>
            <a:r>
              <a:rPr lang="en-US" b="1" dirty="0"/>
              <a:t/>
            </a:r>
            <a:br>
              <a:rPr lang="en-US" b="1" dirty="0"/>
            </a:br>
            <a:endParaRPr lang="en-US" dirty="0"/>
          </a:p>
        </p:txBody>
      </p:sp>
      <p:sp>
        <p:nvSpPr>
          <p:cNvPr id="3" name="Content Placeholder 2"/>
          <p:cNvSpPr>
            <a:spLocks noGrp="1"/>
          </p:cNvSpPr>
          <p:nvPr>
            <p:ph idx="1"/>
          </p:nvPr>
        </p:nvSpPr>
        <p:spPr>
          <a:xfrm>
            <a:off x="457200" y="2249424"/>
            <a:ext cx="8229600" cy="3008376"/>
          </a:xfrm>
        </p:spPr>
        <p:txBody>
          <a:bodyPr>
            <a:normAutofit fontScale="85000" lnSpcReduction="20000"/>
          </a:bodyPr>
          <a:lstStyle/>
          <a:p>
            <a:pPr>
              <a:lnSpc>
                <a:spcPct val="110000"/>
              </a:lnSpc>
            </a:pPr>
            <a:r>
              <a:rPr lang="en-US" sz="2600" dirty="0"/>
              <a:t>You can open the Clipboard panel by clicking on its launcher in the Clipboard group on the Home tab</a:t>
            </a:r>
            <a:r>
              <a:rPr lang="en-US" sz="2600" dirty="0" smtClean="0"/>
              <a:t>.</a:t>
            </a:r>
          </a:p>
          <a:p>
            <a:pPr>
              <a:lnSpc>
                <a:spcPct val="110000"/>
              </a:lnSpc>
            </a:pPr>
            <a:r>
              <a:rPr lang="en-US" sz="2600" dirty="0"/>
              <a:t>When you do, you will see the current contents of your clipboard (i.e. the last thing you copied). Whenever you copy some new selection of text or an image, it will be added to the top of the list. It’s not just items you copy in your Office programs that get copied; text and images from a web page, for example, will appear in the list if you copy them.</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pic>
        <p:nvPicPr>
          <p:cNvPr id="5" name="Picture 4"/>
          <p:cNvPicPr>
            <a:picLocks noChangeAspect="1"/>
          </p:cNvPicPr>
          <p:nvPr/>
        </p:nvPicPr>
        <p:blipFill>
          <a:blip r:embed="rId2"/>
          <a:stretch>
            <a:fillRect/>
          </a:stretch>
        </p:blipFill>
        <p:spPr>
          <a:xfrm>
            <a:off x="3124200" y="4953000"/>
            <a:ext cx="1666875" cy="1685925"/>
          </a:xfrm>
          <a:prstGeom prst="rect">
            <a:avLst/>
          </a:prstGeom>
        </p:spPr>
      </p:pic>
    </p:spTree>
    <p:extLst>
      <p:ext uri="{BB962C8B-B14F-4D97-AF65-F5344CB8AC3E}">
        <p14:creationId xmlns:p14="http://schemas.microsoft.com/office/powerpoint/2010/main" val="38717545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Clipboard Panel</a:t>
            </a:r>
          </a:p>
        </p:txBody>
      </p:sp>
      <p:sp>
        <p:nvSpPr>
          <p:cNvPr id="3" name="Content Placeholder 2"/>
          <p:cNvSpPr>
            <a:spLocks noGrp="1"/>
          </p:cNvSpPr>
          <p:nvPr>
            <p:ph idx="1"/>
          </p:nvPr>
        </p:nvSpPr>
        <p:spPr>
          <a:xfrm>
            <a:off x="457200" y="2249424"/>
            <a:ext cx="5867400" cy="4325112"/>
          </a:xfrm>
        </p:spPr>
        <p:txBody>
          <a:bodyPr/>
          <a:lstStyle/>
          <a:p>
            <a:r>
              <a:rPr lang="en-US" dirty="0"/>
              <a:t>You might be wondering what use a list of recently copied items is. Well, the magic </a:t>
            </a:r>
            <a:r>
              <a:rPr lang="en-US" dirty="0" smtClean="0"/>
              <a:t>happens </a:t>
            </a:r>
            <a:r>
              <a:rPr lang="en-US" dirty="0"/>
              <a:t>when you click on an item in the list. When you do, it gets pasted into your document where your cursor is positioned.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pic>
        <p:nvPicPr>
          <p:cNvPr id="5" name="Picture 4"/>
          <p:cNvPicPr>
            <a:picLocks noChangeAspect="1"/>
          </p:cNvPicPr>
          <p:nvPr/>
        </p:nvPicPr>
        <p:blipFill>
          <a:blip r:embed="rId2"/>
          <a:stretch>
            <a:fillRect/>
          </a:stretch>
        </p:blipFill>
        <p:spPr>
          <a:xfrm>
            <a:off x="6450863" y="2209800"/>
            <a:ext cx="2235937" cy="4075176"/>
          </a:xfrm>
          <a:prstGeom prst="rect">
            <a:avLst/>
          </a:prstGeom>
        </p:spPr>
      </p:pic>
    </p:spTree>
    <p:extLst>
      <p:ext uri="{BB962C8B-B14F-4D97-AF65-F5344CB8AC3E}">
        <p14:creationId xmlns:p14="http://schemas.microsoft.com/office/powerpoint/2010/main" val="405335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Ribbon</a:t>
            </a:r>
          </a:p>
        </p:txBody>
      </p:sp>
      <p:pic>
        <p:nvPicPr>
          <p:cNvPr id="4" name="Picture 3"/>
          <p:cNvPicPr>
            <a:picLocks noChangeAspect="1"/>
          </p:cNvPicPr>
          <p:nvPr/>
        </p:nvPicPr>
        <p:blipFill>
          <a:blip r:embed="rId3"/>
          <a:stretch>
            <a:fillRect/>
          </a:stretch>
        </p:blipFill>
        <p:spPr>
          <a:xfrm>
            <a:off x="1638300" y="2127375"/>
            <a:ext cx="7048500" cy="1905000"/>
          </a:xfrm>
          <a:prstGeom prst="rect">
            <a:avLst/>
          </a:prstGeom>
        </p:spPr>
      </p:pic>
      <p:sp>
        <p:nvSpPr>
          <p:cNvPr id="13" name="Right Arrow 8"/>
          <p:cNvSpPr/>
          <p:nvPr/>
        </p:nvSpPr>
        <p:spPr>
          <a:xfrm>
            <a:off x="1333500" y="2481260"/>
            <a:ext cx="4191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TextBox 14"/>
          <p:cNvSpPr txBox="1"/>
          <p:nvPr/>
        </p:nvSpPr>
        <p:spPr>
          <a:xfrm>
            <a:off x="545618" y="2438400"/>
            <a:ext cx="673582" cy="369332"/>
          </a:xfrm>
          <a:prstGeom prst="rect">
            <a:avLst/>
          </a:prstGeom>
          <a:noFill/>
        </p:spPr>
        <p:txBody>
          <a:bodyPr wrap="none" rtlCol="0">
            <a:spAutoFit/>
          </a:bodyPr>
          <a:lstStyle/>
          <a:p>
            <a:r>
              <a:rPr lang="en-US" dirty="0"/>
              <a:t>Tabs</a:t>
            </a:r>
          </a:p>
        </p:txBody>
      </p:sp>
      <p:sp>
        <p:nvSpPr>
          <p:cNvPr id="17" name="TextBox 16"/>
          <p:cNvSpPr txBox="1"/>
          <p:nvPr/>
        </p:nvSpPr>
        <p:spPr>
          <a:xfrm>
            <a:off x="2499552" y="4032375"/>
            <a:ext cx="1370888" cy="369332"/>
          </a:xfrm>
          <a:prstGeom prst="rect">
            <a:avLst/>
          </a:prstGeom>
          <a:noFill/>
        </p:spPr>
        <p:txBody>
          <a:bodyPr wrap="none" rtlCol="0">
            <a:spAutoFit/>
          </a:bodyPr>
          <a:lstStyle/>
          <a:p>
            <a:r>
              <a:rPr lang="en-US" dirty="0"/>
              <a:t>Font Group</a:t>
            </a:r>
          </a:p>
        </p:txBody>
      </p:sp>
      <p:sp>
        <p:nvSpPr>
          <p:cNvPr id="21" name="TextBox 20"/>
          <p:cNvSpPr txBox="1"/>
          <p:nvPr/>
        </p:nvSpPr>
        <p:spPr>
          <a:xfrm>
            <a:off x="3952507" y="4010212"/>
            <a:ext cx="2571538" cy="369332"/>
          </a:xfrm>
          <a:prstGeom prst="rect">
            <a:avLst/>
          </a:prstGeom>
          <a:noFill/>
        </p:spPr>
        <p:txBody>
          <a:bodyPr wrap="none" rtlCol="0">
            <a:spAutoFit/>
          </a:bodyPr>
          <a:lstStyle/>
          <a:p>
            <a:r>
              <a:rPr lang="en-US" dirty="0"/>
              <a:t>Dialogue Box Launcher</a:t>
            </a:r>
          </a:p>
        </p:txBody>
      </p:sp>
      <p:sp>
        <p:nvSpPr>
          <p:cNvPr id="22" name="TextBox 21"/>
          <p:cNvSpPr txBox="1"/>
          <p:nvPr/>
        </p:nvSpPr>
        <p:spPr>
          <a:xfrm>
            <a:off x="488014" y="2894526"/>
            <a:ext cx="1079316" cy="369332"/>
          </a:xfrm>
          <a:prstGeom prst="rect">
            <a:avLst/>
          </a:prstGeom>
          <a:noFill/>
        </p:spPr>
        <p:txBody>
          <a:bodyPr wrap="square" rtlCol="0">
            <a:spAutoFit/>
          </a:bodyPr>
          <a:lstStyle/>
          <a:p>
            <a:r>
              <a:rPr lang="en-US" dirty="0"/>
              <a:t>Buttons</a:t>
            </a:r>
          </a:p>
        </p:txBody>
      </p:sp>
      <p:sp>
        <p:nvSpPr>
          <p:cNvPr id="23" name="Right Arrow 16"/>
          <p:cNvSpPr/>
          <p:nvPr/>
        </p:nvSpPr>
        <p:spPr>
          <a:xfrm rot="10800000" flipH="1">
            <a:off x="1550336" y="2894526"/>
            <a:ext cx="895350" cy="36933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Right Arrow 12"/>
          <p:cNvSpPr/>
          <p:nvPr/>
        </p:nvSpPr>
        <p:spPr>
          <a:xfrm rot="16200000">
            <a:off x="2975446" y="3622222"/>
            <a:ext cx="4191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Right Arrow 14"/>
          <p:cNvSpPr/>
          <p:nvPr/>
        </p:nvSpPr>
        <p:spPr>
          <a:xfrm rot="16200000">
            <a:off x="3927590" y="3665373"/>
            <a:ext cx="4191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Equation Inking</a:t>
            </a:r>
            <a:endParaRPr lang="en-US" dirty="0"/>
          </a:p>
        </p:txBody>
      </p:sp>
      <p:sp>
        <p:nvSpPr>
          <p:cNvPr id="3" name="Content Placeholder 2"/>
          <p:cNvSpPr>
            <a:spLocks noGrp="1"/>
          </p:cNvSpPr>
          <p:nvPr>
            <p:ph idx="1"/>
          </p:nvPr>
        </p:nvSpPr>
        <p:spPr>
          <a:xfrm>
            <a:off x="457200" y="2249424"/>
            <a:ext cx="5867400" cy="4325112"/>
          </a:xfrm>
        </p:spPr>
        <p:txBody>
          <a:bodyPr/>
          <a:lstStyle/>
          <a:p>
            <a:r>
              <a:rPr lang="en-US" dirty="0"/>
              <a:t>To add your own ink equation, go to the Insert tab and click on the down arrow at the bottom of the Equation command. Select Ink Equation</a:t>
            </a:r>
            <a:r>
              <a:rPr lang="en-US" dirty="0" smtClean="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6" name="Picture 5"/>
          <p:cNvPicPr>
            <a:picLocks noChangeAspect="1"/>
          </p:cNvPicPr>
          <p:nvPr/>
        </p:nvPicPr>
        <p:blipFill>
          <a:blip r:embed="rId2"/>
          <a:stretch>
            <a:fillRect/>
          </a:stretch>
        </p:blipFill>
        <p:spPr>
          <a:xfrm>
            <a:off x="6292980" y="1648968"/>
            <a:ext cx="2643756" cy="4959096"/>
          </a:xfrm>
          <a:prstGeom prst="rect">
            <a:avLst/>
          </a:prstGeom>
        </p:spPr>
      </p:pic>
    </p:spTree>
    <p:extLst>
      <p:ext uri="{BB962C8B-B14F-4D97-AF65-F5344CB8AC3E}">
        <p14:creationId xmlns:p14="http://schemas.microsoft.com/office/powerpoint/2010/main" val="2786654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Equation Inking</a:t>
            </a:r>
            <a:endParaRPr lang="en-US" dirty="0"/>
          </a:p>
        </p:txBody>
      </p:sp>
      <p:sp>
        <p:nvSpPr>
          <p:cNvPr id="3" name="Content Placeholder 2"/>
          <p:cNvSpPr>
            <a:spLocks noGrp="1"/>
          </p:cNvSpPr>
          <p:nvPr>
            <p:ph idx="1"/>
          </p:nvPr>
        </p:nvSpPr>
        <p:spPr>
          <a:xfrm>
            <a:off x="457200" y="2249424"/>
            <a:ext cx="8479536" cy="2149843"/>
          </a:xfrm>
        </p:spPr>
        <p:txBody>
          <a:bodyPr>
            <a:normAutofit lnSpcReduction="10000"/>
          </a:bodyPr>
          <a:lstStyle/>
          <a:p>
            <a:r>
              <a:rPr lang="en-US" dirty="0"/>
              <a:t>In the writing area that opens up, draw out your equation with your mouse. Alternatively, if you have a touch device, you can use your finger or a touch stylus to write math equations by hand, and Word 2016 will convert it to text.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pic>
        <p:nvPicPr>
          <p:cNvPr id="5" name="Picture 4"/>
          <p:cNvPicPr>
            <a:picLocks noChangeAspect="1"/>
          </p:cNvPicPr>
          <p:nvPr/>
        </p:nvPicPr>
        <p:blipFill>
          <a:blip r:embed="rId2"/>
          <a:stretch>
            <a:fillRect/>
          </a:stretch>
        </p:blipFill>
        <p:spPr>
          <a:xfrm>
            <a:off x="2667000" y="4374883"/>
            <a:ext cx="3712464" cy="2483117"/>
          </a:xfrm>
          <a:prstGeom prst="rect">
            <a:avLst/>
          </a:prstGeom>
        </p:spPr>
      </p:pic>
    </p:spTree>
    <p:extLst>
      <p:ext uri="{BB962C8B-B14F-4D97-AF65-F5344CB8AC3E}">
        <p14:creationId xmlns:p14="http://schemas.microsoft.com/office/powerpoint/2010/main" val="37397167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Tool</a:t>
            </a:r>
            <a:endParaRPr lang="en-US" dirty="0"/>
          </a:p>
        </p:txBody>
      </p:sp>
      <p:sp>
        <p:nvSpPr>
          <p:cNvPr id="3" name="Content Placeholder 2"/>
          <p:cNvSpPr>
            <a:spLocks noGrp="1"/>
          </p:cNvSpPr>
          <p:nvPr>
            <p:ph idx="1"/>
          </p:nvPr>
        </p:nvSpPr>
        <p:spPr>
          <a:xfrm>
            <a:off x="457200" y="2249424"/>
            <a:ext cx="8479536" cy="2149843"/>
          </a:xfrm>
        </p:spPr>
        <p:txBody>
          <a:bodyPr>
            <a:normAutofit lnSpcReduction="10000"/>
          </a:bodyPr>
          <a:lstStyle/>
          <a:p>
            <a:r>
              <a:rPr lang="en-US" dirty="0"/>
              <a:t>If you need to perform a particular task, but you don’t know how to, you can type words or phrases related to your task into the Tell Me tool. This new tool can be found in the ribbon, whichever tab you are </a:t>
            </a:r>
            <a:r>
              <a:rPr lang="en-US" dirty="0" smtClean="0"/>
              <a:t>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pic>
        <p:nvPicPr>
          <p:cNvPr id="6" name="Picture 5"/>
          <p:cNvPicPr>
            <a:picLocks noChangeAspect="1"/>
          </p:cNvPicPr>
          <p:nvPr/>
        </p:nvPicPr>
        <p:blipFill>
          <a:blip r:embed="rId3"/>
          <a:stretch>
            <a:fillRect/>
          </a:stretch>
        </p:blipFill>
        <p:spPr>
          <a:xfrm>
            <a:off x="4961467" y="3949166"/>
            <a:ext cx="3725333" cy="609600"/>
          </a:xfrm>
          <a:prstGeom prst="rect">
            <a:avLst/>
          </a:prstGeom>
        </p:spPr>
      </p:pic>
      <p:pic>
        <p:nvPicPr>
          <p:cNvPr id="7" name="Picture 6"/>
          <p:cNvPicPr>
            <a:picLocks noChangeAspect="1"/>
          </p:cNvPicPr>
          <p:nvPr/>
        </p:nvPicPr>
        <p:blipFill>
          <a:blip r:embed="rId4"/>
          <a:stretch>
            <a:fillRect/>
          </a:stretch>
        </p:blipFill>
        <p:spPr>
          <a:xfrm>
            <a:off x="6117336" y="4558766"/>
            <a:ext cx="2438400" cy="2187593"/>
          </a:xfrm>
          <a:prstGeom prst="rect">
            <a:avLst/>
          </a:prstGeom>
        </p:spPr>
      </p:pic>
      <p:sp>
        <p:nvSpPr>
          <p:cNvPr id="8" name="Rectangle 7"/>
          <p:cNvSpPr/>
          <p:nvPr/>
        </p:nvSpPr>
        <p:spPr>
          <a:xfrm>
            <a:off x="762000" y="4558766"/>
            <a:ext cx="4572000" cy="1631216"/>
          </a:xfrm>
          <a:prstGeom prst="rect">
            <a:avLst/>
          </a:prstGeom>
        </p:spPr>
        <p:txBody>
          <a:bodyPr>
            <a:spAutoFit/>
          </a:bodyPr>
          <a:lstStyle/>
          <a:p>
            <a:r>
              <a:rPr lang="en-US" sz="2000" dirty="0">
                <a:solidFill>
                  <a:srgbClr val="141412"/>
                </a:solidFill>
              </a:rPr>
              <a:t>When you start typing, Word suggests commands that are related to your keyword. For example, when you type “theme”, Word will suggest the following</a:t>
            </a:r>
            <a:r>
              <a:rPr lang="en-US" dirty="0">
                <a:solidFill>
                  <a:srgbClr val="141412"/>
                </a:solidFill>
                <a:latin typeface="Source Sans Pro"/>
              </a:rPr>
              <a:t>:</a:t>
            </a:r>
            <a:endParaRPr lang="en-US" dirty="0"/>
          </a:p>
        </p:txBody>
      </p:sp>
    </p:spTree>
    <p:extLst>
      <p:ext uri="{BB962C8B-B14F-4D97-AF65-F5344CB8AC3E}">
        <p14:creationId xmlns:p14="http://schemas.microsoft.com/office/powerpoint/2010/main" val="11616036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Search</a:t>
            </a:r>
            <a:endParaRPr lang="en-US" dirty="0"/>
          </a:p>
        </p:txBody>
      </p:sp>
      <p:sp>
        <p:nvSpPr>
          <p:cNvPr id="3" name="Content Placeholder 2"/>
          <p:cNvSpPr>
            <a:spLocks noGrp="1"/>
          </p:cNvSpPr>
          <p:nvPr>
            <p:ph idx="1"/>
          </p:nvPr>
        </p:nvSpPr>
        <p:spPr>
          <a:xfrm>
            <a:off x="457200" y="2249424"/>
            <a:ext cx="8479536" cy="2149843"/>
          </a:xfrm>
        </p:spPr>
        <p:txBody>
          <a:bodyPr>
            <a:normAutofit/>
          </a:bodyPr>
          <a:lstStyle/>
          <a:p>
            <a:r>
              <a:rPr lang="en-US" dirty="0"/>
              <a:t>When you want to research and write about a topic for your college paper or school project, use Researcher in Word 2016 to give you a jumpstart in writing your paper.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pic>
        <p:nvPicPr>
          <p:cNvPr id="5" name="Picture 4"/>
          <p:cNvPicPr>
            <a:picLocks noChangeAspect="1"/>
          </p:cNvPicPr>
          <p:nvPr/>
        </p:nvPicPr>
        <p:blipFill>
          <a:blip r:embed="rId3"/>
          <a:stretch>
            <a:fillRect/>
          </a:stretch>
        </p:blipFill>
        <p:spPr>
          <a:xfrm>
            <a:off x="1295400" y="4091192"/>
            <a:ext cx="6531081" cy="2189467"/>
          </a:xfrm>
          <a:prstGeom prst="rect">
            <a:avLst/>
          </a:prstGeom>
        </p:spPr>
      </p:pic>
    </p:spTree>
    <p:extLst>
      <p:ext uri="{BB962C8B-B14F-4D97-AF65-F5344CB8AC3E}">
        <p14:creationId xmlns:p14="http://schemas.microsoft.com/office/powerpoint/2010/main" val="555123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669" y="814952"/>
            <a:ext cx="8229600" cy="1066800"/>
          </a:xfrm>
        </p:spPr>
        <p:txBody>
          <a:bodyPr/>
          <a:lstStyle/>
          <a:p>
            <a:r>
              <a:rPr lang="en-US" dirty="0" smtClean="0"/>
              <a:t>Quick Search</a:t>
            </a:r>
            <a:endParaRPr lang="en-US" dirty="0"/>
          </a:p>
        </p:txBody>
      </p:sp>
      <p:sp>
        <p:nvSpPr>
          <p:cNvPr id="3" name="Content Placeholder 2"/>
          <p:cNvSpPr>
            <a:spLocks noGrp="1"/>
          </p:cNvSpPr>
          <p:nvPr>
            <p:ph idx="1"/>
          </p:nvPr>
        </p:nvSpPr>
        <p:spPr>
          <a:xfrm>
            <a:off x="300701" y="1881752"/>
            <a:ext cx="8479536" cy="2149843"/>
          </a:xfrm>
        </p:spPr>
        <p:txBody>
          <a:bodyPr>
            <a:normAutofit/>
          </a:bodyPr>
          <a:lstStyle/>
          <a:p>
            <a:r>
              <a:rPr lang="en-US" dirty="0"/>
              <a:t>With Researcher you can search for any topic on the web, refer to research articles, insert images and content from the web into your document - all of it without leaving the Word document.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pic>
        <p:nvPicPr>
          <p:cNvPr id="6" name="Picture 5"/>
          <p:cNvPicPr>
            <a:picLocks noChangeAspect="1"/>
          </p:cNvPicPr>
          <p:nvPr/>
        </p:nvPicPr>
        <p:blipFill>
          <a:blip r:embed="rId3"/>
          <a:stretch>
            <a:fillRect/>
          </a:stretch>
        </p:blipFill>
        <p:spPr>
          <a:xfrm>
            <a:off x="2590800" y="3711825"/>
            <a:ext cx="3342482" cy="3154058"/>
          </a:xfrm>
          <a:prstGeom prst="rect">
            <a:avLst/>
          </a:prstGeom>
        </p:spPr>
      </p:pic>
    </p:spTree>
    <p:extLst>
      <p:ext uri="{BB962C8B-B14F-4D97-AF65-F5344CB8AC3E}">
        <p14:creationId xmlns:p14="http://schemas.microsoft.com/office/powerpoint/2010/main" val="28343652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669" y="814952"/>
            <a:ext cx="8229600" cy="1066800"/>
          </a:xfrm>
        </p:spPr>
        <p:txBody>
          <a:bodyPr/>
          <a:lstStyle/>
          <a:p>
            <a:r>
              <a:rPr lang="en-US" dirty="0" smtClean="0"/>
              <a:t>Enhanced Collaboration</a:t>
            </a:r>
            <a:endParaRPr lang="en-US" dirty="0"/>
          </a:p>
        </p:txBody>
      </p:sp>
      <p:sp>
        <p:nvSpPr>
          <p:cNvPr id="3" name="Content Placeholder 2"/>
          <p:cNvSpPr>
            <a:spLocks noGrp="1"/>
          </p:cNvSpPr>
          <p:nvPr>
            <p:ph idx="1"/>
          </p:nvPr>
        </p:nvSpPr>
        <p:spPr>
          <a:xfrm>
            <a:off x="300701" y="1881752"/>
            <a:ext cx="8479536" cy="2149843"/>
          </a:xfrm>
        </p:spPr>
        <p:txBody>
          <a:bodyPr>
            <a:normAutofit fontScale="92500"/>
          </a:bodyPr>
          <a:lstStyle/>
          <a:p>
            <a:pPr marL="109728" indent="0">
              <a:buNone/>
            </a:pPr>
            <a:r>
              <a:rPr lang="en-US" dirty="0"/>
              <a:t>W</a:t>
            </a:r>
            <a:r>
              <a:rPr lang="en-US" dirty="0" smtClean="0"/>
              <a:t>hen </a:t>
            </a:r>
            <a:r>
              <a:rPr lang="en-US" dirty="0"/>
              <a:t>you open </a:t>
            </a:r>
            <a:r>
              <a:rPr lang="en-US" dirty="0" smtClean="0"/>
              <a:t>a shared document on OneDrive, </a:t>
            </a:r>
            <a:r>
              <a:rPr lang="en-US" dirty="0"/>
              <a:t>at a glance you can see who is working within the document and where. You can chat with collaborators in real time by using </a:t>
            </a:r>
            <a:r>
              <a:rPr lang="en-US" dirty="0" smtClean="0"/>
              <a:t>Skype for Business, </a:t>
            </a:r>
            <a:r>
              <a:rPr lang="en-US" dirty="0"/>
              <a:t>and can view document activity, all from the top-right corner on the ribbon.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pic>
        <p:nvPicPr>
          <p:cNvPr id="5" name="Picture 4"/>
          <p:cNvPicPr>
            <a:picLocks noChangeAspect="1"/>
          </p:cNvPicPr>
          <p:nvPr/>
        </p:nvPicPr>
        <p:blipFill>
          <a:blip r:embed="rId3"/>
          <a:stretch>
            <a:fillRect/>
          </a:stretch>
        </p:blipFill>
        <p:spPr>
          <a:xfrm>
            <a:off x="2209800" y="4191000"/>
            <a:ext cx="4111515" cy="2307998"/>
          </a:xfrm>
          <a:prstGeom prst="rect">
            <a:avLst/>
          </a:prstGeom>
        </p:spPr>
      </p:pic>
    </p:spTree>
    <p:extLst>
      <p:ext uri="{BB962C8B-B14F-4D97-AF65-F5344CB8AC3E}">
        <p14:creationId xmlns:p14="http://schemas.microsoft.com/office/powerpoint/2010/main" val="13718199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669" y="814952"/>
            <a:ext cx="8229600" cy="1066800"/>
          </a:xfrm>
        </p:spPr>
        <p:txBody>
          <a:bodyPr/>
          <a:lstStyle/>
          <a:p>
            <a:r>
              <a:rPr lang="en-US" dirty="0" smtClean="0"/>
              <a:t>Enhanced Collaboration</a:t>
            </a:r>
            <a:endParaRPr lang="en-US" dirty="0"/>
          </a:p>
        </p:txBody>
      </p:sp>
      <p:sp>
        <p:nvSpPr>
          <p:cNvPr id="3" name="Content Placeholder 2"/>
          <p:cNvSpPr>
            <a:spLocks noGrp="1"/>
          </p:cNvSpPr>
          <p:nvPr>
            <p:ph idx="1"/>
          </p:nvPr>
        </p:nvSpPr>
        <p:spPr>
          <a:xfrm>
            <a:off x="300701" y="1881752"/>
            <a:ext cx="8479536" cy="4671448"/>
          </a:xfrm>
        </p:spPr>
        <p:txBody>
          <a:bodyPr>
            <a:normAutofit fontScale="92500" lnSpcReduction="20000"/>
          </a:bodyPr>
          <a:lstStyle/>
          <a:p>
            <a:pPr marL="109728" indent="0">
              <a:buNone/>
            </a:pPr>
            <a:r>
              <a:rPr lang="en-US" sz="2400" dirty="0"/>
              <a:t>Choose a thumbnail picture of a person to begin an IM conversation by using Skype for Business or open their contact card information. Choose the Skype for Business button to start a group chat with everybody working in the document</a:t>
            </a:r>
            <a:r>
              <a:rPr lang="en-US" sz="2400" dirty="0" smtClean="0"/>
              <a:t>.</a:t>
            </a:r>
          </a:p>
          <a:p>
            <a:pPr marL="109728" indent="0">
              <a:buNone/>
            </a:pPr>
            <a:endParaRPr lang="en-US" sz="2400" dirty="0" smtClean="0"/>
          </a:p>
          <a:p>
            <a:pPr marL="109728" indent="0">
              <a:buNone/>
            </a:pPr>
            <a:r>
              <a:rPr lang="en-US" sz="2400" dirty="0" smtClean="0"/>
              <a:t>The </a:t>
            </a:r>
            <a:r>
              <a:rPr lang="en-US" sz="2400" dirty="0"/>
              <a:t>new Activity pane lets you see the complete list of changes made so far, and gives you access to the earlier versions. Choose Activity </a:t>
            </a:r>
            <a:r>
              <a:rPr lang="en-US" sz="2400" dirty="0" smtClean="0"/>
              <a:t>on </a:t>
            </a:r>
            <a:r>
              <a:rPr lang="en-US" sz="2400" dirty="0"/>
              <a:t>the ribbon to see the Activity pane</a:t>
            </a:r>
            <a:r>
              <a:rPr lang="en-US" sz="2400" dirty="0" smtClean="0"/>
              <a:t>.</a:t>
            </a:r>
          </a:p>
          <a:p>
            <a:pPr marL="109728" indent="0">
              <a:buNone/>
            </a:pPr>
            <a:endParaRPr lang="en-US" sz="2400" dirty="0" smtClean="0"/>
          </a:p>
          <a:p>
            <a:pPr marL="109728" indent="0">
              <a:buNone/>
            </a:pPr>
            <a:r>
              <a:rPr lang="en-US" sz="2400" dirty="0" smtClean="0"/>
              <a:t>Now </a:t>
            </a:r>
            <a:r>
              <a:rPr lang="en-US" sz="2400" dirty="0"/>
              <a:t>with one click of    on the ribbon you can make or view comments in your document. With enhanced collaboration, it's easier to reply to or resolve comments and mark them as complete. </a:t>
            </a:r>
          </a:p>
          <a:p>
            <a:pPr marL="109728" indent="0">
              <a:buNone/>
            </a:pPr>
            <a:endParaRPr lang="en-US" sz="2400" dirty="0" smtClean="0"/>
          </a:p>
          <a:p>
            <a:pPr marL="109728" indent="0">
              <a:buNone/>
            </a:pPr>
            <a:endParaRPr lang="en-US" sz="2400" dirty="0"/>
          </a:p>
          <a:p>
            <a:pPr marL="109728" indent="0">
              <a:buNone/>
            </a:pPr>
            <a:r>
              <a:rPr lang="en-US" sz="2400" dirty="0" smtClean="0"/>
              <a:t> </a:t>
            </a:r>
            <a:endParaRPr lang="en-US" sz="2400" dirty="0"/>
          </a:p>
          <a:p>
            <a:pPr marL="109728" indent="0">
              <a:buNone/>
            </a:pP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7" name="Rectangle 4"/>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9" name="Picture 5" descr="Word Version His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9016" y="3681320"/>
            <a:ext cx="533400" cy="4889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ommenting in wo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5669" y="4990884"/>
            <a:ext cx="609600" cy="4923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stretch>
            <a:fillRect/>
          </a:stretch>
        </p:blipFill>
        <p:spPr>
          <a:xfrm>
            <a:off x="7694216" y="1621193"/>
            <a:ext cx="1200150" cy="521118"/>
          </a:xfrm>
          <a:prstGeom prst="rect">
            <a:avLst/>
          </a:prstGeom>
        </p:spPr>
      </p:pic>
    </p:spTree>
    <p:extLst>
      <p:ext uri="{BB962C8B-B14F-4D97-AF65-F5344CB8AC3E}">
        <p14:creationId xmlns:p14="http://schemas.microsoft.com/office/powerpoint/2010/main" val="9667850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Theme</a:t>
            </a:r>
            <a:endParaRPr lang="en-US" dirty="0"/>
          </a:p>
        </p:txBody>
      </p:sp>
      <p:sp>
        <p:nvSpPr>
          <p:cNvPr id="3" name="Content Placeholder 2"/>
          <p:cNvSpPr>
            <a:spLocks noGrp="1"/>
          </p:cNvSpPr>
          <p:nvPr>
            <p:ph idx="1"/>
          </p:nvPr>
        </p:nvSpPr>
        <p:spPr>
          <a:xfrm>
            <a:off x="457200" y="2249424"/>
            <a:ext cx="8479536" cy="2149843"/>
          </a:xfrm>
        </p:spPr>
        <p:txBody>
          <a:bodyPr>
            <a:normAutofit/>
          </a:bodyPr>
          <a:lstStyle/>
          <a:p>
            <a:r>
              <a:rPr lang="en-US" dirty="0"/>
              <a:t>The default Office 2016 theme is called </a:t>
            </a:r>
            <a:r>
              <a:rPr lang="en-US" b="1" dirty="0" smtClean="0"/>
              <a:t>Colorful</a:t>
            </a:r>
            <a:r>
              <a:rPr lang="en-US" dirty="0"/>
              <a:t>, and looks like </a:t>
            </a:r>
            <a:r>
              <a:rPr lang="en-US" dirty="0" smtClean="0"/>
              <a:t>this: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pic>
        <p:nvPicPr>
          <p:cNvPr id="5" name="Picture 4"/>
          <p:cNvPicPr>
            <a:picLocks noChangeAspect="1"/>
          </p:cNvPicPr>
          <p:nvPr/>
        </p:nvPicPr>
        <p:blipFill>
          <a:blip r:embed="rId3"/>
          <a:stretch>
            <a:fillRect/>
          </a:stretch>
        </p:blipFill>
        <p:spPr>
          <a:xfrm>
            <a:off x="1619718" y="3510263"/>
            <a:ext cx="6555018" cy="1857255"/>
          </a:xfrm>
          <a:prstGeom prst="rect">
            <a:avLst/>
          </a:prstGeom>
        </p:spPr>
      </p:pic>
    </p:spTree>
    <p:extLst>
      <p:ext uri="{BB962C8B-B14F-4D97-AF65-F5344CB8AC3E}">
        <p14:creationId xmlns:p14="http://schemas.microsoft.com/office/powerpoint/2010/main" val="40345618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Theme</a:t>
            </a:r>
            <a:endParaRPr lang="en-US" dirty="0"/>
          </a:p>
        </p:txBody>
      </p:sp>
      <p:sp>
        <p:nvSpPr>
          <p:cNvPr id="3" name="Content Placeholder 2"/>
          <p:cNvSpPr>
            <a:spLocks noGrp="1"/>
          </p:cNvSpPr>
          <p:nvPr>
            <p:ph idx="1"/>
          </p:nvPr>
        </p:nvSpPr>
        <p:spPr>
          <a:xfrm>
            <a:off x="457200" y="2249424"/>
            <a:ext cx="8479536" cy="2149843"/>
          </a:xfrm>
        </p:spPr>
        <p:txBody>
          <a:bodyPr>
            <a:normAutofit/>
          </a:bodyPr>
          <a:lstStyle/>
          <a:p>
            <a:r>
              <a:rPr lang="en-US" dirty="0"/>
              <a:t>You can change the default theme for Word 2016 (and all the other Office 2016 applications work like this) by clicking File &gt; Account, and then change the Office Theme dropdown selector.</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pic>
        <p:nvPicPr>
          <p:cNvPr id="6" name="Picture 5"/>
          <p:cNvPicPr>
            <a:picLocks noChangeAspect="1"/>
          </p:cNvPicPr>
          <p:nvPr/>
        </p:nvPicPr>
        <p:blipFill>
          <a:blip r:embed="rId3"/>
          <a:stretch>
            <a:fillRect/>
          </a:stretch>
        </p:blipFill>
        <p:spPr>
          <a:xfrm>
            <a:off x="2542025" y="4362691"/>
            <a:ext cx="4059949" cy="1866152"/>
          </a:xfrm>
          <a:prstGeom prst="rect">
            <a:avLst/>
          </a:prstGeom>
        </p:spPr>
      </p:pic>
    </p:spTree>
    <p:extLst>
      <p:ext uri="{BB962C8B-B14F-4D97-AF65-F5344CB8AC3E}">
        <p14:creationId xmlns:p14="http://schemas.microsoft.com/office/powerpoint/2010/main" val="465464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251"/>
          <a:stretch/>
        </p:blipFill>
        <p:spPr bwMode="auto">
          <a:xfrm>
            <a:off x="1295400" y="1981200"/>
            <a:ext cx="6172200" cy="4571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457200" y="457200"/>
            <a:ext cx="8229600" cy="1066800"/>
          </a:xfrm>
        </p:spPr>
        <p:txBody>
          <a:bodyPr>
            <a:normAutofit/>
          </a:bodyPr>
          <a:lstStyle/>
          <a:p>
            <a:r>
              <a:rPr lang="en-US" dirty="0" smtClean="0"/>
              <a:t>Ribbon Tabs</a:t>
            </a:r>
            <a:endParaRPr lang="en-US" dirty="0"/>
          </a:p>
        </p:txBody>
      </p:sp>
    </p:spTree>
    <p:extLst>
      <p:ext uri="{BB962C8B-B14F-4D97-AF65-F5344CB8AC3E}">
        <p14:creationId xmlns:p14="http://schemas.microsoft.com/office/powerpoint/2010/main" val="3408482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a:t>Text Area</a:t>
            </a:r>
          </a:p>
        </p:txBody>
      </p:sp>
      <p:pic>
        <p:nvPicPr>
          <p:cNvPr id="11" name="Picture 10"/>
          <p:cNvPicPr>
            <a:picLocks noChangeAspect="1"/>
          </p:cNvPicPr>
          <p:nvPr/>
        </p:nvPicPr>
        <p:blipFill>
          <a:blip r:embed="rId2"/>
          <a:stretch>
            <a:fillRect/>
          </a:stretch>
        </p:blipFill>
        <p:spPr>
          <a:xfrm>
            <a:off x="914400" y="1295400"/>
            <a:ext cx="7429500" cy="5029200"/>
          </a:xfrm>
          <a:prstGeom prst="rect">
            <a:avLst/>
          </a:prstGeom>
        </p:spPr>
      </p:pic>
      <p:grpSp>
        <p:nvGrpSpPr>
          <p:cNvPr id="28" name="Group 27"/>
          <p:cNvGrpSpPr/>
          <p:nvPr/>
        </p:nvGrpSpPr>
        <p:grpSpPr>
          <a:xfrm>
            <a:off x="6308173" y="3030039"/>
            <a:ext cx="2133600" cy="1516797"/>
            <a:chOff x="5715000" y="2971800"/>
            <a:chExt cx="2133600" cy="1516797"/>
          </a:xfrm>
        </p:grpSpPr>
        <p:sp>
          <p:nvSpPr>
            <p:cNvPr id="29" name="Oval 28"/>
            <p:cNvSpPr/>
            <p:nvPr/>
          </p:nvSpPr>
          <p:spPr>
            <a:xfrm>
              <a:off x="7315200" y="2971800"/>
              <a:ext cx="533400" cy="9144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endCxn id="29" idx="2"/>
            </p:cNvCxnSpPr>
            <p:nvPr/>
          </p:nvCxnSpPr>
          <p:spPr>
            <a:xfrm flipV="1">
              <a:off x="6553200" y="3429000"/>
              <a:ext cx="762000" cy="3048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715000" y="3657600"/>
              <a:ext cx="1524000" cy="830997"/>
            </a:xfrm>
            <a:prstGeom prst="rect">
              <a:avLst/>
            </a:prstGeom>
            <a:noFill/>
          </p:spPr>
          <p:txBody>
            <a:bodyPr wrap="square" rtlCol="0">
              <a:spAutoFit/>
            </a:bodyPr>
            <a:lstStyle/>
            <a:p>
              <a:r>
                <a:rPr lang="en-US" sz="2400" dirty="0"/>
                <a:t>Vertical Scroll Bar</a:t>
              </a:r>
            </a:p>
          </p:txBody>
        </p:sp>
      </p:grpSp>
      <p:grpSp>
        <p:nvGrpSpPr>
          <p:cNvPr id="32" name="Group 31"/>
          <p:cNvGrpSpPr/>
          <p:nvPr/>
        </p:nvGrpSpPr>
        <p:grpSpPr>
          <a:xfrm>
            <a:off x="1309007" y="5094783"/>
            <a:ext cx="5486400" cy="990600"/>
            <a:chOff x="1828800" y="5410200"/>
            <a:chExt cx="5029200" cy="990600"/>
          </a:xfrm>
        </p:grpSpPr>
        <p:sp>
          <p:nvSpPr>
            <p:cNvPr id="33" name="Oval 32"/>
            <p:cNvSpPr/>
            <p:nvPr/>
          </p:nvSpPr>
          <p:spPr>
            <a:xfrm>
              <a:off x="1828800" y="5943600"/>
              <a:ext cx="33528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endCxn id="33" idx="7"/>
            </p:cNvCxnSpPr>
            <p:nvPr/>
          </p:nvCxnSpPr>
          <p:spPr>
            <a:xfrm rot="10800000" flipV="1">
              <a:off x="4690594" y="5867399"/>
              <a:ext cx="719607" cy="14315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334000" y="5410200"/>
              <a:ext cx="1524000" cy="830997"/>
            </a:xfrm>
            <a:prstGeom prst="rect">
              <a:avLst/>
            </a:prstGeom>
            <a:noFill/>
          </p:spPr>
          <p:txBody>
            <a:bodyPr wrap="square" rtlCol="0">
              <a:spAutoFit/>
            </a:bodyPr>
            <a:lstStyle/>
            <a:p>
              <a:r>
                <a:rPr lang="en-US" sz="2400" dirty="0"/>
                <a:t>Horizontal Scroll Bar</a:t>
              </a:r>
            </a:p>
          </p:txBody>
        </p:sp>
      </p:grpSp>
      <p:sp>
        <p:nvSpPr>
          <p:cNvPr id="36" name="Oval 35"/>
          <p:cNvSpPr/>
          <p:nvPr/>
        </p:nvSpPr>
        <p:spPr>
          <a:xfrm>
            <a:off x="6155773" y="5925780"/>
            <a:ext cx="1676400" cy="381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endCxn id="36" idx="7"/>
          </p:cNvCxnSpPr>
          <p:nvPr/>
        </p:nvCxnSpPr>
        <p:spPr>
          <a:xfrm rot="10800000" flipV="1">
            <a:off x="7586671" y="5620980"/>
            <a:ext cx="626503" cy="3605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289373" y="5404048"/>
            <a:ext cx="1143000" cy="369332"/>
          </a:xfrm>
          <a:prstGeom prst="rect">
            <a:avLst/>
          </a:prstGeom>
          <a:noFill/>
        </p:spPr>
        <p:txBody>
          <a:bodyPr wrap="square" rtlCol="0">
            <a:spAutoFit/>
          </a:bodyPr>
          <a:lstStyle/>
          <a:p>
            <a:r>
              <a:rPr lang="en-US" dirty="0"/>
              <a:t>Zoom Bar</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US" dirty="0" smtClean="0"/>
              <a:t>Quick Access Toolbar</a:t>
            </a:r>
            <a:endParaRPr lang="en-US" dirty="0"/>
          </a:p>
        </p:txBody>
      </p:sp>
      <p:sp>
        <p:nvSpPr>
          <p:cNvPr id="3" name="Content Placeholder 2"/>
          <p:cNvSpPr>
            <a:spLocks noGrp="1"/>
          </p:cNvSpPr>
          <p:nvPr>
            <p:ph idx="1"/>
          </p:nvPr>
        </p:nvSpPr>
        <p:spPr/>
        <p:txBody>
          <a:bodyPr/>
          <a:lstStyle/>
          <a:p>
            <a:r>
              <a:rPr lang="en-GB" dirty="0"/>
              <a:t>Next to the Microsoft Word Button.</a:t>
            </a:r>
          </a:p>
          <a:p>
            <a:r>
              <a:rPr lang="en-GB" dirty="0"/>
              <a:t>Provides you with access to commands you frequently use.</a:t>
            </a:r>
          </a:p>
          <a:p>
            <a:r>
              <a:rPr lang="en-GB" dirty="0"/>
              <a:t>To add commands to your Quick Access Toolbar, press the arrow and check which commands you want to add.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5" name="Picture 4"/>
          <p:cNvPicPr>
            <a:picLocks noChangeAspect="1"/>
          </p:cNvPicPr>
          <p:nvPr/>
        </p:nvPicPr>
        <p:blipFill rotWithShape="1">
          <a:blip r:embed="rId2"/>
          <a:srcRect b="51508"/>
          <a:stretch/>
        </p:blipFill>
        <p:spPr>
          <a:xfrm>
            <a:off x="3537570" y="4953000"/>
            <a:ext cx="2068859" cy="792025"/>
          </a:xfrm>
          <a:prstGeom prst="rect">
            <a:avLst/>
          </a:prstGeom>
        </p:spPr>
      </p:pic>
    </p:spTree>
    <p:extLst>
      <p:ext uri="{BB962C8B-B14F-4D97-AF65-F5344CB8AC3E}">
        <p14:creationId xmlns:p14="http://schemas.microsoft.com/office/powerpoint/2010/main" val="3740784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a:t>Undo &amp; Redo</a:t>
            </a:r>
          </a:p>
        </p:txBody>
      </p:sp>
      <p:sp>
        <p:nvSpPr>
          <p:cNvPr id="3" name="Content Placeholder 2"/>
          <p:cNvSpPr>
            <a:spLocks noGrp="1"/>
          </p:cNvSpPr>
          <p:nvPr>
            <p:ph idx="1"/>
          </p:nvPr>
        </p:nvSpPr>
        <p:spPr>
          <a:xfrm>
            <a:off x="304800" y="1554163"/>
            <a:ext cx="8686800" cy="1036638"/>
          </a:xfrm>
        </p:spPr>
        <p:txBody>
          <a:bodyPr>
            <a:normAutofit fontScale="85000" lnSpcReduction="20000"/>
          </a:bodyPr>
          <a:lstStyle/>
          <a:p>
            <a:r>
              <a:rPr lang="en-US" dirty="0"/>
              <a:t>You can quickly reverse most commands you execute by using Undo. If you then change your mind again, and want to reapply a command, you can use Redo.</a:t>
            </a:r>
          </a:p>
        </p:txBody>
      </p:sp>
      <p:sp>
        <p:nvSpPr>
          <p:cNvPr id="6" name="TextBox 5"/>
          <p:cNvSpPr txBox="1"/>
          <p:nvPr/>
        </p:nvSpPr>
        <p:spPr>
          <a:xfrm>
            <a:off x="457200" y="5657671"/>
            <a:ext cx="8686800" cy="1200329"/>
          </a:xfrm>
          <a:prstGeom prst="rect">
            <a:avLst/>
          </a:prstGeom>
          <a:noFill/>
        </p:spPr>
        <p:txBody>
          <a:bodyPr wrap="square" rtlCol="0">
            <a:spAutoFit/>
          </a:bodyPr>
          <a:lstStyle/>
          <a:p>
            <a:pPr marL="342900" indent="-342900"/>
            <a:r>
              <a:rPr lang="en-US" b="1" dirty="0"/>
              <a:t>Example:</a:t>
            </a:r>
          </a:p>
          <a:p>
            <a:pPr marL="342900" indent="-342900">
              <a:buFont typeface="+mj-lt"/>
              <a:buAutoNum type="arabicPeriod"/>
            </a:pPr>
            <a:r>
              <a:rPr lang="en-US" dirty="0"/>
              <a:t>Click the Undo button on the Quick Access menu. The typing disappears.</a:t>
            </a:r>
          </a:p>
          <a:p>
            <a:pPr marL="342900" indent="-342900">
              <a:buFont typeface="+mj-lt"/>
              <a:buAutoNum type="arabicPeriod"/>
            </a:pPr>
            <a:r>
              <a:rPr lang="en-US" dirty="0"/>
              <a:t>Click the Redo button on the Quick Access menu. The typing reappears.</a:t>
            </a:r>
          </a:p>
          <a:p>
            <a:endParaRPr lang="en-US" dirty="0"/>
          </a:p>
        </p:txBody>
      </p:sp>
      <p:sp>
        <p:nvSpPr>
          <p:cNvPr id="7" name="Right Arrow 6"/>
          <p:cNvSpPr/>
          <p:nvPr/>
        </p:nvSpPr>
        <p:spPr>
          <a:xfrm rot="5400000" flipV="1">
            <a:off x="3466070" y="3015077"/>
            <a:ext cx="419100" cy="21155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3112741" y="2530377"/>
            <a:ext cx="753732" cy="369332"/>
          </a:xfrm>
          <a:prstGeom prst="rect">
            <a:avLst/>
          </a:prstGeom>
          <a:noFill/>
        </p:spPr>
        <p:txBody>
          <a:bodyPr wrap="none" rtlCol="0">
            <a:spAutoFit/>
          </a:bodyPr>
          <a:lstStyle/>
          <a:p>
            <a:r>
              <a:rPr lang="en-US" dirty="0"/>
              <a:t>Undo</a:t>
            </a:r>
          </a:p>
        </p:txBody>
      </p:sp>
      <p:sp>
        <p:nvSpPr>
          <p:cNvPr id="9" name="Right Arrow 8"/>
          <p:cNvSpPr/>
          <p:nvPr/>
        </p:nvSpPr>
        <p:spPr>
          <a:xfrm rot="5400000" flipV="1">
            <a:off x="3730548" y="2955240"/>
            <a:ext cx="500279"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p:cNvSpPr txBox="1"/>
          <p:nvPr/>
        </p:nvSpPr>
        <p:spPr>
          <a:xfrm>
            <a:off x="3734512" y="2514600"/>
            <a:ext cx="716863" cy="369332"/>
          </a:xfrm>
          <a:prstGeom prst="rect">
            <a:avLst/>
          </a:prstGeom>
          <a:noFill/>
        </p:spPr>
        <p:txBody>
          <a:bodyPr wrap="none" rtlCol="0">
            <a:spAutoFit/>
          </a:bodyPr>
          <a:lstStyle/>
          <a:p>
            <a:r>
              <a:rPr lang="en-US" dirty="0"/>
              <a:t>Redo</a:t>
            </a:r>
          </a:p>
        </p:txBody>
      </p:sp>
      <p:pic>
        <p:nvPicPr>
          <p:cNvPr id="5" name="Picture 4"/>
          <p:cNvPicPr>
            <a:picLocks noChangeAspect="1"/>
          </p:cNvPicPr>
          <p:nvPr/>
        </p:nvPicPr>
        <p:blipFill>
          <a:blip r:embed="rId2"/>
          <a:stretch>
            <a:fillRect/>
          </a:stretch>
        </p:blipFill>
        <p:spPr>
          <a:xfrm>
            <a:off x="3112740" y="3398975"/>
            <a:ext cx="2068859" cy="163331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a:t>View</a:t>
            </a:r>
          </a:p>
        </p:txBody>
      </p:sp>
      <p:sp>
        <p:nvSpPr>
          <p:cNvPr id="3" name="Content Placeholder 2"/>
          <p:cNvSpPr>
            <a:spLocks noGrp="1"/>
          </p:cNvSpPr>
          <p:nvPr>
            <p:ph idx="1"/>
          </p:nvPr>
        </p:nvSpPr>
        <p:spPr>
          <a:xfrm>
            <a:off x="0" y="2971800"/>
            <a:ext cx="9144000" cy="3886200"/>
          </a:xfrm>
        </p:spPr>
        <p:txBody>
          <a:bodyPr>
            <a:normAutofit fontScale="70000" lnSpcReduction="20000"/>
          </a:bodyPr>
          <a:lstStyle/>
          <a:p>
            <a:r>
              <a:rPr lang="en-US" i="1" dirty="0"/>
              <a:t>Draft View</a:t>
            </a:r>
          </a:p>
          <a:p>
            <a:pPr lvl="1"/>
            <a:r>
              <a:rPr lang="en-US" dirty="0"/>
              <a:t>Draft view is the most frequently used view. You use Draft view to quickly edit your document.</a:t>
            </a:r>
          </a:p>
          <a:p>
            <a:r>
              <a:rPr lang="en-US" i="1" dirty="0"/>
              <a:t>Web Layout</a:t>
            </a:r>
          </a:p>
          <a:p>
            <a:pPr lvl="1"/>
            <a:r>
              <a:rPr lang="en-US" dirty="0"/>
              <a:t>Web Layout view enables you to see your document as it would appear in a browser such as Internet Explorer.</a:t>
            </a:r>
          </a:p>
          <a:p>
            <a:r>
              <a:rPr lang="en-US" i="1" dirty="0"/>
              <a:t>Print Layout</a:t>
            </a:r>
          </a:p>
          <a:p>
            <a:pPr lvl="1"/>
            <a:r>
              <a:rPr lang="en-US" dirty="0"/>
              <a:t>The Print Layout view shows the document as it will look when it is printed.</a:t>
            </a:r>
          </a:p>
          <a:p>
            <a:r>
              <a:rPr lang="en-US" i="1" dirty="0"/>
              <a:t>Reading Layout</a:t>
            </a:r>
          </a:p>
          <a:p>
            <a:pPr lvl="1"/>
            <a:r>
              <a:rPr lang="en-US" dirty="0"/>
              <a:t>Reading Layout view formats your screen to make reading your document more comfortable.</a:t>
            </a:r>
          </a:p>
          <a:p>
            <a:r>
              <a:rPr lang="en-US" i="1" dirty="0"/>
              <a:t>Outline View</a:t>
            </a:r>
          </a:p>
          <a:p>
            <a:pPr lvl="1"/>
            <a:r>
              <a:rPr lang="en-US" dirty="0"/>
              <a:t>Outline view displays the document in outline form. You can display headings without the text. If you move a heading, the accompanying text moves with it.</a:t>
            </a:r>
          </a:p>
        </p:txBody>
      </p:sp>
      <p:pic>
        <p:nvPicPr>
          <p:cNvPr id="4" name="Picture 3"/>
          <p:cNvPicPr>
            <a:picLocks noChangeAspect="1"/>
          </p:cNvPicPr>
          <p:nvPr/>
        </p:nvPicPr>
        <p:blipFill>
          <a:blip r:embed="rId2"/>
          <a:stretch>
            <a:fillRect/>
          </a:stretch>
        </p:blipFill>
        <p:spPr>
          <a:xfrm>
            <a:off x="838200" y="1257300"/>
            <a:ext cx="7391400" cy="1714500"/>
          </a:xfrm>
          <a:prstGeom prst="rect">
            <a:avLst/>
          </a:prstGeom>
        </p:spPr>
      </p:pic>
      <p:sp>
        <p:nvSpPr>
          <p:cNvPr id="10" name="TextBox 9"/>
          <p:cNvSpPr txBox="1"/>
          <p:nvPr/>
        </p:nvSpPr>
        <p:spPr>
          <a:xfrm flipH="1">
            <a:off x="4542577" y="830188"/>
            <a:ext cx="688009" cy="369332"/>
          </a:xfrm>
          <a:prstGeom prst="rect">
            <a:avLst/>
          </a:prstGeom>
          <a:noFill/>
        </p:spPr>
        <p:txBody>
          <a:bodyPr wrap="none" rtlCol="0">
            <a:spAutoFit/>
          </a:bodyPr>
          <a:lstStyle/>
          <a:p>
            <a:r>
              <a:rPr lang="en-US" dirty="0"/>
              <a:t>View</a:t>
            </a:r>
          </a:p>
        </p:txBody>
      </p:sp>
      <p:sp>
        <p:nvSpPr>
          <p:cNvPr id="11" name="Right Arrow 6"/>
          <p:cNvSpPr/>
          <p:nvPr/>
        </p:nvSpPr>
        <p:spPr>
          <a:xfrm rot="5400000">
            <a:off x="4619880" y="1263017"/>
            <a:ext cx="533400" cy="33816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ight Arrow 7"/>
          <p:cNvSpPr/>
          <p:nvPr/>
        </p:nvSpPr>
        <p:spPr>
          <a:xfrm rot="14858816">
            <a:off x="2438193" y="2264878"/>
            <a:ext cx="4191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TextBox 12"/>
          <p:cNvSpPr txBox="1"/>
          <p:nvPr/>
        </p:nvSpPr>
        <p:spPr>
          <a:xfrm rot="20467618" flipH="1">
            <a:off x="2434691" y="2549483"/>
            <a:ext cx="724878" cy="369332"/>
          </a:xfrm>
          <a:prstGeom prst="rect">
            <a:avLst/>
          </a:prstGeom>
          <a:noFill/>
        </p:spPr>
        <p:txBody>
          <a:bodyPr wrap="none" rtlCol="0">
            <a:spAutoFit/>
          </a:bodyPr>
          <a:lstStyle/>
          <a:p>
            <a:r>
              <a:rPr lang="en-US" dirty="0"/>
              <a:t>Draft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1505</TotalTime>
  <Words>1733</Words>
  <Application>Microsoft Office PowerPoint</Application>
  <PresentationFormat>On-screen Show (4:3)</PresentationFormat>
  <Paragraphs>248</Paragraphs>
  <Slides>48</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Georgia</vt:lpstr>
      <vt:lpstr>Source Sans Pro</vt:lpstr>
      <vt:lpstr>Trebuchet MS</vt:lpstr>
      <vt:lpstr>Wingdings</vt:lpstr>
      <vt:lpstr>Wingdings 2</vt:lpstr>
      <vt:lpstr>Urban</vt:lpstr>
      <vt:lpstr>PowerPoint Presentation</vt:lpstr>
      <vt:lpstr>Getting familiar with MS Word</vt:lpstr>
      <vt:lpstr>Graphical User Interface</vt:lpstr>
      <vt:lpstr>Ribbon</vt:lpstr>
      <vt:lpstr>Ribbon Tabs</vt:lpstr>
      <vt:lpstr>Text Area</vt:lpstr>
      <vt:lpstr>Quick Access Toolbar</vt:lpstr>
      <vt:lpstr>Undo &amp; Redo</vt:lpstr>
      <vt:lpstr>View</vt:lpstr>
      <vt:lpstr>Ruler</vt:lpstr>
      <vt:lpstr>Creating a simple Document</vt:lpstr>
      <vt:lpstr>PowerPoint Presentation</vt:lpstr>
      <vt:lpstr>Formatting a Paragraph</vt:lpstr>
      <vt:lpstr>Line Spacing and Indentation</vt:lpstr>
      <vt:lpstr>Choosing a Style Set</vt:lpstr>
      <vt:lpstr>Applying Styles</vt:lpstr>
      <vt:lpstr>Creating a new style</vt:lpstr>
      <vt:lpstr>PowerPoint Presentation</vt:lpstr>
      <vt:lpstr>Inserting a picture Caption</vt:lpstr>
      <vt:lpstr>Creating a table</vt:lpstr>
      <vt:lpstr>Modifying table borders</vt:lpstr>
      <vt:lpstr>Header and Footer</vt:lpstr>
      <vt:lpstr>Inserting Page Numbers</vt:lpstr>
      <vt:lpstr>Formatting Page Numbers</vt:lpstr>
      <vt:lpstr>Removing page numbering from the first page</vt:lpstr>
      <vt:lpstr>Columns</vt:lpstr>
      <vt:lpstr>Section Breaks</vt:lpstr>
      <vt:lpstr>Inserting a Table of Contents</vt:lpstr>
      <vt:lpstr>Document Review</vt:lpstr>
      <vt:lpstr>Document Review</vt:lpstr>
      <vt:lpstr>Document Review</vt:lpstr>
      <vt:lpstr>Tracking Changes</vt:lpstr>
      <vt:lpstr>Personal Bullet Design</vt:lpstr>
      <vt:lpstr>Changing Margins and Orientation</vt:lpstr>
      <vt:lpstr>Automatic Updates</vt:lpstr>
      <vt:lpstr>Citations and Bibliography</vt:lpstr>
      <vt:lpstr>Citations and Bibliography</vt:lpstr>
      <vt:lpstr>The Clipboard Panel </vt:lpstr>
      <vt:lpstr>The Clipboard Panel</vt:lpstr>
      <vt:lpstr>Equation Inking</vt:lpstr>
      <vt:lpstr>Equation Inking</vt:lpstr>
      <vt:lpstr>Tell Me Tool</vt:lpstr>
      <vt:lpstr>Quick Search</vt:lpstr>
      <vt:lpstr>Quick Search</vt:lpstr>
      <vt:lpstr>Enhanced Collaboration</vt:lpstr>
      <vt:lpstr>Enhanced Collaboration</vt:lpstr>
      <vt:lpstr>Changing Theme</vt:lpstr>
      <vt:lpstr>Changing Theme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Processing</dc:title>
  <dc:creator>Sana Hakeem</dc:creator>
  <cp:lastModifiedBy>Sana</cp:lastModifiedBy>
  <cp:revision>186</cp:revision>
  <dcterms:created xsi:type="dcterms:W3CDTF">2006-08-16T00:00:00Z</dcterms:created>
  <dcterms:modified xsi:type="dcterms:W3CDTF">2016-09-28T20:49:31Z</dcterms:modified>
</cp:coreProperties>
</file>