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33"/>
  </p:handoutMasterIdLst>
  <p:sldIdLst>
    <p:sldId id="256" r:id="rId3"/>
    <p:sldId id="266" r:id="rId4"/>
    <p:sldId id="268" r:id="rId5"/>
    <p:sldId id="271" r:id="rId6"/>
    <p:sldId id="265" r:id="rId7"/>
    <p:sldId id="269" r:id="rId8"/>
    <p:sldId id="270" r:id="rId9"/>
    <p:sldId id="273" r:id="rId10"/>
    <p:sldId id="272" r:id="rId11"/>
    <p:sldId id="274" r:id="rId12"/>
    <p:sldId id="276" r:id="rId13"/>
    <p:sldId id="280" r:id="rId14"/>
    <p:sldId id="281" r:id="rId15"/>
    <p:sldId id="283" r:id="rId16"/>
    <p:sldId id="277" r:id="rId17"/>
    <p:sldId id="282" r:id="rId18"/>
    <p:sldId id="278" r:id="rId19"/>
    <p:sldId id="279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6" r:id="rId31"/>
    <p:sldId id="295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BE59A7-5178-473F-9E03-E76E3EA3BCBA}">
          <p14:sldIdLst>
            <p14:sldId id="256"/>
            <p14:sldId id="266"/>
            <p14:sldId id="268"/>
            <p14:sldId id="271"/>
            <p14:sldId id="265"/>
            <p14:sldId id="269"/>
            <p14:sldId id="270"/>
            <p14:sldId id="273"/>
            <p14:sldId id="272"/>
          </p14:sldIdLst>
        </p14:section>
        <p14:section name="Untitled Section" id="{8B11BEB4-EA29-4C1E-8FB7-B715D9BE56B0}">
          <p14:sldIdLst>
            <p14:sldId id="274"/>
            <p14:sldId id="276"/>
            <p14:sldId id="280"/>
            <p14:sldId id="281"/>
            <p14:sldId id="283"/>
            <p14:sldId id="277"/>
            <p14:sldId id="282"/>
            <p14:sldId id="278"/>
            <p14:sldId id="279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148" d="100"/>
          <a:sy n="148" d="100"/>
        </p:scale>
        <p:origin x="93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22-May-18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tibl/gr-ieee802-1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l.mathworks.com/help/wlan/gs/waveform-genera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.mathworks.com/help/wlan/gs/waveform-genera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nl.mathworks.com/help/wlan/examples/802-11ah-waveform-generation.html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l.mathworks.com/help/wlan/gs/waveform-generation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avidzwa/gr-ieee802-11ah/wiki/3---GNUradio-OFDM-basics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4.08625.pdf" TargetMode="External"/><Relationship Id="rId2" Type="http://schemas.openxmlformats.org/officeDocument/2006/relationships/hyperlink" Target="https://github.com/davidzwa/gr-ieee802-11ah/wiki/3---GNUradio-OFDM-basic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Direct-conversion_receiver" TargetMode="External"/><Relationship Id="rId4" Type="http://schemas.openxmlformats.org/officeDocument/2006/relationships/hyperlink" Target="https://github.com/davidzwa/gr-ieee802-11ah/wiki/4b---Sources-(partly-annotated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radio.org/doc/doxygen/ofdm__carrier__allocator__cvc_8h_source.html" TargetMode="External"/><Relationship Id="rId2" Type="http://schemas.openxmlformats.org/officeDocument/2006/relationships/hyperlink" Target="https://github.com/davidzwa/gr-ieee802-11ah/wiki/3---GNUradio-OFDM-basic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zwa/gr-ieee802-11ah/wiki/" TargetMode="External"/><Relationship Id="rId2" Type="http://schemas.openxmlformats.org/officeDocument/2006/relationships/hyperlink" Target="https://github.com/davidzwa/gr-ieee802-11ah/wik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.ewi.tudelft.nl/phd-theses/2014-Aust.pdf" TargetMode="External"/><Relationship Id="rId2" Type="http://schemas.openxmlformats.org/officeDocument/2006/relationships/hyperlink" Target="https://ieeexplore.ieee.org/document/817038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avidzwa/gr-ieee802-11ah/wiki/2---GNUradio-transceiver-teardown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l.mathworks.com/help/wlan/gs/waveform-generation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eeexplore.ieee.org/document/817038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zwa/gr-ieee802-11ah/wiki/2---GNUradio-transceiver-teardow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zwa/gr-ieee802-11ah/wiki/1---Previous-work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zwa/gr-ieee802-11ah/wiki/1---Previous-work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verhaert/GNUradio-802.11ah/commit/039d76ceca70c87cbd8c549f71248a105c87413d" TargetMode="External"/><Relationship Id="rId2" Type="http://schemas.openxmlformats.org/officeDocument/2006/relationships/hyperlink" Target="https://github.com/davidzwa/gr-ieee802-11ah/wiki/1---Previous-work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 fontScale="90000"/>
          </a:bodyPr>
          <a:lstStyle/>
          <a:p>
            <a:pPr algn="l"/>
            <a:r>
              <a:rPr lang="nl-NL" sz="8800" dirty="0" err="1" smtClean="0"/>
              <a:t>Implementing</a:t>
            </a:r>
            <a:r>
              <a:rPr lang="nl-NL" sz="8800" dirty="0" smtClean="0"/>
              <a:t> 802.11ah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6207692" cy="131445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nl-NL" dirty="0" smtClean="0">
                <a:latin typeface="Arial"/>
                <a:cs typeface="Arial"/>
              </a:rPr>
              <a:t>Migration analysis </a:t>
            </a:r>
            <a:r>
              <a:rPr lang="nl-NL" dirty="0" err="1" smtClean="0">
                <a:latin typeface="Arial"/>
                <a:cs typeface="Arial"/>
              </a:rPr>
              <a:t>from</a:t>
            </a:r>
            <a:r>
              <a:rPr lang="nl-NL" dirty="0" smtClean="0">
                <a:latin typeface="Arial"/>
                <a:cs typeface="Arial"/>
              </a:rPr>
              <a:t> a </a:t>
            </a:r>
            <a:r>
              <a:rPr lang="nl-NL" b="1" dirty="0" smtClean="0"/>
              <a:t>802.11/a/g/p </a:t>
            </a:r>
            <a:r>
              <a:rPr lang="nl-NL" dirty="0" err="1" smtClean="0"/>
              <a:t>transceiver</a:t>
            </a:r>
            <a:r>
              <a:rPr lang="nl-NL" dirty="0" smtClean="0"/>
              <a:t> in </a:t>
            </a:r>
            <a:r>
              <a:rPr lang="nl-NL" dirty="0" err="1" smtClean="0"/>
              <a:t>GNUradio</a:t>
            </a:r>
            <a:endParaRPr lang="nl-NL" dirty="0" smtClean="0"/>
          </a:p>
          <a:p>
            <a:pPr algn="l"/>
            <a:endParaRPr lang="nl-NL" b="1" dirty="0"/>
          </a:p>
          <a:p>
            <a:pPr algn="l"/>
            <a:r>
              <a:rPr lang="nl-NL" b="1" dirty="0" smtClean="0"/>
              <a:t>D. Zwart</a:t>
            </a:r>
            <a:br>
              <a:rPr lang="nl-NL" b="1" dirty="0" smtClean="0"/>
            </a:br>
            <a:r>
              <a:rPr lang="nl-NL" b="1" dirty="0" smtClean="0"/>
              <a:t>Technical University of Delft</a:t>
            </a:r>
          </a:p>
          <a:p>
            <a:pPr algn="l"/>
            <a:r>
              <a:rPr lang="nl-NL" i="1" dirty="0" err="1" smtClean="0"/>
              <a:t>Delivered</a:t>
            </a:r>
            <a:r>
              <a:rPr lang="nl-NL" i="1" dirty="0" smtClean="0"/>
              <a:t>: 16-05-2018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(1/15)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sz="2400" dirty="0" smtClean="0"/>
              <a:t>Goals</a:t>
            </a:r>
          </a:p>
          <a:p>
            <a:pPr lvl="1"/>
            <a:r>
              <a:rPr lang="nl-NL" sz="2000" dirty="0" err="1" smtClean="0"/>
              <a:t>Implement</a:t>
            </a:r>
            <a:r>
              <a:rPr lang="nl-NL" sz="2000" dirty="0" smtClean="0"/>
              <a:t> ‘low </a:t>
            </a:r>
            <a:r>
              <a:rPr lang="nl-NL" sz="2000" dirty="0" err="1" smtClean="0"/>
              <a:t>hanging</a:t>
            </a:r>
            <a:r>
              <a:rPr lang="nl-NL" sz="2000" dirty="0" smtClean="0"/>
              <a:t> fruit’ changes </a:t>
            </a:r>
            <a:r>
              <a:rPr lang="nl-NL" sz="2000" dirty="0" err="1" smtClean="0"/>
              <a:t>for</a:t>
            </a:r>
            <a:r>
              <a:rPr lang="nl-NL" sz="2000" dirty="0" smtClean="0"/>
              <a:t> 802.11ah PHY in model </a:t>
            </a:r>
            <a:r>
              <a:rPr lang="nl-NL" sz="2000" dirty="0" err="1" smtClean="0"/>
              <a:t>and</a:t>
            </a:r>
            <a:r>
              <a:rPr lang="nl-NL" sz="2000" dirty="0" smtClean="0"/>
              <a:t> sub-model </a:t>
            </a:r>
            <a:r>
              <a:rPr lang="nl-NL" sz="2000" dirty="0" err="1" smtClean="0"/>
              <a:t>blocks</a:t>
            </a:r>
            <a:r>
              <a:rPr lang="nl-NL" sz="2000" dirty="0" smtClean="0"/>
              <a:t>.</a:t>
            </a:r>
          </a:p>
          <a:p>
            <a:pPr lvl="1"/>
            <a:r>
              <a:rPr lang="nl-NL" sz="2000" dirty="0" err="1" smtClean="0"/>
              <a:t>Study</a:t>
            </a:r>
            <a:r>
              <a:rPr lang="nl-NL" sz="2000" dirty="0" smtClean="0"/>
              <a:t> 802.11ah PHY &amp; MAC </a:t>
            </a:r>
            <a:r>
              <a:rPr lang="nl-NL" sz="2000" dirty="0" err="1" smtClean="0"/>
              <a:t>layer</a:t>
            </a:r>
            <a:r>
              <a:rPr lang="nl-NL" sz="2000" dirty="0" smtClean="0"/>
              <a:t> </a:t>
            </a:r>
            <a:r>
              <a:rPr lang="nl-NL" sz="2000" dirty="0" err="1" smtClean="0"/>
              <a:t>interaction</a:t>
            </a:r>
            <a:r>
              <a:rPr lang="nl-NL" sz="2000" dirty="0" smtClean="0"/>
              <a:t>.</a:t>
            </a:r>
          </a:p>
          <a:p>
            <a:r>
              <a:rPr lang="nl-NL" sz="2400" dirty="0" err="1" smtClean="0"/>
              <a:t>Reality</a:t>
            </a:r>
            <a:endParaRPr lang="nl-NL" dirty="0" smtClean="0"/>
          </a:p>
          <a:p>
            <a:pPr lvl="1"/>
            <a:r>
              <a:rPr lang="nl-NL" sz="2000" dirty="0" err="1" smtClean="0"/>
              <a:t>Lack</a:t>
            </a:r>
            <a:r>
              <a:rPr lang="nl-NL" sz="2000" dirty="0" smtClean="0"/>
              <a:t> of </a:t>
            </a:r>
            <a:r>
              <a:rPr lang="nl-NL" sz="2000" dirty="0" err="1" smtClean="0"/>
              <a:t>knowledge</a:t>
            </a:r>
            <a:r>
              <a:rPr lang="nl-NL" sz="2000" dirty="0" smtClean="0"/>
              <a:t> or new </a:t>
            </a:r>
            <a:r>
              <a:rPr lang="nl-NL" sz="2000" dirty="0" err="1" smtClean="0"/>
              <a:t>to</a:t>
            </a:r>
            <a:r>
              <a:rPr lang="nl-NL" sz="2000" dirty="0" smtClean="0"/>
              <a:t>:</a:t>
            </a:r>
          </a:p>
          <a:p>
            <a:pPr lvl="2"/>
            <a:r>
              <a:rPr lang="nl-NL" sz="2000" dirty="0" err="1" smtClean="0"/>
              <a:t>GNUradio</a:t>
            </a:r>
            <a:r>
              <a:rPr lang="nl-NL" sz="2000" dirty="0" smtClean="0"/>
              <a:t>, OFDM, </a:t>
            </a:r>
            <a:r>
              <a:rPr lang="nl-NL" sz="2000" dirty="0" err="1" smtClean="0"/>
              <a:t>encoding</a:t>
            </a:r>
            <a:endParaRPr lang="nl-NL" sz="2000" dirty="0" smtClean="0"/>
          </a:p>
          <a:p>
            <a:pPr lvl="1"/>
            <a:r>
              <a:rPr lang="nl-NL" sz="2000" dirty="0" smtClean="0"/>
              <a:t>Changes have </a:t>
            </a:r>
            <a:r>
              <a:rPr lang="nl-NL" sz="2000" dirty="0" err="1" smtClean="0"/>
              <a:t>snowball</a:t>
            </a:r>
            <a:r>
              <a:rPr lang="nl-NL" sz="2000" dirty="0" smtClean="0"/>
              <a:t> effect </a:t>
            </a:r>
            <a:r>
              <a:rPr lang="nl-NL" sz="2000" dirty="0" err="1" smtClean="0"/>
              <a:t>due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i="1" dirty="0" smtClean="0"/>
              <a:t>‘</a:t>
            </a:r>
            <a:r>
              <a:rPr lang="nl-NL" sz="2000" i="1" dirty="0" err="1" smtClean="0"/>
              <a:t>hardcoded</a:t>
            </a:r>
            <a:r>
              <a:rPr lang="nl-NL" sz="2000" i="1" dirty="0" smtClean="0"/>
              <a:t>’</a:t>
            </a:r>
            <a:r>
              <a:rPr lang="nl-NL" sz="2000" dirty="0" smtClean="0"/>
              <a:t> or </a:t>
            </a:r>
            <a:r>
              <a:rPr lang="nl-NL" sz="2000" i="1" dirty="0" err="1" smtClean="0"/>
              <a:t>static</a:t>
            </a:r>
            <a:r>
              <a:rPr lang="nl-NL" sz="2000" dirty="0" smtClean="0"/>
              <a:t> state of </a:t>
            </a:r>
            <a:r>
              <a:rPr lang="nl-NL" sz="2000" dirty="0" smtClean="0">
                <a:hlinkClick r:id="rId2"/>
              </a:rPr>
              <a:t>802.11a/g/p</a:t>
            </a:r>
            <a:r>
              <a:rPr lang="nl-NL" sz="2000" dirty="0" smtClean="0"/>
              <a:t> model</a:t>
            </a:r>
          </a:p>
          <a:p>
            <a:pPr lvl="1"/>
            <a:r>
              <a:rPr lang="nl-NL" sz="2000" dirty="0" smtClean="0"/>
              <a:t>TX side </a:t>
            </a:r>
            <a:r>
              <a:rPr lang="nl-NL" sz="2000" dirty="0" err="1" smtClean="0"/>
              <a:t>barely</a:t>
            </a:r>
            <a:r>
              <a:rPr lang="nl-NL" sz="2000" dirty="0" smtClean="0"/>
              <a:t> </a:t>
            </a:r>
            <a:r>
              <a:rPr lang="nl-NL" sz="2000" dirty="0" err="1" smtClean="0"/>
              <a:t>adjustable</a:t>
            </a:r>
            <a:r>
              <a:rPr lang="nl-NL" sz="2000" dirty="0" smtClean="0"/>
              <a:t>, </a:t>
            </a:r>
            <a:r>
              <a:rPr lang="nl-NL" sz="2000" dirty="0" err="1" smtClean="0"/>
              <a:t>complexity</a:t>
            </a:r>
            <a:r>
              <a:rPr lang="nl-NL" sz="2000" dirty="0" smtClean="0"/>
              <a:t> </a:t>
            </a:r>
            <a:r>
              <a:rPr lang="nl-NL" sz="2000" dirty="0" err="1" smtClean="0"/>
              <a:t>too</a:t>
            </a:r>
            <a:r>
              <a:rPr lang="nl-NL" sz="2000" dirty="0" smtClean="0"/>
              <a:t> high</a:t>
            </a:r>
          </a:p>
          <a:p>
            <a:pPr lvl="1"/>
            <a:endParaRPr lang="nl-NL" sz="2000" dirty="0" smtClean="0"/>
          </a:p>
          <a:p>
            <a:r>
              <a:rPr lang="nl-NL" sz="2300" dirty="0" smtClean="0"/>
              <a:t>Approach</a:t>
            </a:r>
          </a:p>
          <a:p>
            <a:pPr lvl="1"/>
            <a:r>
              <a:rPr lang="nl-NL" sz="2300" dirty="0" err="1" smtClean="0"/>
              <a:t>Find</a:t>
            </a:r>
            <a:r>
              <a:rPr lang="nl-NL" sz="2300" dirty="0" smtClean="0"/>
              <a:t> </a:t>
            </a:r>
            <a:r>
              <a:rPr lang="nl-NL" sz="2300" dirty="0" err="1" smtClean="0"/>
              <a:t>lots</a:t>
            </a:r>
            <a:r>
              <a:rPr lang="nl-NL" sz="2300" dirty="0" smtClean="0"/>
              <a:t> </a:t>
            </a:r>
            <a:r>
              <a:rPr lang="nl-NL" sz="2300" dirty="0" err="1" smtClean="0"/>
              <a:t>and</a:t>
            </a:r>
            <a:r>
              <a:rPr lang="nl-NL" sz="2300" dirty="0" smtClean="0"/>
              <a:t> </a:t>
            </a:r>
            <a:r>
              <a:rPr lang="nl-NL" sz="2300" dirty="0" err="1" smtClean="0"/>
              <a:t>lots</a:t>
            </a:r>
            <a:r>
              <a:rPr lang="nl-NL" sz="2300" dirty="0" smtClean="0"/>
              <a:t> of </a:t>
            </a:r>
            <a:r>
              <a:rPr lang="nl-NL" sz="2300" dirty="0" err="1" smtClean="0"/>
              <a:t>reliable</a:t>
            </a:r>
            <a:r>
              <a:rPr lang="nl-NL" sz="2300" dirty="0" smtClean="0"/>
              <a:t> / </a:t>
            </a:r>
            <a:r>
              <a:rPr lang="nl-NL" sz="2300" dirty="0" err="1" smtClean="0"/>
              <a:t>filtered</a:t>
            </a:r>
            <a:r>
              <a:rPr lang="nl-NL" sz="2300" dirty="0" smtClean="0"/>
              <a:t> resources</a:t>
            </a:r>
          </a:p>
          <a:p>
            <a:pPr lvl="1"/>
            <a:r>
              <a:rPr lang="nl-NL" sz="2300" dirty="0" smtClean="0"/>
              <a:t>Document </a:t>
            </a:r>
            <a:r>
              <a:rPr lang="nl-NL" sz="2300" dirty="0" err="1" smtClean="0"/>
              <a:t>everything</a:t>
            </a:r>
            <a:endParaRPr lang="nl-NL" sz="2300" dirty="0" smtClean="0"/>
          </a:p>
          <a:p>
            <a:pPr lvl="1"/>
            <a:r>
              <a:rPr lang="nl-NL" sz="2300" dirty="0" err="1" smtClean="0"/>
              <a:t>Implement</a:t>
            </a:r>
            <a:r>
              <a:rPr lang="nl-NL" sz="2300" dirty="0" smtClean="0"/>
              <a:t> </a:t>
            </a:r>
            <a:r>
              <a:rPr lang="nl-NL" sz="2300" dirty="0" err="1" smtClean="0"/>
              <a:t>only</a:t>
            </a:r>
            <a:r>
              <a:rPr lang="nl-NL" sz="2300" dirty="0" smtClean="0"/>
              <a:t> top-level changes </a:t>
            </a:r>
            <a:r>
              <a:rPr lang="nl-NL" sz="2300" b="1" dirty="0" err="1" smtClean="0"/>
              <a:t>for</a:t>
            </a:r>
            <a:r>
              <a:rPr lang="nl-NL" sz="2300" b="1" dirty="0" smtClean="0"/>
              <a:t> </a:t>
            </a:r>
            <a:r>
              <a:rPr lang="nl-NL" sz="2300" b="1" dirty="0" err="1" smtClean="0"/>
              <a:t>clarity</a:t>
            </a:r>
            <a:endParaRPr lang="nl-NL" sz="2300" b="1" dirty="0" smtClean="0"/>
          </a:p>
          <a:p>
            <a:pPr lvl="1"/>
            <a:endParaRPr lang="nl-NL" sz="1800" dirty="0" smtClean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41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goals (2/15)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400" dirty="0" err="1" smtClean="0"/>
              <a:t>Specific</a:t>
            </a:r>
            <a:r>
              <a:rPr lang="nl-NL" sz="2400" dirty="0" smtClean="0"/>
              <a:t> goals</a:t>
            </a:r>
            <a:endParaRPr lang="nl-NL" sz="2400" dirty="0"/>
          </a:p>
          <a:p>
            <a:pPr lvl="1"/>
            <a:r>
              <a:rPr lang="nl-NL" sz="2000" dirty="0" err="1" smtClean="0"/>
              <a:t>Learn</a:t>
            </a:r>
            <a:r>
              <a:rPr lang="nl-NL" sz="2000" dirty="0" smtClean="0"/>
              <a:t> </a:t>
            </a:r>
            <a:r>
              <a:rPr lang="nl-NL" sz="2000" dirty="0" err="1"/>
              <a:t>about</a:t>
            </a:r>
            <a:r>
              <a:rPr lang="nl-NL" sz="2000" dirty="0"/>
              <a:t> PHY </a:t>
            </a:r>
            <a:r>
              <a:rPr lang="nl-NL" sz="2000" dirty="0" err="1" smtClean="0"/>
              <a:t>specification</a:t>
            </a:r>
            <a:endParaRPr lang="nl-NL" sz="2000" dirty="0" smtClean="0"/>
          </a:p>
          <a:p>
            <a:pPr lvl="2"/>
            <a:r>
              <a:rPr lang="nl-NL" sz="2000" dirty="0"/>
              <a:t>MCS changes</a:t>
            </a:r>
          </a:p>
          <a:p>
            <a:pPr lvl="2"/>
            <a:r>
              <a:rPr lang="nl-NL" sz="2000" b="1" dirty="0" smtClean="0"/>
              <a:t>S1G</a:t>
            </a:r>
            <a:r>
              <a:rPr lang="nl-NL" sz="2000" dirty="0" smtClean="0"/>
              <a:t> </a:t>
            </a:r>
            <a:r>
              <a:rPr lang="nl-NL" sz="2000" dirty="0" err="1" smtClean="0"/>
              <a:t>vs</a:t>
            </a:r>
            <a:r>
              <a:rPr lang="nl-NL" sz="2000" dirty="0" smtClean="0"/>
              <a:t> </a:t>
            </a:r>
            <a:r>
              <a:rPr lang="nl-NL" sz="2000" b="1" dirty="0" smtClean="0"/>
              <a:t>no-HT</a:t>
            </a:r>
            <a:r>
              <a:rPr lang="nl-NL" sz="2000" dirty="0" smtClean="0"/>
              <a:t> / </a:t>
            </a:r>
            <a:r>
              <a:rPr lang="nl-NL" sz="2000" b="1" dirty="0" smtClean="0"/>
              <a:t>HT</a:t>
            </a:r>
            <a:r>
              <a:rPr lang="nl-NL" sz="2000" dirty="0" smtClean="0"/>
              <a:t> / </a:t>
            </a:r>
            <a:r>
              <a:rPr lang="nl-NL" sz="2000" b="1" dirty="0" smtClean="0"/>
              <a:t>VHT</a:t>
            </a:r>
          </a:p>
          <a:p>
            <a:pPr lvl="2"/>
            <a:r>
              <a:rPr lang="nl-NL" sz="2000" dirty="0"/>
              <a:t>Sync changes</a:t>
            </a:r>
          </a:p>
          <a:p>
            <a:pPr lvl="2"/>
            <a:r>
              <a:rPr lang="nl-NL" sz="2000" dirty="0" smtClean="0"/>
              <a:t>OFDM changes</a:t>
            </a:r>
            <a:endParaRPr lang="nl-NL" sz="2000" dirty="0"/>
          </a:p>
          <a:p>
            <a:pPr lvl="1"/>
            <a:r>
              <a:rPr lang="nl-NL" sz="2000" dirty="0" err="1" smtClean="0"/>
              <a:t>Learn</a:t>
            </a:r>
            <a:r>
              <a:rPr lang="nl-NL" sz="2000" dirty="0" smtClean="0"/>
              <a:t> </a:t>
            </a:r>
            <a:r>
              <a:rPr lang="nl-NL" sz="2000" dirty="0" err="1"/>
              <a:t>about</a:t>
            </a:r>
            <a:r>
              <a:rPr lang="nl-NL" sz="2000" dirty="0"/>
              <a:t> OFDM</a:t>
            </a:r>
          </a:p>
          <a:p>
            <a:pPr lvl="2"/>
            <a:r>
              <a:rPr lang="nl-NL" sz="2000" dirty="0" err="1" smtClean="0"/>
              <a:t>Symbol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/>
              <a:t>c</a:t>
            </a:r>
            <a:r>
              <a:rPr lang="nl-NL" sz="2000" dirty="0" smtClean="0"/>
              <a:t>arriers (</a:t>
            </a:r>
            <a:r>
              <a:rPr lang="nl-NL" sz="2000" b="1" dirty="0" smtClean="0"/>
              <a:t>Pilot</a:t>
            </a:r>
            <a:r>
              <a:rPr lang="nl-NL" sz="2000" dirty="0" smtClean="0"/>
              <a:t>, </a:t>
            </a:r>
            <a:r>
              <a:rPr lang="nl-NL" sz="2000" b="1" dirty="0" smtClean="0"/>
              <a:t>data</a:t>
            </a:r>
            <a:r>
              <a:rPr lang="nl-NL" sz="2000" dirty="0" smtClean="0"/>
              <a:t>, </a:t>
            </a:r>
            <a:r>
              <a:rPr lang="nl-NL" sz="2000" b="1" dirty="0" err="1" smtClean="0"/>
              <a:t>guard</a:t>
            </a:r>
            <a:r>
              <a:rPr lang="nl-NL" sz="2000" dirty="0" smtClean="0"/>
              <a:t> </a:t>
            </a:r>
            <a:r>
              <a:rPr lang="nl-NL" sz="2000" b="1" dirty="0" smtClean="0"/>
              <a:t>carriers</a:t>
            </a:r>
            <a:r>
              <a:rPr lang="nl-NL" sz="2000" dirty="0" smtClean="0"/>
              <a:t>)</a:t>
            </a:r>
          </a:p>
          <a:p>
            <a:pPr lvl="2"/>
            <a:r>
              <a:rPr lang="nl-NL" sz="2000" dirty="0" err="1" smtClean="0"/>
              <a:t>Encoding</a:t>
            </a:r>
            <a:r>
              <a:rPr lang="nl-NL" sz="2000" dirty="0" smtClean="0"/>
              <a:t> (</a:t>
            </a:r>
            <a:r>
              <a:rPr lang="nl-NL" sz="2000" dirty="0" err="1" smtClean="0"/>
              <a:t>interleave</a:t>
            </a:r>
            <a:r>
              <a:rPr lang="nl-NL" sz="2000" dirty="0" smtClean="0"/>
              <a:t>, </a:t>
            </a:r>
            <a:r>
              <a:rPr lang="nl-NL" sz="2000" dirty="0" err="1" smtClean="0"/>
              <a:t>scramble</a:t>
            </a:r>
            <a:r>
              <a:rPr lang="nl-NL" sz="2000" dirty="0" smtClean="0"/>
              <a:t>, etc.)</a:t>
            </a:r>
          </a:p>
          <a:p>
            <a:pPr lvl="2"/>
            <a:r>
              <a:rPr lang="nl-NL" sz="2000" dirty="0" smtClean="0"/>
              <a:t>Cyclic </a:t>
            </a:r>
            <a:r>
              <a:rPr lang="nl-NL" sz="2000" dirty="0"/>
              <a:t>prefixing </a:t>
            </a:r>
            <a:endParaRPr lang="nl-NL" sz="2000" dirty="0" smtClean="0"/>
          </a:p>
          <a:p>
            <a:pPr lvl="1"/>
            <a:r>
              <a:rPr lang="nl-NL" sz="2000" dirty="0" smtClean="0"/>
              <a:t>Document changes in code</a:t>
            </a:r>
          </a:p>
        </p:txBody>
      </p:sp>
      <p:pic>
        <p:nvPicPr>
          <p:cNvPr id="1026" name="Picture 2" descr="Guard subcarr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3226159"/>
            <a:ext cx="2155415" cy="111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5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nl.mathworks.com/help/wlan/gs/ppdu_s1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1" y="2420641"/>
            <a:ext cx="6369203" cy="26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S1G (3/15)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S1G types (</a:t>
            </a:r>
            <a:r>
              <a:rPr lang="nl-NL" sz="2400" dirty="0" err="1" smtClean="0">
                <a:hlinkClick r:id="rId3"/>
              </a:rPr>
              <a:t>mathworks</a:t>
            </a:r>
            <a:r>
              <a:rPr lang="nl-NL" sz="2400" dirty="0" smtClean="0"/>
              <a:t>)</a:t>
            </a:r>
          </a:p>
          <a:p>
            <a:pPr lvl="1"/>
            <a:r>
              <a:rPr lang="nl-NL" sz="1600" dirty="0" err="1" smtClean="0"/>
              <a:t>Very</a:t>
            </a:r>
            <a:r>
              <a:rPr lang="nl-NL" sz="1600" dirty="0" smtClean="0"/>
              <a:t> </a:t>
            </a:r>
            <a:r>
              <a:rPr lang="nl-NL" sz="1600" dirty="0" err="1" smtClean="0"/>
              <a:t>similar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802.11ac!</a:t>
            </a:r>
          </a:p>
          <a:p>
            <a:pPr lvl="1"/>
            <a:r>
              <a:rPr lang="nl-NL" sz="1600" dirty="0" smtClean="0"/>
              <a:t>Changes are </a:t>
            </a:r>
            <a:r>
              <a:rPr lang="nl-NL" sz="1600" dirty="0" err="1" smtClean="0"/>
              <a:t>simple</a:t>
            </a:r>
            <a:r>
              <a:rPr lang="nl-NL" sz="1600" dirty="0" smtClean="0"/>
              <a:t> on TX side, </a:t>
            </a:r>
            <a:r>
              <a:rPr lang="nl-NL" sz="1600" u="sng" dirty="0" err="1" smtClean="0"/>
              <a:t>very</a:t>
            </a:r>
            <a:r>
              <a:rPr lang="nl-NL" sz="1600" u="sng" dirty="0" smtClean="0"/>
              <a:t> complex on RX side</a:t>
            </a:r>
            <a:r>
              <a:rPr lang="nl-NL" sz="1600" dirty="0" smtClean="0"/>
              <a:t>.</a:t>
            </a:r>
          </a:p>
          <a:p>
            <a:pPr lvl="1"/>
            <a:r>
              <a:rPr lang="nl-NL" sz="1600" dirty="0" smtClean="0"/>
              <a:t>Skip RX, do TX </a:t>
            </a:r>
            <a:r>
              <a:rPr lang="nl-NL" sz="1600" dirty="0" err="1" smtClean="0"/>
              <a:t>only</a:t>
            </a:r>
            <a:r>
              <a:rPr lang="nl-NL" sz="1600" dirty="0" smtClean="0"/>
              <a:t>. </a:t>
            </a:r>
            <a:r>
              <a:rPr lang="nl-NL" sz="1600" dirty="0" err="1" smtClean="0"/>
              <a:t>Adjust</a:t>
            </a:r>
            <a:r>
              <a:rPr lang="nl-NL" sz="1600" dirty="0" smtClean="0"/>
              <a:t> goals</a:t>
            </a:r>
          </a:p>
          <a:p>
            <a:pPr lvl="1"/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5953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nl.mathworks.com/help/wlan/gs/ppdu_s1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5" y="3164991"/>
            <a:ext cx="3014186" cy="125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– S1G (4/15)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400" dirty="0" smtClean="0"/>
              <a:t>S1G types (</a:t>
            </a:r>
            <a:r>
              <a:rPr lang="nl-NL" sz="2400" dirty="0" err="1" smtClean="0">
                <a:hlinkClick r:id="rId3"/>
              </a:rPr>
              <a:t>mathworks</a:t>
            </a:r>
            <a:r>
              <a:rPr lang="nl-NL" sz="2400" dirty="0" smtClean="0"/>
              <a:t>)</a:t>
            </a:r>
          </a:p>
          <a:p>
            <a:pPr lvl="1"/>
            <a:r>
              <a:rPr lang="nl-NL" sz="1600" dirty="0" err="1"/>
              <a:t>Beamforming</a:t>
            </a:r>
            <a:r>
              <a:rPr lang="nl-NL" sz="1600" dirty="0"/>
              <a:t> </a:t>
            </a:r>
            <a:r>
              <a:rPr lang="nl-NL" sz="1600" dirty="0" err="1"/>
              <a:t>requirements</a:t>
            </a:r>
            <a:r>
              <a:rPr lang="nl-NL" sz="1600" dirty="0"/>
              <a:t> </a:t>
            </a:r>
            <a:r>
              <a:rPr lang="nl-NL" sz="1600" dirty="0" smtClean="0"/>
              <a:t>are out </a:t>
            </a:r>
            <a:r>
              <a:rPr lang="nl-NL" sz="1600" dirty="0"/>
              <a:t>of </a:t>
            </a:r>
            <a:r>
              <a:rPr lang="nl-NL" sz="1600" dirty="0" smtClean="0"/>
              <a:t>scope</a:t>
            </a:r>
          </a:p>
          <a:p>
            <a:pPr lvl="1"/>
            <a:r>
              <a:rPr lang="nl-NL" sz="1600" dirty="0" err="1" smtClean="0"/>
              <a:t>Repeated</a:t>
            </a:r>
            <a:r>
              <a:rPr lang="nl-NL" sz="1600" dirty="0" smtClean="0"/>
              <a:t> PHY fields </a:t>
            </a:r>
            <a:r>
              <a:rPr lang="nl-NL" sz="1600" dirty="0" err="1" smtClean="0"/>
              <a:t>introduced</a:t>
            </a:r>
            <a:r>
              <a:rPr lang="nl-NL" sz="1600" dirty="0" smtClean="0"/>
              <a:t> </a:t>
            </a:r>
            <a:r>
              <a:rPr lang="nl-NL" sz="1600" dirty="0" err="1" smtClean="0"/>
              <a:t>for</a:t>
            </a:r>
            <a:r>
              <a:rPr lang="nl-NL" sz="1600" dirty="0" smtClean="0"/>
              <a:t> </a:t>
            </a:r>
            <a:r>
              <a:rPr lang="nl-NL" sz="1600" dirty="0" err="1" smtClean="0"/>
              <a:t>following</a:t>
            </a:r>
            <a:r>
              <a:rPr lang="nl-NL" sz="1600" dirty="0" smtClean="0"/>
              <a:t> 3 types:</a:t>
            </a:r>
          </a:p>
          <a:p>
            <a:pPr lvl="2"/>
            <a:r>
              <a:rPr lang="nl-NL" sz="1600" dirty="0" smtClean="0"/>
              <a:t>S1G_1M (1MHz)</a:t>
            </a:r>
          </a:p>
          <a:p>
            <a:pPr lvl="3"/>
            <a:r>
              <a:rPr lang="nl-NL" sz="1200" dirty="0" err="1" smtClean="0"/>
              <a:t>Introduces</a:t>
            </a:r>
            <a:r>
              <a:rPr lang="nl-NL" sz="1200" dirty="0" smtClean="0"/>
              <a:t> MCS10, </a:t>
            </a:r>
            <a:r>
              <a:rPr lang="nl-NL" sz="1200" u="sng" dirty="0" err="1" smtClean="0"/>
              <a:t>repeated</a:t>
            </a:r>
            <a:r>
              <a:rPr lang="nl-NL" sz="1200" dirty="0" smtClean="0"/>
              <a:t> BPSK 1/2, </a:t>
            </a:r>
            <a:r>
              <a:rPr lang="nl-NL" sz="1200" u="sng" dirty="0" smtClean="0"/>
              <a:t>+3dB STF</a:t>
            </a:r>
            <a:r>
              <a:rPr lang="nl-NL" sz="1200" dirty="0" smtClean="0"/>
              <a:t>)</a:t>
            </a:r>
          </a:p>
          <a:p>
            <a:pPr lvl="3"/>
            <a:r>
              <a:rPr lang="nl-NL" sz="1200" dirty="0" smtClean="0"/>
              <a:t>STF, LTF, SIG fields </a:t>
            </a:r>
            <a:r>
              <a:rPr lang="nl-NL" sz="1200" u="sng" dirty="0" err="1" smtClean="0"/>
              <a:t>repeated</a:t>
            </a:r>
            <a:endParaRPr lang="nl-NL" sz="1200" u="sng" dirty="0" smtClean="0"/>
          </a:p>
          <a:p>
            <a:pPr lvl="2"/>
            <a:r>
              <a:rPr lang="nl-NL" sz="1600" dirty="0"/>
              <a:t>S1G_SHORT (&gt;1MHz</a:t>
            </a:r>
            <a:r>
              <a:rPr lang="nl-NL" sz="1600" dirty="0" smtClean="0"/>
              <a:t>)</a:t>
            </a:r>
          </a:p>
          <a:p>
            <a:pPr lvl="3"/>
            <a:r>
              <a:rPr lang="nl-NL" sz="1200" dirty="0" smtClean="0"/>
              <a:t>LTF</a:t>
            </a:r>
            <a:r>
              <a:rPr lang="nl-NL" sz="1200" baseline="-25000" dirty="0" smtClean="0"/>
              <a:t>2</a:t>
            </a:r>
            <a:r>
              <a:rPr lang="nl-NL" sz="1200" dirty="0" smtClean="0"/>
              <a:t> … LTF</a:t>
            </a:r>
            <a:r>
              <a:rPr lang="nl-NL" sz="1200" baseline="-25000" dirty="0" smtClean="0"/>
              <a:t>N </a:t>
            </a:r>
            <a:r>
              <a:rPr lang="nl-NL" sz="1200" dirty="0" smtClean="0"/>
              <a:t> </a:t>
            </a:r>
            <a:r>
              <a:rPr lang="nl-NL" sz="1200" dirty="0" err="1" smtClean="0"/>
              <a:t>introduced</a:t>
            </a:r>
            <a:endParaRPr lang="nl-NL" sz="1200" dirty="0"/>
          </a:p>
          <a:p>
            <a:pPr lvl="3"/>
            <a:r>
              <a:rPr lang="nl-NL" sz="1200" dirty="0" smtClean="0"/>
              <a:t>Most </a:t>
            </a:r>
            <a:r>
              <a:rPr lang="nl-NL" sz="1200" dirty="0" err="1" smtClean="0"/>
              <a:t>similar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legacy</a:t>
            </a:r>
            <a:r>
              <a:rPr lang="nl-NL" sz="1200" dirty="0" smtClean="0"/>
              <a:t> 802.11 PHY</a:t>
            </a:r>
          </a:p>
          <a:p>
            <a:pPr lvl="2"/>
            <a:r>
              <a:rPr lang="nl-NL" sz="1600" dirty="0" smtClean="0"/>
              <a:t>S1G_LONG (&gt;1MHz)</a:t>
            </a:r>
          </a:p>
          <a:p>
            <a:pPr lvl="3"/>
            <a:r>
              <a:rPr lang="nl-NL" sz="1200" dirty="0" smtClean="0"/>
              <a:t>SIG-A field</a:t>
            </a:r>
          </a:p>
          <a:p>
            <a:pPr lvl="3"/>
            <a:r>
              <a:rPr lang="nl-NL" sz="1200" dirty="0" smtClean="0"/>
              <a:t>D-STF</a:t>
            </a:r>
          </a:p>
          <a:p>
            <a:pPr lvl="3"/>
            <a:r>
              <a:rPr lang="nl-NL" sz="1200" dirty="0" smtClean="0"/>
              <a:t>D-LTF1…N</a:t>
            </a:r>
          </a:p>
          <a:p>
            <a:pPr lvl="3"/>
            <a:r>
              <a:rPr lang="nl-NL" sz="1200" dirty="0" smtClean="0"/>
              <a:t>SIG-B field</a:t>
            </a:r>
          </a:p>
        </p:txBody>
      </p:sp>
      <p:pic>
        <p:nvPicPr>
          <p:cNvPr id="6" name="Picture 4" descr="https://nl.mathworks.com/help/examples/wlan_product/win64/S1GWaveformGenerationExample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25" y="2640272"/>
            <a:ext cx="2444121" cy="183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5876" y="4473363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MCS10 </a:t>
            </a:r>
            <a:r>
              <a:rPr lang="nl-NL" dirty="0" err="1" smtClean="0"/>
              <a:t>vs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nl-NL" dirty="0" smtClean="0">
                <a:solidFill>
                  <a:srgbClr val="FF0000"/>
                </a:solidFill>
              </a:rPr>
              <a:t>MCS0 </a:t>
            </a:r>
            <a:r>
              <a:rPr lang="nl-NL" dirty="0" smtClean="0"/>
              <a:t>(</a:t>
            </a:r>
            <a:r>
              <a:rPr lang="nl-NL" dirty="0" err="1" smtClean="0">
                <a:solidFill>
                  <a:srgbClr val="FF0000"/>
                </a:solidFill>
                <a:hlinkClick r:id="rId5"/>
              </a:rPr>
              <a:t>src</a:t>
            </a:r>
            <a:r>
              <a:rPr lang="nl-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5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S1G (5/15)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400" dirty="0" smtClean="0"/>
              <a:t>S1G types (</a:t>
            </a:r>
            <a:r>
              <a:rPr lang="nl-NL" sz="2400" dirty="0" err="1" smtClean="0">
                <a:hlinkClick r:id="rId2"/>
              </a:rPr>
              <a:t>mathworks</a:t>
            </a:r>
            <a:r>
              <a:rPr lang="nl-NL" sz="2400" dirty="0" smtClean="0"/>
              <a:t>)</a:t>
            </a:r>
          </a:p>
          <a:p>
            <a:pPr lvl="1"/>
            <a:r>
              <a:rPr lang="nl-NL" sz="2000" dirty="0" err="1" smtClean="0"/>
              <a:t>Needs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added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top level as </a:t>
            </a:r>
            <a:r>
              <a:rPr lang="nl-NL" sz="2000" dirty="0" err="1" smtClean="0"/>
              <a:t>either</a:t>
            </a:r>
            <a:r>
              <a:rPr lang="nl-NL" sz="2000" dirty="0" smtClean="0"/>
              <a:t>:</a:t>
            </a:r>
          </a:p>
          <a:p>
            <a:pPr lvl="2"/>
            <a:r>
              <a:rPr lang="nl-NL" sz="2000" dirty="0" err="1" smtClean="0"/>
              <a:t>Qt</a:t>
            </a:r>
            <a:r>
              <a:rPr lang="nl-NL" sz="2000" dirty="0" smtClean="0"/>
              <a:t> </a:t>
            </a:r>
            <a:r>
              <a:rPr lang="nl-NL" sz="2000" dirty="0" err="1" smtClean="0"/>
              <a:t>dropdown</a:t>
            </a:r>
            <a:r>
              <a:rPr lang="nl-NL" sz="2000" dirty="0" smtClean="0"/>
              <a:t> (</a:t>
            </a:r>
            <a:r>
              <a:rPr lang="nl-NL" sz="2000" i="1" dirty="0" err="1" smtClean="0"/>
              <a:t>static</a:t>
            </a:r>
            <a:r>
              <a:rPr lang="nl-NL" sz="2000" dirty="0" smtClean="0"/>
              <a:t>)</a:t>
            </a:r>
          </a:p>
          <a:p>
            <a:pPr lvl="2"/>
            <a:endParaRPr lang="nl-NL" sz="2000" dirty="0" smtClean="0"/>
          </a:p>
          <a:p>
            <a:pPr lvl="2"/>
            <a:r>
              <a:rPr lang="nl-NL" sz="2000" dirty="0" err="1" smtClean="0"/>
              <a:t>Signal</a:t>
            </a:r>
            <a:r>
              <a:rPr lang="nl-NL" sz="2000" dirty="0" smtClean="0"/>
              <a:t> </a:t>
            </a:r>
            <a:r>
              <a:rPr lang="nl-NL" sz="2000" dirty="0" err="1" smtClean="0"/>
              <a:t>generation</a:t>
            </a:r>
            <a:r>
              <a:rPr lang="nl-NL" sz="2000" dirty="0" smtClean="0"/>
              <a:t> block (</a:t>
            </a:r>
            <a:r>
              <a:rPr lang="nl-NL" sz="2000" i="1" dirty="0" err="1" smtClean="0"/>
              <a:t>adjustable</a:t>
            </a:r>
            <a:r>
              <a:rPr lang="nl-NL" sz="2000" dirty="0" smtClean="0"/>
              <a:t>, </a:t>
            </a:r>
            <a:r>
              <a:rPr lang="nl-NL" sz="2000" i="1" dirty="0" err="1" smtClean="0"/>
              <a:t>dynamic</a:t>
            </a:r>
            <a:r>
              <a:rPr lang="nl-NL" sz="2000" i="1" dirty="0" smtClean="0"/>
              <a:t>?</a:t>
            </a:r>
            <a:r>
              <a:rPr lang="nl-NL" sz="2000" dirty="0" smtClean="0"/>
              <a:t>)</a:t>
            </a:r>
          </a:p>
          <a:p>
            <a:pPr lvl="2"/>
            <a:endParaRPr lang="nl-NL" sz="2000" dirty="0"/>
          </a:p>
          <a:p>
            <a:pPr lvl="2"/>
            <a:endParaRPr lang="nl-NL" sz="2000" dirty="0" smtClean="0"/>
          </a:p>
          <a:p>
            <a:pPr lvl="2"/>
            <a:endParaRPr lang="nl-NL" sz="2000" dirty="0"/>
          </a:p>
          <a:p>
            <a:pPr lvl="2"/>
            <a:r>
              <a:rPr lang="nl-NL" sz="2000" dirty="0" smtClean="0"/>
              <a:t>TX side</a:t>
            </a:r>
          </a:p>
          <a:p>
            <a:pPr lvl="3"/>
            <a:r>
              <a:rPr lang="nl-NL" sz="1600" dirty="0" smtClean="0"/>
              <a:t>PHY OFDM </a:t>
            </a:r>
            <a:r>
              <a:rPr lang="nl-NL" sz="1600" dirty="0" err="1" smtClean="0"/>
              <a:t>allocator</a:t>
            </a:r>
            <a:r>
              <a:rPr lang="nl-NL" sz="1600" dirty="0" smtClean="0"/>
              <a:t> </a:t>
            </a:r>
            <a:r>
              <a:rPr lang="nl-NL" sz="1600" dirty="0" err="1" smtClean="0"/>
              <a:t>won’t</a:t>
            </a:r>
            <a:r>
              <a:rPr lang="nl-NL" sz="1600" dirty="0" smtClean="0"/>
              <a:t> accept these </a:t>
            </a:r>
            <a:r>
              <a:rPr lang="nl-NL" sz="1600" dirty="0" err="1" smtClean="0"/>
              <a:t>inputs</a:t>
            </a:r>
            <a:r>
              <a:rPr lang="nl-NL" sz="1600" dirty="0" smtClean="0"/>
              <a:t>…</a:t>
            </a:r>
          </a:p>
          <a:p>
            <a:pPr lvl="2"/>
            <a:r>
              <a:rPr lang="nl-NL" sz="2000" dirty="0" smtClean="0"/>
              <a:t>RX side</a:t>
            </a:r>
          </a:p>
          <a:p>
            <a:pPr lvl="3"/>
            <a:r>
              <a:rPr lang="nl-NL" sz="1600" dirty="0" smtClean="0"/>
              <a:t>Long Sync, Short Sync &amp; Frame Equalizer </a:t>
            </a:r>
            <a:r>
              <a:rPr lang="nl-NL" sz="1600" dirty="0" err="1" smtClean="0"/>
              <a:t>need</a:t>
            </a:r>
            <a:r>
              <a:rPr lang="nl-NL" sz="1600" dirty="0" smtClean="0"/>
              <a:t> </a:t>
            </a:r>
            <a:r>
              <a:rPr lang="nl-NL" sz="1600" dirty="0" err="1" smtClean="0"/>
              <a:t>great</a:t>
            </a:r>
            <a:r>
              <a:rPr lang="nl-NL" sz="1600" dirty="0" smtClean="0"/>
              <a:t> deal of </a:t>
            </a:r>
            <a:r>
              <a:rPr lang="nl-NL" sz="1600" dirty="0" err="1" smtClean="0"/>
              <a:t>adjustment</a:t>
            </a:r>
            <a:r>
              <a:rPr lang="nl-NL" sz="1600" dirty="0"/>
              <a:t> </a:t>
            </a:r>
            <a:r>
              <a:rPr lang="nl-NL" sz="1600" dirty="0" smtClean="0"/>
              <a:t>(</a:t>
            </a:r>
            <a:r>
              <a:rPr lang="nl-NL" sz="1600" dirty="0" err="1" smtClean="0"/>
              <a:t>too</a:t>
            </a:r>
            <a:r>
              <a:rPr lang="nl-NL" sz="1600" dirty="0" smtClean="0"/>
              <a:t> complex, </a:t>
            </a:r>
            <a:r>
              <a:rPr lang="nl-NL" sz="1600" dirty="0" err="1" smtClean="0"/>
              <a:t>static</a:t>
            </a:r>
            <a:r>
              <a:rPr lang="nl-NL" sz="1600" dirty="0" smtClean="0"/>
              <a:t>, bit-</a:t>
            </a:r>
            <a:r>
              <a:rPr lang="nl-NL" sz="1600" dirty="0" err="1" smtClean="0"/>
              <a:t>banging</a:t>
            </a:r>
            <a:r>
              <a:rPr lang="nl-NL" sz="1600" dirty="0"/>
              <a:t>?</a:t>
            </a:r>
            <a:r>
              <a:rPr lang="nl-NL" sz="1600" dirty="0" smtClean="0"/>
              <a:t>)</a:t>
            </a:r>
          </a:p>
          <a:p>
            <a:pPr lvl="3"/>
            <a:endParaRPr lang="nl-NL" sz="1600" dirty="0" smtClean="0"/>
          </a:p>
          <a:p>
            <a:pPr lvl="2"/>
            <a:endParaRPr lang="nl-NL" sz="1600" dirty="0" smtClean="0"/>
          </a:p>
          <a:p>
            <a:pPr lvl="1"/>
            <a:endParaRPr lang="nl-NL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700" y="2765304"/>
            <a:ext cx="1797041" cy="878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719" y="1676158"/>
            <a:ext cx="1108022" cy="6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9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MCS (6/15</a:t>
            </a:r>
            <a:r>
              <a:rPr lang="nl-NL" dirty="0"/>
              <a:t>) </a:t>
            </a:r>
            <a:r>
              <a:rPr lang="nl-NL" dirty="0">
                <a:hlinkClick r:id="rId2"/>
              </a:rPr>
              <a:t>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000" dirty="0" smtClean="0"/>
              <a:t>MCS changes (</a:t>
            </a:r>
            <a:r>
              <a:rPr lang="nl-NL" sz="2000" dirty="0" err="1" smtClean="0"/>
              <a:t>book-keeping</a:t>
            </a:r>
            <a:r>
              <a:rPr lang="nl-NL" sz="2000" dirty="0" smtClean="0"/>
              <a:t>)</a:t>
            </a:r>
          </a:p>
          <a:p>
            <a:pPr lvl="1"/>
            <a:r>
              <a:rPr lang="nl-NL" sz="1600" b="1" dirty="0" smtClean="0"/>
              <a:t>256-QAM</a:t>
            </a:r>
            <a:r>
              <a:rPr lang="nl-NL" sz="1600" dirty="0" smtClean="0"/>
              <a:t> (</a:t>
            </a:r>
            <a:r>
              <a:rPr lang="nl-NL" sz="1600" dirty="0" err="1" smtClean="0"/>
              <a:t>all</a:t>
            </a:r>
            <a:r>
              <a:rPr lang="nl-NL" sz="1600" dirty="0" smtClean="0"/>
              <a:t> S1G types)</a:t>
            </a:r>
          </a:p>
          <a:p>
            <a:pPr lvl="1"/>
            <a:r>
              <a:rPr lang="nl-NL" sz="1600" b="1" dirty="0" smtClean="0"/>
              <a:t>BPSK 2x </a:t>
            </a:r>
            <a:r>
              <a:rPr lang="nl-NL" sz="1600" dirty="0" smtClean="0"/>
              <a:t>(S1G_1M </a:t>
            </a:r>
            <a:r>
              <a:rPr lang="nl-NL" sz="1600" dirty="0" err="1" smtClean="0"/>
              <a:t>only</a:t>
            </a:r>
            <a:r>
              <a:rPr lang="nl-NL" sz="1600" dirty="0" smtClean="0"/>
              <a:t>)</a:t>
            </a:r>
            <a:endParaRPr lang="nl-NL" sz="1600" b="1" dirty="0"/>
          </a:p>
          <a:p>
            <a:pPr lvl="1"/>
            <a:r>
              <a:rPr lang="nl-NL" sz="1600" dirty="0" smtClean="0"/>
              <a:t>TX side:</a:t>
            </a:r>
          </a:p>
          <a:p>
            <a:pPr lvl="2"/>
            <a:r>
              <a:rPr lang="nl-NL" sz="1600" dirty="0" smtClean="0"/>
              <a:t>Top-level</a:t>
            </a:r>
          </a:p>
          <a:p>
            <a:pPr lvl="3"/>
            <a:r>
              <a:rPr lang="nl-NL" sz="1200" dirty="0" err="1" smtClean="0"/>
              <a:t>Add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QT-GUI </a:t>
            </a:r>
            <a:r>
              <a:rPr lang="nl-NL" sz="1200" dirty="0" err="1" smtClean="0"/>
              <a:t>dropdown</a:t>
            </a:r>
            <a:endParaRPr lang="nl-NL" sz="1200" dirty="0" smtClean="0"/>
          </a:p>
          <a:p>
            <a:pPr lvl="2"/>
            <a:r>
              <a:rPr lang="nl-NL" sz="1600" b="1" dirty="0" err="1" smtClean="0"/>
              <a:t>WiFi</a:t>
            </a:r>
            <a:r>
              <a:rPr lang="nl-NL" sz="1600" b="1" dirty="0" smtClean="0"/>
              <a:t> PHY Hier</a:t>
            </a:r>
            <a:r>
              <a:rPr lang="nl-NL" sz="1600" i="1" dirty="0" smtClean="0"/>
              <a:t> </a:t>
            </a:r>
            <a:r>
              <a:rPr lang="nl-NL" sz="1600" dirty="0" smtClean="0"/>
              <a:t>block</a:t>
            </a:r>
          </a:p>
          <a:p>
            <a:pPr lvl="3"/>
            <a:r>
              <a:rPr lang="nl-NL" sz="1200" b="1" dirty="0" err="1" smtClean="0"/>
              <a:t>WiFi</a:t>
            </a:r>
            <a:r>
              <a:rPr lang="nl-NL" sz="1200" b="1" dirty="0" smtClean="0"/>
              <a:t> </a:t>
            </a:r>
            <a:r>
              <a:rPr lang="nl-NL" sz="1200" b="1" dirty="0" err="1" smtClean="0"/>
              <a:t>Mapper</a:t>
            </a:r>
            <a:r>
              <a:rPr lang="nl-NL" sz="1200" dirty="0" smtClean="0"/>
              <a:t> block (</a:t>
            </a:r>
            <a:r>
              <a:rPr lang="nl-NL" sz="1200" i="1" dirty="0" err="1" smtClean="0"/>
              <a:t>Mapper</a:t>
            </a:r>
            <a:r>
              <a:rPr lang="nl-NL" sz="1200" dirty="0" smtClean="0"/>
              <a:t>)</a:t>
            </a:r>
          </a:p>
          <a:p>
            <a:pPr lvl="4"/>
            <a:r>
              <a:rPr lang="nl-NL" sz="1200" dirty="0" smtClean="0"/>
              <a:t>OFDM </a:t>
            </a:r>
            <a:r>
              <a:rPr lang="nl-NL" sz="1200" dirty="0" err="1" smtClean="0"/>
              <a:t>params</a:t>
            </a:r>
            <a:r>
              <a:rPr lang="nl-NL" sz="1200" dirty="0" smtClean="0"/>
              <a:t> (</a:t>
            </a:r>
            <a:r>
              <a:rPr lang="nl-NL" sz="1200" i="1" dirty="0" err="1" smtClean="0"/>
              <a:t>Utils</a:t>
            </a:r>
            <a:r>
              <a:rPr lang="nl-NL" sz="1200" i="1" dirty="0" smtClean="0"/>
              <a:t>)</a:t>
            </a:r>
          </a:p>
          <a:p>
            <a:pPr lvl="4"/>
            <a:r>
              <a:rPr lang="nl-NL" sz="1200" dirty="0" err="1" smtClean="0"/>
              <a:t>Puncturing</a:t>
            </a:r>
            <a:r>
              <a:rPr lang="nl-NL" sz="1200" dirty="0" smtClean="0"/>
              <a:t> </a:t>
            </a:r>
            <a:r>
              <a:rPr lang="nl-NL" sz="1200" i="1" dirty="0" smtClean="0"/>
              <a:t>(</a:t>
            </a:r>
            <a:r>
              <a:rPr lang="nl-NL" sz="1200" i="1" dirty="0" err="1" smtClean="0"/>
              <a:t>Utils</a:t>
            </a:r>
            <a:r>
              <a:rPr lang="nl-NL" sz="1200" i="1" dirty="0" smtClean="0"/>
              <a:t>)</a:t>
            </a:r>
          </a:p>
          <a:p>
            <a:pPr lvl="3"/>
            <a:r>
              <a:rPr lang="nl-NL" sz="1200" b="1" dirty="0" err="1" smtClean="0"/>
              <a:t>Chunks</a:t>
            </a:r>
            <a:r>
              <a:rPr lang="nl-NL" sz="1200" b="1" dirty="0" smtClean="0"/>
              <a:t> </a:t>
            </a:r>
            <a:r>
              <a:rPr lang="nl-NL" sz="1200" b="1" dirty="0" err="1" smtClean="0"/>
              <a:t>to</a:t>
            </a:r>
            <a:r>
              <a:rPr lang="nl-NL" sz="1200" b="1" dirty="0" smtClean="0"/>
              <a:t> </a:t>
            </a:r>
            <a:r>
              <a:rPr lang="nl-NL" sz="1200" b="1" dirty="0" err="1" smtClean="0"/>
              <a:t>symbols</a:t>
            </a:r>
            <a:r>
              <a:rPr lang="nl-NL" sz="1200" i="1" dirty="0" smtClean="0"/>
              <a:t> </a:t>
            </a:r>
            <a:r>
              <a:rPr lang="nl-NL" sz="1200" dirty="0" smtClean="0"/>
              <a:t>(.cc, .h)</a:t>
            </a:r>
          </a:p>
          <a:p>
            <a:pPr lvl="1"/>
            <a:r>
              <a:rPr lang="nl-NL" sz="1600" dirty="0" smtClean="0"/>
              <a:t>RX side</a:t>
            </a:r>
          </a:p>
          <a:p>
            <a:pPr lvl="2"/>
            <a:r>
              <a:rPr lang="nl-NL" sz="1600" b="1" dirty="0" smtClean="0"/>
              <a:t>Sync Short</a:t>
            </a:r>
            <a:r>
              <a:rPr lang="nl-NL" sz="1600" dirty="0"/>
              <a:t> </a:t>
            </a:r>
            <a:r>
              <a:rPr lang="nl-NL" sz="1600" dirty="0" smtClean="0">
                <a:sym typeface="Wingdings" panose="05000000000000000000" pitchFamily="2" charset="2"/>
              </a:rPr>
              <a:t>:|</a:t>
            </a:r>
            <a:endParaRPr lang="nl-NL" sz="1600" dirty="0" smtClean="0"/>
          </a:p>
          <a:p>
            <a:pPr lvl="2"/>
            <a:r>
              <a:rPr lang="nl-NL" sz="1600" b="1" dirty="0" smtClean="0"/>
              <a:t>Sync Long Block</a:t>
            </a:r>
            <a:r>
              <a:rPr lang="nl-NL" sz="1600" dirty="0" smtClean="0"/>
              <a:t> :S</a:t>
            </a:r>
          </a:p>
          <a:p>
            <a:pPr lvl="2"/>
            <a:r>
              <a:rPr lang="nl-NL" sz="1600" b="1" dirty="0" smtClean="0"/>
              <a:t>Frame Equalizer</a:t>
            </a:r>
            <a:r>
              <a:rPr lang="nl-NL" sz="1600" dirty="0" smtClean="0"/>
              <a:t> :O</a:t>
            </a:r>
          </a:p>
          <a:p>
            <a:pPr lvl="2"/>
            <a:endParaRPr lang="nl-NL" sz="1600" dirty="0" smtClean="0"/>
          </a:p>
          <a:p>
            <a:pPr lvl="1"/>
            <a:endParaRPr lang="nl-NL" sz="1600" dirty="0" smtClean="0"/>
          </a:p>
          <a:p>
            <a:pPr lvl="3"/>
            <a:endParaRPr lang="nl-NL" sz="1200" i="1" dirty="0" smtClean="0"/>
          </a:p>
          <a:p>
            <a:pPr lvl="1"/>
            <a:endParaRPr lang="nl-NL" sz="1600" dirty="0" smtClean="0"/>
          </a:p>
          <a:p>
            <a:pPr lvl="1"/>
            <a:endParaRPr lang="nl-NL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80" y="1179090"/>
            <a:ext cx="3374566" cy="31932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1780" y="3857224"/>
            <a:ext cx="946597" cy="515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44127" y="1674253"/>
            <a:ext cx="3309871" cy="296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OFDM (7/15</a:t>
            </a:r>
            <a:r>
              <a:rPr lang="nl-NL" dirty="0"/>
              <a:t>) </a:t>
            </a:r>
            <a:r>
              <a:rPr lang="nl-NL" dirty="0">
                <a:hlinkClick r:id="rId2"/>
              </a:rPr>
              <a:t>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400" dirty="0" smtClean="0"/>
              <a:t>802.11ah OFDM carrier </a:t>
            </a:r>
            <a:r>
              <a:rPr lang="nl-NL" sz="2400" dirty="0" err="1" smtClean="0"/>
              <a:t>mapping</a:t>
            </a:r>
            <a:r>
              <a:rPr lang="nl-NL" sz="2400" dirty="0" smtClean="0"/>
              <a:t> (</a:t>
            </a:r>
            <a:r>
              <a:rPr lang="nl-NL" sz="2400" dirty="0" smtClean="0">
                <a:hlinkClick r:id="rId3"/>
              </a:rPr>
              <a:t>paper</a:t>
            </a:r>
            <a:r>
              <a:rPr lang="nl-NL" sz="2400" dirty="0" smtClean="0"/>
              <a:t>, </a:t>
            </a:r>
            <a:r>
              <a:rPr lang="nl-NL" sz="2400" dirty="0" smtClean="0">
                <a:hlinkClick r:id="rId4"/>
              </a:rPr>
              <a:t>(-&gt;)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Same as 802.11ac</a:t>
            </a:r>
          </a:p>
          <a:p>
            <a:r>
              <a:rPr lang="nl-NL" sz="2400" dirty="0" err="1" smtClean="0"/>
              <a:t>Surely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carriers in </a:t>
            </a:r>
            <a:r>
              <a:rPr lang="nl-NL" sz="2400" dirty="0" err="1" smtClean="0"/>
              <a:t>GNUradio</a:t>
            </a:r>
            <a:r>
              <a:rPr lang="nl-NL" sz="2400" dirty="0" smtClean="0"/>
              <a:t> </a:t>
            </a:r>
            <a:r>
              <a:rPr lang="nl-NL" sz="2400" dirty="0" err="1" smtClean="0"/>
              <a:t>aren’t</a:t>
            </a:r>
            <a:r>
              <a:rPr lang="nl-NL" sz="2400" dirty="0" smtClean="0"/>
              <a:t> </a:t>
            </a:r>
            <a:r>
              <a:rPr lang="nl-NL" sz="2400" dirty="0" err="1" smtClean="0"/>
              <a:t>statically</a:t>
            </a:r>
            <a:r>
              <a:rPr lang="nl-NL" sz="2400" dirty="0" smtClean="0"/>
              <a:t> </a:t>
            </a:r>
            <a:r>
              <a:rPr lang="nl-NL" sz="2400" dirty="0" err="1" smtClean="0"/>
              <a:t>allocated</a:t>
            </a:r>
            <a:r>
              <a:rPr lang="nl-NL" sz="2400" dirty="0" smtClean="0"/>
              <a:t>…</a:t>
            </a:r>
          </a:p>
          <a:p>
            <a:pPr lvl="1"/>
            <a:endParaRPr lang="nl-NL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20417"/>
              </p:ext>
            </p:extLst>
          </p:nvPr>
        </p:nvGraphicFramePr>
        <p:xfrm>
          <a:off x="1310323" y="1664667"/>
          <a:ext cx="687575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14"/>
                <a:gridCol w="1147214"/>
                <a:gridCol w="1147214"/>
                <a:gridCol w="1147214"/>
                <a:gridCol w="2286903"/>
              </a:tblGrid>
              <a:tr h="295541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FFT bins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Pilot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Carrier</a:t>
                      </a:r>
                      <a:r>
                        <a:rPr lang="nl-NL" sz="1400" baseline="0" dirty="0" smtClean="0"/>
                        <a:t> distr.</a:t>
                      </a:r>
                      <a:endParaRPr lang="en-US" sz="1400" dirty="0"/>
                    </a:p>
                  </a:txBody>
                  <a:tcPr/>
                </a:tc>
              </a:tr>
              <a:tr h="295541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 MHz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26</a:t>
                      </a:r>
                      <a:r>
                        <a:rPr lang="nl-NL" sz="1400" baseline="0" dirty="0" smtClean="0"/>
                        <a:t> sub, 5 </a:t>
                      </a:r>
                      <a:r>
                        <a:rPr lang="nl-NL" sz="1400" baseline="0" dirty="0" err="1" smtClean="0"/>
                        <a:t>guard</a:t>
                      </a:r>
                      <a:r>
                        <a:rPr lang="nl-NL" sz="1400" baseline="0" dirty="0" smtClean="0"/>
                        <a:t>, 1 </a:t>
                      </a:r>
                      <a:r>
                        <a:rPr lang="nl-NL" sz="1400" baseline="0" dirty="0" smtClean="0">
                          <a:hlinkClick r:id="rId5"/>
                        </a:rPr>
                        <a:t>DC</a:t>
                      </a:r>
                      <a:endParaRPr lang="en-US" sz="1400" dirty="0"/>
                    </a:p>
                  </a:txBody>
                  <a:tcPr/>
                </a:tc>
              </a:tr>
              <a:tr h="2955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2 MHz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56 </a:t>
                      </a:r>
                      <a:r>
                        <a:rPr lang="nl-NL" sz="1400" baseline="0" dirty="0" smtClean="0"/>
                        <a:t>sub, 7 </a:t>
                      </a:r>
                      <a:r>
                        <a:rPr lang="nl-NL" sz="1400" baseline="0" dirty="0" err="1" smtClean="0"/>
                        <a:t>guard</a:t>
                      </a:r>
                      <a:r>
                        <a:rPr lang="nl-NL" sz="1400" baseline="0" dirty="0" smtClean="0"/>
                        <a:t>, 1 DC</a:t>
                      </a:r>
                      <a:endParaRPr lang="en-US" sz="1400" dirty="0"/>
                    </a:p>
                  </a:txBody>
                  <a:tcPr/>
                </a:tc>
              </a:tr>
              <a:tr h="2955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4 MHz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114</a:t>
                      </a:r>
                      <a:r>
                        <a:rPr lang="nl-NL" sz="1400" baseline="0" dirty="0" smtClean="0"/>
                        <a:t> sub, 9 </a:t>
                      </a:r>
                      <a:r>
                        <a:rPr lang="nl-NL" sz="1400" baseline="0" dirty="0" err="1" smtClean="0"/>
                        <a:t>guard</a:t>
                      </a:r>
                      <a:r>
                        <a:rPr lang="nl-NL" sz="1400" baseline="0" dirty="0" smtClean="0"/>
                        <a:t>, 1 DC</a:t>
                      </a:r>
                      <a:endParaRPr lang="en-US" sz="1400" dirty="0" smtClean="0"/>
                    </a:p>
                  </a:txBody>
                  <a:tcPr/>
                </a:tc>
              </a:tr>
              <a:tr h="2955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8 MHz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250</a:t>
                      </a:r>
                      <a:r>
                        <a:rPr lang="nl-NL" sz="1400" baseline="0" dirty="0" smtClean="0"/>
                        <a:t> sub, 13 </a:t>
                      </a:r>
                      <a:r>
                        <a:rPr lang="nl-NL" sz="1400" baseline="0" dirty="0" err="1" smtClean="0"/>
                        <a:t>guard</a:t>
                      </a:r>
                      <a:r>
                        <a:rPr lang="nl-NL" sz="1400" baseline="0" dirty="0" smtClean="0"/>
                        <a:t>, 1 DC</a:t>
                      </a:r>
                      <a:endParaRPr lang="en-US" sz="1400" dirty="0" smtClean="0"/>
                    </a:p>
                  </a:txBody>
                  <a:tcPr/>
                </a:tc>
              </a:tr>
              <a:tr h="2914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16 MHz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512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468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484</a:t>
                      </a:r>
                      <a:r>
                        <a:rPr lang="nl-NL" sz="1400" baseline="0" dirty="0" smtClean="0"/>
                        <a:t> sub, 27 </a:t>
                      </a:r>
                      <a:r>
                        <a:rPr lang="nl-NL" sz="1400" baseline="0" dirty="0" err="1" smtClean="0"/>
                        <a:t>guard</a:t>
                      </a:r>
                      <a:r>
                        <a:rPr lang="nl-NL" sz="1400" baseline="0" dirty="0" smtClean="0"/>
                        <a:t>, 1 DC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53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(8/15</a:t>
            </a:r>
            <a:r>
              <a:rPr lang="nl-NL" dirty="0"/>
              <a:t>) </a:t>
            </a:r>
            <a:r>
              <a:rPr lang="nl-NL" dirty="0">
                <a:hlinkClick r:id="rId2"/>
              </a:rPr>
              <a:t>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NL" sz="2400" dirty="0" smtClean="0"/>
              <a:t>Oh god…					</a:t>
            </a:r>
            <a:r>
              <a:rPr lang="nl-NL" sz="2400" dirty="0"/>
              <a:t>(</a:t>
            </a:r>
            <a:r>
              <a:rPr lang="nl-NL" sz="2400" dirty="0" err="1">
                <a:hlinkClick r:id="rId3"/>
              </a:rPr>
              <a:t>doxygen</a:t>
            </a:r>
            <a:r>
              <a:rPr lang="nl-NL" sz="2400" dirty="0"/>
              <a:t>)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An Out-Of-Tree block </a:t>
            </a:r>
            <a:r>
              <a:rPr lang="nl-NL" sz="2400" dirty="0" err="1" smtClean="0"/>
              <a:t>needs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built </a:t>
            </a:r>
            <a:r>
              <a:rPr lang="nl-NL" sz="2400" dirty="0" err="1" smtClean="0"/>
              <a:t>called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HaLow</a:t>
            </a:r>
            <a:r>
              <a:rPr lang="nl-NL" sz="2400" b="1" dirty="0" smtClean="0"/>
              <a:t> OFDM Carrier </a:t>
            </a:r>
            <a:r>
              <a:rPr lang="nl-NL" sz="2400" b="1" dirty="0" err="1" smtClean="0"/>
              <a:t>Allocator</a:t>
            </a:r>
            <a:r>
              <a:rPr lang="nl-NL" sz="2400" b="1" dirty="0" smtClean="0"/>
              <a:t> </a:t>
            </a:r>
            <a:r>
              <a:rPr lang="nl-NL" sz="2400" dirty="0" smtClean="0"/>
              <a:t>(</a:t>
            </a:r>
            <a:r>
              <a:rPr lang="nl-NL" sz="2400" dirty="0" err="1" smtClean="0">
                <a:hlinkClick r:id="rId3"/>
              </a:rPr>
              <a:t>doxygen</a:t>
            </a:r>
            <a:r>
              <a:rPr lang="nl-NL" sz="2400" dirty="0" smtClean="0"/>
              <a:t>). </a:t>
            </a:r>
          </a:p>
          <a:p>
            <a:r>
              <a:rPr lang="nl-NL" sz="2400" dirty="0" err="1" smtClean="0"/>
              <a:t>Could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accompanied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b="1" dirty="0" err="1" smtClean="0"/>
              <a:t>HaLow</a:t>
            </a:r>
            <a:r>
              <a:rPr lang="nl-NL" sz="2400" b="1" dirty="0" smtClean="0"/>
              <a:t> Sync Generator </a:t>
            </a:r>
            <a:r>
              <a:rPr lang="nl-NL" sz="2400" dirty="0" smtClean="0"/>
              <a:t>(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custom</a:t>
            </a:r>
            <a:r>
              <a:rPr lang="nl-NL" sz="2400" dirty="0" smtClean="0"/>
              <a:t> STF, LTF)</a:t>
            </a:r>
            <a:endParaRPr lang="nl-NL" sz="2400" b="1" dirty="0" smtClean="0"/>
          </a:p>
          <a:p>
            <a:r>
              <a:rPr lang="nl-NL" sz="2400" dirty="0" smtClean="0"/>
              <a:t>Parameters:</a:t>
            </a:r>
          </a:p>
          <a:p>
            <a:pPr lvl="1"/>
            <a:r>
              <a:rPr lang="nl-NL" sz="2500" dirty="0" err="1" smtClean="0"/>
              <a:t>Travelling</a:t>
            </a:r>
            <a:r>
              <a:rPr lang="nl-NL" sz="2500" dirty="0" smtClean="0"/>
              <a:t> pilots (</a:t>
            </a:r>
            <a:r>
              <a:rPr lang="nl-NL" sz="2500" i="1" dirty="0" err="1" smtClean="0"/>
              <a:t>boolean</a:t>
            </a:r>
            <a:r>
              <a:rPr lang="nl-NL" sz="2500" dirty="0" smtClean="0"/>
              <a:t>)</a:t>
            </a:r>
          </a:p>
          <a:p>
            <a:pPr lvl="1"/>
            <a:r>
              <a:rPr lang="nl-NL" sz="2500" dirty="0" smtClean="0"/>
              <a:t>Debug (</a:t>
            </a:r>
            <a:r>
              <a:rPr lang="nl-NL" sz="2500" i="1" dirty="0" err="1" smtClean="0"/>
              <a:t>boolean</a:t>
            </a:r>
            <a:r>
              <a:rPr lang="nl-NL" sz="2500" dirty="0" smtClean="0"/>
              <a:t>)</a:t>
            </a:r>
          </a:p>
          <a:p>
            <a:pPr lvl="1"/>
            <a:r>
              <a:rPr lang="nl-NL" sz="2500" dirty="0" err="1" smtClean="0"/>
              <a:t>Length</a:t>
            </a:r>
            <a:r>
              <a:rPr lang="nl-NL" sz="2500" dirty="0" smtClean="0"/>
              <a:t> tag </a:t>
            </a:r>
            <a:r>
              <a:rPr lang="nl-NL" sz="2500" dirty="0" err="1" smtClean="0"/>
              <a:t>key</a:t>
            </a:r>
            <a:r>
              <a:rPr lang="nl-NL" sz="2500" dirty="0" smtClean="0"/>
              <a:t> (</a:t>
            </a:r>
            <a:r>
              <a:rPr lang="nl-NL" sz="2500" i="1" dirty="0" smtClean="0"/>
              <a:t>string</a:t>
            </a:r>
            <a:r>
              <a:rPr lang="nl-NL" sz="2500" dirty="0" smtClean="0"/>
              <a:t>)</a:t>
            </a:r>
          </a:p>
          <a:p>
            <a:pPr lvl="1"/>
            <a:r>
              <a:rPr lang="nl-NL" sz="2500" dirty="0" err="1"/>
              <a:t>Bandwidth</a:t>
            </a:r>
            <a:r>
              <a:rPr lang="nl-NL" sz="2500" dirty="0"/>
              <a:t> (</a:t>
            </a:r>
            <a:r>
              <a:rPr lang="nl-NL" sz="2500" i="1" dirty="0" smtClean="0"/>
              <a:t>int</a:t>
            </a:r>
            <a:r>
              <a:rPr lang="nl-NL" sz="2500" dirty="0" smtClean="0"/>
              <a:t>)</a:t>
            </a:r>
          </a:p>
          <a:p>
            <a:r>
              <a:rPr lang="nl-NL" sz="2500" dirty="0" err="1" smtClean="0"/>
              <a:t>Inputs</a:t>
            </a:r>
            <a:r>
              <a:rPr lang="nl-NL" sz="2900" dirty="0" smtClean="0"/>
              <a:t>:</a:t>
            </a:r>
          </a:p>
          <a:p>
            <a:pPr lvl="1"/>
            <a:r>
              <a:rPr lang="nl-NL" dirty="0" smtClean="0"/>
              <a:t>Data stream (</a:t>
            </a:r>
            <a:r>
              <a:rPr lang="nl-NL" i="1" dirty="0" err="1" smtClean="0"/>
              <a:t>pmt</a:t>
            </a:r>
            <a:r>
              <a:rPr lang="nl-NL" dirty="0" smtClean="0"/>
              <a:t>)</a:t>
            </a:r>
            <a:endParaRPr lang="nl-NL" i="1" dirty="0" smtClean="0"/>
          </a:p>
          <a:p>
            <a:pPr lvl="1"/>
            <a:r>
              <a:rPr lang="nl-NL" dirty="0" smtClean="0"/>
              <a:t>Sync </a:t>
            </a:r>
            <a:r>
              <a:rPr lang="nl-NL" dirty="0" err="1" smtClean="0"/>
              <a:t>words</a:t>
            </a:r>
            <a:r>
              <a:rPr lang="nl-NL" dirty="0" smtClean="0"/>
              <a:t> (</a:t>
            </a:r>
            <a:r>
              <a:rPr lang="nl-NL" i="1" dirty="0" smtClean="0"/>
              <a:t>vector</a:t>
            </a:r>
            <a:r>
              <a:rPr lang="nl-NL" dirty="0" smtClean="0"/>
              <a:t>)</a:t>
            </a:r>
          </a:p>
          <a:p>
            <a:r>
              <a:rPr lang="nl-NL" sz="2500" dirty="0" smtClean="0"/>
              <a:t>Output</a:t>
            </a:r>
            <a:r>
              <a:rPr lang="nl-NL" sz="2400" dirty="0" smtClean="0"/>
              <a:t>:</a:t>
            </a:r>
          </a:p>
          <a:p>
            <a:pPr lvl="1"/>
            <a:r>
              <a:rPr lang="nl-NL" dirty="0" smtClean="0"/>
              <a:t>OFDM </a:t>
            </a:r>
            <a:r>
              <a:rPr lang="nl-NL" dirty="0" err="1" smtClean="0"/>
              <a:t>symbols</a:t>
            </a:r>
            <a:endParaRPr lang="nl-NL" dirty="0" smtClean="0"/>
          </a:p>
          <a:p>
            <a:r>
              <a:rPr lang="nl-NL" sz="2500" dirty="0" err="1" smtClean="0"/>
              <a:t>Semantics</a:t>
            </a:r>
            <a:endParaRPr lang="nl-NL" dirty="0" smtClean="0"/>
          </a:p>
          <a:p>
            <a:pPr lvl="1"/>
            <a:r>
              <a:rPr lang="nl-NL" dirty="0" smtClean="0"/>
              <a:t>It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throw</a:t>
            </a:r>
            <a:r>
              <a:rPr lang="nl-NL" dirty="0" smtClean="0"/>
              <a:t> </a:t>
            </a:r>
            <a:r>
              <a:rPr lang="nl-NL" dirty="0" err="1" smtClean="0"/>
              <a:t>warnings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data carriers are </a:t>
            </a:r>
            <a:r>
              <a:rPr lang="nl-NL" dirty="0" err="1" smtClean="0"/>
              <a:t>left</a:t>
            </a:r>
            <a:r>
              <a:rPr lang="nl-NL" dirty="0" smtClean="0"/>
              <a:t> </a:t>
            </a:r>
            <a:r>
              <a:rPr lang="nl-NL" dirty="0" err="1" smtClean="0"/>
              <a:t>unused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It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throw</a:t>
            </a:r>
            <a:r>
              <a:rPr lang="nl-NL" dirty="0" smtClean="0"/>
              <a:t> </a:t>
            </a:r>
            <a:r>
              <a:rPr lang="nl-NL" dirty="0" err="1" smtClean="0"/>
              <a:t>exceptions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pilot carriers overlap data carrier indices</a:t>
            </a:r>
          </a:p>
          <a:p>
            <a:pPr lvl="1"/>
            <a:r>
              <a:rPr lang="nl-NL" dirty="0" err="1" smtClean="0"/>
              <a:t>Build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mapping</a:t>
            </a:r>
            <a:r>
              <a:rPr lang="nl-NL" dirty="0" smtClean="0"/>
              <a:t> </a:t>
            </a:r>
            <a:r>
              <a:rPr lang="nl-NL" b="1" dirty="0" err="1" smtClean="0"/>
              <a:t>bandwidth</a:t>
            </a:r>
            <a:r>
              <a:rPr lang="nl-NL" b="1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b="1" dirty="0" err="1" smtClean="0"/>
              <a:t>predefined</a:t>
            </a:r>
            <a:r>
              <a:rPr lang="nl-NL" b="1" dirty="0" smtClean="0"/>
              <a:t> pilot carriers</a:t>
            </a:r>
            <a:r>
              <a:rPr lang="nl-NL" dirty="0" smtClean="0"/>
              <a:t>, etc.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7283"/>
              </p:ext>
            </p:extLst>
          </p:nvPr>
        </p:nvGraphicFramePr>
        <p:xfrm>
          <a:off x="94829" y="907587"/>
          <a:ext cx="163405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17"/>
                <a:gridCol w="386667"/>
                <a:gridCol w="399245"/>
                <a:gridCol w="347729"/>
              </a:tblGrid>
              <a:tr h="0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BW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FFT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P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1 MHz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32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dirty="0" smtClean="0"/>
                        <a:t>2 MHz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64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52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dirty="0" smtClean="0"/>
                        <a:t>4 MHz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124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108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dirty="0" smtClean="0"/>
                        <a:t>8 MHz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256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234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dirty="0" smtClean="0"/>
                        <a:t>16 MHz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512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468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18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244" y="907587"/>
            <a:ext cx="1418240" cy="9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5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Block model(9/15)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Is </a:t>
            </a:r>
            <a:r>
              <a:rPr lang="nl-NL" sz="2400" dirty="0" err="1" smtClean="0"/>
              <a:t>the</a:t>
            </a:r>
            <a:r>
              <a:rPr lang="nl-NL" sz="2400" dirty="0" smtClean="0"/>
              <a:t> block model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correctly</a:t>
            </a:r>
            <a:r>
              <a:rPr lang="nl-NL" sz="2400" dirty="0" smtClean="0"/>
              <a:t>?</a:t>
            </a:r>
          </a:p>
          <a:p>
            <a:pPr lvl="1"/>
            <a:r>
              <a:rPr lang="nl-NL" sz="2000" dirty="0" smtClean="0"/>
              <a:t>Yes: </a:t>
            </a:r>
            <a:r>
              <a:rPr lang="nl-NL" sz="2000" dirty="0" err="1" smtClean="0"/>
              <a:t>for</a:t>
            </a:r>
            <a:r>
              <a:rPr lang="nl-NL" sz="2000" dirty="0" smtClean="0"/>
              <a:t> 20 MHz (</a:t>
            </a:r>
            <a:r>
              <a:rPr lang="nl-NL" sz="2000" dirty="0" err="1" smtClean="0"/>
              <a:t>WiFi</a:t>
            </a:r>
            <a:r>
              <a:rPr lang="nl-NL" sz="2000" dirty="0" smtClean="0"/>
              <a:t>)</a:t>
            </a:r>
          </a:p>
          <a:p>
            <a:pPr lvl="1"/>
            <a:r>
              <a:rPr lang="nl-NL" sz="2000" dirty="0" smtClean="0"/>
              <a:t>No: </a:t>
            </a:r>
            <a:r>
              <a:rPr lang="nl-NL" sz="2000" dirty="0" err="1" smtClean="0"/>
              <a:t>for</a:t>
            </a:r>
            <a:r>
              <a:rPr lang="nl-NL" sz="2000" dirty="0" smtClean="0"/>
              <a:t> 1,2 MHz (</a:t>
            </a:r>
            <a:r>
              <a:rPr lang="nl-NL" sz="2000" dirty="0" err="1" smtClean="0"/>
              <a:t>HaLow</a:t>
            </a:r>
            <a:r>
              <a:rPr lang="nl-NL" sz="2000" dirty="0" smtClean="0"/>
              <a:t> Europe)</a:t>
            </a:r>
          </a:p>
          <a:p>
            <a:r>
              <a:rPr lang="nl-NL" sz="2400" dirty="0" smtClean="0"/>
              <a:t>Is </a:t>
            </a:r>
            <a:r>
              <a:rPr lang="nl-NL" sz="2400" dirty="0" err="1" smtClean="0"/>
              <a:t>the</a:t>
            </a:r>
            <a:r>
              <a:rPr lang="nl-NL" sz="2400" dirty="0" smtClean="0"/>
              <a:t> model </a:t>
            </a:r>
            <a:r>
              <a:rPr lang="nl-NL" sz="2400" dirty="0" err="1" smtClean="0"/>
              <a:t>clear</a:t>
            </a:r>
            <a:r>
              <a:rPr lang="nl-NL" sz="2400" dirty="0" smtClean="0"/>
              <a:t>?</a:t>
            </a:r>
          </a:p>
          <a:p>
            <a:pPr lvl="1"/>
            <a:r>
              <a:rPr lang="nl-NL" sz="2000" dirty="0" smtClean="0"/>
              <a:t>Yes: PHY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 </a:t>
            </a:r>
            <a:r>
              <a:rPr lang="nl-NL" sz="2000" dirty="0" err="1" smtClean="0"/>
              <a:t>clearly</a:t>
            </a:r>
            <a:r>
              <a:rPr lang="nl-NL" sz="2000" dirty="0" smtClean="0"/>
              <a:t> </a:t>
            </a:r>
            <a:r>
              <a:rPr lang="nl-NL" sz="2000" dirty="0" err="1" smtClean="0"/>
              <a:t>presented</a:t>
            </a:r>
            <a:endParaRPr lang="nl-NL" sz="2000" dirty="0" smtClean="0"/>
          </a:p>
          <a:p>
            <a:pPr lvl="1"/>
            <a:r>
              <a:rPr lang="nl-NL" sz="2000" dirty="0" smtClean="0"/>
              <a:t>No: </a:t>
            </a:r>
          </a:p>
          <a:p>
            <a:pPr lvl="2"/>
            <a:r>
              <a:rPr lang="nl-NL" sz="2000" dirty="0" err="1" smtClean="0"/>
              <a:t>Clutter</a:t>
            </a:r>
            <a:r>
              <a:rPr lang="nl-NL" sz="2000" dirty="0" smtClean="0"/>
              <a:t> </a:t>
            </a:r>
            <a:r>
              <a:rPr lang="nl-NL" sz="2000" dirty="0" err="1" smtClean="0"/>
              <a:t>around</a:t>
            </a:r>
            <a:r>
              <a:rPr lang="nl-NL" sz="2000" dirty="0" smtClean="0"/>
              <a:t> </a:t>
            </a:r>
            <a:r>
              <a:rPr lang="nl-NL" sz="2000" dirty="0" err="1" smtClean="0"/>
              <a:t>it</a:t>
            </a:r>
            <a:endParaRPr lang="nl-NL" sz="2000" dirty="0" smtClean="0"/>
          </a:p>
          <a:p>
            <a:pPr lvl="2"/>
            <a:r>
              <a:rPr lang="nl-NL" sz="2000" dirty="0" smtClean="0"/>
              <a:t>PHY </a:t>
            </a:r>
            <a:r>
              <a:rPr lang="nl-NL" sz="2000" dirty="0" err="1" smtClean="0"/>
              <a:t>layer</a:t>
            </a:r>
            <a:r>
              <a:rPr lang="nl-NL" sz="2000" dirty="0" smtClean="0"/>
              <a:t> </a:t>
            </a:r>
            <a:r>
              <a:rPr lang="nl-NL" sz="2000" dirty="0" err="1" smtClean="0"/>
              <a:t>copied</a:t>
            </a:r>
            <a:r>
              <a:rPr lang="nl-NL" sz="2000" dirty="0" smtClean="0"/>
              <a:t> </a:t>
            </a:r>
            <a:r>
              <a:rPr lang="nl-NL" sz="2000" dirty="0" err="1" smtClean="0"/>
              <a:t>into</a:t>
            </a:r>
            <a:r>
              <a:rPr lang="nl-NL" sz="2000" dirty="0" smtClean="0"/>
              <a:t> top-</a:t>
            </a:r>
            <a:r>
              <a:rPr lang="nl-NL" sz="2000" dirty="0" err="1" smtClean="0"/>
              <a:t>layer</a:t>
            </a:r>
            <a:r>
              <a:rPr lang="nl-NL" sz="2000" dirty="0" smtClean="0"/>
              <a:t>?</a:t>
            </a:r>
          </a:p>
          <a:p>
            <a:pPr lvl="1"/>
            <a:endParaRPr lang="nl-N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78" y="2730961"/>
            <a:ext cx="1718469" cy="18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New model (10/15)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298" y="1063229"/>
            <a:ext cx="7091363" cy="33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3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Pre-word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400" dirty="0" err="1" smtClean="0"/>
              <a:t>Documentation</a:t>
            </a:r>
            <a:r>
              <a:rPr lang="nl-NL" sz="2400" dirty="0" smtClean="0"/>
              <a:t> </a:t>
            </a:r>
            <a:r>
              <a:rPr lang="nl-NL" sz="2400" dirty="0" err="1" smtClean="0"/>
              <a:t>associated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this</a:t>
            </a:r>
            <a:r>
              <a:rPr lang="nl-NL" sz="2400" dirty="0" smtClean="0"/>
              <a:t> </a:t>
            </a:r>
            <a:r>
              <a:rPr lang="nl-NL" sz="2400" dirty="0" err="1" smtClean="0"/>
              <a:t>presentation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found in wiki. </a:t>
            </a:r>
            <a:r>
              <a:rPr lang="nl-NL" sz="2400" dirty="0" err="1" smtClean="0"/>
              <a:t>Please</a:t>
            </a:r>
            <a:r>
              <a:rPr lang="nl-NL" sz="2400" dirty="0" smtClean="0"/>
              <a:t> </a:t>
            </a:r>
            <a:r>
              <a:rPr lang="nl-NL" sz="2400" dirty="0" err="1" smtClean="0"/>
              <a:t>refer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this</a:t>
            </a:r>
            <a:r>
              <a:rPr lang="nl-NL" sz="2400" dirty="0" smtClean="0"/>
              <a:t> </a:t>
            </a:r>
            <a:r>
              <a:rPr lang="nl-NL" sz="2400" dirty="0" err="1" smtClean="0">
                <a:hlinkClick r:id="rId2"/>
              </a:rPr>
              <a:t>github</a:t>
            </a:r>
            <a:r>
              <a:rPr lang="nl-NL" sz="2400" dirty="0" smtClean="0">
                <a:hlinkClick r:id="rId2"/>
              </a:rPr>
              <a:t> wiki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updated</a:t>
            </a:r>
            <a:r>
              <a:rPr lang="nl-NL" sz="2400" dirty="0" smtClean="0"/>
              <a:t> </a:t>
            </a:r>
            <a:r>
              <a:rPr lang="nl-NL" sz="2400" dirty="0" err="1" smtClean="0"/>
              <a:t>references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:</a:t>
            </a:r>
          </a:p>
          <a:p>
            <a:pPr lvl="1"/>
            <a:r>
              <a:rPr lang="nl-NL" sz="2000" b="1" dirty="0" err="1" smtClean="0"/>
              <a:t>Reports</a:t>
            </a:r>
            <a:endParaRPr lang="nl-NL" sz="2000" b="1" dirty="0" smtClean="0"/>
          </a:p>
          <a:p>
            <a:pPr lvl="1"/>
            <a:r>
              <a:rPr lang="nl-NL" sz="2000" b="1" dirty="0" smtClean="0"/>
              <a:t>Papers</a:t>
            </a:r>
            <a:endParaRPr lang="nl-NL" sz="2000" dirty="0"/>
          </a:p>
          <a:p>
            <a:pPr lvl="1"/>
            <a:r>
              <a:rPr lang="nl-NL" sz="2000" b="1" dirty="0" err="1" smtClean="0"/>
              <a:t>Matlab</a:t>
            </a:r>
            <a:r>
              <a:rPr lang="nl-NL" sz="2000" b="1" dirty="0" smtClean="0"/>
              <a:t> </a:t>
            </a:r>
            <a:r>
              <a:rPr lang="nl-NL" sz="2000" dirty="0" smtClean="0"/>
              <a:t>sources</a:t>
            </a:r>
          </a:p>
          <a:p>
            <a:pPr lvl="1"/>
            <a:r>
              <a:rPr lang="nl-NL" sz="2000" b="1" dirty="0" err="1" smtClean="0"/>
              <a:t>GNUradio</a:t>
            </a:r>
            <a:r>
              <a:rPr lang="nl-NL" sz="2000" b="1" dirty="0" smtClean="0"/>
              <a:t> </a:t>
            </a:r>
            <a:r>
              <a:rPr lang="nl-NL" sz="2000" dirty="0" smtClean="0"/>
              <a:t>sources</a:t>
            </a:r>
          </a:p>
          <a:p>
            <a:r>
              <a:rPr lang="nl-NL" sz="2400" dirty="0" smtClean="0"/>
              <a:t>Slides show a </a:t>
            </a:r>
            <a:r>
              <a:rPr lang="nl-NL" sz="2400" dirty="0" smtClean="0">
                <a:hlinkClick r:id="rId3"/>
              </a:rPr>
              <a:t>(-&gt;)</a:t>
            </a:r>
            <a:r>
              <a:rPr lang="nl-NL" sz="2400" dirty="0"/>
              <a:t> </a:t>
            </a:r>
            <a:r>
              <a:rPr lang="nl-NL" sz="2400" dirty="0" smtClean="0"/>
              <a:t>link in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title</a:t>
            </a:r>
            <a:r>
              <a:rPr lang="nl-NL" sz="2400" dirty="0" smtClean="0"/>
              <a:t>, </a:t>
            </a:r>
            <a:r>
              <a:rPr lang="nl-NL" sz="2400" dirty="0" err="1" smtClean="0"/>
              <a:t>which</a:t>
            </a:r>
            <a:r>
              <a:rPr lang="nl-NL" sz="2400" dirty="0" smtClean="0"/>
              <a:t> links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wiki.</a:t>
            </a:r>
          </a:p>
          <a:p>
            <a:r>
              <a:rPr lang="nl-NL" sz="2400" dirty="0" smtClean="0"/>
              <a:t>TX: transmitter end (</a:t>
            </a:r>
            <a:r>
              <a:rPr lang="nl-NL" sz="2400" dirty="0" err="1" smtClean="0"/>
              <a:t>simple</a:t>
            </a:r>
            <a:r>
              <a:rPr lang="nl-NL" sz="2400" dirty="0" smtClean="0"/>
              <a:t>)</a:t>
            </a:r>
          </a:p>
          <a:p>
            <a:r>
              <a:rPr lang="nl-NL" sz="2400" dirty="0"/>
              <a:t>RX: receiver </a:t>
            </a:r>
            <a:r>
              <a:rPr lang="nl-NL" sz="2400" dirty="0" smtClean="0"/>
              <a:t>end (complex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err="1" smtClean="0">
                <a:sym typeface="Wingdings" panose="05000000000000000000" pitchFamily="2" charset="2"/>
              </a:rPr>
              <a:t>equalization</a:t>
            </a:r>
            <a:r>
              <a:rPr lang="nl-NL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New model (11/15)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 smtClean="0"/>
              <a:t>Organized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3 lab </a:t>
            </a:r>
            <a:r>
              <a:rPr lang="nl-NL" dirty="0" err="1" smtClean="0"/>
              <a:t>setups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Direct loopback (</a:t>
            </a:r>
            <a:r>
              <a:rPr lang="nl-NL" b="1" dirty="0" smtClean="0"/>
              <a:t>new</a:t>
            </a:r>
            <a:r>
              <a:rPr lang="nl-NL" dirty="0" smtClean="0"/>
              <a:t>, no </a:t>
            </a:r>
            <a:r>
              <a:rPr lang="nl-NL" dirty="0" err="1" smtClean="0"/>
              <a:t>channel</a:t>
            </a:r>
            <a:r>
              <a:rPr lang="nl-NL" dirty="0" smtClean="0"/>
              <a:t>!)</a:t>
            </a:r>
          </a:p>
          <a:p>
            <a:pPr lvl="2"/>
            <a:r>
              <a:rPr lang="nl-NL" dirty="0" err="1" smtClean="0"/>
              <a:t>If</a:t>
            </a:r>
            <a:r>
              <a:rPr lang="nl-NL" dirty="0" smtClean="0"/>
              <a:t> loopback is </a:t>
            </a:r>
            <a:r>
              <a:rPr lang="nl-NL" dirty="0" err="1" smtClean="0"/>
              <a:t>broken</a:t>
            </a:r>
            <a:r>
              <a:rPr lang="nl-NL" dirty="0" smtClean="0"/>
              <a:t>: </a:t>
            </a:r>
            <a:r>
              <a:rPr lang="nl-NL" dirty="0" err="1" smtClean="0"/>
              <a:t>the</a:t>
            </a:r>
            <a:r>
              <a:rPr lang="nl-NL" dirty="0" smtClean="0"/>
              <a:t> code is </a:t>
            </a:r>
            <a:r>
              <a:rPr lang="nl-NL" dirty="0" err="1" smtClean="0"/>
              <a:t>broken</a:t>
            </a:r>
            <a:endParaRPr lang="nl-NL" dirty="0" smtClean="0"/>
          </a:p>
          <a:p>
            <a:pPr lvl="1"/>
            <a:r>
              <a:rPr lang="nl-NL" dirty="0" smtClean="0"/>
              <a:t>USRP</a:t>
            </a:r>
          </a:p>
          <a:p>
            <a:pPr lvl="2"/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doesn’t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: </a:t>
            </a:r>
          </a:p>
          <a:p>
            <a:pPr lvl="3"/>
            <a:r>
              <a:rPr lang="nl-NL" dirty="0" smtClean="0"/>
              <a:t>LO offset = 6 MHz?</a:t>
            </a:r>
          </a:p>
          <a:p>
            <a:pPr lvl="3"/>
            <a:r>
              <a:rPr lang="nl-NL" dirty="0" err="1" smtClean="0"/>
              <a:t>Probably</a:t>
            </a:r>
            <a:r>
              <a:rPr lang="nl-NL" dirty="0" smtClean="0"/>
              <a:t> </a:t>
            </a:r>
            <a:r>
              <a:rPr lang="nl-NL" dirty="0" err="1" smtClean="0"/>
              <a:t>didn’t</a:t>
            </a:r>
            <a:r>
              <a:rPr lang="nl-NL" dirty="0" smtClean="0"/>
              <a:t> follow </a:t>
            </a:r>
            <a:r>
              <a:rPr lang="nl-NL" dirty="0" err="1" smtClean="0">
                <a:hlinkClick r:id="rId2"/>
              </a:rPr>
              <a:t>specs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/>
              <a:t>correctly</a:t>
            </a:r>
            <a:endParaRPr lang="nl-NL" dirty="0" smtClean="0"/>
          </a:p>
          <a:p>
            <a:pPr lvl="3"/>
            <a:r>
              <a:rPr lang="nl-NL" dirty="0" smtClean="0"/>
              <a:t>Wrong </a:t>
            </a:r>
            <a:r>
              <a:rPr lang="nl-NL" dirty="0" err="1" smtClean="0"/>
              <a:t>antenna</a:t>
            </a:r>
            <a:r>
              <a:rPr lang="nl-NL" dirty="0" smtClean="0"/>
              <a:t>? VERT900 </a:t>
            </a:r>
            <a:r>
              <a:rPr lang="nl-NL" dirty="0" err="1" smtClean="0"/>
              <a:t>vs</a:t>
            </a:r>
            <a:r>
              <a:rPr lang="nl-NL" dirty="0" smtClean="0"/>
              <a:t> VERT2400</a:t>
            </a:r>
          </a:p>
          <a:p>
            <a:pPr lvl="3"/>
            <a:r>
              <a:rPr lang="nl-NL" dirty="0" smtClean="0"/>
              <a:t>Software </a:t>
            </a:r>
            <a:r>
              <a:rPr lang="nl-NL" dirty="0" err="1" smtClean="0"/>
              <a:t>suitable</a:t>
            </a:r>
            <a:r>
              <a:rPr lang="nl-NL" dirty="0" smtClean="0"/>
              <a:t>? (</a:t>
            </a:r>
            <a:r>
              <a:rPr lang="nl-NL" dirty="0" err="1" smtClean="0">
                <a:hlinkClick r:id="rId3"/>
              </a:rPr>
              <a:t>reference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File </a:t>
            </a:r>
            <a:r>
              <a:rPr lang="nl-NL" dirty="0" err="1" smtClean="0"/>
              <a:t>sink</a:t>
            </a:r>
            <a:r>
              <a:rPr lang="nl-NL" dirty="0" smtClean="0"/>
              <a:t> / source</a:t>
            </a:r>
          </a:p>
          <a:p>
            <a:pPr lvl="2"/>
            <a:r>
              <a:rPr lang="nl-NL" dirty="0" smtClean="0"/>
              <a:t>Never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ym typeface="Wingdings" panose="05000000000000000000" pitchFamily="2" charset="2"/>
              </a:rPr>
              <a:t>Wireshark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sink</a:t>
            </a:r>
            <a:r>
              <a:rPr lang="nl-NL" dirty="0" smtClean="0">
                <a:sym typeface="Wingdings" panose="05000000000000000000" pitchFamily="2" charset="2"/>
              </a:rPr>
              <a:t> is </a:t>
            </a:r>
            <a:r>
              <a:rPr lang="nl-NL" dirty="0" err="1" smtClean="0">
                <a:sym typeface="Wingdings" panose="05000000000000000000" pitchFamily="2" charset="2"/>
              </a:rPr>
              <a:t>handier</a:t>
            </a:r>
            <a:endParaRPr lang="nl-NL" dirty="0" smtClean="0">
              <a:sym typeface="Wingdings" panose="05000000000000000000" pitchFamily="2" charset="2"/>
            </a:endParaRPr>
          </a:p>
          <a:p>
            <a:pPr lvl="2"/>
            <a:r>
              <a:rPr lang="nl-NL" dirty="0" err="1" smtClean="0">
                <a:sym typeface="Wingdings" panose="05000000000000000000" pitchFamily="2" charset="2"/>
              </a:rPr>
              <a:t>Can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be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used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for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automated</a:t>
            </a:r>
            <a:r>
              <a:rPr lang="nl-NL" dirty="0" smtClean="0">
                <a:sym typeface="Wingdings" panose="05000000000000000000" pitchFamily="2" charset="2"/>
              </a:rPr>
              <a:t> unit </a:t>
            </a:r>
            <a:r>
              <a:rPr lang="nl-NL" dirty="0" err="1" smtClean="0">
                <a:sym typeface="Wingdings" panose="05000000000000000000" pitchFamily="2" charset="2"/>
              </a:rPr>
              <a:t>testing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smtClean="0">
                <a:sym typeface="Wingdings" panose="05000000000000000000" pitchFamily="2" charset="2"/>
              </a:rPr>
              <a:t>on </a:t>
            </a:r>
            <a:r>
              <a:rPr lang="nl-NL" dirty="0" err="1" smtClean="0">
                <a:sym typeface="Wingdings" panose="05000000000000000000" pitchFamily="2" charset="2"/>
              </a:rPr>
              <a:t>higher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abstraction</a:t>
            </a:r>
            <a:r>
              <a:rPr lang="nl-NL" dirty="0" smtClean="0">
                <a:sym typeface="Wingdings" panose="05000000000000000000" pitchFamily="2" charset="2"/>
              </a:rPr>
              <a:t> level?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New model (12/15)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dirty="0" err="1" smtClean="0"/>
              <a:t>Virtualized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no new routes are </a:t>
            </a:r>
            <a:r>
              <a:rPr lang="nl-NL" dirty="0" err="1" smtClean="0"/>
              <a:t>needed</a:t>
            </a:r>
            <a:r>
              <a:rPr lang="en-US" dirty="0"/>
              <a:t> </a:t>
            </a:r>
            <a:r>
              <a:rPr lang="en-US" dirty="0" smtClean="0"/>
              <a:t>(just disable/enable blocks)</a:t>
            </a:r>
          </a:p>
          <a:p>
            <a:pPr lvl="1"/>
            <a:endParaRPr lang="en-US" dirty="0" smtClean="0"/>
          </a:p>
          <a:p>
            <a:pPr lvl="1"/>
            <a:endParaRPr lang="nl-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99" y="2049405"/>
            <a:ext cx="6954592" cy="29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9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PHY Hier (13/15)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dirty="0" smtClean="0"/>
              <a:t>Transmitter </a:t>
            </a:r>
            <a:r>
              <a:rPr lang="nl-NL" dirty="0" err="1" smtClean="0"/>
              <a:t>just</a:t>
            </a:r>
            <a:r>
              <a:rPr lang="nl-NL" dirty="0" smtClean="0"/>
              <a:t> </a:t>
            </a:r>
            <a:r>
              <a:rPr lang="nl-NL" dirty="0" err="1" smtClean="0"/>
              <a:t>organized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studied</a:t>
            </a:r>
            <a:r>
              <a:rPr lang="nl-NL" dirty="0" smtClean="0"/>
              <a:t>, </a:t>
            </a:r>
            <a:r>
              <a:rPr lang="nl-NL" dirty="0" err="1" smtClean="0"/>
              <a:t>nothing</a:t>
            </a:r>
            <a:r>
              <a:rPr lang="nl-NL" dirty="0" smtClean="0"/>
              <a:t> </a:t>
            </a:r>
            <a:r>
              <a:rPr lang="nl-NL" dirty="0" err="1" smtClean="0"/>
              <a:t>changed</a:t>
            </a:r>
            <a:r>
              <a:rPr lang="nl-NL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8697"/>
            <a:ext cx="9144000" cy="21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5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PHY Hier (14/15)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403" y="1052765"/>
            <a:ext cx="7090513" cy="3615551"/>
          </a:xfrm>
        </p:spPr>
        <p:txBody>
          <a:bodyPr>
            <a:normAutofit/>
          </a:bodyPr>
          <a:lstStyle/>
          <a:p>
            <a:pPr lvl="1"/>
            <a:r>
              <a:rPr lang="nl-NL" sz="1800" dirty="0" smtClean="0"/>
              <a:t>Receiver; put </a:t>
            </a:r>
            <a:r>
              <a:rPr lang="nl-NL" sz="1800" dirty="0" err="1" smtClean="0"/>
              <a:t>correlator</a:t>
            </a:r>
            <a:r>
              <a:rPr lang="nl-NL" sz="1800" dirty="0" smtClean="0"/>
              <a:t> </a:t>
            </a:r>
            <a:r>
              <a:rPr lang="nl-NL" sz="1800" dirty="0" err="1" smtClean="0"/>
              <a:t>blocks</a:t>
            </a:r>
            <a:r>
              <a:rPr lang="nl-NL" sz="1800" dirty="0" smtClean="0"/>
              <a:t> </a:t>
            </a:r>
            <a:r>
              <a:rPr lang="nl-NL" sz="1800" dirty="0" err="1" smtClean="0"/>
              <a:t>into</a:t>
            </a:r>
            <a:r>
              <a:rPr lang="nl-NL" sz="1800" dirty="0" smtClean="0"/>
              <a:t> </a:t>
            </a:r>
            <a:r>
              <a:rPr lang="nl-NL" sz="1800" dirty="0" err="1" smtClean="0"/>
              <a:t>Correlator</a:t>
            </a:r>
            <a:r>
              <a:rPr lang="nl-NL" sz="1800" dirty="0" smtClean="0"/>
              <a:t> </a:t>
            </a:r>
            <a:r>
              <a:rPr lang="nl-NL" sz="1800" dirty="0"/>
              <a:t>Hier (`</a:t>
            </a:r>
            <a:r>
              <a:rPr lang="nl-NL" sz="1800" dirty="0" err="1"/>
              <a:t>wifi_corr_hier.grc</a:t>
            </a:r>
            <a:r>
              <a:rPr lang="nl-NL" sz="1800" dirty="0" smtClean="0"/>
              <a:t>`)</a:t>
            </a:r>
          </a:p>
          <a:p>
            <a:pPr lvl="1"/>
            <a:r>
              <a:rPr lang="nl-NL" sz="1800" dirty="0" err="1" smtClean="0"/>
              <a:t>Added</a:t>
            </a:r>
            <a:r>
              <a:rPr lang="nl-NL" sz="1800" dirty="0" smtClean="0"/>
              <a:t> more </a:t>
            </a:r>
            <a:r>
              <a:rPr lang="nl-NL" sz="1800" dirty="0" err="1" smtClean="0"/>
              <a:t>debugging</a:t>
            </a:r>
            <a:r>
              <a:rPr lang="nl-NL" sz="1800" dirty="0" smtClean="0"/>
              <a:t> output</a:t>
            </a:r>
          </a:p>
          <a:p>
            <a:pPr lvl="1"/>
            <a:r>
              <a:rPr lang="nl-NL" sz="1800" dirty="0" err="1" smtClean="0"/>
              <a:t>Organized</a:t>
            </a:r>
            <a:r>
              <a:rPr lang="nl-NL" sz="1800" dirty="0" smtClean="0"/>
              <a:t> input </a:t>
            </a:r>
            <a:r>
              <a:rPr lang="nl-NL" sz="1800" dirty="0" err="1" smtClean="0"/>
              <a:t>vs</a:t>
            </a:r>
            <a:r>
              <a:rPr lang="nl-NL" sz="1800" dirty="0" smtClean="0"/>
              <a:t> output </a:t>
            </a:r>
            <a:r>
              <a:rPr lang="nl-NL" sz="1800" dirty="0" err="1" smtClean="0"/>
              <a:t>better</a:t>
            </a:r>
            <a:endParaRPr lang="nl-NL" sz="1800" dirty="0" smtClean="0"/>
          </a:p>
          <a:p>
            <a:pPr lvl="1"/>
            <a:endParaRPr lang="nl-NL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133"/>
            <a:ext cx="9144000" cy="21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2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smtClean="0"/>
              <a:t>– GUI (15/15)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132" y="1007437"/>
            <a:ext cx="4562785" cy="361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532" y="1076108"/>
            <a:ext cx="36704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Direct loopback shows </a:t>
            </a:r>
            <a:r>
              <a:rPr lang="nl-NL" dirty="0" err="1" smtClean="0"/>
              <a:t>clearer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 smtClean="0"/>
          </a:p>
          <a:p>
            <a:r>
              <a:rPr lang="nl-NL" dirty="0" err="1" smtClean="0"/>
              <a:t>about</a:t>
            </a:r>
            <a:r>
              <a:rPr lang="nl-NL" dirty="0" smtClean="0"/>
              <a:t> bad or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.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(For </a:t>
            </a:r>
            <a:r>
              <a:rPr lang="nl-NL" dirty="0" err="1" smtClean="0"/>
              <a:t>example</a:t>
            </a:r>
            <a:r>
              <a:rPr lang="nl-NL" dirty="0" smtClean="0"/>
              <a:t>,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correlator</a:t>
            </a:r>
            <a:r>
              <a:rPr lang="nl-NL" dirty="0" smtClean="0"/>
              <a:t> is </a:t>
            </a:r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properly</a:t>
            </a:r>
            <a:r>
              <a:rPr lang="nl-NL" dirty="0" smtClean="0"/>
              <a:t>,</a:t>
            </a:r>
            <a:br>
              <a:rPr lang="nl-NL" dirty="0" smtClean="0"/>
            </a:b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constellation</a:t>
            </a:r>
            <a:r>
              <a:rPr lang="nl-NL" dirty="0" smtClean="0"/>
              <a:t> shows no points, </a:t>
            </a:r>
          </a:p>
          <a:p>
            <a:r>
              <a:rPr lang="nl-NL" dirty="0" smtClean="0"/>
              <a:t>but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signals</a:t>
            </a:r>
            <a:r>
              <a:rPr lang="nl-NL" dirty="0" smtClean="0"/>
              <a:t> do </a:t>
            </a:r>
            <a:r>
              <a:rPr lang="nl-NL" dirty="0" err="1" smtClean="0"/>
              <a:t>arrive</a:t>
            </a:r>
            <a:r>
              <a:rPr lang="nl-NL" dirty="0" smtClean="0"/>
              <a:t>.)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84113" y="2582214"/>
            <a:ext cx="3374264" cy="631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7761" y="3205820"/>
            <a:ext cx="18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Debugging output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84113" y="1242811"/>
            <a:ext cx="3477295" cy="1963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284113" y="3213279"/>
            <a:ext cx="1300766" cy="875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4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Points of </a:t>
            </a:r>
            <a:r>
              <a:rPr lang="nl-NL" dirty="0" err="1" smtClean="0"/>
              <a:t>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Although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r>
              <a:rPr lang="nl-NL" dirty="0" smtClean="0"/>
              <a:t> </a:t>
            </a:r>
            <a:r>
              <a:rPr lang="nl-NL" dirty="0" err="1" smtClean="0"/>
              <a:t>lacks</a:t>
            </a:r>
            <a:r>
              <a:rPr lang="nl-NL" dirty="0" smtClean="0"/>
              <a:t> information </a:t>
            </a:r>
            <a:r>
              <a:rPr lang="nl-NL" dirty="0" err="1" smtClean="0"/>
              <a:t>about</a:t>
            </a:r>
            <a:r>
              <a:rPr lang="nl-NL" dirty="0" smtClean="0"/>
              <a:t> MAC </a:t>
            </a:r>
            <a:r>
              <a:rPr lang="nl-NL" dirty="0" err="1" smtClean="0"/>
              <a:t>layer</a:t>
            </a:r>
            <a:r>
              <a:rPr lang="nl-NL" dirty="0" smtClean="0"/>
              <a:t>: </a:t>
            </a:r>
          </a:p>
          <a:p>
            <a:pPr lvl="1"/>
            <a:r>
              <a:rPr lang="nl-NL" dirty="0" smtClean="0"/>
              <a:t>AID, RAW, TIM, TXOP, SST, Virtual Carrier Sense, </a:t>
            </a:r>
            <a:r>
              <a:rPr lang="nl-NL" dirty="0" err="1" smtClean="0"/>
              <a:t>Beamforming</a:t>
            </a:r>
            <a:r>
              <a:rPr lang="nl-NL" dirty="0" smtClean="0"/>
              <a:t> (MIMO)</a:t>
            </a:r>
          </a:p>
          <a:p>
            <a:pPr lvl="1"/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studied</a:t>
            </a:r>
            <a:endParaRPr lang="nl-NL" dirty="0" smtClean="0"/>
          </a:p>
          <a:p>
            <a:pPr lvl="1"/>
            <a:r>
              <a:rPr lang="nl-NL" dirty="0" err="1" smtClean="0"/>
              <a:t>Infeasible</a:t>
            </a:r>
            <a:r>
              <a:rPr lang="nl-NL" dirty="0" smtClean="0"/>
              <a:t> without a </a:t>
            </a:r>
            <a:r>
              <a:rPr lang="nl-NL" dirty="0" err="1" smtClean="0"/>
              <a:t>structured</a:t>
            </a:r>
            <a:r>
              <a:rPr lang="nl-NL" dirty="0" smtClean="0"/>
              <a:t> PHY </a:t>
            </a:r>
            <a:r>
              <a:rPr lang="nl-NL" dirty="0" err="1" smtClean="0"/>
              <a:t>layer</a:t>
            </a:r>
            <a:endParaRPr lang="nl-NL" dirty="0" smtClean="0"/>
          </a:p>
          <a:p>
            <a:pPr lvl="1"/>
            <a:r>
              <a:rPr lang="nl-NL" dirty="0" smtClean="0"/>
              <a:t>Hard </a:t>
            </a:r>
            <a:r>
              <a:rPr lang="nl-NL" dirty="0" err="1" smtClean="0"/>
              <a:t>to</a:t>
            </a:r>
            <a:r>
              <a:rPr lang="nl-NL" dirty="0" smtClean="0"/>
              <a:t> test </a:t>
            </a:r>
            <a:r>
              <a:rPr lang="nl-NL" dirty="0" err="1" smtClean="0"/>
              <a:t>with</a:t>
            </a:r>
            <a:r>
              <a:rPr lang="nl-NL" dirty="0" smtClean="0"/>
              <a:t> 1 USRP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28805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Skip RX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en-US" dirty="0"/>
              <a:t>, focus on </a:t>
            </a:r>
            <a:r>
              <a:rPr lang="en-US" dirty="0" smtClean="0"/>
              <a:t>TX.</a:t>
            </a:r>
            <a:endParaRPr lang="en-US" dirty="0"/>
          </a:p>
          <a:p>
            <a:r>
              <a:rPr lang="nl-NL" dirty="0"/>
              <a:t>Start </a:t>
            </a:r>
            <a:r>
              <a:rPr lang="nl-NL" dirty="0" err="1"/>
              <a:t>with</a:t>
            </a:r>
            <a:r>
              <a:rPr lang="nl-NL" dirty="0"/>
              <a:t> OFDM </a:t>
            </a:r>
            <a:r>
              <a:rPr lang="nl-NL" dirty="0" smtClean="0"/>
              <a:t>block </a:t>
            </a:r>
            <a:r>
              <a:rPr lang="nl-NL" dirty="0" err="1" smtClean="0"/>
              <a:t>replacement</a:t>
            </a:r>
            <a:endParaRPr lang="nl-NL" dirty="0" smtClean="0"/>
          </a:p>
          <a:p>
            <a:pPr lvl="1"/>
            <a:r>
              <a:rPr lang="nl-NL" dirty="0" smtClean="0"/>
              <a:t>Conform S1G </a:t>
            </a:r>
            <a:r>
              <a:rPr lang="nl-NL" dirty="0" err="1" smtClean="0"/>
              <a:t>specification</a:t>
            </a:r>
            <a:endParaRPr lang="nl-NL" dirty="0" smtClean="0"/>
          </a:p>
          <a:p>
            <a:r>
              <a:rPr lang="nl-NL" dirty="0" err="1" smtClean="0"/>
              <a:t>Add</a:t>
            </a:r>
            <a:r>
              <a:rPr lang="nl-NL" dirty="0" smtClean="0"/>
              <a:t> MCS-8,9,10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 TX </a:t>
            </a:r>
            <a:r>
              <a:rPr lang="nl-NL" dirty="0" smtClean="0"/>
              <a:t>output </a:t>
            </a:r>
            <a:r>
              <a:rPr lang="nl-NL" dirty="0" err="1" smtClean="0"/>
              <a:t>debugging</a:t>
            </a:r>
            <a:endParaRPr lang="nl-NL" dirty="0"/>
          </a:p>
          <a:p>
            <a:r>
              <a:rPr lang="nl-NL" dirty="0"/>
              <a:t>Change MAC fields </a:t>
            </a:r>
          </a:p>
          <a:p>
            <a:pPr lvl="1"/>
            <a:r>
              <a:rPr lang="en-US" sz="1400" dirty="0"/>
              <a:t>(moving </a:t>
            </a:r>
            <a:r>
              <a:rPr lang="en-US" sz="1400" dirty="0" err="1"/>
              <a:t>QoS</a:t>
            </a:r>
            <a:r>
              <a:rPr lang="en-US" sz="1400" dirty="0"/>
              <a:t>, HT to PHY... removing Duration)</a:t>
            </a:r>
          </a:p>
          <a:p>
            <a:r>
              <a:rPr lang="nl-NL" dirty="0"/>
              <a:t>Change PHY fields</a:t>
            </a:r>
          </a:p>
          <a:p>
            <a:pPr lvl="1"/>
            <a:r>
              <a:rPr lang="en-US" sz="1400" dirty="0"/>
              <a:t>(moving </a:t>
            </a:r>
            <a:r>
              <a:rPr lang="en-US" sz="1400" dirty="0" err="1"/>
              <a:t>QoS</a:t>
            </a:r>
            <a:r>
              <a:rPr lang="en-US" sz="1400" dirty="0"/>
              <a:t>, HT to PHY</a:t>
            </a:r>
            <a:r>
              <a:rPr lang="en-US" sz="1400" dirty="0" smtClean="0"/>
              <a:t>... NDP type MAC content to PHY for VCS in NAV)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141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 </a:t>
            </a:r>
            <a:r>
              <a:rPr lang="nl-NL" dirty="0" err="1" smtClean="0"/>
              <a:t>layer</a:t>
            </a:r>
            <a:r>
              <a:rPr lang="nl-NL" dirty="0" smtClean="0"/>
              <a:t> </a:t>
            </a:r>
            <a:r>
              <a:rPr lang="nl-NL" dirty="0" smtClean="0">
                <a:hlinkClick r:id="rId2"/>
              </a:rPr>
              <a:t>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Small changes</a:t>
            </a:r>
          </a:p>
          <a:p>
            <a:pPr lvl="1"/>
            <a:r>
              <a:rPr lang="nl-NL" dirty="0" err="1" smtClean="0"/>
              <a:t>Conditional</a:t>
            </a:r>
            <a:r>
              <a:rPr lang="nl-NL" dirty="0" smtClean="0"/>
              <a:t> field </a:t>
            </a:r>
            <a:r>
              <a:rPr lang="nl-NL" dirty="0" err="1" smtClean="0"/>
              <a:t>sizes</a:t>
            </a:r>
            <a:r>
              <a:rPr lang="nl-NL" dirty="0" smtClean="0"/>
              <a:t> (type)!</a:t>
            </a:r>
          </a:p>
          <a:p>
            <a:pPr lvl="1"/>
            <a:r>
              <a:rPr lang="nl-NL" dirty="0" err="1" smtClean="0"/>
              <a:t>Null</a:t>
            </a:r>
            <a:r>
              <a:rPr lang="nl-NL" dirty="0" smtClean="0"/>
              <a:t> Data type </a:t>
            </a:r>
            <a:r>
              <a:rPr lang="nl-NL" dirty="0" err="1" smtClean="0"/>
              <a:t>packet</a:t>
            </a:r>
            <a:r>
              <a:rPr lang="nl-NL" dirty="0" smtClean="0"/>
              <a:t> (NDP, out of scope)</a:t>
            </a:r>
          </a:p>
          <a:p>
            <a:endParaRPr lang="en-US" dirty="0"/>
          </a:p>
        </p:txBody>
      </p:sp>
      <p:pic>
        <p:nvPicPr>
          <p:cNvPr id="4098" name="Picture 2" descr="MAC compari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57" y="2630028"/>
            <a:ext cx="4095482" cy="21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16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 </a:t>
            </a:r>
            <a:r>
              <a:rPr lang="nl-NL" dirty="0" err="1" smtClean="0"/>
              <a:t>layer</a:t>
            </a:r>
            <a:r>
              <a:rPr lang="nl-NL" dirty="0" smtClean="0"/>
              <a:t> (</a:t>
            </a:r>
            <a:r>
              <a:rPr lang="nl-NL" dirty="0" err="1" smtClean="0">
                <a:hlinkClick r:id="rId2"/>
              </a:rPr>
              <a:t>url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Major changes</a:t>
            </a:r>
          </a:p>
          <a:p>
            <a:pPr lvl="1"/>
            <a:r>
              <a:rPr lang="nl-NL" dirty="0" smtClean="0"/>
              <a:t>NDP SIG-field </a:t>
            </a:r>
            <a:r>
              <a:rPr lang="nl-NL" dirty="0" err="1" smtClean="0"/>
              <a:t>adjustment</a:t>
            </a:r>
            <a:r>
              <a:rPr lang="nl-NL" dirty="0" smtClean="0"/>
              <a:t>? </a:t>
            </a:r>
          </a:p>
          <a:p>
            <a:pPr lvl="1"/>
            <a:r>
              <a:rPr lang="nl-NL" dirty="0" err="1" smtClean="0"/>
              <a:t>Packet</a:t>
            </a:r>
            <a:r>
              <a:rPr lang="nl-NL" dirty="0" smtClean="0"/>
              <a:t> type </a:t>
            </a:r>
            <a:r>
              <a:rPr lang="nl-NL" dirty="0" err="1" smtClean="0"/>
              <a:t>depency</a:t>
            </a:r>
            <a:r>
              <a:rPr lang="nl-NL" dirty="0" smtClean="0"/>
              <a:t>?</a:t>
            </a:r>
          </a:p>
          <a:p>
            <a:endParaRPr lang="nl-NL" dirty="0" smtClean="0"/>
          </a:p>
          <a:p>
            <a:endParaRPr lang="en-US" dirty="0"/>
          </a:p>
        </p:txBody>
      </p:sp>
      <p:pic>
        <p:nvPicPr>
          <p:cNvPr id="6146" name="Picture 2" descr="https://nl.mathworks.com/help/wlan/gs/ppdu_s1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" y="2749001"/>
            <a:ext cx="4208648" cy="175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nl.mathworks.com/help/wlan/gs/wlan_ppdu_forma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76" r="33760"/>
          <a:stretch/>
        </p:blipFill>
        <p:spPr bwMode="auto">
          <a:xfrm>
            <a:off x="4578440" y="2865799"/>
            <a:ext cx="4422864" cy="115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00836" y="2914533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7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 - SIG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Major </a:t>
            </a:r>
            <a:r>
              <a:rPr lang="nl-NL" dirty="0" smtClean="0"/>
              <a:t>changes (</a:t>
            </a:r>
            <a:r>
              <a:rPr lang="nl-NL" dirty="0" smtClean="0">
                <a:hlinkClick r:id="rId2"/>
              </a:rPr>
              <a:t>IEEE </a:t>
            </a:r>
            <a:r>
              <a:rPr lang="nl-NL" dirty="0" err="1" smtClean="0">
                <a:hlinkClick r:id="rId2"/>
              </a:rPr>
              <a:t>specs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Adjusted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fancy features </a:t>
            </a:r>
            <a:r>
              <a:rPr lang="nl-NL" dirty="0" err="1" smtClean="0"/>
              <a:t>by</a:t>
            </a:r>
            <a:r>
              <a:rPr lang="nl-NL" dirty="0" smtClean="0"/>
              <a:t> 802.11ah/</a:t>
            </a:r>
            <a:r>
              <a:rPr lang="nl-NL" smtClean="0"/>
              <a:t>ac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51" y="2177280"/>
            <a:ext cx="3994940" cy="2529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2524" y="4081133"/>
            <a:ext cx="1487510" cy="626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400" dirty="0" err="1" smtClean="0"/>
              <a:t>Previous</a:t>
            </a:r>
            <a:r>
              <a:rPr lang="nl-NL" sz="2400" dirty="0" smtClean="0"/>
              <a:t> </a:t>
            </a:r>
            <a:r>
              <a:rPr lang="nl-NL" sz="2400" dirty="0" err="1" smtClean="0"/>
              <a:t>developments</a:t>
            </a:r>
            <a:endParaRPr lang="nl-NL" sz="2400" dirty="0" smtClean="0"/>
          </a:p>
          <a:p>
            <a:pPr lvl="1"/>
            <a:r>
              <a:rPr lang="nl-NL" sz="2000" dirty="0" err="1" smtClean="0"/>
              <a:t>Achievements</a:t>
            </a:r>
            <a:r>
              <a:rPr lang="nl-NL" sz="2000" dirty="0" smtClean="0"/>
              <a:t> D. </a:t>
            </a:r>
            <a:r>
              <a:rPr lang="nl-NL" sz="2000" dirty="0" err="1" smtClean="0"/>
              <a:t>Verhaert</a:t>
            </a:r>
            <a:endParaRPr lang="nl-NL" sz="2000" dirty="0" smtClean="0"/>
          </a:p>
          <a:p>
            <a:pPr lvl="1"/>
            <a:r>
              <a:rPr lang="nl-NL" sz="2000" dirty="0" err="1" smtClean="0"/>
              <a:t>Limitations</a:t>
            </a:r>
            <a:r>
              <a:rPr lang="nl-NL" sz="2000" dirty="0" smtClean="0"/>
              <a:t> (changes </a:t>
            </a:r>
            <a:r>
              <a:rPr lang="nl-NL" sz="2000" dirty="0" err="1" smtClean="0"/>
              <a:t>to</a:t>
            </a:r>
            <a:r>
              <a:rPr lang="nl-NL" sz="2000" dirty="0" smtClean="0"/>
              <a:t> make model </a:t>
            </a:r>
            <a:r>
              <a:rPr lang="nl-NL" sz="2000" dirty="0" err="1" smtClean="0"/>
              <a:t>work</a:t>
            </a:r>
            <a:r>
              <a:rPr lang="nl-NL" sz="2000" dirty="0" smtClean="0"/>
              <a:t>)</a:t>
            </a:r>
          </a:p>
          <a:p>
            <a:r>
              <a:rPr lang="nl-NL" sz="2400" dirty="0" err="1" smtClean="0"/>
              <a:t>Current</a:t>
            </a:r>
            <a:r>
              <a:rPr lang="nl-NL" sz="2400" dirty="0" smtClean="0"/>
              <a:t> </a:t>
            </a:r>
            <a:r>
              <a:rPr lang="nl-NL" sz="2400" dirty="0" err="1" smtClean="0"/>
              <a:t>work</a:t>
            </a:r>
            <a:endParaRPr lang="nl-NL" sz="2400" dirty="0" smtClean="0"/>
          </a:p>
          <a:p>
            <a:pPr lvl="1"/>
            <a:r>
              <a:rPr lang="nl-NL" sz="2000" dirty="0" smtClean="0"/>
              <a:t>Goals w.r.t </a:t>
            </a:r>
            <a:r>
              <a:rPr lang="nl-NL" sz="2000" dirty="0" err="1" smtClean="0"/>
              <a:t>reality</a:t>
            </a:r>
            <a:endParaRPr lang="nl-NL" sz="2000" dirty="0" smtClean="0"/>
          </a:p>
          <a:p>
            <a:pPr lvl="1"/>
            <a:r>
              <a:rPr lang="nl-NL" sz="2000" dirty="0" smtClean="0"/>
              <a:t>+ </a:t>
            </a:r>
            <a:r>
              <a:rPr lang="nl-NL" sz="2000" dirty="0" err="1" smtClean="0"/>
              <a:t>Achievements</a:t>
            </a:r>
            <a:endParaRPr lang="nl-NL" sz="2000" dirty="0" smtClean="0"/>
          </a:p>
          <a:p>
            <a:pPr lvl="1"/>
            <a:r>
              <a:rPr lang="nl-NL" sz="2000" dirty="0" smtClean="0"/>
              <a:t>+ </a:t>
            </a:r>
            <a:r>
              <a:rPr lang="nl-NL" sz="2000" dirty="0" err="1" smtClean="0"/>
              <a:t>Documentation</a:t>
            </a:r>
            <a:endParaRPr lang="nl-NL" sz="2000" dirty="0" smtClean="0"/>
          </a:p>
          <a:p>
            <a:r>
              <a:rPr lang="nl-NL" sz="2400" dirty="0" smtClean="0"/>
              <a:t>Points </a:t>
            </a:r>
            <a:r>
              <a:rPr lang="nl-NL" sz="2400" dirty="0"/>
              <a:t>of </a:t>
            </a:r>
            <a:r>
              <a:rPr lang="nl-NL" sz="2400" dirty="0" smtClean="0"/>
              <a:t>attention </a:t>
            </a:r>
            <a:endParaRPr lang="en-US" dirty="0"/>
          </a:p>
          <a:p>
            <a:r>
              <a:rPr lang="nl-NL" sz="2400" dirty="0" err="1" smtClean="0"/>
              <a:t>Future</a:t>
            </a:r>
            <a:r>
              <a:rPr lang="nl-NL" sz="2400" dirty="0" smtClean="0"/>
              <a:t> </a:t>
            </a:r>
            <a:r>
              <a:rPr lang="en-US" sz="2400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469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For more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https://github.com/...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Fully documented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 smtClean="0"/>
              <a:t>developments</a:t>
            </a:r>
            <a:r>
              <a:rPr lang="nl-NL" dirty="0" smtClean="0"/>
              <a:t> (1/2) </a:t>
            </a:r>
            <a:r>
              <a:rPr lang="nl-NL" dirty="0">
                <a:hlinkClick r:id="rId2"/>
              </a:rPr>
              <a:t>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smtClean="0"/>
              <a:t>Goal: </a:t>
            </a:r>
            <a:r>
              <a:rPr lang="nl-NL" sz="2400" dirty="0" err="1" smtClean="0"/>
              <a:t>GNUradio</a:t>
            </a:r>
            <a:r>
              <a:rPr lang="nl-NL" sz="2400" dirty="0" smtClean="0"/>
              <a:t> </a:t>
            </a:r>
            <a:r>
              <a:rPr lang="nl-NL" sz="2400" dirty="0" err="1"/>
              <a:t>transceiver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</a:p>
          <a:p>
            <a:pPr lvl="1"/>
            <a:r>
              <a:rPr lang="nl-NL" sz="2000" i="1" dirty="0"/>
              <a:t>USRP N210 </a:t>
            </a:r>
            <a:r>
              <a:rPr lang="nl-NL" sz="2000" b="1" dirty="0"/>
              <a:t>SDR</a:t>
            </a:r>
            <a:r>
              <a:rPr lang="nl-NL" sz="2000" i="1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2x </a:t>
            </a:r>
            <a:r>
              <a:rPr lang="nl-NL" sz="2000" i="1" dirty="0"/>
              <a:t>VERT900 </a:t>
            </a:r>
            <a:r>
              <a:rPr lang="nl-NL" sz="2000" b="1" dirty="0" err="1"/>
              <a:t>antenna’s</a:t>
            </a:r>
            <a:endParaRPr lang="nl-NL" sz="2000" b="1" dirty="0"/>
          </a:p>
          <a:p>
            <a:pPr lvl="1"/>
            <a:r>
              <a:rPr lang="nl-NL" sz="2000" dirty="0"/>
              <a:t>Ubuntu 16.04 LTS</a:t>
            </a:r>
          </a:p>
          <a:p>
            <a:pPr lvl="1"/>
            <a:r>
              <a:rPr lang="nl-NL" sz="2000" dirty="0" err="1"/>
              <a:t>Pybombs</a:t>
            </a:r>
            <a:r>
              <a:rPr lang="nl-NL" sz="2000" dirty="0"/>
              <a:t> &amp; </a:t>
            </a:r>
            <a:r>
              <a:rPr lang="nl-NL" sz="2000" dirty="0" err="1"/>
              <a:t>GNUradio</a:t>
            </a:r>
            <a:r>
              <a:rPr lang="nl-NL" sz="2000" dirty="0"/>
              <a:t> </a:t>
            </a:r>
            <a:r>
              <a:rPr lang="nl-NL" sz="1600" dirty="0"/>
              <a:t>(long prefix </a:t>
            </a:r>
            <a:r>
              <a:rPr lang="nl-NL" sz="1600" dirty="0" err="1"/>
              <a:t>build</a:t>
            </a:r>
            <a:r>
              <a:rPr lang="nl-NL" sz="1600" dirty="0"/>
              <a:t> time)</a:t>
            </a:r>
          </a:p>
          <a:p>
            <a:pPr lvl="1"/>
            <a:endParaRPr lang="nl-NL" sz="1600" dirty="0"/>
          </a:p>
          <a:p>
            <a:r>
              <a:rPr lang="nl-NL" sz="2400" dirty="0"/>
              <a:t>Installation guide </a:t>
            </a:r>
            <a:r>
              <a:rPr lang="nl-NL" sz="2400" dirty="0" err="1"/>
              <a:t>by</a:t>
            </a:r>
            <a:r>
              <a:rPr lang="nl-NL" sz="2400" dirty="0"/>
              <a:t> D. </a:t>
            </a:r>
            <a:r>
              <a:rPr lang="nl-NL" sz="2400" dirty="0" err="1"/>
              <a:t>Verhaert</a:t>
            </a:r>
            <a:r>
              <a:rPr lang="nl-NL" sz="2400" dirty="0"/>
              <a:t> </a:t>
            </a:r>
            <a:r>
              <a:rPr lang="nl-NL" sz="2400" dirty="0" err="1"/>
              <a:t>avoids</a:t>
            </a:r>
            <a:r>
              <a:rPr lang="nl-NL" sz="2400" dirty="0"/>
              <a:t> </a:t>
            </a:r>
            <a:r>
              <a:rPr lang="nl-NL" sz="2400" dirty="0" err="1" smtClean="0"/>
              <a:t>GNUradio</a:t>
            </a:r>
            <a:r>
              <a:rPr lang="nl-NL" sz="2400" dirty="0" smtClean="0"/>
              <a:t>, Apache </a:t>
            </a:r>
            <a:r>
              <a:rPr lang="nl-NL" sz="2400" dirty="0"/>
              <a:t>&amp; USRP driver </a:t>
            </a:r>
            <a:r>
              <a:rPr lang="nl-NL" sz="2400" dirty="0" err="1" smtClean="0"/>
              <a:t>trouble</a:t>
            </a:r>
            <a:endParaRPr lang="en-US" sz="2400" dirty="0"/>
          </a:p>
          <a:p>
            <a:endParaRPr lang="nl-NL" sz="2400" dirty="0" smtClean="0"/>
          </a:p>
          <a:p>
            <a:r>
              <a:rPr lang="nl-NL" sz="2400" dirty="0" err="1" smtClean="0"/>
              <a:t>Given</a:t>
            </a:r>
            <a:r>
              <a:rPr lang="nl-NL" sz="2400" dirty="0" smtClean="0"/>
              <a:t> block model, </a:t>
            </a:r>
            <a:r>
              <a:rPr lang="nl-NL" sz="2400" dirty="0" err="1" smtClean="0"/>
              <a:t>slightly</a:t>
            </a:r>
            <a:r>
              <a:rPr lang="nl-NL" sz="2400" dirty="0" smtClean="0"/>
              <a:t> </a:t>
            </a:r>
            <a:r>
              <a:rPr lang="nl-NL" sz="2400" dirty="0" err="1" smtClean="0"/>
              <a:t>adapted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D. </a:t>
            </a:r>
            <a:r>
              <a:rPr lang="nl-NL" dirty="0" err="1" smtClean="0"/>
              <a:t>Verhaert</a:t>
            </a:r>
            <a:r>
              <a:rPr lang="nl-NL" dirty="0" smtClean="0"/>
              <a:t> </a:t>
            </a:r>
            <a:r>
              <a:rPr lang="nl-NL" dirty="0" err="1" smtClean="0"/>
              <a:t>achievements</a:t>
            </a:r>
            <a:r>
              <a:rPr lang="nl-NL" dirty="0" smtClean="0"/>
              <a:t> </a:t>
            </a:r>
            <a:r>
              <a:rPr lang="nl-NL" dirty="0" smtClean="0">
                <a:hlinkClick r:id="rId2"/>
              </a:rPr>
              <a:t>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400" dirty="0" err="1"/>
              <a:t>GNUradio</a:t>
            </a:r>
            <a:r>
              <a:rPr lang="nl-NL" sz="2400" dirty="0"/>
              <a:t> </a:t>
            </a:r>
            <a:r>
              <a:rPr lang="nl-NL" sz="2400" dirty="0" err="1" smtClean="0"/>
              <a:t>transceiver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slight</a:t>
            </a:r>
            <a:r>
              <a:rPr lang="nl-NL" sz="2400" dirty="0" smtClean="0"/>
              <a:t> </a:t>
            </a:r>
            <a:r>
              <a:rPr lang="nl-NL" sz="2400" dirty="0" err="1" smtClean="0"/>
              <a:t>adaptations</a:t>
            </a:r>
            <a:r>
              <a:rPr lang="nl-NL" sz="2400" dirty="0" smtClean="0"/>
              <a:t>:</a:t>
            </a:r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2.4GHz 802.11a/g/p</a:t>
            </a:r>
          </a:p>
          <a:p>
            <a:pPr lvl="2"/>
            <a:r>
              <a:rPr lang="nl-NL" dirty="0" err="1" smtClean="0"/>
              <a:t>Added</a:t>
            </a:r>
            <a:r>
              <a:rPr lang="nl-NL" dirty="0" smtClean="0"/>
              <a:t> USA </a:t>
            </a:r>
            <a:r>
              <a:rPr lang="nl-NL" dirty="0" err="1" smtClean="0"/>
              <a:t>frequency</a:t>
            </a:r>
            <a:r>
              <a:rPr lang="nl-NL" dirty="0" smtClean="0"/>
              <a:t> option (</a:t>
            </a:r>
            <a:r>
              <a:rPr lang="en-US" dirty="0"/>
              <a:t>902 </a:t>
            </a:r>
            <a:r>
              <a:rPr lang="en-US" dirty="0" smtClean="0"/>
              <a:t>– 928 MHz)</a:t>
            </a:r>
          </a:p>
          <a:p>
            <a:pPr lvl="2"/>
            <a:r>
              <a:rPr lang="nl-NL" dirty="0" smtClean="0"/>
              <a:t>Set </a:t>
            </a:r>
            <a:r>
              <a:rPr lang="nl-NL" dirty="0" err="1" smtClean="0"/>
              <a:t>channel</a:t>
            </a:r>
            <a:r>
              <a:rPr lang="nl-NL" dirty="0" smtClean="0"/>
              <a:t> BW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b="1" dirty="0" smtClean="0"/>
              <a:t>2 MHz</a:t>
            </a:r>
            <a:endParaRPr lang="en-US" b="1" dirty="0" smtClean="0"/>
          </a:p>
          <a:p>
            <a:pPr lvl="2"/>
            <a:r>
              <a:rPr lang="nl-NL" dirty="0" err="1" smtClean="0"/>
              <a:t>Added</a:t>
            </a:r>
            <a:r>
              <a:rPr lang="nl-NL" dirty="0" smtClean="0"/>
              <a:t> file </a:t>
            </a:r>
            <a:r>
              <a:rPr lang="nl-NL" dirty="0" err="1" smtClean="0"/>
              <a:t>sink</a:t>
            </a:r>
            <a:r>
              <a:rPr lang="nl-NL" dirty="0" smtClean="0"/>
              <a:t> as </a:t>
            </a:r>
            <a:r>
              <a:rPr lang="nl-NL" dirty="0" err="1" smtClean="0"/>
              <a:t>capture</a:t>
            </a:r>
            <a:r>
              <a:rPr lang="nl-NL" dirty="0" smtClean="0"/>
              <a:t> (</a:t>
            </a:r>
            <a:r>
              <a:rPr lang="nl-NL" dirty="0" err="1" smtClean="0"/>
              <a:t>FileSinkah</a:t>
            </a:r>
            <a:r>
              <a:rPr lang="nl-NL" dirty="0" smtClean="0"/>
              <a:t>)</a:t>
            </a:r>
          </a:p>
          <a:p>
            <a:pPr lvl="2"/>
            <a:r>
              <a:rPr lang="nl-NL" dirty="0" err="1" smtClean="0"/>
              <a:t>Attempted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r>
              <a:rPr lang="nl-NL" dirty="0" smtClean="0"/>
              <a:t> MCS indices, </a:t>
            </a:r>
            <a:r>
              <a:rPr lang="nl-NL" dirty="0" err="1" smtClean="0"/>
              <a:t>removed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of </a:t>
            </a:r>
            <a:r>
              <a:rPr lang="nl-NL" dirty="0" err="1" smtClean="0"/>
              <a:t>packet</a:t>
            </a:r>
            <a:r>
              <a:rPr lang="nl-NL" dirty="0" smtClean="0"/>
              <a:t> </a:t>
            </a:r>
            <a:r>
              <a:rPr lang="nl-NL" dirty="0" err="1" smtClean="0"/>
              <a:t>loss</a:t>
            </a:r>
            <a:r>
              <a:rPr lang="nl-NL" dirty="0" smtClean="0"/>
              <a:t>.</a:t>
            </a:r>
          </a:p>
          <a:p>
            <a:pPr lvl="2"/>
            <a:r>
              <a:rPr lang="nl-NL" dirty="0" err="1" smtClean="0"/>
              <a:t>Successfully</a:t>
            </a:r>
            <a:r>
              <a:rPr lang="nl-NL" dirty="0" smtClean="0"/>
              <a:t> </a:t>
            </a:r>
            <a:r>
              <a:rPr lang="nl-NL" dirty="0" err="1" smtClean="0"/>
              <a:t>transmitted</a:t>
            </a:r>
            <a:r>
              <a:rPr lang="nl-NL" dirty="0" smtClean="0"/>
              <a:t> small </a:t>
            </a:r>
            <a:r>
              <a:rPr lang="nl-NL" dirty="0" err="1" smtClean="0"/>
              <a:t>WiFi</a:t>
            </a:r>
            <a:r>
              <a:rPr lang="nl-NL" dirty="0" smtClean="0"/>
              <a:t> </a:t>
            </a:r>
            <a:r>
              <a:rPr lang="nl-NL" dirty="0" err="1" smtClean="0"/>
              <a:t>payloads</a:t>
            </a:r>
            <a:r>
              <a:rPr lang="nl-NL" dirty="0"/>
              <a:t> </a:t>
            </a:r>
            <a:r>
              <a:rPr lang="nl-NL" dirty="0" smtClean="0"/>
              <a:t>(no ETH </a:t>
            </a:r>
            <a:r>
              <a:rPr lang="nl-NL" dirty="0" err="1" smtClean="0"/>
              <a:t>layer</a:t>
            </a:r>
            <a:r>
              <a:rPr lang="nl-NL" dirty="0" smtClean="0"/>
              <a:t>, pure PHY+MAC)</a:t>
            </a:r>
          </a:p>
          <a:p>
            <a:pPr lvl="1"/>
            <a:r>
              <a:rPr lang="nl-NL" dirty="0" err="1" smtClean="0"/>
              <a:t>Reproducible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 smtClean="0"/>
              <a:t>developments</a:t>
            </a:r>
            <a:r>
              <a:rPr lang="nl-NL" dirty="0" smtClean="0"/>
              <a:t> (2/2) </a:t>
            </a:r>
            <a:r>
              <a:rPr lang="nl-NL" dirty="0" smtClean="0">
                <a:hlinkClick r:id="rId2"/>
              </a:rPr>
              <a:t>(-&gt;)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Removed</a:t>
            </a:r>
            <a:r>
              <a:rPr lang="nl-NL" sz="2400" dirty="0" smtClean="0"/>
              <a:t> </a:t>
            </a:r>
            <a:r>
              <a:rPr lang="nl-NL" sz="2400" dirty="0" err="1" smtClean="0"/>
              <a:t>an</a:t>
            </a:r>
            <a:r>
              <a:rPr lang="nl-NL" sz="2400" dirty="0" smtClean="0"/>
              <a:t> </a:t>
            </a:r>
            <a:r>
              <a:rPr lang="nl-NL" sz="2400" dirty="0" err="1" smtClean="0"/>
              <a:t>experimental</a:t>
            </a:r>
            <a:r>
              <a:rPr lang="nl-NL" sz="2400" dirty="0" smtClean="0"/>
              <a:t> </a:t>
            </a:r>
            <a:r>
              <a:rPr lang="nl-NL" sz="2400" i="1" dirty="0" smtClean="0"/>
              <a:t>Correct IQ </a:t>
            </a:r>
            <a:r>
              <a:rPr lang="nl-NL" sz="2400" dirty="0" smtClean="0"/>
              <a:t>block (</a:t>
            </a:r>
            <a:r>
              <a:rPr lang="nl-NL" sz="2400" dirty="0" smtClean="0">
                <a:hlinkClick r:id="rId3"/>
              </a:rPr>
              <a:t>Commit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Fix </a:t>
            </a:r>
            <a:r>
              <a:rPr lang="nl-NL" sz="2400" dirty="0" err="1" smtClean="0"/>
              <a:t>GNUradio</a:t>
            </a:r>
            <a:r>
              <a:rPr lang="nl-NL" sz="2400" dirty="0" smtClean="0"/>
              <a:t> root access </a:t>
            </a:r>
            <a:r>
              <a:rPr lang="nl-NL" sz="2400" dirty="0" err="1" smtClean="0"/>
              <a:t>to</a:t>
            </a:r>
            <a:r>
              <a:rPr lang="nl-NL" sz="2400" dirty="0" smtClean="0"/>
              <a:t> OOT </a:t>
            </a:r>
            <a:r>
              <a:rPr lang="nl-NL" sz="2400" dirty="0" err="1" smtClean="0"/>
              <a:t>blocks</a:t>
            </a:r>
            <a:r>
              <a:rPr lang="nl-NL" sz="2400" dirty="0" smtClean="0"/>
              <a:t> (Out-Of-Tree) (</a:t>
            </a:r>
            <a:r>
              <a:rPr lang="nl-NL" sz="2400" i="1" dirty="0" err="1" smtClean="0"/>
              <a:t>sudo</a:t>
            </a:r>
            <a:r>
              <a:rPr lang="nl-NL" sz="2400" i="1" dirty="0" smtClean="0"/>
              <a:t> shell script, TODO link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Block model was </a:t>
            </a:r>
            <a:r>
              <a:rPr lang="nl-NL" sz="2400" dirty="0" err="1" smtClean="0"/>
              <a:t>now</a:t>
            </a:r>
            <a:r>
              <a:rPr lang="nl-NL" sz="2400" dirty="0" smtClean="0"/>
              <a:t> </a:t>
            </a:r>
            <a:r>
              <a:rPr lang="nl-NL" sz="2400" dirty="0" err="1" smtClean="0"/>
              <a:t>runnable</a:t>
            </a:r>
            <a:r>
              <a:rPr lang="nl-NL" sz="2400" dirty="0" smtClean="0"/>
              <a:t>.</a:t>
            </a:r>
          </a:p>
          <a:p>
            <a:r>
              <a:rPr lang="nl-NL" sz="2400" dirty="0" smtClean="0"/>
              <a:t>More </a:t>
            </a:r>
            <a:r>
              <a:rPr lang="nl-NL" sz="2400" dirty="0" err="1" smtClean="0"/>
              <a:t>configuration</a:t>
            </a:r>
            <a:r>
              <a:rPr lang="nl-NL" sz="2400" dirty="0" smtClean="0"/>
              <a:t> </a:t>
            </a:r>
            <a:r>
              <a:rPr lang="nl-NL" sz="2400" dirty="0" err="1" smtClean="0"/>
              <a:t>needed</a:t>
            </a:r>
            <a:r>
              <a:rPr lang="nl-NL" sz="2400" dirty="0" smtClean="0"/>
              <a:t>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9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Limitations</a:t>
            </a:r>
            <a:r>
              <a:rPr lang="nl-NL" dirty="0" smtClean="0"/>
              <a:t> (1/3)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971005"/>
            <a:ext cx="4886325" cy="2748558"/>
          </a:xfrm>
        </p:spPr>
      </p:pic>
      <p:sp>
        <p:nvSpPr>
          <p:cNvPr id="5" name="TextBox 4"/>
          <p:cNvSpPr txBox="1"/>
          <p:nvPr/>
        </p:nvSpPr>
        <p:spPr>
          <a:xfrm>
            <a:off x="1705729" y="3790950"/>
            <a:ext cx="6383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chaotic</a:t>
            </a:r>
            <a:r>
              <a:rPr lang="nl-NL" dirty="0" smtClean="0"/>
              <a:t> block </a:t>
            </a:r>
            <a:r>
              <a:rPr lang="nl-NL" dirty="0" err="1" smtClean="0"/>
              <a:t>scheme</a:t>
            </a:r>
            <a:r>
              <a:rPr lang="nl-NL" dirty="0" smtClean="0"/>
              <a:t>, flow </a:t>
            </a:r>
            <a:r>
              <a:rPr lang="nl-NL" dirty="0" err="1" smtClean="0"/>
              <a:t>connections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over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place</a:t>
            </a:r>
            <a:r>
              <a:rPr lang="nl-N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Malformed</a:t>
            </a:r>
            <a:r>
              <a:rPr lang="nl-NL" dirty="0" smtClean="0"/>
              <a:t> </a:t>
            </a:r>
            <a:r>
              <a:rPr lang="nl-NL" dirty="0" err="1" smtClean="0"/>
              <a:t>packets</a:t>
            </a:r>
            <a:r>
              <a:rPr lang="nl-NL" dirty="0" smtClean="0"/>
              <a:t> (</a:t>
            </a:r>
            <a:r>
              <a:rPr lang="nl-NL" dirty="0" err="1" smtClean="0"/>
              <a:t>Wireshark</a:t>
            </a:r>
            <a:r>
              <a:rPr lang="nl-NL" dirty="0" smtClean="0"/>
              <a:t>), or no </a:t>
            </a:r>
            <a:r>
              <a:rPr lang="nl-NL" dirty="0" err="1" smtClean="0"/>
              <a:t>packets</a:t>
            </a:r>
            <a:r>
              <a:rPr lang="nl-NL" dirty="0" smtClean="0"/>
              <a:t> </a:t>
            </a:r>
            <a:r>
              <a:rPr lang="nl-NL" dirty="0" err="1" smtClean="0"/>
              <a:t>received</a:t>
            </a:r>
            <a:r>
              <a:rPr lang="nl-NL" dirty="0" smtClean="0"/>
              <a:t> at </a:t>
            </a:r>
            <a:r>
              <a:rPr lang="nl-NL" dirty="0" err="1" smtClean="0"/>
              <a:t>all</a:t>
            </a:r>
            <a:r>
              <a:rPr lang="nl-N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USRP buffer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Very</a:t>
            </a:r>
            <a:r>
              <a:rPr lang="nl-NL" dirty="0" smtClean="0"/>
              <a:t> spread-out OFDM </a:t>
            </a:r>
            <a:r>
              <a:rPr lang="nl-NL" dirty="0" err="1" smtClean="0"/>
              <a:t>subcarrier</a:t>
            </a:r>
            <a:r>
              <a:rPr lang="nl-NL" dirty="0" smtClean="0"/>
              <a:t> I/Q </a:t>
            </a:r>
            <a:r>
              <a:rPr lang="nl-NL" dirty="0" err="1" smtClean="0"/>
              <a:t>constellation</a:t>
            </a:r>
            <a:r>
              <a:rPr lang="nl-NL" dirty="0" smtClean="0"/>
              <a:t>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Limitations</a:t>
            </a:r>
            <a:r>
              <a:rPr lang="nl-NL" dirty="0" smtClean="0"/>
              <a:t>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600" dirty="0" err="1" smtClean="0"/>
              <a:t>Fixes</a:t>
            </a:r>
            <a:r>
              <a:rPr lang="nl-NL" sz="2600" dirty="0" smtClean="0"/>
              <a:t> </a:t>
            </a:r>
            <a:r>
              <a:rPr lang="nl-NL" sz="2600" dirty="0" err="1" smtClean="0"/>
              <a:t>to</a:t>
            </a:r>
            <a:r>
              <a:rPr lang="nl-NL" sz="2600" dirty="0" smtClean="0"/>
              <a:t> </a:t>
            </a:r>
            <a:r>
              <a:rPr lang="nl-NL" sz="2600" dirty="0" err="1" smtClean="0"/>
              <a:t>GNUradio</a:t>
            </a:r>
            <a:r>
              <a:rPr lang="nl-NL" sz="2600" dirty="0" smtClean="0"/>
              <a:t> </a:t>
            </a:r>
            <a:r>
              <a:rPr lang="nl-NL" sz="2600" dirty="0" err="1" smtClean="0"/>
              <a:t>configurations</a:t>
            </a:r>
            <a:r>
              <a:rPr lang="nl-NL" sz="2600" dirty="0" smtClean="0"/>
              <a:t>:</a:t>
            </a:r>
          </a:p>
          <a:p>
            <a:r>
              <a:rPr lang="nl-NL" sz="2600" dirty="0" smtClean="0"/>
              <a:t>USRP TX “</a:t>
            </a:r>
            <a:r>
              <a:rPr lang="nl-NL" sz="2600" b="1" dirty="0" smtClean="0"/>
              <a:t>LO offset</a:t>
            </a:r>
            <a:r>
              <a:rPr lang="nl-NL" sz="2600" dirty="0" smtClean="0"/>
              <a:t>”</a:t>
            </a:r>
          </a:p>
          <a:p>
            <a:pPr lvl="1"/>
            <a:r>
              <a:rPr lang="nl-NL" sz="2200" dirty="0" smtClean="0"/>
              <a:t>Set </a:t>
            </a:r>
            <a:r>
              <a:rPr lang="nl-NL" sz="2200" dirty="0" err="1" smtClean="0"/>
              <a:t>to</a:t>
            </a:r>
            <a:r>
              <a:rPr lang="nl-NL" sz="2200" dirty="0" smtClean="0"/>
              <a:t> 6 MHz in order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able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receive</a:t>
            </a:r>
            <a:r>
              <a:rPr lang="nl-NL" sz="2200" dirty="0" smtClean="0"/>
              <a:t> </a:t>
            </a:r>
            <a:r>
              <a:rPr lang="nl-NL" sz="2200" dirty="0" err="1" smtClean="0"/>
              <a:t>packets</a:t>
            </a:r>
            <a:r>
              <a:rPr lang="nl-NL" sz="2200" dirty="0" smtClean="0"/>
              <a:t> (</a:t>
            </a:r>
            <a:r>
              <a:rPr lang="nl-NL" sz="2200" dirty="0" err="1" smtClean="0"/>
              <a:t>why</a:t>
            </a:r>
            <a:r>
              <a:rPr lang="nl-NL" sz="2200" dirty="0" smtClean="0"/>
              <a:t>?)</a:t>
            </a:r>
          </a:p>
          <a:p>
            <a:r>
              <a:rPr lang="nl-NL" sz="2600" dirty="0" smtClean="0"/>
              <a:t>Sampling </a:t>
            </a:r>
            <a:r>
              <a:rPr lang="nl-NL" sz="2600" dirty="0" err="1" smtClean="0"/>
              <a:t>rate</a:t>
            </a:r>
            <a:r>
              <a:rPr lang="nl-NL" sz="2600" dirty="0" smtClean="0"/>
              <a:t> had </a:t>
            </a:r>
            <a:r>
              <a:rPr lang="nl-NL" sz="2600" dirty="0" err="1" smtClean="0"/>
              <a:t>to</a:t>
            </a:r>
            <a:r>
              <a:rPr lang="nl-NL" sz="2600" dirty="0" smtClean="0"/>
              <a:t> </a:t>
            </a:r>
            <a:r>
              <a:rPr lang="nl-NL" sz="2600" dirty="0" err="1" smtClean="0"/>
              <a:t>be</a:t>
            </a:r>
            <a:r>
              <a:rPr lang="nl-NL" sz="2600" dirty="0" smtClean="0"/>
              <a:t> at </a:t>
            </a:r>
            <a:r>
              <a:rPr lang="nl-NL" sz="2600" dirty="0" err="1" smtClean="0"/>
              <a:t>least</a:t>
            </a:r>
            <a:r>
              <a:rPr lang="nl-NL" sz="2600" dirty="0" smtClean="0"/>
              <a:t> 2 MHz</a:t>
            </a:r>
          </a:p>
          <a:p>
            <a:pPr lvl="1"/>
            <a:r>
              <a:rPr lang="nl-NL" sz="2200" dirty="0" smtClean="0"/>
              <a:t>Sampling </a:t>
            </a:r>
            <a:r>
              <a:rPr lang="nl-NL" sz="2200" dirty="0" err="1" smtClean="0"/>
              <a:t>rate</a:t>
            </a:r>
            <a:r>
              <a:rPr lang="nl-NL" sz="2200" dirty="0" smtClean="0"/>
              <a:t> == Channel </a:t>
            </a:r>
            <a:r>
              <a:rPr lang="nl-NL" sz="2200" dirty="0" err="1" smtClean="0"/>
              <a:t>bandwith</a:t>
            </a:r>
            <a:r>
              <a:rPr lang="nl-NL" sz="2200" dirty="0" smtClean="0"/>
              <a:t> (I/Q)</a:t>
            </a:r>
          </a:p>
          <a:p>
            <a:pPr lvl="1"/>
            <a:r>
              <a:rPr lang="nl-NL" sz="2200" dirty="0" smtClean="0"/>
              <a:t>Channel </a:t>
            </a:r>
            <a:r>
              <a:rPr lang="nl-NL" sz="2200" dirty="0" err="1" smtClean="0"/>
              <a:t>bandwith</a:t>
            </a:r>
            <a:r>
              <a:rPr lang="nl-NL" sz="2200" dirty="0" smtClean="0"/>
              <a:t> of 1 MHz </a:t>
            </a:r>
            <a:r>
              <a:rPr lang="nl-NL" sz="2200" b="1" dirty="0" err="1" smtClean="0"/>
              <a:t>didn’t</a:t>
            </a:r>
            <a:r>
              <a:rPr lang="nl-NL" sz="2200" dirty="0" smtClean="0"/>
              <a:t> </a:t>
            </a:r>
            <a:r>
              <a:rPr lang="nl-NL" sz="2200" dirty="0" err="1" smtClean="0"/>
              <a:t>work</a:t>
            </a:r>
            <a:endParaRPr lang="nl-NL" sz="2200" dirty="0" smtClean="0"/>
          </a:p>
          <a:p>
            <a:pPr lvl="1"/>
            <a:r>
              <a:rPr lang="nl-NL" sz="2200" dirty="0" smtClean="0"/>
              <a:t>802.11ah </a:t>
            </a:r>
            <a:r>
              <a:rPr lang="nl-NL" sz="2200" dirty="0" err="1" smtClean="0"/>
              <a:t>proposal</a:t>
            </a:r>
            <a:r>
              <a:rPr lang="nl-NL" sz="2200" dirty="0" smtClean="0"/>
              <a:t> </a:t>
            </a:r>
            <a:r>
              <a:rPr lang="nl-NL" sz="2200" dirty="0" err="1" smtClean="0"/>
              <a:t>demands</a:t>
            </a:r>
            <a:r>
              <a:rPr lang="nl-NL" sz="2200" dirty="0" smtClean="0"/>
              <a:t> </a:t>
            </a:r>
            <a:r>
              <a:rPr lang="nl-NL" sz="2200" dirty="0" err="1" smtClean="0"/>
              <a:t>robustness</a:t>
            </a:r>
            <a:r>
              <a:rPr lang="nl-NL" sz="2200" dirty="0" smtClean="0"/>
              <a:t> in STF </a:t>
            </a:r>
            <a:r>
              <a:rPr lang="nl-NL" sz="2200" dirty="0" err="1" smtClean="0"/>
              <a:t>and</a:t>
            </a:r>
            <a:r>
              <a:rPr lang="nl-NL" sz="2200" dirty="0" smtClean="0"/>
              <a:t> LTF.</a:t>
            </a:r>
          </a:p>
          <a:p>
            <a:pPr lvl="1"/>
            <a:r>
              <a:rPr lang="nl-NL" sz="2200" dirty="0" err="1" smtClean="0"/>
              <a:t>Robustness</a:t>
            </a:r>
            <a:r>
              <a:rPr lang="nl-NL" sz="2200" dirty="0" smtClean="0"/>
              <a:t> changes </a:t>
            </a:r>
            <a:r>
              <a:rPr lang="nl-NL" sz="2200" dirty="0" err="1" smtClean="0"/>
              <a:t>not</a:t>
            </a:r>
            <a:r>
              <a:rPr lang="nl-NL" sz="2200" dirty="0" smtClean="0"/>
              <a:t> </a:t>
            </a:r>
            <a:r>
              <a:rPr lang="nl-NL" sz="2200" dirty="0" err="1" smtClean="0"/>
              <a:t>yet</a:t>
            </a:r>
            <a:r>
              <a:rPr lang="nl-NL" sz="2200" dirty="0" smtClean="0"/>
              <a:t> </a:t>
            </a:r>
            <a:r>
              <a:rPr lang="nl-NL" sz="2200" dirty="0" err="1" smtClean="0"/>
              <a:t>implemented</a:t>
            </a:r>
            <a:r>
              <a:rPr lang="nl-NL" sz="2200" dirty="0" smtClean="0"/>
              <a:t>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6" y="1354178"/>
            <a:ext cx="1480220" cy="8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Limitations</a:t>
            </a:r>
            <a:r>
              <a:rPr lang="nl-NL" dirty="0" smtClean="0"/>
              <a:t>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600" dirty="0" err="1" smtClean="0"/>
              <a:t>Added</a:t>
            </a:r>
            <a:r>
              <a:rPr lang="nl-NL" sz="2600" dirty="0" smtClean="0"/>
              <a:t> European </a:t>
            </a:r>
            <a:r>
              <a:rPr lang="nl-NL" sz="2600" dirty="0" err="1" smtClean="0"/>
              <a:t>frequency</a:t>
            </a:r>
            <a:r>
              <a:rPr lang="nl-NL" sz="2600" dirty="0" smtClean="0"/>
              <a:t> band </a:t>
            </a:r>
          </a:p>
          <a:p>
            <a:pPr lvl="1"/>
            <a:r>
              <a:rPr lang="nl-NL" sz="2200" dirty="0" smtClean="0"/>
              <a:t>(</a:t>
            </a:r>
            <a:r>
              <a:rPr lang="en-US" sz="2000" dirty="0"/>
              <a:t>863 </a:t>
            </a:r>
            <a:r>
              <a:rPr lang="en-US" sz="2000" dirty="0" smtClean="0"/>
              <a:t>– 868 MHz)</a:t>
            </a:r>
            <a:endParaRPr lang="nl-NL" sz="2200" dirty="0" smtClean="0"/>
          </a:p>
          <a:p>
            <a:r>
              <a:rPr lang="nl-NL" sz="2600" dirty="0" smtClean="0"/>
              <a:t>High MCS index -&gt; no </a:t>
            </a:r>
            <a:r>
              <a:rPr lang="nl-NL" sz="2600" dirty="0" err="1" smtClean="0"/>
              <a:t>reliable</a:t>
            </a:r>
            <a:r>
              <a:rPr lang="nl-NL" sz="2600" dirty="0" smtClean="0"/>
              <a:t> </a:t>
            </a:r>
            <a:r>
              <a:rPr lang="nl-NL" sz="2600" dirty="0" err="1" smtClean="0"/>
              <a:t>reception</a:t>
            </a:r>
            <a:endParaRPr lang="nl-NL" sz="2600" dirty="0"/>
          </a:p>
          <a:p>
            <a:pPr lvl="1"/>
            <a:r>
              <a:rPr lang="nl-NL" sz="2200" dirty="0" smtClean="0"/>
              <a:t>QAM64 </a:t>
            </a:r>
            <a:r>
              <a:rPr lang="nl-NL" sz="2200" dirty="0" err="1" smtClean="0"/>
              <a:t>didn’t</a:t>
            </a:r>
            <a:r>
              <a:rPr lang="nl-NL" sz="2200" dirty="0" smtClean="0"/>
              <a:t> </a:t>
            </a:r>
            <a:r>
              <a:rPr lang="nl-NL" sz="2200" dirty="0" err="1" smtClean="0"/>
              <a:t>work</a:t>
            </a:r>
            <a:r>
              <a:rPr lang="nl-NL" sz="2200" dirty="0" smtClean="0"/>
              <a:t>, </a:t>
            </a:r>
            <a:r>
              <a:rPr lang="nl-NL" sz="2200" dirty="0" err="1" smtClean="0"/>
              <a:t>didn’t</a:t>
            </a:r>
            <a:r>
              <a:rPr lang="nl-NL" sz="2200" dirty="0" smtClean="0"/>
              <a:t> even </a:t>
            </a:r>
            <a:r>
              <a:rPr lang="nl-NL" sz="2200" dirty="0" err="1" smtClean="0"/>
              <a:t>try</a:t>
            </a:r>
            <a:r>
              <a:rPr lang="nl-NL" sz="2200" dirty="0" smtClean="0"/>
              <a:t> QAM256</a:t>
            </a:r>
          </a:p>
          <a:p>
            <a:r>
              <a:rPr lang="nl-NL" sz="2600" dirty="0" smtClean="0"/>
              <a:t>Intermezzo:</a:t>
            </a:r>
          </a:p>
          <a:p>
            <a:pPr lvl="1"/>
            <a:r>
              <a:rPr lang="nl-NL" sz="2200" dirty="0" smtClean="0"/>
              <a:t>A lot was </a:t>
            </a:r>
            <a:r>
              <a:rPr lang="nl-NL" sz="2200" dirty="0" err="1" smtClean="0"/>
              <a:t>lacking</a:t>
            </a:r>
            <a:r>
              <a:rPr lang="nl-NL" sz="2200" dirty="0" smtClean="0"/>
              <a:t> in </a:t>
            </a:r>
            <a:r>
              <a:rPr lang="nl-NL" sz="2200" dirty="0" err="1" smtClean="0"/>
              <a:t>not</a:t>
            </a:r>
            <a:r>
              <a:rPr lang="nl-NL" sz="2200" dirty="0" smtClean="0"/>
              <a:t> </a:t>
            </a:r>
            <a:r>
              <a:rPr lang="nl-NL" sz="2200" dirty="0" err="1" smtClean="0"/>
              <a:t>only</a:t>
            </a:r>
            <a:r>
              <a:rPr lang="nl-NL" sz="2200" dirty="0" smtClean="0"/>
              <a:t> </a:t>
            </a:r>
            <a:r>
              <a:rPr lang="nl-NL" sz="2200" dirty="0" err="1" smtClean="0"/>
              <a:t>the</a:t>
            </a:r>
            <a:r>
              <a:rPr lang="nl-NL" sz="2200" dirty="0" smtClean="0"/>
              <a:t> model, but </a:t>
            </a:r>
            <a:r>
              <a:rPr lang="nl-NL" sz="2200" dirty="0" err="1" smtClean="0"/>
              <a:t>also</a:t>
            </a:r>
            <a:r>
              <a:rPr lang="nl-NL" sz="2200" dirty="0" smtClean="0"/>
              <a:t> </a:t>
            </a:r>
            <a:r>
              <a:rPr lang="nl-NL" sz="2200" dirty="0" err="1" smtClean="0"/>
              <a:t>the</a:t>
            </a:r>
            <a:r>
              <a:rPr lang="nl-NL" sz="2200" dirty="0" smtClean="0"/>
              <a:t> </a:t>
            </a:r>
            <a:r>
              <a:rPr lang="nl-NL" sz="2200" dirty="0" err="1" smtClean="0"/>
              <a:t>underlaying</a:t>
            </a:r>
            <a:r>
              <a:rPr lang="nl-NL" sz="2200" dirty="0" smtClean="0"/>
              <a:t> OOT </a:t>
            </a:r>
            <a:r>
              <a:rPr lang="nl-NL" sz="2200" dirty="0" err="1" smtClean="0"/>
              <a:t>blocks</a:t>
            </a:r>
            <a:r>
              <a:rPr lang="nl-NL" sz="2200" dirty="0" smtClean="0"/>
              <a:t>.</a:t>
            </a:r>
            <a:endParaRPr lang="nl-NL" sz="2200" dirty="0"/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</a:t>
            </a:r>
            <a:r>
              <a:rPr lang="nl-NL" sz="2200" dirty="0" err="1"/>
              <a:t>literature</a:t>
            </a:r>
            <a:r>
              <a:rPr lang="nl-NL" sz="2200" dirty="0"/>
              <a:t> </a:t>
            </a:r>
            <a:r>
              <a:rPr lang="nl-NL" sz="2200" dirty="0" smtClean="0"/>
              <a:t>&amp; </a:t>
            </a:r>
            <a:r>
              <a:rPr lang="nl-NL" sz="2200" dirty="0" err="1"/>
              <a:t>understand</a:t>
            </a:r>
            <a:r>
              <a:rPr lang="nl-NL" sz="2200" dirty="0"/>
              <a:t> OFDM </a:t>
            </a:r>
            <a:r>
              <a:rPr lang="nl-NL" sz="2200" dirty="0" err="1"/>
              <a:t>concepts</a:t>
            </a:r>
            <a:r>
              <a:rPr lang="nl-NL" sz="2200" dirty="0"/>
              <a:t> first </a:t>
            </a:r>
            <a:r>
              <a:rPr lang="nl-NL" sz="2200" dirty="0" err="1"/>
              <a:t>before</a:t>
            </a:r>
            <a:r>
              <a:rPr lang="nl-NL" sz="2200" dirty="0"/>
              <a:t> </a:t>
            </a:r>
            <a:r>
              <a:rPr lang="nl-NL" sz="2200" dirty="0" err="1"/>
              <a:t>applying</a:t>
            </a:r>
            <a:r>
              <a:rPr lang="nl-NL" sz="2200" dirty="0"/>
              <a:t> </a:t>
            </a:r>
            <a:r>
              <a:rPr lang="nl-NL" sz="2200" dirty="0" err="1"/>
              <a:t>anything</a:t>
            </a:r>
            <a:r>
              <a:rPr lang="nl-NL" sz="2200" dirty="0"/>
              <a:t> in </a:t>
            </a:r>
            <a:r>
              <a:rPr lang="nl-NL" sz="2200" dirty="0" err="1"/>
              <a:t>GNUradio</a:t>
            </a:r>
            <a:r>
              <a:rPr lang="nl-NL" sz="2200" dirty="0"/>
              <a:t> or C</a:t>
            </a:r>
            <a:r>
              <a:rPr lang="nl-NL" sz="2200" dirty="0" smtClean="0"/>
              <a:t>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1365</Words>
  <Application>Microsoft Office PowerPoint</Application>
  <PresentationFormat>On-screen Show (16:9)</PresentationFormat>
  <Paragraphs>301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Tahoma</vt:lpstr>
      <vt:lpstr>Wingdings</vt:lpstr>
      <vt:lpstr>Office Theme</vt:lpstr>
      <vt:lpstr>Custom Design</vt:lpstr>
      <vt:lpstr>Implementing 802.11ah</vt:lpstr>
      <vt:lpstr>Pre-word</vt:lpstr>
      <vt:lpstr>Contents</vt:lpstr>
      <vt:lpstr>Previous developments (1/2) (-&gt;)</vt:lpstr>
      <vt:lpstr>D. Verhaert achievements (-&gt;)</vt:lpstr>
      <vt:lpstr>Previous developments (2/2) (-&gt;)</vt:lpstr>
      <vt:lpstr>Limitations (1/3)</vt:lpstr>
      <vt:lpstr>Limitations (2/3)</vt:lpstr>
      <vt:lpstr>Limitations (3/3)</vt:lpstr>
      <vt:lpstr>Current work (1/15)</vt:lpstr>
      <vt:lpstr>Current work – goals (2/15)</vt:lpstr>
      <vt:lpstr>Current work – S1G (3/15)</vt:lpstr>
      <vt:lpstr>Current work – S1G (4/15)</vt:lpstr>
      <vt:lpstr>Current work – S1G (5/15)</vt:lpstr>
      <vt:lpstr>Current work – MCS (6/15) (-&gt;)</vt:lpstr>
      <vt:lpstr>Current work – OFDM (7/15) (-&gt;)</vt:lpstr>
      <vt:lpstr>Current work (8/15) (-&gt;)</vt:lpstr>
      <vt:lpstr>Current work – Block model(9/15)</vt:lpstr>
      <vt:lpstr>Current work – New model (10/15)</vt:lpstr>
      <vt:lpstr>Current work – New model (11/15)</vt:lpstr>
      <vt:lpstr>Current work – New model (12/15)</vt:lpstr>
      <vt:lpstr>Current work – PHY Hier (13/15)</vt:lpstr>
      <vt:lpstr>Current work – PHY Hier (14/15)</vt:lpstr>
      <vt:lpstr>Current work – GUI (15/15)</vt:lpstr>
      <vt:lpstr>Points of notice</vt:lpstr>
      <vt:lpstr>Future implementation</vt:lpstr>
      <vt:lpstr>MAC layer (-&gt;)</vt:lpstr>
      <vt:lpstr>PHY layer (url)</vt:lpstr>
      <vt:lpstr>PHY - SIG field</vt:lpstr>
      <vt:lpstr>For more info</vt:lpstr>
    </vt:vector>
  </TitlesOfParts>
  <Company>TU Delft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David Zwart</cp:lastModifiedBy>
  <cp:revision>105</cp:revision>
  <dcterms:created xsi:type="dcterms:W3CDTF">2015-07-09T11:57:30Z</dcterms:created>
  <dcterms:modified xsi:type="dcterms:W3CDTF">2018-05-21T22:22:55Z</dcterms:modified>
</cp:coreProperties>
</file>