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9" r:id="rId2"/>
    <p:sldId id="257" r:id="rId3"/>
    <p:sldId id="265" r:id="rId4"/>
    <p:sldId id="272" r:id="rId5"/>
    <p:sldId id="271" r:id="rId6"/>
    <p:sldId id="273" r:id="rId7"/>
    <p:sldId id="274" r:id="rId8"/>
    <p:sldId id="289" r:id="rId9"/>
    <p:sldId id="292" r:id="rId10"/>
    <p:sldId id="286" r:id="rId11"/>
  </p:sldIdLst>
  <p:sldSz cx="9144000" cy="6858000" type="screen4x3"/>
  <p:notesSz cx="6934200" cy="92805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597525" y="177800"/>
            <a:ext cx="6413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933450">
              <a:defRPr sz="1400" b="1">
                <a:ea typeface="굴림" charset="-127"/>
              </a:defRPr>
            </a:lvl1pPr>
          </a:lstStyle>
          <a:p>
            <a:r>
              <a:rPr lang="en-US" altLang="ko-KR"/>
              <a:t>doc.: IEEE 802.11-yy/xxxxr0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95325" y="177800"/>
            <a:ext cx="8270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933450">
              <a:defRPr sz="1400" b="1">
                <a:ea typeface="굴림" charset="-127"/>
              </a:defRPr>
            </a:lvl1pPr>
          </a:lstStyle>
          <a:p>
            <a:r>
              <a:rPr lang="en-US" altLang="ko-KR"/>
              <a:t>Month Year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851525" y="8982075"/>
            <a:ext cx="466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933450">
              <a:defRPr>
                <a:ea typeface="굴림" charset="-127"/>
              </a:defRPr>
            </a:lvl1pPr>
          </a:lstStyle>
          <a:p>
            <a:r>
              <a:rPr lang="en-US" altLang="ko-KR"/>
              <a:t>John Doe, Some Company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133725" y="8982075"/>
            <a:ext cx="51276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defTabSz="933450">
              <a:defRPr>
                <a:ea typeface="굴림" charset="-127"/>
              </a:defRPr>
            </a:lvl1pPr>
          </a:lstStyle>
          <a:p>
            <a:r>
              <a:rPr lang="en-US" altLang="ko-KR"/>
              <a:t>Page </a:t>
            </a:r>
            <a:fld id="{FA8B5215-9E60-451D-8092-674BCA4429E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693738" y="387350"/>
            <a:ext cx="5546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693738" y="8982075"/>
            <a:ext cx="71120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33450"/>
            <a:r>
              <a:rPr lang="en-US" altLang="ko-KR">
                <a:ea typeface="굴림" charset="-127"/>
              </a:rPr>
              <a:t>Submission</a:t>
            </a:r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693738" y="8970963"/>
            <a:ext cx="5700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048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640388" y="98425"/>
            <a:ext cx="6413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933450">
              <a:defRPr sz="1400" b="1">
                <a:ea typeface="굴림" charset="-127"/>
              </a:defRPr>
            </a:lvl1pPr>
          </a:lstStyle>
          <a:p>
            <a:r>
              <a:rPr lang="en-US" altLang="ko-KR"/>
              <a:t>doc.: IEEE 802.11-yy/xxxxr0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654050" y="98425"/>
            <a:ext cx="8270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933450">
              <a:defRPr sz="1400" b="1">
                <a:ea typeface="굴림" charset="-127"/>
              </a:defRPr>
            </a:lvl1pPr>
          </a:lstStyle>
          <a:p>
            <a:r>
              <a:rPr lang="en-US" altLang="ko-KR"/>
              <a:t>Month Year</a:t>
            </a: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701675"/>
            <a:ext cx="4629150" cy="346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408488"/>
            <a:ext cx="5086350" cy="417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62" tIns="46038" rIns="936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357813" y="8985250"/>
            <a:ext cx="9239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5pPr marL="457200" lvl="4" algn="r" defTabSz="933450">
              <a:defRPr>
                <a:ea typeface="굴림" charset="-127"/>
              </a:defRPr>
            </a:lvl5pPr>
          </a:lstStyle>
          <a:p>
            <a:pPr lvl="4"/>
            <a:r>
              <a:rPr lang="en-US" altLang="ko-KR"/>
              <a:t>John Doe, Some Company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222625" y="8985250"/>
            <a:ext cx="51276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933450">
              <a:defRPr>
                <a:ea typeface="굴림" charset="-127"/>
              </a:defRPr>
            </a:lvl1pPr>
          </a:lstStyle>
          <a:p>
            <a:r>
              <a:rPr lang="en-US" altLang="ko-KR"/>
              <a:t>Page </a:t>
            </a:r>
            <a:fld id="{E361E2D4-4B83-46B1-A4F7-EE4A1F1D58A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723900" y="8985250"/>
            <a:ext cx="71120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>
                <a:ea typeface="굴림" charset="-127"/>
              </a:rPr>
              <a:t>Submission</a:t>
            </a:r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723900" y="8983663"/>
            <a:ext cx="548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647700" y="296863"/>
            <a:ext cx="563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6073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114300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228600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342900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457200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ko-KR"/>
              <a:t>doc.: IEEE 802.11-yy/xxxxr0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ko-KR"/>
              <a:t>Month Year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lvl="4"/>
            <a:r>
              <a:rPr lang="en-US" altLang="ko-KR"/>
              <a:t>John Doe, Some Company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Page </a:t>
            </a:r>
            <a:fld id="{FC69F468-0587-4971-9AB7-B9348A9C1660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701675"/>
            <a:ext cx="4625975" cy="3468688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ko-KR"/>
              <a:t>doc.: IEEE 802.11-yy/xxxxr0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ko-KR"/>
              <a:t>Month Year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lvl="4"/>
            <a:r>
              <a:rPr lang="en-US" altLang="ko-KR"/>
              <a:t>John Doe, Some Company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Page </a:t>
            </a:r>
            <a:fld id="{F16BA8DE-6F31-4A49-8158-794814731120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701675"/>
            <a:ext cx="4625975" cy="3468688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5250" rIns="95250"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6913" y="332601"/>
            <a:ext cx="923394" cy="2769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Jan. 2011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398099" y="6475413"/>
            <a:ext cx="1145826" cy="184666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err="1" smtClean="0"/>
              <a:t>Heejung</a:t>
            </a:r>
            <a:r>
              <a:rPr lang="en-US" altLang="ko-KR" smtClean="0"/>
              <a:t> Yu, ETRI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D8B2674D-202F-454B-85F6-77BB2AC58BA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8506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Month Year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John Doe, Some Company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F50386AD-492D-4F75-A316-A2E2EB7BE67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587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85800"/>
            <a:ext cx="19431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6769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Month Year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John Doe, Some Company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2302B374-5C13-4D37-A107-FC6296849AC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968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6913" y="332601"/>
            <a:ext cx="923394" cy="2769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Jan. 2011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398099" y="6475413"/>
            <a:ext cx="1145826" cy="184666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err="1" smtClean="0"/>
              <a:t>Heejung</a:t>
            </a:r>
            <a:r>
              <a:rPr lang="en-US" altLang="ko-KR" smtClean="0"/>
              <a:t> Yu, ETRI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484C020A-3B37-44AB-8EAD-140E949FB20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34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6913" y="332601"/>
            <a:ext cx="923394" cy="2769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Jan. 2011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779613" y="6475413"/>
            <a:ext cx="764312" cy="184666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err="1" smtClean="0"/>
              <a:t>Heejung</a:t>
            </a:r>
            <a:r>
              <a:rPr lang="en-US" altLang="ko-KR" smtClean="0"/>
              <a:t>, Yu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F16CBC0D-AFA6-4FB3-9ADC-97CBDCD74B6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2245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Month Year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John Doe, Some Company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9282766C-EA4A-40E5-A2D3-4AF7DBA6D99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6395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Month Year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John Doe, Some Company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097C18DF-4D57-4209-A777-88AB19A264D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128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Month Year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John Doe, Some Company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AE80ED00-24EE-412C-89BE-0E325A7A6FD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907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Month Year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John Doe, Some Company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03D57FC3-F639-441A-B6DB-2F71FECD513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111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Month Year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John Doe, Some Company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4B04EC32-141C-4649-8933-7B9F6C09F8C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81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Month Year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John Doe, Some Company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Slide </a:t>
            </a:r>
            <a:fld id="{782B1339-072E-4389-B595-81042B175E9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286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6913" y="332601"/>
            <a:ext cx="92339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800" b="1">
                <a:ea typeface="굴림" charset="-127"/>
              </a:defRPr>
            </a:lvl1pPr>
          </a:lstStyle>
          <a:p>
            <a:r>
              <a:rPr lang="en-US" altLang="ko-KR" smtClean="0"/>
              <a:t>Jan. 2011</a:t>
            </a: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98099" y="6475413"/>
            <a:ext cx="114582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>
                <a:ea typeface="굴림" charset="-127"/>
              </a:defRPr>
            </a:lvl1pPr>
          </a:lstStyle>
          <a:p>
            <a:r>
              <a:rPr lang="en-US" altLang="ko-KR" err="1" smtClean="0"/>
              <a:t>Heejung</a:t>
            </a:r>
            <a:r>
              <a:rPr lang="en-US" altLang="ko-KR" smtClean="0"/>
              <a:t> Yu, ETRI</a:t>
            </a: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4988" y="6475413"/>
            <a:ext cx="530225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>
                <a:ea typeface="굴림" charset="-127"/>
              </a:defRPr>
            </a:lvl1pPr>
          </a:lstStyle>
          <a:p>
            <a:r>
              <a:rPr lang="en-US" altLang="ko-KR"/>
              <a:t>Slide </a:t>
            </a:r>
            <a:fld id="{09075AA3-A9F0-4E1D-8AAA-041FAEA1F10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5175246" y="332601"/>
            <a:ext cx="32702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marL="457200" lvl="4" algn="r"/>
            <a:r>
              <a:rPr lang="en-US" altLang="ko-KR" sz="1800" b="1" dirty="0">
                <a:ea typeface="굴림" charset="-127"/>
              </a:rPr>
              <a:t>doc.: IEEE </a:t>
            </a:r>
            <a:r>
              <a:rPr lang="en-US" altLang="ko-KR" sz="1800" b="1" dirty="0" smtClean="0">
                <a:ea typeface="굴림" charset="-127"/>
              </a:rPr>
              <a:t>802.11-11/0035r1</a:t>
            </a:r>
            <a:endParaRPr lang="en-US" altLang="ko-KR" sz="1800" b="1" dirty="0">
              <a:ea typeface="굴림" charset="-127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85800" y="609600"/>
            <a:ext cx="777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85800" y="6475413"/>
            <a:ext cx="711200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>
                <a:ea typeface="굴림" charset="-127"/>
              </a:rPr>
              <a:t>Submission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685800" y="6477000"/>
            <a:ext cx="784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08585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42875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77165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Microsoft_Word_97_-_2003___1.doc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96913" y="332601"/>
            <a:ext cx="923394" cy="276999"/>
          </a:xfrm>
        </p:spPr>
        <p:txBody>
          <a:bodyPr/>
          <a:lstStyle/>
          <a:p>
            <a:r>
              <a:rPr lang="en-US" altLang="ko-KR" smtClean="0"/>
              <a:t>Jan. 2011</a:t>
            </a:r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398099" y="6475413"/>
            <a:ext cx="1145826" cy="184666"/>
          </a:xfrm>
        </p:spPr>
        <p:txBody>
          <a:bodyPr/>
          <a:lstStyle/>
          <a:p>
            <a:r>
              <a:rPr lang="en-US" altLang="ko-KR" err="1" smtClean="0"/>
              <a:t>Heejung</a:t>
            </a:r>
            <a:r>
              <a:rPr lang="en-US" altLang="ko-KR" smtClean="0"/>
              <a:t> Yu, ETRI</a:t>
            </a:r>
            <a:endParaRPr lang="en-US" altLang="ko-KR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EF4B74F9-D297-4CB4-9A57-8500DF914840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 smtClean="0">
                <a:ea typeface="굴림" charset="-127"/>
              </a:rPr>
              <a:t>Coverage extetion for IEEE802.11ah</a:t>
            </a:r>
            <a:endParaRPr lang="en-US" altLang="ko-KR">
              <a:ea typeface="굴림" charset="-127"/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2255912"/>
            <a:ext cx="7772400" cy="381000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altLang="ko-KR" sz="2000">
                <a:ea typeface="굴림" charset="-127"/>
              </a:rPr>
              <a:t>Date:</a:t>
            </a:r>
            <a:r>
              <a:rPr lang="en-US" altLang="ko-KR" sz="2000" b="0">
                <a:ea typeface="굴림" charset="-127"/>
              </a:rPr>
              <a:t> </a:t>
            </a:r>
            <a:r>
              <a:rPr lang="en-US" altLang="ko-KR" sz="2000" b="0" smtClean="0">
                <a:ea typeface="굴림" charset="-127"/>
              </a:rPr>
              <a:t>2011-01-12</a:t>
            </a:r>
            <a:endParaRPr lang="en-US" altLang="ko-KR" sz="2000" b="0">
              <a:ea typeface="굴림" charset="-127"/>
            </a:endParaRPr>
          </a:p>
        </p:txBody>
      </p:sp>
      <p:graphicFrame>
        <p:nvGraphicFramePr>
          <p:cNvPr id="307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901039"/>
              </p:ext>
            </p:extLst>
          </p:nvPr>
        </p:nvGraphicFramePr>
        <p:xfrm>
          <a:off x="517525" y="3317651"/>
          <a:ext cx="8102600" cy="248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0" name="Document" r:id="rId4" imgW="8235535" imgH="2529304" progId="Word.Document.8">
                  <p:embed/>
                </p:oleObj>
              </mc:Choice>
              <mc:Fallback>
                <p:oleObj name="Document" r:id="rId4" imgW="8235535" imgH="2529304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" y="3317651"/>
                        <a:ext cx="8102600" cy="248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533400" y="2974751"/>
            <a:ext cx="1447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ko-KR" sz="2000" b="1">
                <a:ea typeface="굴림" charset="-127"/>
              </a:rPr>
              <a:t>Authors:</a:t>
            </a:r>
            <a:endParaRPr lang="en-US" altLang="ko-KR" sz="200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Conclusion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satisfy requirements for 802.11ah, </a:t>
            </a:r>
            <a:r>
              <a:rPr lang="en-US" altLang="ko-KR" dirty="0" smtClean="0">
                <a:solidFill>
                  <a:srgbClr val="FF0000"/>
                </a:solidFill>
              </a:rPr>
              <a:t>BANDWIDTH REDUCTION</a:t>
            </a:r>
            <a:r>
              <a:rPr lang="en-US" altLang="ko-KR" dirty="0" smtClean="0"/>
              <a:t> and </a:t>
            </a:r>
            <a:r>
              <a:rPr lang="en-US" altLang="ko-KR" dirty="0" smtClean="0">
                <a:solidFill>
                  <a:srgbClr val="FF0000"/>
                </a:solidFill>
              </a:rPr>
              <a:t>OFDM SYMBOL REPETITION</a:t>
            </a:r>
            <a:r>
              <a:rPr lang="en-US" altLang="ko-KR" dirty="0" smtClean="0"/>
              <a:t> schemes should be included.</a:t>
            </a:r>
          </a:p>
          <a:p>
            <a:r>
              <a:rPr lang="en-US" altLang="ko-KR" dirty="0" smtClean="0"/>
              <a:t>In ETRI proposal, we proposed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Downing sampling clock 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Permuted OFDM symbol repetition</a:t>
            </a:r>
          </a:p>
          <a:p>
            <a:pPr marL="0" indent="0">
              <a:buNone/>
            </a:pPr>
            <a:r>
              <a:rPr lang="en-US" altLang="ko-KR" dirty="0" smtClean="0"/>
              <a:t>     based on 802.11a/g OFDM PHY.</a:t>
            </a:r>
          </a:p>
          <a:p>
            <a:r>
              <a:rPr lang="en-US" altLang="ko-KR" dirty="0" smtClean="0"/>
              <a:t>This is a minor modification of OFDM PHY. Fast time-to-market is possible.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Jan. 2011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Heejung Yu, ETRI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484C020A-3B37-44AB-8EAD-140E949FB204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645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6913" y="332601"/>
            <a:ext cx="923394" cy="276999"/>
          </a:xfrm>
        </p:spPr>
        <p:txBody>
          <a:bodyPr/>
          <a:lstStyle/>
          <a:p>
            <a:r>
              <a:rPr lang="en-US" altLang="ko-KR" smtClean="0"/>
              <a:t>Jan. 2011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359626" y="6475413"/>
            <a:ext cx="1184299" cy="184666"/>
          </a:xfrm>
        </p:spPr>
        <p:txBody>
          <a:bodyPr/>
          <a:lstStyle/>
          <a:p>
            <a:r>
              <a:rPr lang="en-US" altLang="ko-KR" err="1" smtClean="0"/>
              <a:t>Heejung</a:t>
            </a:r>
            <a:r>
              <a:rPr lang="en-US" altLang="ko-KR" smtClean="0"/>
              <a:t> Yu, ETRI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2B2D11F3-59C1-4E4D-BB86-6DBF02F49D65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>
                <a:ea typeface="굴림" charset="-127"/>
              </a:rPr>
              <a:t>Abstract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>
              <a:buFontTx/>
              <a:buNone/>
            </a:pPr>
            <a:r>
              <a:rPr lang="en-US" altLang="ko-KR" dirty="0" smtClean="0">
                <a:ea typeface="굴림" charset="-127"/>
              </a:rPr>
              <a:t>In this submission, ETRI’s </a:t>
            </a:r>
            <a:r>
              <a:rPr lang="en-US" altLang="ko-KR" dirty="0" smtClean="0">
                <a:ea typeface="굴림" charset="-127"/>
              </a:rPr>
              <a:t>PHY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en-US" altLang="ko-KR" dirty="0" smtClean="0">
                <a:ea typeface="굴림" charset="-127"/>
              </a:rPr>
              <a:t>proposal to IEEE 802.11ah is included. The </a:t>
            </a:r>
            <a:r>
              <a:rPr lang="en-US" altLang="ko-KR" dirty="0">
                <a:ea typeface="굴림" charset="-127"/>
              </a:rPr>
              <a:t>permuted OFDM symbol </a:t>
            </a:r>
            <a:r>
              <a:rPr lang="en-US" altLang="ko-KR" dirty="0" smtClean="0">
                <a:ea typeface="굴림" charset="-127"/>
              </a:rPr>
              <a:t>repetition </a:t>
            </a:r>
            <a:r>
              <a:rPr lang="en-US" altLang="ko-KR" dirty="0">
                <a:ea typeface="굴림" charset="-127"/>
              </a:rPr>
              <a:t>technique </a:t>
            </a:r>
            <a:r>
              <a:rPr lang="en-US" altLang="ko-KR" dirty="0" smtClean="0">
                <a:ea typeface="굴림" charset="-127"/>
              </a:rPr>
              <a:t>has been introduced to extend the </a:t>
            </a:r>
            <a:r>
              <a:rPr lang="en-US" altLang="ko-KR" dirty="0" smtClean="0">
                <a:ea typeface="굴림" charset="-127"/>
              </a:rPr>
              <a:t>coverage of IEEE 802.11ah </a:t>
            </a:r>
            <a:r>
              <a:rPr lang="en-US" altLang="ko-KR" dirty="0" smtClean="0">
                <a:ea typeface="굴림" charset="-127"/>
              </a:rPr>
              <a:t>based on </a:t>
            </a:r>
            <a:r>
              <a:rPr lang="en-US" altLang="ko-KR" dirty="0" smtClean="0">
                <a:ea typeface="굴림" charset="-127"/>
              </a:rPr>
              <a:t>IEEE 802.11a/g </a:t>
            </a:r>
            <a:r>
              <a:rPr lang="en-US" altLang="ko-KR" dirty="0" smtClean="0">
                <a:ea typeface="굴림" charset="-127"/>
              </a:rPr>
              <a:t>OFDM PHY. For narrower bandwidth, the clock downing has been also proposed.  </a:t>
            </a:r>
          </a:p>
          <a:p>
            <a:pPr algn="just">
              <a:buFontTx/>
              <a:buNone/>
            </a:pPr>
            <a:endParaRPr lang="en-US" altLang="ko-KR" dirty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6913" y="332601"/>
            <a:ext cx="923394" cy="276999"/>
          </a:xfrm>
        </p:spPr>
        <p:txBody>
          <a:bodyPr/>
          <a:lstStyle/>
          <a:p>
            <a:r>
              <a:rPr lang="en-US" altLang="ko-KR" smtClean="0"/>
              <a:t>Jan. 2011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398099" y="6475413"/>
            <a:ext cx="1145826" cy="184666"/>
          </a:xfrm>
        </p:spPr>
        <p:txBody>
          <a:bodyPr/>
          <a:lstStyle/>
          <a:p>
            <a:r>
              <a:rPr lang="en-US" altLang="ko-KR" err="1" smtClean="0"/>
              <a:t>Heejung</a:t>
            </a:r>
            <a:r>
              <a:rPr lang="en-US" altLang="ko-KR" smtClean="0"/>
              <a:t> Yu, ETRI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Slide </a:t>
            </a:r>
            <a:fld id="{9C407714-E750-4DEE-B1AE-4979F9057C08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Main objectives (1)</a:t>
            </a:r>
            <a:endParaRPr lang="ko-KR" altLang="ko-KR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3568" y="198884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ko-KR" dirty="0" smtClean="0"/>
              <a:t>The main application of IEEE 802.11ah is sensor network, e.g. smart metering.</a:t>
            </a:r>
          </a:p>
          <a:p>
            <a:pPr lvl="1"/>
            <a:r>
              <a:rPr lang="en-US" altLang="ko-KR" dirty="0" smtClean="0"/>
              <a:t>The measure information at  each node should be delivered to a fusion center like an access point.</a:t>
            </a:r>
          </a:p>
          <a:p>
            <a:r>
              <a:rPr lang="en-US" altLang="ko-KR" dirty="0" smtClean="0"/>
              <a:t>Among 3C (Capacity, Cost, Coverage), </a:t>
            </a:r>
            <a:r>
              <a:rPr lang="en-US" altLang="ko-KR" dirty="0" smtClean="0">
                <a:solidFill>
                  <a:srgbClr val="FF0000"/>
                </a:solidFill>
              </a:rPr>
              <a:t>Cost</a:t>
            </a:r>
            <a:r>
              <a:rPr lang="en-US" altLang="ko-KR" dirty="0" smtClean="0"/>
              <a:t> and </a:t>
            </a:r>
            <a:r>
              <a:rPr lang="en-US" altLang="ko-KR" dirty="0" smtClean="0">
                <a:solidFill>
                  <a:srgbClr val="FF0000"/>
                </a:solidFill>
              </a:rPr>
              <a:t>Coverage</a:t>
            </a:r>
            <a:r>
              <a:rPr lang="en-US" altLang="ko-KR" dirty="0" smtClean="0"/>
              <a:t> are more significant than </a:t>
            </a:r>
            <a:r>
              <a:rPr lang="en-US" altLang="ko-KR" dirty="0" smtClean="0">
                <a:solidFill>
                  <a:schemeClr val="accent2"/>
                </a:solidFill>
              </a:rPr>
              <a:t>Capacity </a:t>
            </a:r>
            <a:r>
              <a:rPr lang="en-US" altLang="ko-KR" dirty="0" smtClean="0"/>
              <a:t>for this application.</a:t>
            </a:r>
          </a:p>
          <a:p>
            <a:r>
              <a:rPr lang="en-US" altLang="ko-KR" dirty="0" smtClean="0"/>
              <a:t>To extend coverage with low complexity and low power, we propose a </a:t>
            </a:r>
            <a:r>
              <a:rPr lang="en-US" altLang="ko-KR" dirty="0" smtClean="0">
                <a:solidFill>
                  <a:srgbClr val="FF0000"/>
                </a:solidFill>
              </a:rPr>
              <a:t>permuted OFDM symbol repetition</a:t>
            </a:r>
            <a:r>
              <a:rPr lang="en-US" altLang="ko-KR" dirty="0" smtClean="0"/>
              <a:t> scheme under the framework of IEEE 802.11a/g OFDM. </a:t>
            </a:r>
          </a:p>
          <a:p>
            <a:r>
              <a:rPr lang="en-US" altLang="ko-KR" dirty="0" smtClean="0"/>
              <a:t>For lower bandwidth, </a:t>
            </a:r>
            <a:r>
              <a:rPr lang="en-US" altLang="ko-KR" dirty="0" smtClean="0">
                <a:solidFill>
                  <a:srgbClr val="FF0000"/>
                </a:solidFill>
              </a:rPr>
              <a:t>clock-downing</a:t>
            </a:r>
            <a:r>
              <a:rPr lang="en-US" altLang="ko-KR" dirty="0" smtClean="0"/>
              <a:t> is used.</a:t>
            </a:r>
          </a:p>
          <a:p>
            <a:endParaRPr lang="ko-KR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Main objectives </a:t>
            </a:r>
            <a:r>
              <a:rPr lang="en-US" altLang="ko-KR" smtClean="0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TX range of IEEE 802.11g at 2.4GHz : 100m (typical)</a:t>
            </a:r>
          </a:p>
          <a:p>
            <a:r>
              <a:rPr lang="en-US" altLang="ko-KR" dirty="0" smtClean="0"/>
              <a:t>Carrier shifting from 2.4GHz to sub1GHz : (2x ~2.5x) 200 ~ 250m </a:t>
            </a:r>
          </a:p>
          <a:p>
            <a:r>
              <a:rPr lang="en-US" altLang="ko-KR" dirty="0"/>
              <a:t>Rx sensitivity should be improved to achieve 1km range.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MIMO </a:t>
            </a:r>
            <a:r>
              <a:rPr lang="en-US" altLang="ko-KR" dirty="0" smtClean="0"/>
              <a:t>11n for 11ah: too expensive for sensor network</a:t>
            </a:r>
          </a:p>
          <a:p>
            <a:r>
              <a:rPr lang="en-US" altLang="ko-KR" dirty="0" smtClean="0"/>
              <a:t>Simple solution : </a:t>
            </a:r>
            <a:r>
              <a:rPr lang="en-US" altLang="ko-KR" dirty="0" smtClean="0">
                <a:solidFill>
                  <a:srgbClr val="FF0000"/>
                </a:solidFill>
              </a:rPr>
              <a:t>repetition</a:t>
            </a:r>
            <a:r>
              <a:rPr lang="en-US" altLang="ko-KR" dirty="0" smtClean="0"/>
              <a:t> (power gain + diversity gain)</a:t>
            </a:r>
          </a:p>
          <a:p>
            <a:endParaRPr lang="en-US" altLang="ko-KR" sz="2000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Jan. 2011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Heejung Yu, ETRI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484C020A-3B37-44AB-8EAD-140E949FB204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079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Main features of ETRI proposal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From baseline of IEEE 802.11a/g OFDM PHY,</a:t>
            </a:r>
          </a:p>
          <a:p>
            <a:pPr lvl="1"/>
            <a:r>
              <a:rPr lang="en-US" altLang="ko-KR" dirty="0" smtClean="0"/>
              <a:t>Bandwidth reduction by downing clock speed</a:t>
            </a:r>
          </a:p>
          <a:p>
            <a:pPr lvl="2"/>
            <a:r>
              <a:rPr lang="en-US" altLang="ko-KR" dirty="0" smtClean="0"/>
              <a:t>20MHz (1x), 10MHz(1/2 x), 5MHz(1/4 x), 2.5MHz(1/8 x)</a:t>
            </a:r>
          </a:p>
          <a:p>
            <a:pPr lvl="1"/>
            <a:r>
              <a:rPr lang="en-US" altLang="ko-KR" dirty="0" smtClean="0"/>
              <a:t>Permuted OFDM symbol repetition</a:t>
            </a:r>
          </a:p>
          <a:p>
            <a:pPr lvl="2"/>
            <a:r>
              <a:rPr lang="en-US" altLang="ko-KR" dirty="0" smtClean="0"/>
              <a:t>2x repetition (similar with frequency spreading in 802.15.4g)</a:t>
            </a:r>
          </a:p>
          <a:p>
            <a:pPr lvl="3"/>
            <a:r>
              <a:rPr lang="en-US" altLang="ko-KR" dirty="0" smtClean="0"/>
              <a:t>OFDM symbol repetition with subcarrier permutation.</a:t>
            </a:r>
          </a:p>
          <a:p>
            <a:pPr lvl="2"/>
            <a:r>
              <a:rPr lang="en-US" altLang="ko-KR" dirty="0" smtClean="0"/>
              <a:t>4x repetition (extension of 2x repetition)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Jan. 2011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Heejung Yu, ETRI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484C020A-3B37-44AB-8EAD-140E949FB204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792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Downing clock frequency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By reducing the clock frequency, we can simply obtain lower bandwidth PHY.</a:t>
            </a:r>
          </a:p>
          <a:p>
            <a:endParaRPr lang="en-US" altLang="ko-KR" smtClean="0"/>
          </a:p>
          <a:p>
            <a:r>
              <a:rPr lang="en-US" altLang="ko-KR" smtClean="0"/>
              <a:t>Change of timing parameters 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Jan. 2011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Heejung Yu, ETRI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484C020A-3B37-44AB-8EAD-140E949FB204}" type="slidenum">
              <a:rPr lang="en-US" altLang="ko-KR" smtClean="0"/>
              <a:pPr/>
              <a:t>6</a:t>
            </a:fld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730134"/>
              </p:ext>
            </p:extLst>
          </p:nvPr>
        </p:nvGraphicFramePr>
        <p:xfrm>
          <a:off x="683568" y="3796248"/>
          <a:ext cx="7848875" cy="22250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880322"/>
                <a:gridCol w="1152128"/>
                <a:gridCol w="1224136"/>
                <a:gridCol w="1296144"/>
                <a:gridCol w="1296145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1x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1/2 x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1/4 x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1/8 x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Bandwidth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20 MHz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10 MHz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5 MHz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2.5 MHz</a:t>
                      </a:r>
                      <a:endParaRPr lang="ko-KR" alt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600" smtClean="0"/>
                        <a:t>Subcarrier spacing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smtClean="0"/>
                        <a:t>312.5 kHz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smtClean="0"/>
                        <a:t>156.25 kHz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smtClean="0"/>
                        <a:t>78.125 kHz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smtClean="0"/>
                        <a:t>39.0625 kHz</a:t>
                      </a:r>
                      <a:endParaRPr lang="ko-KR" alt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OFDM symbol duration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4</a:t>
                      </a:r>
                      <a:r>
                        <a:rPr lang="en-US" altLang="ko-KR" sz="1600" smtClean="0">
                          <a:sym typeface="Symbol"/>
                        </a:rPr>
                        <a:t></a:t>
                      </a:r>
                      <a:r>
                        <a:rPr lang="en-US" altLang="ko-KR" sz="1600" smtClean="0"/>
                        <a:t>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8</a:t>
                      </a:r>
                      <a:r>
                        <a:rPr lang="en-US" altLang="ko-KR" sz="1600" smtClean="0">
                          <a:sym typeface="Symbol"/>
                        </a:rPr>
                        <a:t></a:t>
                      </a:r>
                      <a:r>
                        <a:rPr lang="en-US" altLang="ko-KR" sz="1600" smtClean="0"/>
                        <a:t>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16</a:t>
                      </a:r>
                      <a:r>
                        <a:rPr lang="en-US" altLang="ko-KR" sz="1600" smtClean="0">
                          <a:sym typeface="Symbol"/>
                        </a:rPr>
                        <a:t></a:t>
                      </a:r>
                      <a:r>
                        <a:rPr lang="en-US" altLang="ko-KR" sz="1600" smtClean="0"/>
                        <a:t>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32</a:t>
                      </a:r>
                      <a:r>
                        <a:rPr lang="en-US" altLang="ko-KR" sz="1600" smtClean="0">
                          <a:sym typeface="Symbol"/>
                        </a:rPr>
                        <a:t></a:t>
                      </a:r>
                      <a:r>
                        <a:rPr lang="en-US" altLang="ko-KR" sz="1600" smtClean="0"/>
                        <a:t>s</a:t>
                      </a:r>
                      <a:endParaRPr lang="ko-KR" alt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GI duration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0.8</a:t>
                      </a:r>
                      <a:r>
                        <a:rPr lang="en-US" altLang="ko-KR" sz="1600" smtClean="0">
                          <a:sym typeface="Symbol"/>
                        </a:rPr>
                        <a:t>s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1.6</a:t>
                      </a:r>
                      <a:r>
                        <a:rPr lang="en-US" altLang="ko-KR" sz="1600" smtClean="0">
                          <a:sym typeface="Symbol"/>
                        </a:rPr>
                        <a:t></a:t>
                      </a:r>
                      <a:r>
                        <a:rPr lang="en-US" altLang="ko-KR" sz="1600" smtClean="0"/>
                        <a:t>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3.2</a:t>
                      </a:r>
                      <a:r>
                        <a:rPr lang="en-US" altLang="ko-KR" sz="1600" smtClean="0">
                          <a:sym typeface="Symbol"/>
                        </a:rPr>
                        <a:t>s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6.4</a:t>
                      </a:r>
                      <a:r>
                        <a:rPr lang="en-US" altLang="ko-KR" sz="1600" smtClean="0">
                          <a:sym typeface="Symbol"/>
                        </a:rPr>
                        <a:t>s</a:t>
                      </a:r>
                      <a:endParaRPr lang="ko-KR" alt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IFFT/FFT period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3.2</a:t>
                      </a:r>
                      <a:r>
                        <a:rPr lang="en-US" altLang="ko-KR" sz="1600" smtClean="0">
                          <a:sym typeface="Symbol"/>
                        </a:rPr>
                        <a:t>s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6.4</a:t>
                      </a:r>
                      <a:r>
                        <a:rPr lang="en-US" altLang="ko-KR" sz="1600" smtClean="0">
                          <a:sym typeface="Symbol"/>
                        </a:rPr>
                        <a:t>s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12.8</a:t>
                      </a:r>
                      <a:r>
                        <a:rPr lang="en-US" altLang="ko-KR" sz="1600" smtClean="0">
                          <a:sym typeface="Symbol"/>
                        </a:rPr>
                        <a:t>s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25.6</a:t>
                      </a:r>
                      <a:r>
                        <a:rPr lang="en-US" altLang="ko-KR" sz="1600" smtClean="0">
                          <a:sym typeface="Symbol"/>
                        </a:rPr>
                        <a:t>s</a:t>
                      </a:r>
                      <a:endParaRPr lang="ko-KR" altLang="en-US" sz="16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77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Repetition 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2x repetition</a:t>
            </a:r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pPr lvl="1"/>
            <a:r>
              <a:rPr lang="en-US" altLang="ko-KR" smtClean="0"/>
              <a:t>This can obtain </a:t>
            </a:r>
            <a:r>
              <a:rPr lang="en-US" altLang="ko-KR" smtClean="0">
                <a:solidFill>
                  <a:srgbClr val="FF0000"/>
                </a:solidFill>
              </a:rPr>
              <a:t>3dB power gain</a:t>
            </a:r>
            <a:r>
              <a:rPr lang="en-US" altLang="ko-KR" smtClean="0"/>
              <a:t>, </a:t>
            </a:r>
            <a:r>
              <a:rPr lang="en-US" altLang="ko-KR" smtClean="0">
                <a:solidFill>
                  <a:srgbClr val="FF0000"/>
                </a:solidFill>
              </a:rPr>
              <a:t>frequency diversity gain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4x repetition : with the similar manner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Jan. 2011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Heejung Yu, ETRI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484C020A-3B37-44AB-8EAD-140E949FB204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722337"/>
              </p:ext>
            </p:extLst>
          </p:nvPr>
        </p:nvGraphicFramePr>
        <p:xfrm>
          <a:off x="467544" y="2708920"/>
          <a:ext cx="7824056" cy="2304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3" name="Visio" r:id="rId3" imgW="5950986" imgH="1746856" progId="Visio.Drawing.11">
                  <p:embed/>
                </p:oleObj>
              </mc:Choice>
              <mc:Fallback>
                <p:oleObj name="Visio" r:id="rId3" imgW="5950986" imgH="174685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708920"/>
                        <a:ext cx="7824056" cy="23042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타원 9"/>
          <p:cNvSpPr/>
          <p:nvPr/>
        </p:nvSpPr>
        <p:spPr bwMode="auto">
          <a:xfrm>
            <a:off x="5508104" y="2708920"/>
            <a:ext cx="2232248" cy="72008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3347864" y="2708920"/>
            <a:ext cx="2160240" cy="720080"/>
          </a:xfrm>
          <a:prstGeom prst="ellipse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5508104" y="4005064"/>
            <a:ext cx="2232248" cy="720080"/>
          </a:xfrm>
          <a:prstGeom prst="ellipse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3347864" y="4005064"/>
            <a:ext cx="2160240" cy="72008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76256" y="3573016"/>
            <a:ext cx="14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Permuted repetition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89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Data Rate with 1/8 BW and repetition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Jan. 2011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Heejung Yu, ETRI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484C020A-3B37-44AB-8EAD-140E949FB204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19948"/>
              </p:ext>
            </p:extLst>
          </p:nvPr>
        </p:nvGraphicFramePr>
        <p:xfrm>
          <a:off x="611560" y="1988840"/>
          <a:ext cx="7920880" cy="38506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864096"/>
                <a:gridCol w="648072"/>
                <a:gridCol w="1008112"/>
                <a:gridCol w="864096"/>
                <a:gridCol w="648072"/>
                <a:gridCol w="1080120"/>
                <a:gridCol w="864096"/>
                <a:gridCol w="864096"/>
                <a:gridCol w="1080120"/>
              </a:tblGrid>
              <a:tr h="22174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en-US" altLang="ko-KR" baseline="0" smtClean="0">
                          <a:solidFill>
                            <a:schemeClr val="tx1"/>
                          </a:solidFill>
                        </a:rPr>
                        <a:t> repetition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tx1"/>
                          </a:solidFill>
                        </a:rPr>
                        <a:t>2x</a:t>
                      </a:r>
                      <a:r>
                        <a:rPr lang="en-US" altLang="ko-KR" b="1" baseline="0" smtClean="0">
                          <a:solidFill>
                            <a:schemeClr val="tx1"/>
                          </a:solidFill>
                        </a:rPr>
                        <a:t> repetition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tx1"/>
                          </a:solidFill>
                        </a:rPr>
                        <a:t>4x repetition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Mapping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Code rate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RATE</a:t>
                      </a:r>
                    </a:p>
                    <a:p>
                      <a:pPr latinLnBrk="1"/>
                      <a:r>
                        <a:rPr lang="en-US" altLang="ko-KR" sz="1400" smtClean="0"/>
                        <a:t>(bps)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Mapping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Code rate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RATE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Mapping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Code rate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RATE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BPSK</a:t>
                      </a:r>
                      <a:endParaRPr lang="ko-KR" altLang="en-US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1/2</a:t>
                      </a:r>
                      <a:endParaRPr lang="ko-KR" altLang="en-US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750kbps</a:t>
                      </a:r>
                      <a:endParaRPr lang="ko-KR" altLang="en-US" sz="1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BPSK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1/2</a:t>
                      </a:r>
                      <a:endParaRPr lang="ko-KR" altLang="en-US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375kbps</a:t>
                      </a:r>
                      <a:endParaRPr lang="ko-KR" altLang="en-US" sz="1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BPSK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1/2</a:t>
                      </a:r>
                      <a:endParaRPr lang="ko-KR" altLang="en-US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rgbClr val="FF0000"/>
                          </a:solidFill>
                        </a:rPr>
                        <a:t>187.5kbps</a:t>
                      </a:r>
                      <a:endParaRPr lang="ko-KR" altLang="en-US" sz="1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BPSK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3/4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1.125Mbps</a:t>
                      </a:r>
                      <a:endParaRPr lang="ko-KR" altLang="en-US" sz="1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BPSK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3/4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562.5kbps</a:t>
                      </a:r>
                      <a:endParaRPr lang="ko-KR" altLang="en-US" sz="1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BPSK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3/4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281.25kbps</a:t>
                      </a:r>
                      <a:endParaRPr lang="ko-KR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QPSK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1/2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1.5Mbps</a:t>
                      </a:r>
                      <a:endParaRPr lang="ko-KR" altLang="en-US" sz="1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QPSK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1/2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750kbps</a:t>
                      </a:r>
                      <a:endParaRPr lang="ko-KR" altLang="en-US" sz="1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QPSK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1/2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375kbps</a:t>
                      </a:r>
                      <a:endParaRPr lang="ko-KR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QPSK</a:t>
                      </a:r>
                      <a:endParaRPr lang="ko-KR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3/4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2.25Mbps</a:t>
                      </a:r>
                      <a:endParaRPr lang="ko-KR" altLang="en-US" sz="1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QPSK</a:t>
                      </a:r>
                      <a:endParaRPr lang="ko-KR" altLang="en-US" sz="14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3/4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1.125Mbps</a:t>
                      </a:r>
                      <a:endParaRPr lang="ko-KR" altLang="en-US" sz="1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QPSK</a:t>
                      </a:r>
                      <a:endParaRPr lang="ko-KR" altLang="en-US" sz="14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3/4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562.5kbps</a:t>
                      </a:r>
                      <a:endParaRPr lang="ko-KR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16QAM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1/2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3Mbps</a:t>
                      </a:r>
                      <a:endParaRPr lang="ko-KR" altLang="en-US" sz="1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16QAM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1/2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1.5Mbps</a:t>
                      </a:r>
                      <a:endParaRPr lang="ko-KR" altLang="en-US" sz="1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16QAM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1/2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750kbps</a:t>
                      </a:r>
                      <a:endParaRPr lang="ko-KR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16QAM</a:t>
                      </a:r>
                      <a:endParaRPr lang="ko-KR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3/4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4.5Mbps</a:t>
                      </a:r>
                      <a:endParaRPr lang="ko-KR" altLang="en-US" sz="1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16QAM</a:t>
                      </a:r>
                      <a:endParaRPr lang="ko-KR" altLang="en-US" sz="14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3/4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2.25Mbps</a:t>
                      </a:r>
                      <a:endParaRPr lang="ko-KR" altLang="en-US" sz="1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16QAM</a:t>
                      </a:r>
                      <a:endParaRPr lang="ko-KR" altLang="en-US" sz="14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3/4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1.125Mbps</a:t>
                      </a:r>
                      <a:endParaRPr lang="ko-KR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64QAM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2/3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6Mbps</a:t>
                      </a:r>
                      <a:endParaRPr lang="ko-KR" altLang="en-US" sz="1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64QAM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2/3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3Mbps</a:t>
                      </a:r>
                      <a:endParaRPr lang="ko-KR" altLang="en-US" sz="1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64QAM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2/3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1.5Mbps</a:t>
                      </a:r>
                      <a:endParaRPr lang="ko-KR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64QAM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3/4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solidFill>
                            <a:srgbClr val="FF0000"/>
                          </a:solidFill>
                        </a:rPr>
                        <a:t>6.75Mbps</a:t>
                      </a:r>
                      <a:endParaRPr lang="ko-KR" altLang="en-US" sz="14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64QAM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3/4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3.375Mbps</a:t>
                      </a:r>
                      <a:endParaRPr lang="ko-KR" altLang="en-US" sz="1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64QAM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3/4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1.6875Mbps</a:t>
                      </a:r>
                      <a:endParaRPr lang="ko-KR" altLang="en-US" sz="14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50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Requirement and Stisfaction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With clock-downing and OFDM symbol repetition, we can satisfy the following requirements</a:t>
            </a:r>
          </a:p>
          <a:p>
            <a:pPr lvl="1"/>
            <a:r>
              <a:rPr lang="en-US" altLang="ko-KR" dirty="0" smtClean="0"/>
              <a:t>Up to 1km coverage</a:t>
            </a:r>
          </a:p>
          <a:p>
            <a:pPr lvl="1"/>
            <a:r>
              <a:rPr lang="en-US" altLang="ko-KR" dirty="0" smtClean="0"/>
              <a:t>At least 100kbps</a:t>
            </a:r>
          </a:p>
          <a:p>
            <a:pPr lvl="1"/>
            <a:r>
              <a:rPr lang="en-US" altLang="ko-KR" dirty="0" smtClean="0"/>
              <a:t>Simple solution based on IEEE 802.11a/g OFDM PHY with single antenna</a:t>
            </a:r>
          </a:p>
          <a:p>
            <a:pPr lvl="1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Jan. 2011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Heejung Yu, ETRI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Slide </a:t>
            </a:r>
            <a:fld id="{484C020A-3B37-44AB-8EAD-140E949FB204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237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02-11-Submission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66FF"/>
      </a:hlink>
      <a:folHlink>
        <a:srgbClr val="0000CC"/>
      </a:folHlink>
    </a:clrScheme>
    <a:fontScheme name="802-11-Submiss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802-11-Submiss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02-11-Submiss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02-11-Submiss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02-11-Submiss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02-11-Submiss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02-11-Submiss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02-11-Submiss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802-11-Submission</Template>
  <TotalTime>4947</TotalTime>
  <Words>693</Words>
  <Application>Microsoft Office PowerPoint</Application>
  <PresentationFormat>화면 슬라이드 쇼(4:3)</PresentationFormat>
  <Paragraphs>209</Paragraphs>
  <Slides>10</Slides>
  <Notes>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802-11-Submission</vt:lpstr>
      <vt:lpstr>Document</vt:lpstr>
      <vt:lpstr>Visio</vt:lpstr>
      <vt:lpstr>Coverage extetion for IEEE802.11ah</vt:lpstr>
      <vt:lpstr>Abstract</vt:lpstr>
      <vt:lpstr>Main objectives (1)</vt:lpstr>
      <vt:lpstr>Main objectives (2)</vt:lpstr>
      <vt:lpstr>Main features of ETRI proposal</vt:lpstr>
      <vt:lpstr>Downing clock frequency</vt:lpstr>
      <vt:lpstr>Repetition (1)</vt:lpstr>
      <vt:lpstr>Data Rate with 1/8 BW and repetition</vt:lpstr>
      <vt:lpstr>Requirement and Stisfaction 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ETRI’s Proposal to IEEE 802.11ah</dc:title>
  <dc:creator>ETRI</dc:creator>
  <cp:lastModifiedBy>Heejung Yu</cp:lastModifiedBy>
  <cp:revision>69</cp:revision>
  <cp:lastPrinted>1998-02-10T13:28:06Z</cp:lastPrinted>
  <dcterms:created xsi:type="dcterms:W3CDTF">2011-01-06T00:24:36Z</dcterms:created>
  <dcterms:modified xsi:type="dcterms:W3CDTF">2011-01-18T05:01:51Z</dcterms:modified>
</cp:coreProperties>
</file>