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9" r:id="rId2"/>
    <p:sldId id="296" r:id="rId3"/>
    <p:sldId id="316" r:id="rId4"/>
    <p:sldId id="257" r:id="rId5"/>
    <p:sldId id="306" r:id="rId6"/>
    <p:sldId id="307" r:id="rId7"/>
    <p:sldId id="315" r:id="rId8"/>
    <p:sldId id="309" r:id="rId9"/>
    <p:sldId id="310" r:id="rId10"/>
    <p:sldId id="311" r:id="rId11"/>
    <p:sldId id="312" r:id="rId12"/>
    <p:sldId id="314" r:id="rId13"/>
    <p:sldId id="313" r:id="rId14"/>
  </p:sldIdLst>
  <p:sldSz cx="9144000" cy="6858000" type="screen4x3"/>
  <p:notesSz cx="7077075" cy="8955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29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51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995" y="-91"/>
      </p:cViewPr>
      <p:guideLst>
        <p:guide orient="horz" pos="2820"/>
        <p:guide pos="222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71950" y="161925"/>
            <a:ext cx="219551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doc.: IEEE 802.11-yy/xxxxr0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709613" y="161925"/>
            <a:ext cx="9159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Month Year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97425" y="8667750"/>
            <a:ext cx="16510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John Doe, Some Company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203575" y="8667750"/>
            <a:ext cx="5127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defTabSz="933450"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7227A30-04C4-4CB9-B843-84342DF18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708025" y="373063"/>
            <a:ext cx="5661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708025" y="8667750"/>
            <a:ext cx="7175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>
            <a:spAutoFit/>
          </a:bodyPr>
          <a:lstStyle/>
          <a:p>
            <a:pPr defTabSz="933450" eaLnBrk="0" hangingPunct="0">
              <a:defRPr/>
            </a:pPr>
            <a:r>
              <a:rPr lang="en-US">
                <a:cs typeface="+mn-cs"/>
              </a:rPr>
              <a:t>Submission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708025" y="8656638"/>
            <a:ext cx="5818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14813" y="84138"/>
            <a:ext cx="2197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doc.: IEEE 802.11-yy/xxxxr0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66750" y="84138"/>
            <a:ext cx="9175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3450" eaLnBrk="0" hangingPunct="0">
              <a:defRPr sz="1400" b="1">
                <a:cs typeface="+mn-cs"/>
              </a:defRPr>
            </a:lvl1pPr>
          </a:lstStyle>
          <a:p>
            <a:pPr>
              <a:defRPr/>
            </a:pPr>
            <a:r>
              <a:rPr lang="en-US"/>
              <a:t>Month Year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8100" y="677863"/>
            <a:ext cx="4460875" cy="3346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975" y="4254500"/>
            <a:ext cx="51911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298950" y="8670925"/>
            <a:ext cx="21129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5pPr marL="457200" lvl="4" algn="r" defTabSz="933450" eaLnBrk="0" hangingPunct="0">
              <a:defRPr>
                <a:cs typeface="+mn-cs"/>
              </a:defRPr>
            </a:lvl5pPr>
          </a:lstStyle>
          <a:p>
            <a:pPr lvl="4">
              <a:defRPr/>
            </a:pPr>
            <a:r>
              <a:rPr lang="en-US"/>
              <a:t>John Doe, Some Company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298825" y="8670925"/>
            <a:ext cx="5127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3450"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8C484B22-A48D-497A-AE59-F5B78FE55E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738188" y="8670925"/>
            <a:ext cx="7191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cs typeface="+mn-cs"/>
              </a:rPr>
              <a:t>Submission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738188" y="8669338"/>
            <a:ext cx="560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660400" y="285750"/>
            <a:ext cx="5756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143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286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3429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457200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doc.: IEEE 802.11-yy/xxxxr0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Month Year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lvl="4"/>
            <a:r>
              <a:rPr lang="en-US" smtClean="0">
                <a:cs typeface="Arial" charset="0"/>
              </a:rPr>
              <a:t>John Doe, Some Company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397250" y="8670925"/>
            <a:ext cx="414338" cy="1841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Page </a:t>
            </a:r>
            <a:fld id="{2AB6721E-B978-4DD6-99B1-322D6A39C7F9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doc.: IEEE 802.11-yy/xxxxr0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Month Year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 lvl="4">
              <a:defRPr/>
            </a:pPr>
            <a:r>
              <a:rPr lang="en-US" smtClean="0"/>
              <a:t>John Doe, Some Company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396411" y="8670925"/>
            <a:ext cx="415177" cy="184666"/>
          </a:xfrm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Page </a:t>
            </a:r>
            <a:fld id="{B376B859-F927-4FFC-938A-1E85F81B0C78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08100" y="677863"/>
            <a:ext cx="4460875" cy="3346450"/>
          </a:xfrm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doc.: IEEE 802.11-yy/xxxxr0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Month Year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lvl="4"/>
            <a:r>
              <a:rPr lang="en-US" smtClean="0">
                <a:cs typeface="Arial" charset="0"/>
              </a:rPr>
              <a:t>John Doe, Some Company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397250" y="8670925"/>
            <a:ext cx="414338" cy="18415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Page </a:t>
            </a:r>
            <a:fld id="{9959A6CE-1F24-4625-B6E5-3B5CAD34F515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250" rIns="95250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18205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9942" y="6475413"/>
            <a:ext cx="1524007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27B5733-890D-4E57-A4DB-DD6603570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32735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 Banerjea,Marvell Semiconductor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258CF2B-ED5B-4B22-84C1-7B0CB2F4D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327351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January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 Banerjea,Marvell Semiconductor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1B8B7A3-0C1D-4B2D-AD54-FEDEB183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18205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9942" y="6475413"/>
            <a:ext cx="1524007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6EABDC-E115-4971-AAD7-AFF4ADFC11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18205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Al.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AF5F81-441B-4412-A1A3-4FB1BDD481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18205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570ABE7-D4EF-4E25-BAB0-6A04DE330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96913" y="334963"/>
            <a:ext cx="118205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March 2012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Al.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7F84C7B-6481-409C-AE66-1C51D213B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2011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091627" y="6475413"/>
            <a:ext cx="1452321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2B9614CF-41B1-41BF-AB2B-2C5218219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2011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091616" y="6475413"/>
            <a:ext cx="1452321" cy="1846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Hongyuan Zhang, et. al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68BB3EB-ADCD-4E7A-9C82-B3F0159C7A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 Banerjea,Marvell Semiconductor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00B430AB-6734-4246-A069-1CDA2A6CF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September 2011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 Banerjea,Marvell Semiconductor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058F4EB-0F7F-40B0-B818-64BEF5669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6913" y="334963"/>
            <a:ext cx="132735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800" b="1"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January 2012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9929" y="6475413"/>
            <a:ext cx="152400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Hongyuan Zhang, et. Al.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4988" y="6475413"/>
            <a:ext cx="5302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defRPr>
                <a:cs typeface="+mn-cs"/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0FFB36D2-EF15-4DDC-805B-218F6C5E1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162495" y="334963"/>
            <a:ext cx="32830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 anchor="b">
            <a:spAutoFit/>
          </a:bodyPr>
          <a:lstStyle/>
          <a:p>
            <a:pPr marL="457200" lvl="4" algn="r" eaLnBrk="0" hangingPunct="0"/>
            <a:r>
              <a:rPr lang="en-US" sz="1800" b="1" dirty="0"/>
              <a:t>doc.: IEEE </a:t>
            </a:r>
            <a:r>
              <a:rPr lang="en-US" sz="1800" b="1" dirty="0" smtClean="0"/>
              <a:t>802.11-12/0308r2</a:t>
            </a:r>
            <a:endParaRPr lang="en-US" sz="1800" b="1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09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85800" y="6475413"/>
            <a:ext cx="71120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>
                <a:cs typeface="+mn-cs"/>
              </a:rPr>
              <a:t>Submission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5800" y="64770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96913" y="333375"/>
            <a:ext cx="1182055" cy="276999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cs typeface="Arial" charset="0"/>
              </a:rPr>
              <a:t>March 2012</a:t>
            </a:r>
          </a:p>
        </p:txBody>
      </p:sp>
      <p:sp>
        <p:nvSpPr>
          <p:cNvPr id="21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9929" y="6475413"/>
            <a:ext cx="1524007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cs typeface="Arial" charset="0"/>
              </a:rPr>
              <a:t>Hongyuan Zhang, et. Al.</a:t>
            </a:r>
          </a:p>
        </p:txBody>
      </p:sp>
      <p:sp>
        <p:nvSpPr>
          <p:cNvPr id="21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Slide </a:t>
            </a:r>
            <a:fld id="{A78FA4BF-601B-4C85-9F97-768BDB1459C9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21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Revisit 2MHz SIG Field</a:t>
            </a:r>
          </a:p>
        </p:txBody>
      </p:sp>
      <p:sp>
        <p:nvSpPr>
          <p:cNvPr id="21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81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dirty="0" smtClean="0"/>
              <a:t>Date:</a:t>
            </a:r>
            <a:r>
              <a:rPr lang="en-US" sz="2000" b="0" dirty="0" smtClean="0"/>
              <a:t> 2012-03-12</a:t>
            </a:r>
          </a:p>
        </p:txBody>
      </p:sp>
      <p:sp>
        <p:nvSpPr>
          <p:cNvPr id="2107" name="Rectangle 12"/>
          <p:cNvSpPr>
            <a:spLocks noChangeArrowheads="1"/>
          </p:cNvSpPr>
          <p:nvPr/>
        </p:nvSpPr>
        <p:spPr bwMode="auto">
          <a:xfrm>
            <a:off x="609600" y="1752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b="1" dirty="0"/>
              <a:t>Authors:</a:t>
            </a:r>
            <a:endParaRPr lang="en-US" sz="2000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66800" y="2133600"/>
          <a:ext cx="7010400" cy="3970337"/>
        </p:xfrm>
        <a:graphic>
          <a:graphicData uri="http://schemas.openxmlformats.org/presentationml/2006/ole">
            <p:oleObj spid="_x0000_s2102" name="Document" r:id="rId4" imgW="9682749" imgH="523203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1066800"/>
          </a:xfrm>
        </p:spPr>
        <p:txBody>
          <a:bodyPr/>
          <a:lstStyle/>
          <a:p>
            <a:r>
              <a:rPr lang="en-US" dirty="0" smtClean="0"/>
              <a:t>References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[1] 11/1483 r2 “11ah preamble for 2MHz and beyond”.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dirty="0" smtClean="0"/>
              <a:t>Motion-1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1524000"/>
          </a:xfrm>
        </p:spPr>
        <p:txBody>
          <a:bodyPr/>
          <a:lstStyle/>
          <a:p>
            <a:r>
              <a:rPr lang="en-US" sz="2000" dirty="0" smtClean="0"/>
              <a:t>Move to make the following text change in section R.3.2.1.1.A of the spec framework?</a:t>
            </a:r>
          </a:p>
          <a:p>
            <a:pPr lvl="1"/>
            <a:r>
              <a:rPr lang="en-GB" sz="1800" b="0" dirty="0" smtClean="0"/>
              <a:t>“SIG Field</a:t>
            </a:r>
            <a:endParaRPr lang="en-US" sz="1800" dirty="0" smtClean="0"/>
          </a:p>
          <a:p>
            <a:pPr lvl="2"/>
            <a:r>
              <a:rPr lang="en-GB" sz="1600" dirty="0" smtClean="0"/>
              <a:t>2 symbols, each modulated using Q-BPSK, same as in 11n green field preamble.</a:t>
            </a:r>
            <a:endParaRPr lang="en-US" sz="1600" dirty="0" smtClean="0"/>
          </a:p>
          <a:p>
            <a:pPr lvl="2"/>
            <a:r>
              <a:rPr lang="en-US" sz="1600" strike="sngStrike" dirty="0" smtClean="0"/>
              <a:t>52</a:t>
            </a:r>
            <a:r>
              <a:rPr lang="en-US" sz="1600" dirty="0" smtClean="0"/>
              <a:t> </a:t>
            </a:r>
            <a:r>
              <a:rPr lang="en-US" sz="1600" u="sng" dirty="0" smtClean="0">
                <a:solidFill>
                  <a:srgbClr val="FF0000"/>
                </a:solidFill>
              </a:rPr>
              <a:t> 48</a:t>
            </a:r>
            <a:r>
              <a:rPr lang="en-US" sz="1600" dirty="0" smtClean="0"/>
              <a:t> data tones </a:t>
            </a:r>
            <a:r>
              <a:rPr lang="en-US" sz="1600" u="sng" dirty="0" smtClean="0">
                <a:solidFill>
                  <a:srgbClr val="FF0000"/>
                </a:solidFill>
              </a:rPr>
              <a:t>occupying tones {-26:26} within each 2MHz </a:t>
            </a:r>
            <a:r>
              <a:rPr lang="en-US" sz="1600" u="sng" dirty="0" err="1" smtClean="0">
                <a:solidFill>
                  <a:srgbClr val="FF0000"/>
                </a:solidFill>
              </a:rPr>
              <a:t>subband</a:t>
            </a:r>
            <a:r>
              <a:rPr lang="en-US" sz="1600" u="sng" dirty="0" smtClean="0">
                <a:solidFill>
                  <a:srgbClr val="FF0000"/>
                </a:solidFill>
              </a:rPr>
              <a:t>, and </a:t>
            </a:r>
            <a:r>
              <a:rPr lang="en-US" sz="1600" dirty="0" smtClean="0"/>
              <a:t>modulated using 11n/11ac MCS0.</a:t>
            </a:r>
          </a:p>
          <a:p>
            <a:pPr lvl="3"/>
            <a:r>
              <a:rPr lang="en-US" sz="1400" strike="sngStrike" dirty="0" smtClean="0"/>
              <a:t>Note that 11n HTSIG uses 48 data tones.</a:t>
            </a:r>
            <a:r>
              <a:rPr lang="en-US" dirty="0" smtClean="0"/>
              <a:t>..”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dirty="0" smtClean="0"/>
              <a:t>Motion-2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33400"/>
          </a:xfrm>
        </p:spPr>
        <p:txBody>
          <a:bodyPr/>
          <a:lstStyle/>
          <a:p>
            <a:r>
              <a:rPr lang="en-US" sz="2000" dirty="0" smtClean="0"/>
              <a:t>Do you agree to make the following change in section R.3.2.1.1.E of the spec framework?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….</a:t>
            </a:r>
          </a:p>
          <a:p>
            <a:pPr lvl="1"/>
            <a:r>
              <a:rPr lang="en-US" sz="1600" dirty="0" err="1" smtClean="0"/>
              <a:t>i</a:t>
            </a:r>
            <a:r>
              <a:rPr lang="en-US" sz="1600" dirty="0" smtClean="0"/>
              <a:t>. PAID: </a:t>
            </a:r>
            <a:r>
              <a:rPr lang="en-US" sz="1600" strike="sngStrike" dirty="0" smtClean="0"/>
              <a:t>12</a:t>
            </a:r>
            <a:r>
              <a:rPr lang="en-US" sz="1600" u="sng" dirty="0" smtClean="0">
                <a:solidFill>
                  <a:srgbClr val="FF0000"/>
                </a:solidFill>
              </a:rPr>
              <a:t> 9</a:t>
            </a:r>
            <a:r>
              <a:rPr lang="en-US" sz="1600" dirty="0" smtClean="0"/>
              <a:t> bits PAID </a:t>
            </a:r>
            <a:r>
              <a:rPr lang="en-US" sz="1600" strike="sngStrike" dirty="0" smtClean="0"/>
              <a:t>to accommodate more clients than 11ac</a:t>
            </a:r>
            <a:r>
              <a:rPr lang="en-US" sz="1600" dirty="0" smtClean="0"/>
              <a:t>, not needed for MU.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endParaRPr lang="en-US" sz="1200" dirty="0" smtClean="0"/>
          </a:p>
        </p:txBody>
      </p:sp>
      <p:graphicFrame>
        <p:nvGraphicFramePr>
          <p:cNvPr id="21" name="Group 92"/>
          <p:cNvGraphicFramePr>
            <a:graphicFrameLocks noGrp="1"/>
          </p:cNvGraphicFramePr>
          <p:nvPr/>
        </p:nvGraphicFramePr>
        <p:xfrm>
          <a:off x="1219200" y="2181990"/>
          <a:ext cx="6781800" cy="3456810"/>
        </p:xfrm>
        <a:graphic>
          <a:graphicData uri="http://schemas.openxmlformats.org/drawingml/2006/table">
            <a:tbl>
              <a:tblPr/>
              <a:tblGrid>
                <a:gridCol w="2497138"/>
                <a:gridCol w="1989137"/>
                <a:gridCol w="2295525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MU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Length / Duration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MCS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BW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Aggregation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STBC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Coding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SGI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Nsts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PAID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9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Reserved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7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</a:rPr>
                        <a:t>10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6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Tail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</a:rPr>
                        <a:t>52   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48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  48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cxnSp>
        <p:nvCxnSpPr>
          <p:cNvPr id="22" name="Straight Connector 7"/>
          <p:cNvCxnSpPr>
            <a:cxnSpLocks noChangeShapeType="1"/>
          </p:cNvCxnSpPr>
          <p:nvPr/>
        </p:nvCxnSpPr>
        <p:spPr bwMode="auto">
          <a:xfrm>
            <a:off x="4419600" y="4618803"/>
            <a:ext cx="3810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3" name="Straight Connector 8"/>
          <p:cNvCxnSpPr>
            <a:cxnSpLocks noChangeShapeType="1"/>
          </p:cNvCxnSpPr>
          <p:nvPr/>
        </p:nvCxnSpPr>
        <p:spPr bwMode="auto">
          <a:xfrm>
            <a:off x="4191000" y="5533203"/>
            <a:ext cx="4572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4" name="Straight Connector 10"/>
          <p:cNvCxnSpPr>
            <a:cxnSpLocks noChangeShapeType="1"/>
          </p:cNvCxnSpPr>
          <p:nvPr/>
        </p:nvCxnSpPr>
        <p:spPr bwMode="auto">
          <a:xfrm>
            <a:off x="6477000" y="5533203"/>
            <a:ext cx="3810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5" name="Straight Connector 11"/>
          <p:cNvCxnSpPr>
            <a:cxnSpLocks noChangeShapeType="1"/>
          </p:cNvCxnSpPr>
          <p:nvPr/>
        </p:nvCxnSpPr>
        <p:spPr bwMode="auto">
          <a:xfrm>
            <a:off x="4419600" y="4847403"/>
            <a:ext cx="3048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6553200" y="4800600"/>
            <a:ext cx="304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838200"/>
          </a:xfrm>
        </p:spPr>
        <p:txBody>
          <a:bodyPr/>
          <a:lstStyle/>
          <a:p>
            <a:r>
              <a:rPr lang="en-US" dirty="0" smtClean="0"/>
              <a:t>Motion-3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000" b="0" dirty="0" smtClean="0"/>
              <a:t>Move to </a:t>
            </a:r>
            <a:r>
              <a:rPr lang="en-US" sz="2000" b="0" dirty="0" smtClean="0"/>
              <a:t>remove the following sub-bullet in R.3.2.1.1.D of the spec framework?</a:t>
            </a:r>
          </a:p>
          <a:p>
            <a:endParaRPr lang="en-US" sz="2000" b="0" dirty="0" smtClean="0"/>
          </a:p>
          <a:p>
            <a:pPr lvl="1"/>
            <a:r>
              <a:rPr lang="en-US" sz="1600" b="0" dirty="0" smtClean="0"/>
              <a:t>“ …. </a:t>
            </a:r>
          </a:p>
          <a:p>
            <a:pPr lvl="1">
              <a:buNone/>
            </a:pPr>
            <a:r>
              <a:rPr lang="en-US" sz="1600" b="0" dirty="0" smtClean="0"/>
              <a:t>      </a:t>
            </a:r>
            <a:r>
              <a:rPr lang="en-US" sz="1600" b="0" strike="sngStrike" dirty="0" smtClean="0"/>
              <a:t>b. </a:t>
            </a:r>
            <a:r>
              <a:rPr lang="en-US" sz="1600" strike="sngStrike" dirty="0" smtClean="0"/>
              <a:t>LTF signs in the tones of each 2MHz </a:t>
            </a:r>
            <a:r>
              <a:rPr lang="en-US" sz="1600" strike="sngStrike" dirty="0" err="1" smtClean="0"/>
              <a:t>subband</a:t>
            </a:r>
            <a:r>
              <a:rPr lang="en-US" sz="1600" strike="sngStrike" dirty="0" smtClean="0"/>
              <a:t>, when overlapping with the tones with a stand-alone 2MHz LTF, have the same values as the corresponding signs in 2MHz LTF.</a:t>
            </a:r>
          </a:p>
          <a:p>
            <a:pPr lvl="1">
              <a:buNone/>
            </a:pPr>
            <a:r>
              <a:rPr lang="en-US" sz="1600" dirty="0" smtClean="0"/>
              <a:t>      ….”</a:t>
            </a:r>
          </a:p>
          <a:p>
            <a:pPr lvl="1"/>
            <a:endParaRPr lang="en-US" sz="1600" b="0" dirty="0" smtClean="0"/>
          </a:p>
          <a:p>
            <a:endParaRPr lang="en-US" sz="2000" b="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30110" y="6475413"/>
            <a:ext cx="1413849" cy="18466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Hongyuan Zhang, et al</a:t>
            </a:r>
            <a:endParaRPr lang="en-US" dirty="0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533400" y="6858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b="1" dirty="0" smtClean="0"/>
              <a:t>Authors continued:</a:t>
            </a:r>
            <a:endParaRPr lang="en-US" sz="2000" dirty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066800" y="1371600"/>
          <a:ext cx="6908800" cy="4978400"/>
        </p:xfrm>
        <a:graphic>
          <a:graphicData uri="http://schemas.openxmlformats.org/presentationml/2006/ole">
            <p:oleObj spid="_x0000_s16386" name="Document" r:id="rId4" imgW="10480489" imgH="7478240" progId="Word.Document.8">
              <p:embed/>
            </p:oleObj>
          </a:graphicData>
        </a:graphic>
      </p:graphicFrame>
      <p:sp>
        <p:nvSpPr>
          <p:cNvPr id="9" name="Footer Placeholder 4"/>
          <p:cNvSpPr txBox="1">
            <a:spLocks/>
          </p:cNvSpPr>
          <p:nvPr/>
        </p:nvSpPr>
        <p:spPr bwMode="auto">
          <a:xfrm>
            <a:off x="4291589" y="6477000"/>
            <a:ext cx="43281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hangingPunct="0">
              <a:defRPr/>
            </a:pPr>
            <a:r>
              <a:rPr lang="en-US" dirty="0">
                <a:cs typeface="+mn-cs"/>
              </a:rPr>
              <a:t>Slide </a:t>
            </a:r>
            <a:r>
              <a:rPr lang="en-US" dirty="0" smtClean="0">
                <a:cs typeface="+mn-cs"/>
              </a:rPr>
              <a:t>2</a:t>
            </a:r>
            <a:endParaRPr lang="en-US" dirty="0">
              <a:cs typeface="+mn-cs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96913" y="334963"/>
            <a:ext cx="1182055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March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914400" y="1219200"/>
          <a:ext cx="7145337" cy="5156200"/>
        </p:xfrm>
        <a:graphic>
          <a:graphicData uri="http://schemas.openxmlformats.org/presentationml/2006/ole">
            <p:oleObj spid="_x0000_s18434" name="Document" r:id="rId3" imgW="9490673" imgH="6750139" progId="Word.Document.8">
              <p:embed/>
            </p:oleObj>
          </a:graphicData>
        </a:graphic>
      </p:graphicFrame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33400" y="6858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2000" b="1" dirty="0" smtClean="0"/>
              <a:t>Authors continued: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9929" y="6475413"/>
            <a:ext cx="1524007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cs typeface="Arial" charset="0"/>
              </a:rPr>
              <a:t>Hongyuan Zhang, et. Al.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>
                <a:cs typeface="Arial" charset="0"/>
              </a:rPr>
              <a:t>Slide </a:t>
            </a:r>
            <a:fld id="{767D688C-5B5E-4AF5-87E0-0BA42A00D1D8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Abstract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0" dirty="0" smtClean="0"/>
              <a:t>This presentation fixes a bug in the &gt;=2MHz SIG field in current </a:t>
            </a:r>
            <a:r>
              <a:rPr lang="en-US" sz="2800" b="0" dirty="0" err="1" smtClean="0"/>
              <a:t>TGah</a:t>
            </a:r>
            <a:r>
              <a:rPr lang="en-US" sz="2800" b="0" dirty="0" smtClean="0"/>
              <a:t> spec framework.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96913" y="333375"/>
            <a:ext cx="1182055" cy="276999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March</a:t>
            </a:r>
            <a:r>
              <a:rPr lang="en-US" dirty="0" smtClean="0">
                <a:cs typeface="Arial" charset="0"/>
              </a:rPr>
              <a:t>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4572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2667000"/>
          </a:xfrm>
        </p:spPr>
        <p:txBody>
          <a:bodyPr/>
          <a:lstStyle/>
          <a:p>
            <a:pPr>
              <a:defRPr/>
            </a:pPr>
            <a:r>
              <a:rPr lang="en-US" sz="1600" b="0" dirty="0" smtClean="0"/>
              <a:t>In TGah, for 4/8/16MHz BWs, the 2MHz SIG is repeated in each 2MHz sub-band</a:t>
            </a:r>
          </a:p>
          <a:p>
            <a:pPr lvl="1">
              <a:defRPr/>
            </a:pPr>
            <a:r>
              <a:rPr lang="en-US" sz="1200" dirty="0" smtClean="0"/>
              <a:t>W</a:t>
            </a:r>
            <a:r>
              <a:rPr lang="en-US" sz="1200" b="0" dirty="0" smtClean="0"/>
              <a:t>ith some phase shift to reduce PAPR</a:t>
            </a:r>
          </a:p>
          <a:p>
            <a:pPr lvl="1">
              <a:defRPr/>
            </a:pPr>
            <a:r>
              <a:rPr lang="en-US" sz="1200" dirty="0" smtClean="0"/>
              <a:t>S</a:t>
            </a:r>
            <a:r>
              <a:rPr lang="en-US" sz="1200" b="0" dirty="0" smtClean="0"/>
              <a:t>imilar to 11ac.</a:t>
            </a:r>
          </a:p>
          <a:p>
            <a:pPr>
              <a:defRPr/>
            </a:pPr>
            <a:endParaRPr lang="en-US" sz="1600" b="0" dirty="0" smtClean="0"/>
          </a:p>
          <a:p>
            <a:pPr>
              <a:defRPr/>
            </a:pPr>
            <a:r>
              <a:rPr lang="en-US" sz="1600" b="0" dirty="0" smtClean="0"/>
              <a:t>Receiver doesn’t know the BW (2/4/8/16MHz) until decoding the SIG field</a:t>
            </a:r>
          </a:p>
          <a:p>
            <a:pPr lvl="1">
              <a:defRPr/>
            </a:pPr>
            <a:r>
              <a:rPr lang="en-US" sz="1200" dirty="0" smtClean="0">
                <a:sym typeface="Wingdings" pitchFamily="2" charset="2"/>
              </a:rPr>
              <a:t>Same as in 11ac, where the receiver may decode SIG field in the primary 2MHz only</a:t>
            </a:r>
          </a:p>
          <a:p>
            <a:pPr lvl="1">
              <a:defRPr/>
            </a:pPr>
            <a:r>
              <a:rPr lang="en-US" sz="1200" dirty="0" smtClean="0">
                <a:sym typeface="Wingdings" pitchFamily="2" charset="2"/>
              </a:rPr>
              <a:t>Requires LTF1 sequence to be the same, on the tones which the SIG field occupies, in each 2MHz sub-band—refer to 11n GF 40MHz HTLTF and HTSIG designs.</a:t>
            </a:r>
          </a:p>
          <a:p>
            <a:pPr>
              <a:defRPr/>
            </a:pPr>
            <a:endParaRPr lang="en-US" sz="1600" b="0" dirty="0" smtClean="0"/>
          </a:p>
          <a:p>
            <a:pPr>
              <a:defRPr/>
            </a:pPr>
            <a:r>
              <a:rPr lang="en-US" sz="1600" b="0" dirty="0" smtClean="0"/>
              <a:t>According to current 11ah spec framework </a:t>
            </a:r>
          </a:p>
          <a:p>
            <a:pPr lvl="1">
              <a:defRPr/>
            </a:pPr>
            <a:r>
              <a:rPr lang="en-US" sz="1200" dirty="0" smtClean="0">
                <a:sym typeface="Wingdings" pitchFamily="2" charset="2"/>
              </a:rPr>
              <a:t>2MHz SIG field occupies 52+4 tones, in {-28:28} of 2MHz band—refer to [1].</a:t>
            </a:r>
          </a:p>
          <a:p>
            <a:pPr lvl="1">
              <a:defRPr/>
            </a:pPr>
            <a:r>
              <a:rPr lang="en-US" sz="1200" dirty="0" smtClean="0">
                <a:sym typeface="Wingdings" pitchFamily="2" charset="2"/>
              </a:rPr>
              <a:t>LTF sequences of 2/4/8/16MHz are the same as the 20/40/80/160 MHz VHTLTF sequences in 11ac.</a:t>
            </a:r>
          </a:p>
          <a:p>
            <a:pPr>
              <a:defRPr/>
            </a:pPr>
            <a:endParaRPr lang="en-US" sz="1800" dirty="0" smtClean="0"/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endParaRPr lang="en-US" sz="1800" dirty="0" smtClean="0"/>
          </a:p>
          <a:p>
            <a:pPr lvl="1">
              <a:defRPr/>
            </a:pPr>
            <a:endParaRPr lang="en-US" sz="1800" dirty="0" smtClean="0"/>
          </a:p>
          <a:p>
            <a:pPr>
              <a:defRPr/>
            </a:pPr>
            <a:endParaRPr lang="en-US" sz="1800" b="0" dirty="0" smtClean="0"/>
          </a:p>
          <a:p>
            <a:pPr marL="1200150" lvl="2" indent="-457200">
              <a:defRPr/>
            </a:pPr>
            <a:endParaRPr lang="en-US" sz="1600" dirty="0" smtClean="0"/>
          </a:p>
          <a:p>
            <a:pPr lvl="2">
              <a:defRPr/>
            </a:pPr>
            <a:endParaRPr lang="en-US" sz="16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371600" y="5480050"/>
            <a:ext cx="990600" cy="463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>
                <a:latin typeface="Arial" charset="0"/>
              </a:rPr>
              <a:t>STF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62200" y="5480050"/>
            <a:ext cx="1143000" cy="463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LTF1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05200" y="5480050"/>
            <a:ext cx="11430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SIG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172200" y="5480050"/>
            <a:ext cx="2286000" cy="463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DATA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648200" y="5480050"/>
            <a:ext cx="609600" cy="463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>
                <a:latin typeface="Arial" charset="0"/>
              </a:rPr>
              <a:t>LTF2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5241925" y="5440363"/>
            <a:ext cx="3365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562600" y="5480050"/>
            <a:ext cx="609600" cy="4635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000">
                <a:latin typeface="Arial" charset="0"/>
              </a:rPr>
              <a:t>LTF_N</a:t>
            </a:r>
            <a:r>
              <a:rPr lang="en-US" sz="700">
                <a:latin typeface="Arial" charset="0"/>
              </a:rPr>
              <a:t>LTF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3741738" y="5251450"/>
            <a:ext cx="6778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QBPSK</a:t>
            </a:r>
          </a:p>
        </p:txBody>
      </p: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887461" y="5105400"/>
            <a:ext cx="1931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Example: 4MHz, SU </a:t>
            </a:r>
            <a:r>
              <a:rPr lang="en-US" dirty="0" smtClean="0">
                <a:solidFill>
                  <a:schemeClr val="accent2"/>
                </a:solidFill>
              </a:rPr>
              <a:t>format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505200" y="5715000"/>
            <a:ext cx="11430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>
                <a:latin typeface="Arial" charset="0"/>
              </a:rPr>
              <a:t>SIG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 dirty="0" smtClean="0"/>
              <a:t>Issues with Current 2MHz SIG (1)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2286000"/>
          </a:xfrm>
        </p:spPr>
        <p:txBody>
          <a:bodyPr/>
          <a:lstStyle/>
          <a:p>
            <a:r>
              <a:rPr lang="en-US" sz="1600" b="0" dirty="0" smtClean="0"/>
              <a:t>4MHz/8MHz/16MHz transmissions have 5 and 6 guard tones at edges—same as in LTF sequences.</a:t>
            </a:r>
          </a:p>
          <a:p>
            <a:pPr lvl="1"/>
            <a:r>
              <a:rPr lang="en-US" sz="1400" dirty="0" smtClean="0"/>
              <a:t>Occupied tones: 4MHz: {-58:58};  8MHz {-122:122}. </a:t>
            </a:r>
          </a:p>
          <a:p>
            <a:r>
              <a:rPr lang="en-US" sz="1600" b="0" dirty="0" smtClean="0"/>
              <a:t>When a 2MHz SIG sent on 56 non-zero tones, is repeated in 4MHz/8MHz, the SIG field for those BWs will be left with only 3 and 4 guard tones</a:t>
            </a:r>
          </a:p>
          <a:p>
            <a:pPr lvl="1"/>
            <a:r>
              <a:rPr lang="en-US" sz="1200" dirty="0" smtClean="0">
                <a:solidFill>
                  <a:srgbClr val="FF0000"/>
                </a:solidFill>
              </a:rPr>
              <a:t>O</a:t>
            </a:r>
            <a:r>
              <a:rPr lang="en-US" sz="1200" b="0" dirty="0" smtClean="0">
                <a:solidFill>
                  <a:srgbClr val="FF0000"/>
                </a:solidFill>
              </a:rPr>
              <a:t>ccupies 2 extra guard tones at each edge, and there is no LTF sent in these extra tones!</a:t>
            </a:r>
          </a:p>
          <a:p>
            <a:r>
              <a:rPr lang="en-US" sz="1600" b="0" dirty="0" smtClean="0"/>
              <a:t>Same issue in MU packet “Omni-portion”</a:t>
            </a:r>
          </a:p>
          <a:p>
            <a:endParaRPr lang="en-US" sz="2000" dirty="0" smtClean="0"/>
          </a:p>
          <a:p>
            <a:pPr lvl="1"/>
            <a:endParaRPr lang="en-US" sz="18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505200"/>
          <a:ext cx="8382000" cy="2526031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</a:rPr>
                        <a:t>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</a:rPr>
                        <a:t>Tone Mapping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</a:rPr>
                        <a:t>(2MHz)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</a:rPr>
                        <a:t>Tone Mapping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Unicode MS" pitchFamily="34" charset="-128"/>
                        </a:rPr>
                        <a:t>(4MHz)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LTF,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1116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</a:rPr>
                        <a:t>SIG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3200400" y="4332288"/>
            <a:ext cx="5562600" cy="1724025"/>
            <a:chOff x="3276600" y="2819400"/>
            <a:chExt cx="5562504" cy="1724923"/>
          </a:xfrm>
        </p:grpSpPr>
        <p:sp>
          <p:nvSpPr>
            <p:cNvPr id="11" name="TextBox 53"/>
            <p:cNvSpPr txBox="1">
              <a:spLocks noChangeArrowheads="1"/>
            </p:cNvSpPr>
            <p:nvPr/>
          </p:nvSpPr>
          <p:spPr bwMode="auto">
            <a:xfrm>
              <a:off x="6096000" y="4267200"/>
              <a:ext cx="389838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-60</a:t>
              </a:r>
            </a:p>
          </p:txBody>
        </p:sp>
        <p:sp>
          <p:nvSpPr>
            <p:cNvPr id="12" name="TextBox 54"/>
            <p:cNvSpPr txBox="1">
              <a:spLocks noChangeArrowheads="1"/>
            </p:cNvSpPr>
            <p:nvPr/>
          </p:nvSpPr>
          <p:spPr bwMode="auto">
            <a:xfrm>
              <a:off x="7154895" y="4267200"/>
              <a:ext cx="312896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-4</a:t>
              </a:r>
            </a:p>
          </p:txBody>
        </p:sp>
        <p:sp>
          <p:nvSpPr>
            <p:cNvPr id="13" name="TextBox 55"/>
            <p:cNvSpPr txBox="1">
              <a:spLocks noChangeArrowheads="1"/>
            </p:cNvSpPr>
            <p:nvPr/>
          </p:nvSpPr>
          <p:spPr bwMode="auto">
            <a:xfrm>
              <a:off x="7549577" y="4267200"/>
              <a:ext cx="25680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4" name="TextBox 56"/>
            <p:cNvSpPr txBox="1">
              <a:spLocks noChangeArrowheads="1"/>
            </p:cNvSpPr>
            <p:nvPr/>
          </p:nvSpPr>
          <p:spPr bwMode="auto">
            <a:xfrm>
              <a:off x="8500561" y="4267200"/>
              <a:ext cx="338543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60</a:t>
              </a:r>
            </a:p>
          </p:txBody>
        </p: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>
              <a:off x="3303701" y="3346150"/>
              <a:ext cx="267464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" name="Straight Arrow Connector 14"/>
            <p:cNvCxnSpPr>
              <a:cxnSpLocks noChangeShapeType="1"/>
            </p:cNvCxnSpPr>
            <p:nvPr/>
          </p:nvCxnSpPr>
          <p:spPr bwMode="auto">
            <a:xfrm rot="5400000" flipH="1" flipV="1">
              <a:off x="4231320" y="3200177"/>
              <a:ext cx="761206" cy="12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422574" y="3053613"/>
              <a:ext cx="1010421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789614" y="3053613"/>
              <a:ext cx="1010421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3276600" y="3346150"/>
              <a:ext cx="296584" cy="21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-28</a:t>
              </a: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4335495" y="3346150"/>
              <a:ext cx="312896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21" name="TextBox 19"/>
            <p:cNvSpPr txBox="1">
              <a:spLocks noChangeArrowheads="1"/>
            </p:cNvSpPr>
            <p:nvPr/>
          </p:nvSpPr>
          <p:spPr bwMode="auto">
            <a:xfrm>
              <a:off x="4730177" y="3346150"/>
              <a:ext cx="261602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2" name="TextBox 20"/>
            <p:cNvSpPr txBox="1">
              <a:spLocks noChangeArrowheads="1"/>
            </p:cNvSpPr>
            <p:nvPr/>
          </p:nvSpPr>
          <p:spPr bwMode="auto">
            <a:xfrm>
              <a:off x="5681161" y="3346150"/>
              <a:ext cx="256572" cy="21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123101" y="3345356"/>
              <a:ext cx="267464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Arrow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7050720" y="3199383"/>
              <a:ext cx="761206" cy="12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241974" y="3052819"/>
              <a:ext cx="1010421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7609014" y="3052819"/>
              <a:ext cx="1010421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6096000" y="3345356"/>
              <a:ext cx="38023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-58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154895" y="3345356"/>
              <a:ext cx="312896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7549577" y="3345356"/>
              <a:ext cx="261602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8500561" y="3345356"/>
              <a:ext cx="328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58</a:t>
              </a:r>
            </a:p>
          </p:txBody>
        </p:sp>
        <p:cxnSp>
          <p:nvCxnSpPr>
            <p:cNvPr id="31" name="Straight Connector 40"/>
            <p:cNvCxnSpPr>
              <a:cxnSpLocks noChangeShapeType="1"/>
            </p:cNvCxnSpPr>
            <p:nvPr/>
          </p:nvCxnSpPr>
          <p:spPr bwMode="auto">
            <a:xfrm>
              <a:off x="3379901" y="4259756"/>
              <a:ext cx="267464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4307520" y="4113783"/>
              <a:ext cx="761206" cy="12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3498774" y="3967219"/>
              <a:ext cx="1010421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4" name="TextBox 44"/>
            <p:cNvSpPr txBox="1">
              <a:spLocks noChangeArrowheads="1"/>
            </p:cNvSpPr>
            <p:nvPr/>
          </p:nvSpPr>
          <p:spPr bwMode="auto">
            <a:xfrm>
              <a:off x="3352800" y="4259756"/>
              <a:ext cx="296584" cy="21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-28</a:t>
              </a: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4411695" y="4259756"/>
              <a:ext cx="312896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-1</a:t>
              </a:r>
            </a:p>
          </p:txBody>
        </p:sp>
        <p:sp>
          <p:nvSpPr>
            <p:cNvPr id="36" name="TextBox 46"/>
            <p:cNvSpPr txBox="1">
              <a:spLocks noChangeArrowheads="1"/>
            </p:cNvSpPr>
            <p:nvPr/>
          </p:nvSpPr>
          <p:spPr bwMode="auto">
            <a:xfrm>
              <a:off x="4806377" y="4259756"/>
              <a:ext cx="261602" cy="277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7" name="TextBox 47"/>
            <p:cNvSpPr txBox="1">
              <a:spLocks noChangeArrowheads="1"/>
            </p:cNvSpPr>
            <p:nvPr/>
          </p:nvSpPr>
          <p:spPr bwMode="auto">
            <a:xfrm>
              <a:off x="5757361" y="4259756"/>
              <a:ext cx="256572" cy="21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  <p:cxnSp>
          <p:nvCxnSpPr>
            <p:cNvPr id="38" name="Straight Connector 49"/>
            <p:cNvCxnSpPr>
              <a:cxnSpLocks noChangeShapeType="1"/>
            </p:cNvCxnSpPr>
            <p:nvPr/>
          </p:nvCxnSpPr>
          <p:spPr bwMode="auto">
            <a:xfrm>
              <a:off x="6123101" y="4259756"/>
              <a:ext cx="267464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" name="Straight Arrow Connector 50"/>
            <p:cNvCxnSpPr>
              <a:cxnSpLocks noChangeShapeType="1"/>
            </p:cNvCxnSpPr>
            <p:nvPr/>
          </p:nvCxnSpPr>
          <p:spPr bwMode="auto">
            <a:xfrm rot="5400000" flipH="1" flipV="1">
              <a:off x="7050720" y="4113783"/>
              <a:ext cx="761206" cy="123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6241975" y="3967219"/>
              <a:ext cx="387426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41" name="Rectangle 52"/>
            <p:cNvSpPr>
              <a:spLocks noChangeArrowheads="1"/>
            </p:cNvSpPr>
            <p:nvPr/>
          </p:nvSpPr>
          <p:spPr bwMode="auto">
            <a:xfrm>
              <a:off x="7609015" y="3967219"/>
              <a:ext cx="391986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A</a:t>
              </a:r>
            </a:p>
          </p:txBody>
        </p:sp>
        <p:sp>
          <p:nvSpPr>
            <p:cNvPr id="42" name="Rectangle 57"/>
            <p:cNvSpPr>
              <a:spLocks noChangeArrowheads="1"/>
            </p:cNvSpPr>
            <p:nvPr/>
          </p:nvSpPr>
          <p:spPr bwMode="auto">
            <a:xfrm>
              <a:off x="4876800" y="3962400"/>
              <a:ext cx="1010421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>
              <a:off x="6858000" y="3962400"/>
              <a:ext cx="387426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B</a:t>
              </a:r>
            </a:p>
          </p:txBody>
        </p:sp>
        <p:sp>
          <p:nvSpPr>
            <p:cNvPr id="44" name="Rectangle 59"/>
            <p:cNvSpPr>
              <a:spLocks noChangeArrowheads="1"/>
            </p:cNvSpPr>
            <p:nvPr/>
          </p:nvSpPr>
          <p:spPr bwMode="auto">
            <a:xfrm>
              <a:off x="8229600" y="3962400"/>
              <a:ext cx="391986" cy="29253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Current 2MHz SIG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1981200"/>
          </a:xfrm>
        </p:spPr>
        <p:txBody>
          <a:bodyPr/>
          <a:lstStyle/>
          <a:p>
            <a:r>
              <a:rPr lang="en-US" sz="1400" b="0" dirty="0" smtClean="0"/>
              <a:t>Reminder: In 11ac, the 40/80 MHz the VHT-LTF sequences are not repetitions of the 20MHz VHT-LTF</a:t>
            </a:r>
          </a:p>
          <a:p>
            <a:pPr lvl="1"/>
            <a:r>
              <a:rPr lang="en-US" sz="1100" dirty="0" smtClean="0"/>
              <a:t>No common 56 tones sequence exists in each 20MHz sub-band</a:t>
            </a:r>
            <a:endParaRPr lang="en-US" sz="1100" b="0" dirty="0" smtClean="0"/>
          </a:p>
          <a:p>
            <a:pPr lvl="1"/>
            <a:r>
              <a:rPr lang="en-US" sz="1100" dirty="0" smtClean="0"/>
              <a:t>The only thing that repeats itself in the 40/80MHz, is a 52 tone sequence  (26 tones each of LTF </a:t>
            </a:r>
            <a:r>
              <a:rPr lang="en-US" sz="1100" baseline="-25000" dirty="0" smtClean="0"/>
              <a:t>left</a:t>
            </a:r>
            <a:r>
              <a:rPr lang="en-US" sz="1100" dirty="0" smtClean="0"/>
              <a:t> and </a:t>
            </a:r>
            <a:r>
              <a:rPr lang="en-US" sz="1100" dirty="0" err="1" smtClean="0"/>
              <a:t>LTF</a:t>
            </a:r>
            <a:r>
              <a:rPr lang="en-US" sz="1100" baseline="-25000" dirty="0" err="1" smtClean="0"/>
              <a:t>right</a:t>
            </a:r>
            <a:r>
              <a:rPr lang="en-US" sz="1100" dirty="0" smtClean="0"/>
              <a:t>)</a:t>
            </a:r>
          </a:p>
          <a:p>
            <a:r>
              <a:rPr lang="en-US" sz="1400" b="0" dirty="0" smtClean="0"/>
              <a:t>Consequently, 11ah LTF sequences in 4/8MHz do NOT have 56 tones which repeat  in each 20MHz sub-band</a:t>
            </a:r>
          </a:p>
          <a:p>
            <a:r>
              <a:rPr lang="en-US" sz="1400" b="0" dirty="0" smtClean="0"/>
              <a:t>If the SIG is sent on 56 tones in each 2MHz sub-band, receiver cannot demodulate SIG field as it does not know the LTF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581400"/>
            <a:ext cx="4024313" cy="346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3622675"/>
            <a:ext cx="1022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11ac 20MHz:</a:t>
            </a:r>
          </a:p>
        </p:txBody>
      </p:sp>
      <p:sp>
        <p:nvSpPr>
          <p:cNvPr id="9" name="Right Brace 7"/>
          <p:cNvSpPr>
            <a:spLocks/>
          </p:cNvSpPr>
          <p:nvPr/>
        </p:nvSpPr>
        <p:spPr bwMode="auto">
          <a:xfrm rot="-5400000">
            <a:off x="3657600" y="2971800"/>
            <a:ext cx="1524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971800" y="3276600"/>
            <a:ext cx="163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52400" y="4384675"/>
            <a:ext cx="1022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11ac 40MHz: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384675"/>
            <a:ext cx="7467600" cy="29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3" name="Right Brace 11"/>
          <p:cNvSpPr>
            <a:spLocks/>
          </p:cNvSpPr>
          <p:nvPr/>
        </p:nvSpPr>
        <p:spPr bwMode="auto">
          <a:xfrm rot="-5400000">
            <a:off x="3352800" y="3775075"/>
            <a:ext cx="1524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2667000" y="4079875"/>
            <a:ext cx="163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  <p:sp>
        <p:nvSpPr>
          <p:cNvPr id="15" name="Right Brace 13"/>
          <p:cNvSpPr>
            <a:spLocks/>
          </p:cNvSpPr>
          <p:nvPr/>
        </p:nvSpPr>
        <p:spPr bwMode="auto">
          <a:xfrm rot="-5400000">
            <a:off x="7585075" y="3698875"/>
            <a:ext cx="152400" cy="12192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6899275" y="4003675"/>
            <a:ext cx="1635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196850" y="5299075"/>
            <a:ext cx="1022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11ac 80MHz: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299075"/>
            <a:ext cx="6273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9" name="Right Brace 17"/>
          <p:cNvSpPr>
            <a:spLocks/>
          </p:cNvSpPr>
          <p:nvPr/>
        </p:nvSpPr>
        <p:spPr bwMode="auto">
          <a:xfrm rot="-5400000">
            <a:off x="3124200" y="4689475"/>
            <a:ext cx="1524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2514600" y="4918075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  <p:sp>
        <p:nvSpPr>
          <p:cNvPr id="21" name="Right Brace 19"/>
          <p:cNvSpPr>
            <a:spLocks/>
          </p:cNvSpPr>
          <p:nvPr/>
        </p:nvSpPr>
        <p:spPr bwMode="auto">
          <a:xfrm rot="-5400000">
            <a:off x="6705600" y="4689475"/>
            <a:ext cx="1524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6096000" y="4918075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  <p:sp>
        <p:nvSpPr>
          <p:cNvPr id="23" name="Right Brace 23"/>
          <p:cNvSpPr>
            <a:spLocks/>
          </p:cNvSpPr>
          <p:nvPr/>
        </p:nvSpPr>
        <p:spPr bwMode="auto">
          <a:xfrm rot="5400000">
            <a:off x="3086100" y="5565775"/>
            <a:ext cx="228600" cy="1066800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2362200" y="6165850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  <p:sp>
        <p:nvSpPr>
          <p:cNvPr id="25" name="Right Brace 25"/>
          <p:cNvSpPr>
            <a:spLocks/>
          </p:cNvSpPr>
          <p:nvPr/>
        </p:nvSpPr>
        <p:spPr bwMode="auto">
          <a:xfrm rot="5400000">
            <a:off x="6667500" y="5565775"/>
            <a:ext cx="228600" cy="1066800"/>
          </a:xfrm>
          <a:prstGeom prst="rightBrace">
            <a:avLst>
              <a:gd name="adj1" fmla="val 8340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5943600" y="6213475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LSIG/VHTSIGA Tones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dirty="0" smtClean="0"/>
              <a:t>Solution: Reduce 2MHz SIG to 48+4 Tones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838200"/>
          </a:xfrm>
        </p:spPr>
        <p:txBody>
          <a:bodyPr/>
          <a:lstStyle/>
          <a:p>
            <a:r>
              <a:rPr lang="en-US" sz="1600" b="0" dirty="0" smtClean="0"/>
              <a:t>The easiest solution is to send the 2MHz SIG field within tones {-26: 26} as in 11n/11ac.</a:t>
            </a:r>
          </a:p>
          <a:p>
            <a:r>
              <a:rPr lang="en-US" sz="1600" b="0" dirty="0" smtClean="0"/>
              <a:t>SIG field modulation flow becomes the same as 11n/11ac HTSIG/VHTSIGA</a:t>
            </a:r>
          </a:p>
          <a:p>
            <a:pPr lvl="1"/>
            <a:r>
              <a:rPr lang="en-US" sz="1200" dirty="0" smtClean="0"/>
              <a:t>48 tone interleaver, instead of 52 tones</a:t>
            </a:r>
          </a:p>
          <a:p>
            <a:r>
              <a:rPr lang="en-US" sz="1600" b="0" dirty="0" smtClean="0"/>
              <a:t>SIG field reduces to 48 bits—reduce number of PAID field to 9 bits, which is the same as 11ac PAID</a:t>
            </a:r>
          </a:p>
        </p:txBody>
      </p:sp>
      <p:graphicFrame>
        <p:nvGraphicFramePr>
          <p:cNvPr id="9" name="Group 92"/>
          <p:cNvGraphicFramePr>
            <a:graphicFrameLocks noGrp="1"/>
          </p:cNvGraphicFramePr>
          <p:nvPr/>
        </p:nvGraphicFramePr>
        <p:xfrm>
          <a:off x="1905000" y="2943990"/>
          <a:ext cx="5867400" cy="3456810"/>
        </p:xfrm>
        <a:graphic>
          <a:graphicData uri="http://schemas.openxmlformats.org/drawingml/2006/table">
            <a:tbl>
              <a:tblPr/>
              <a:tblGrid>
                <a:gridCol w="2160445"/>
                <a:gridCol w="1720939"/>
                <a:gridCol w="1986016"/>
              </a:tblGrid>
              <a:tr h="2645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SU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MU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Length / Duration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MCS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BW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Aggregation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STBC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Coding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SGI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GID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Nsts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8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PAID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</a:rPr>
                        <a:t>12 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9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Reserved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    7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</a:rPr>
                        <a:t>10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  6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CRC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076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Tail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26455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  48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Times New Roman" pitchFamily="18" charset="0"/>
                        </a:rPr>
                        <a:t>52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 48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8966" marR="8966" marT="8966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7"/>
          <p:cNvCxnSpPr>
            <a:cxnSpLocks noChangeShapeType="1"/>
          </p:cNvCxnSpPr>
          <p:nvPr/>
        </p:nvCxnSpPr>
        <p:spPr bwMode="auto">
          <a:xfrm>
            <a:off x="4648200" y="5332413"/>
            <a:ext cx="3810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1" name="Straight Connector 8"/>
          <p:cNvCxnSpPr>
            <a:cxnSpLocks noChangeShapeType="1"/>
          </p:cNvCxnSpPr>
          <p:nvPr/>
        </p:nvCxnSpPr>
        <p:spPr bwMode="auto">
          <a:xfrm>
            <a:off x="4419600" y="6246813"/>
            <a:ext cx="4572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2" name="Straight Connector 10"/>
          <p:cNvCxnSpPr>
            <a:cxnSpLocks noChangeShapeType="1"/>
          </p:cNvCxnSpPr>
          <p:nvPr/>
        </p:nvCxnSpPr>
        <p:spPr bwMode="auto">
          <a:xfrm>
            <a:off x="6400800" y="6246813"/>
            <a:ext cx="3810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4648200" y="5561013"/>
            <a:ext cx="30480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6553200" y="5562600"/>
            <a:ext cx="3048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March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Hongyuan Zhang, et.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4F6EABDC-E115-4971-AAD7-AFF4ADFC11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685800"/>
          </a:xfrm>
        </p:spPr>
        <p:txBody>
          <a:bodyPr/>
          <a:lstStyle/>
          <a:p>
            <a:r>
              <a:rPr lang="en-US" u="sng" dirty="0" smtClean="0"/>
              <a:t>Side Note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dirty="0" smtClean="0"/>
              <a:t>Presentation 11/1483r2 [1] added into TGah spec framework the following sentence, which is incorrect and needs to be removed:</a:t>
            </a:r>
          </a:p>
          <a:p>
            <a:pPr lvl="1"/>
            <a:r>
              <a:rPr lang="en-US" dirty="0" smtClean="0"/>
              <a:t>“LTF signs in the tones of each 2MHz sub-band, when overlapping with the tones with a stand-alone 2MHz LTF, have the same values as the corresponding signs in 2MHz LTF.”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ce presentation subject title text here]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0000CC"/>
      </a:folHlink>
    </a:clrScheme>
    <a:fontScheme name="802-11-Submiss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802-11-Submiss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02-11-Submiss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02-11-Submiss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place presentation subject title text here]</Template>
  <TotalTime>8542</TotalTime>
  <Words>1015</Words>
  <Application>Microsoft Office PowerPoint</Application>
  <PresentationFormat>On-screen Show (4:3)</PresentationFormat>
  <Paragraphs>255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place presentation subject title text here]</vt:lpstr>
      <vt:lpstr>Document</vt:lpstr>
      <vt:lpstr>Revisit 2MHz SIG Field</vt:lpstr>
      <vt:lpstr>Slide 2</vt:lpstr>
      <vt:lpstr>Slide 3</vt:lpstr>
      <vt:lpstr>Abstract</vt:lpstr>
      <vt:lpstr>Background</vt:lpstr>
      <vt:lpstr>Issues with Current 2MHz SIG (1)</vt:lpstr>
      <vt:lpstr>Issues with Current 2MHz SIG (1)</vt:lpstr>
      <vt:lpstr>Solution: Reduce 2MHz SIG to 48+4 Tones</vt:lpstr>
      <vt:lpstr>Side Note</vt:lpstr>
      <vt:lpstr>References</vt:lpstr>
      <vt:lpstr>Motion-1</vt:lpstr>
      <vt:lpstr>Motion-2</vt:lpstr>
      <vt:lpstr>Motion-3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[place presentation subject title text here]</dc:title>
  <dc:creator>Raja Banerjea</dc:creator>
  <cp:lastModifiedBy>hongyuan</cp:lastModifiedBy>
  <cp:revision>227</cp:revision>
  <cp:lastPrinted>2010-12-20T20:45:24Z</cp:lastPrinted>
  <dcterms:created xsi:type="dcterms:W3CDTF">2010-12-20T20:39:38Z</dcterms:created>
  <dcterms:modified xsi:type="dcterms:W3CDTF">2012-03-14T21:50:19Z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-879943810</vt:i4>
  </property>
  <property fmtid="{D5CDD505-2E9C-101B-9397-08002B2CF9AE}" pid="3" name="_NewReviewCycle">
    <vt:lpwstr/>
  </property>
  <property fmtid="{D5CDD505-2E9C-101B-9397-08002B2CF9AE}" pid="4" name="_EmailSubject">
    <vt:lpwstr>ah presentations</vt:lpwstr>
  </property>
  <property fmtid="{D5CDD505-2E9C-101B-9397-08002B2CF9AE}" pid="5" name="_AuthorEmail">
    <vt:lpwstr>svverman@qualcomm.com</vt:lpwstr>
  </property>
  <property fmtid="{D5CDD505-2E9C-101B-9397-08002B2CF9AE}" pid="6" name="_AuthorEmailDisplayName">
    <vt:lpwstr>Vermani, Sameer</vt:lpwstr>
  </property>
</Properties>
</file>