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11"/>
  </p:normalViewPr>
  <p:slideViewPr>
    <p:cSldViewPr snapToGrid="0">
      <p:cViewPr varScale="1">
        <p:scale>
          <a:sx n="102" d="100"/>
          <a:sy n="102" d="100"/>
        </p:scale>
        <p:origin x="1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B9C4C-1EA2-2AB0-657A-605C88975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Analyse Financial Data with Python Capstone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A3E26-2336-5139-B6DF-B1C7006F21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Portfolio recommendation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862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35B6-FCCB-CADC-FAA1-E1F7F9AA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Stocks Included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C8620B-FF43-1260-472B-8AE850363A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305859"/>
              </p:ext>
            </p:extLst>
          </p:nvPr>
        </p:nvGraphicFramePr>
        <p:xfrm>
          <a:off x="581025" y="2181225"/>
          <a:ext cx="1102995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650">
                  <a:extLst>
                    <a:ext uri="{9D8B030D-6E8A-4147-A177-3AD203B41FA5}">
                      <a16:colId xmlns:a16="http://schemas.microsoft.com/office/drawing/2014/main" val="2030313152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4145868857"/>
                    </a:ext>
                  </a:extLst>
                </a:gridCol>
                <a:gridCol w="3676650">
                  <a:extLst>
                    <a:ext uri="{9D8B030D-6E8A-4147-A177-3AD203B41FA5}">
                      <a16:colId xmlns:a16="http://schemas.microsoft.com/office/drawing/2014/main" val="1108496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411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AMZN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1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JPM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JP Morgan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Banking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911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Elli Lilly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Pharma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09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LVMUY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Louis Vouitton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Luxury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215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6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NFLX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657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SHEL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Energy / Oil &amp; Gas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16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DE" dirty="0"/>
                        <a:t>SPOT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Spotify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066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539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5246D-CD5D-B8BF-858D-0A9C5D5F0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899"/>
            <a:ext cx="8524712" cy="56666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560A2-72F3-9A27-7753-ACFA3D57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>
                <a:solidFill>
                  <a:srgbClr val="FFFFFF"/>
                </a:solidFill>
              </a:rPr>
              <a:t>Annualized Mean Simple Rate of Return</a:t>
            </a:r>
          </a:p>
        </p:txBody>
      </p:sp>
    </p:spTree>
    <p:extLst>
      <p:ext uri="{BB962C8B-B14F-4D97-AF65-F5344CB8AC3E}">
        <p14:creationId xmlns:p14="http://schemas.microsoft.com/office/powerpoint/2010/main" val="186818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2A1F75-B476-744C-B531-1C8CF124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899"/>
            <a:ext cx="8296275" cy="566666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8B2E90-C118-9C6E-0180-1F91758E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Volatility (std) by Stock</a:t>
            </a:r>
          </a:p>
        </p:txBody>
      </p:sp>
    </p:spTree>
    <p:extLst>
      <p:ext uri="{BB962C8B-B14F-4D97-AF65-F5344CB8AC3E}">
        <p14:creationId xmlns:p14="http://schemas.microsoft.com/office/powerpoint/2010/main" val="241874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4A44AD-A078-F614-E148-D4A019CFA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1" y="783288"/>
            <a:ext cx="7446058" cy="558454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B41FB-D497-3352-A2E8-31519297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Correlation between stocks</a:t>
            </a:r>
          </a:p>
        </p:txBody>
      </p:sp>
    </p:spTree>
    <p:extLst>
      <p:ext uri="{BB962C8B-B14F-4D97-AF65-F5344CB8AC3E}">
        <p14:creationId xmlns:p14="http://schemas.microsoft.com/office/powerpoint/2010/main" val="746704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B402C-51DF-1245-685C-AEA32B0A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900"/>
            <a:ext cx="8659906" cy="56769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B0BE2-8F29-B5C9-454B-89862D7E8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Efficient Frontier</a:t>
            </a:r>
          </a:p>
        </p:txBody>
      </p:sp>
    </p:spTree>
    <p:extLst>
      <p:ext uri="{BB962C8B-B14F-4D97-AF65-F5344CB8AC3E}">
        <p14:creationId xmlns:p14="http://schemas.microsoft.com/office/powerpoint/2010/main" val="2901988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423A-A9F0-E550-A040-04E018F5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Portfolio Recommendation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5E20EF-54DC-2360-BC15-85384B6E1A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8384960"/>
              </p:ext>
            </p:extLst>
          </p:nvPr>
        </p:nvGraphicFramePr>
        <p:xfrm>
          <a:off x="268942" y="2923064"/>
          <a:ext cx="11618260" cy="1554480"/>
        </p:xfrm>
        <a:graphic>
          <a:graphicData uri="http://schemas.openxmlformats.org/drawingml/2006/table">
            <a:tbl>
              <a:tblPr firstRow="1" bandCol="1">
                <a:tableStyleId>{BDBED569-4797-4DF1-A0F4-6AAB3CD982D8}</a:tableStyleId>
              </a:tblPr>
              <a:tblGrid>
                <a:gridCol w="1161826">
                  <a:extLst>
                    <a:ext uri="{9D8B030D-6E8A-4147-A177-3AD203B41FA5}">
                      <a16:colId xmlns:a16="http://schemas.microsoft.com/office/drawing/2014/main" val="1913834138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4258193652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2100958621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3281188882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2627204528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1867296402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3992294628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1053218102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2622207353"/>
                    </a:ext>
                  </a:extLst>
                </a:gridCol>
                <a:gridCol w="1161826">
                  <a:extLst>
                    <a:ext uri="{9D8B030D-6E8A-4147-A177-3AD203B41FA5}">
                      <a16:colId xmlns:a16="http://schemas.microsoft.com/office/drawing/2014/main" val="2074877033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dirty="0">
                          <a:effectLst/>
                        </a:rPr>
                        <a:t>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dirty="0">
                          <a:effectLst/>
                        </a:rPr>
                        <a:t>Volatility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dirty="0">
                          <a:effectLst/>
                        </a:rPr>
                        <a:t>AMZN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dirty="0">
                          <a:effectLst/>
                        </a:rPr>
                        <a:t>JPM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dirty="0">
                          <a:effectLst/>
                        </a:rPr>
                        <a:t>LLY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dirty="0">
                          <a:effectLst/>
                        </a:rPr>
                        <a:t>LVMUY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dirty="0">
                          <a:effectLst/>
                        </a:rPr>
                        <a:t>MSFT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>
                          <a:effectLst/>
                        </a:rPr>
                        <a:t>NFLX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>
                          <a:effectLst/>
                        </a:rPr>
                        <a:t>SHEL Weight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>
                          <a:effectLst/>
                        </a:rPr>
                        <a:t>SPOT Weight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22118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dirty="0">
                          <a:effectLst/>
                        </a:rPr>
                        <a:t>0.001366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>
                          <a:effectLst/>
                        </a:rPr>
                        <a:t>0.016811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>
                          <a:effectLst/>
                        </a:rPr>
                        <a:t>0.064717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>
                          <a:effectLst/>
                        </a:rPr>
                        <a:t>0.003696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dirty="0">
                          <a:effectLst/>
                        </a:rPr>
                        <a:t>0.472574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>
                          <a:effectLst/>
                        </a:rPr>
                        <a:t>0.022938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>
                          <a:effectLst/>
                        </a:rPr>
                        <a:t>0.050702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dirty="0">
                          <a:effectLst/>
                        </a:rPr>
                        <a:t>0.220106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dirty="0">
                          <a:effectLst/>
                        </a:rPr>
                        <a:t>0.026174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dirty="0">
                          <a:effectLst/>
                        </a:rPr>
                        <a:t>0.139092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28634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C1E5585-9385-92AF-039D-15B4CF9D56E5}"/>
              </a:ext>
            </a:extLst>
          </p:cNvPr>
          <p:cNvSpPr txBox="1"/>
          <p:nvPr/>
        </p:nvSpPr>
        <p:spPr>
          <a:xfrm>
            <a:off x="501041" y="2329841"/>
            <a:ext cx="686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High Return for reasonable risk (given higher risk appetite of customer)</a:t>
            </a:r>
          </a:p>
        </p:txBody>
      </p:sp>
    </p:spTree>
    <p:extLst>
      <p:ext uri="{BB962C8B-B14F-4D97-AF65-F5344CB8AC3E}">
        <p14:creationId xmlns:p14="http://schemas.microsoft.com/office/powerpoint/2010/main" val="38624060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20</TotalTime>
  <Words>104</Words>
  <Application>Microsoft Macintosh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</vt:lpstr>
      <vt:lpstr>Analyse Financial Data with Python Capstone</vt:lpstr>
      <vt:lpstr>Stocks Included</vt:lpstr>
      <vt:lpstr>Annualized Mean Simple Rate of Return</vt:lpstr>
      <vt:lpstr>Volatility (std) by Stock</vt:lpstr>
      <vt:lpstr>Correlation between stocks</vt:lpstr>
      <vt:lpstr>Efficient Frontier</vt:lpstr>
      <vt:lpstr>Portfolio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unknown person</dc:creator>
  <cp:lastModifiedBy>unknown person</cp:lastModifiedBy>
  <cp:revision>4</cp:revision>
  <dcterms:created xsi:type="dcterms:W3CDTF">2025-06-03T22:26:34Z</dcterms:created>
  <dcterms:modified xsi:type="dcterms:W3CDTF">2025-06-03T22:46:59Z</dcterms:modified>
</cp:coreProperties>
</file>