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C8EAD8-711C-48FB-8E61-DCE14D246484}">
  <a:tblStyle styleId="{E6C8EAD8-711C-48FB-8E61-DCE14D2464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oppins-bold.fntdata"/><Relationship Id="rId12" Type="http://schemas.openxmlformats.org/officeDocument/2006/relationships/slide" Target="slides/slide6.xml"/><Relationship Id="rId34" Type="http://schemas.openxmlformats.org/officeDocument/2006/relationships/font" Target="fonts/Poppins-regular.fntdata"/><Relationship Id="rId15" Type="http://schemas.openxmlformats.org/officeDocument/2006/relationships/slide" Target="slides/slide9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c66fef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4c66fef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53e372c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53e372c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3e372c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53e372c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53e372c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53e372c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78d574e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78d574e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78d574e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78d574e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78d574e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78d574e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78d574e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78d574e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78d574ea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78d574e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78d574e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78d574e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78d574e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78d574e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78d294f0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78d294f0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78d574e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78d574e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78d574ea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78d574e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78d574e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78d574e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53e372c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53e372c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7a7357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7a7357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53e372c3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53e372c3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78d574ea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78d574ea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53e372c3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53e372c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79f1ee7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79f1ee7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79f1ee7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79f1ee7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79f1ee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79f1ee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79f1ee7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79f1ee7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79f1ee7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79f1ee7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53e372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53e372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ec18ef93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ec18ef93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4847625"/>
            <a:ext cx="9144000" cy="32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47817F"/>
              </a:gs>
              <a:gs pos="100000">
                <a:srgbClr val="47817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00" y="4872075"/>
            <a:ext cx="9144000" cy="271500"/>
          </a:xfrm>
          <a:prstGeom prst="rect">
            <a:avLst/>
          </a:prstGeom>
          <a:solidFill>
            <a:srgbClr val="4781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811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7475" y="203863"/>
            <a:ext cx="439000" cy="4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8151150" y="207813"/>
            <a:ext cx="119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acm.</a:t>
            </a:r>
            <a:r>
              <a:rPr b="1" lang="en" sz="1600">
                <a:solidFill>
                  <a:srgbClr val="47817F"/>
                </a:solidFill>
                <a:latin typeface="Poppins"/>
                <a:ea typeface="Poppins"/>
                <a:cs typeface="Poppins"/>
                <a:sym typeface="Poppins"/>
              </a:rPr>
              <a:t>ai</a:t>
            </a:r>
            <a:endParaRPr b="1" sz="1600">
              <a:solidFill>
                <a:srgbClr val="47817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yAtzFLCWSZo" TargetMode="External"/><Relationship Id="rId4" Type="http://schemas.openxmlformats.org/officeDocument/2006/relationships/hyperlink" Target="https://www.youtube.com/watch?v=xECXZ3tyON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7.jp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jpg"/><Relationship Id="rId5" Type="http://schemas.openxmlformats.org/officeDocument/2006/relationships/image" Target="../media/image19.jp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Intro to Machine Learning &amp; Data Preprocessing</a:t>
            </a:r>
            <a:endParaRPr sz="46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Session one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February 19, 2025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Machine Learning: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25" y="1533425"/>
            <a:ext cx="4288050" cy="24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Learning: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Learning: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from labeled data.</a:t>
            </a:r>
            <a:b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Spam detection, house price prediction, medical information.</a:t>
            </a:r>
            <a:b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Unsupervised Learning: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patterns from unlabeled data.</a:t>
            </a:r>
            <a:b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Customer segmentation, anomaly detection.</a:t>
            </a:r>
            <a:b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Learning: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via trial-and-error in an environment.</a:t>
            </a:r>
            <a:b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Netflix recommendation system, self-driving cars.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 of Data Preprocessing: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Raw data has a lot of issues: missing values, outliers, inconsistent formats, …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 data using </a:t>
            </a: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https://www.youtube.com/watch?v=yAtzFLCWSZo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https://www.youtube.com/watch?v=xECXZ3tyONo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Exercise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&amp; inspect data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pd.read_csv()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.head()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.info()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manipulation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.groupby()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.apply()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.value_counts()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.apply()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Finding most-ordered items, total revenue, number of orders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new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Frames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further insights.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0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Data Loading &amp; Creation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pd.read_csv(filepath_or_url, sep=',')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Load CSV/TSV file into a DataFrame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pd.read_excel(filepath, sheet_name='Sheet1')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Load Excel file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pd.read_json(filepath)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Load JSON file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pd.DataFrame(data)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Create a DataFrame from a dictionary, list, or array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pd.Series(data)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Create a Pandas Series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0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Data Loading &amp; Creation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pd.read_csv(filepath_or_url, sep=',')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Load CSV/TSV file into a DataFrame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pd.read_excel(filepath, sheet_name='Sheet1')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Load Excel file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pd.read_json(filepath)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Load JSON file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pd.DataFrame(data)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Create a DataFrame from a dictionary, list, or array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pd.Series(data)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Create a Pandas Series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Data Inspection &amp; Exploration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df.head(n)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Show first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rows (default 5)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df.tail(n)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Show last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rows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df.shape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Get (rows, columns)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df.info()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Summary of the dataset (columns, types, missing values)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df.describe()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Summary statistics (numerical columns)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df.columns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List all column names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df.index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Show DataFrame index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df.dtypes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Show data types of each column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df.nunique()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Count of unique values in each column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-154500"/>
            <a:ext cx="9642900" cy="5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Data Selection &amp; Filtering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df['column_name']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Select a column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df[['col1', 'col2']]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Select multiple columns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df.iloc[row, col]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Select by index position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df.loc[row_label, col_label]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Select by label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df[df['column'] &gt; value]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Filter rows based on a condition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df[df['column'].isin([val1, val2])]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Filter rows with specific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df.query('column &gt; value')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Query using a string condition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-154500"/>
            <a:ext cx="9642900" cy="5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Data Selection &amp; Filtering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df['column_name']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Select a column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df[['col1', 'col2']]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Select multiple columns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df.iloc[row, col]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Select by index position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df.loc[row_label, col_label]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Select by label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df[df['column'] &gt; value]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Filter rows based on a condition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df[df['column'].isin([val1, val2])]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Filter rows with specific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df.query('column &gt; value')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Query using a string condition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Data Cleaning &amp; Manipulation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df.drop(columns=['col1', 'col2'])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Remove columns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df.dropna()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Remove rows with missing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df.fillna(value)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Fill missing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df.rename(columns={'old_name': 'new_name'})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Rename columns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df.duplicated()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Check for duplicate rows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df.drop_duplicates()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Remove duplicate rows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df.astype({'col1': 'int'})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Convert column to specific data type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df.replace({'old': 'new'})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Replace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0"/>
            <a:ext cx="8832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Data Aggregation &amp; Grouping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df.groupby('column').sum()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Group by and aggregate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df.groupby('column').mean()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Get average per group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df.groupby('column').count()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Count rows per group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df['column'].value_counts()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Count occurrences of unique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df.pivot(index, columns, values)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Pivot table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df.melt(id_vars, var_name, value_name)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Unpivot DataFrame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0"/>
            <a:ext cx="8832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Data Aggregation &amp; Grouping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df.groupby('column').sum()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Group by and aggregate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df.groupby('column').mean()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Get average per group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df.groupby('column').count()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Count rows per group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df['column'].value_counts()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Count occurrences of unique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df.pivot(index, columns, values)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Pivot table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df.melt(id_vars, var_name, value_name)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Unpivot DataFrame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Sorting &amp; Indexing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df.sort_values(by='column', ascending=True)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Sort rows by column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df.sort_index()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Sort by index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df.set_index('column')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Set column as index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df.reset_index()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Reset index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4150" y="3966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Who we are? </a:t>
            </a:r>
            <a:endParaRPr sz="3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750" y="1709500"/>
            <a:ext cx="1724477" cy="172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0"/>
            <a:ext cx="88857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Applying Functions &amp; Transformation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df.apply(function, axis=0/1)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Apply function to rows/columns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df['column'].map(lambda x: x*2)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Apply function element-wise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df['column'].str.upper()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Convert text to uppercase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df['column'].astype(int)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Convert column type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df['column'].replace({'old': 'new'})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Replace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0"/>
            <a:ext cx="88857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Applying Functions &amp; Transformation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df.apply(function, axis=0/1)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Apply function to rows/columns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df['column'].map(lambda x: x*2)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Apply function element-wise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df['column'].str.upper()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Convert text to uppercase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df['column'].astype(int)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Convert column type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df['column'].replace({'old': 'new'})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Replace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Merging &amp; Joining DataFrames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pd.concat([df1, df2])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Concatenate DataFrames (vertical/horizontal)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df1.merge(df2, on='column', how='inner')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Merge DataFrames (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join)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0"/>
            <a:ext cx="88857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Applying Functions &amp; Transformation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df.apply(function, axis=0/1)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Apply function to rows/columns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df['column'].map(lambda x: x*2)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Apply function element-wise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df['column'].str.upper()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Convert text to uppercase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df['column'].astype(int)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Convert column type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df['column'].replace({'old': 'new'})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Replace values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Merging &amp; Joining DataFrames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pd.concat([df1, df2])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Concatenate DataFrames (vertical/horizontal)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df1.merge(df2, on='column', how='inner')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Merge DataFrames (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join)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Exporting Data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df.to_csv('filename.csv', index=False)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Save DataFrame as CSV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df.to_excel('filename.xlsx', index=False)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Save as Excel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df.to_json('filename.json')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Save as JSON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Supervised Learning in Depth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supervised learning?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supervised machine learning: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K-Nearest Neighbors (KNN)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Machines (SVM)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algorithms 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25" y="1220200"/>
            <a:ext cx="8870274" cy="33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 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 rotWithShape="1">
          <a:blip r:embed="rId3">
            <a:alphaModFix/>
          </a:blip>
          <a:srcRect b="13718" l="25092" r="25102" t="36047"/>
          <a:stretch/>
        </p:blipFill>
        <p:spPr>
          <a:xfrm>
            <a:off x="3345117" y="1326312"/>
            <a:ext cx="2469602" cy="24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9625" y="43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links: 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library: </a:t>
            </a: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https://pandas.pydata.org/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library: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https://numpy.org/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4150" y="3966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General Assembly!</a:t>
            </a:r>
            <a:endParaRPr sz="3400">
              <a:solidFill>
                <a:srgbClr val="45807E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75" y="1436263"/>
            <a:ext cx="1317673" cy="131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327" y="17410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376" y="1436731"/>
            <a:ext cx="1316736" cy="131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6643" y="3099186"/>
            <a:ext cx="1316736" cy="131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0376" y="3099186"/>
            <a:ext cx="1316736" cy="131673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2788788" y="1238450"/>
            <a:ext cx="3674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5807E"/>
                </a:solidFill>
              </a:rPr>
              <a:t>West Hall - Auditorium A</a:t>
            </a:r>
            <a:endParaRPr sz="2000">
              <a:solidFill>
                <a:srgbClr val="45807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5807E"/>
                </a:solidFill>
              </a:rPr>
              <a:t>@4:00 PM</a:t>
            </a:r>
            <a:endParaRPr sz="2000">
              <a:solidFill>
                <a:srgbClr val="45807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4150" y="3966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Sessions Schedule</a:t>
            </a:r>
            <a:endParaRPr sz="3400"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511325" y="1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{E6C8EAD8-711C-48FB-8E61-DCE14D246484}</a:tableStyleId>
              </a:tblPr>
              <a:tblGrid>
                <a:gridCol w="1113400"/>
                <a:gridCol w="2183625"/>
                <a:gridCol w="29869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</a:t>
                      </a:r>
                      <a:endParaRPr b="1"/>
                    </a:p>
                  </a:txBody>
                  <a:tcPr marT="9525" marB="91425" marR="9525" marL="9525" anchor="ctr"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Modules</a:t>
                      </a:r>
                      <a:endParaRPr b="1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Topics</a:t>
                      </a:r>
                      <a:endParaRPr b="1"/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19/02 @ 6:00</a:t>
                      </a:r>
                      <a:endParaRPr/>
                    </a:p>
                  </a:txBody>
                  <a:tcPr marT="9525" marB="91425" marR="9525" marL="9525" anchor="ctr">
                    <a:solidFill>
                      <a:srgbClr val="B5E6A2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Foundations of Machine Learning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 to ML + Data Preprocessing</a:t>
                      </a:r>
                      <a:endParaRPr/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/02 @ 6:00</a:t>
                      </a:r>
                      <a:endParaRPr/>
                    </a:p>
                  </a:txBody>
                  <a:tcPr marT="9525" marB="91425" marR="9525" marL="9525" anchor="ctr">
                    <a:solidFill>
                      <a:srgbClr val="B5E6A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/03 @ 4:00</a:t>
                      </a:r>
                      <a:endParaRPr/>
                    </a:p>
                  </a:txBody>
                  <a:tcPr marT="9525" marB="91425" marR="9525" marL="9525" anchor="ctr">
                    <a:solidFill>
                      <a:srgbClr val="B5E6A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</a:t>
                      </a:r>
                      <a:endParaRPr/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/03 @ 4:00</a:t>
                      </a:r>
                      <a:endParaRPr/>
                    </a:p>
                  </a:txBody>
                  <a:tcPr marT="9525" marB="91425" marR="9525" marL="9525" anchor="ctr">
                    <a:solidFill>
                      <a:srgbClr val="B5E6A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Kaggle Competition</a:t>
                      </a:r>
                      <a:endParaRPr/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19/03 @ 4:00</a:t>
                      </a:r>
                      <a:endParaRPr/>
                    </a:p>
                  </a:txBody>
                  <a:tcPr marT="9525" marB="91425" marR="9525" marL="9525" anchor="ctr">
                    <a:solidFill>
                      <a:srgbClr val="B5E6A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 to Deep Learning and Neural Networks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Perceptrons + Introduction to Deep Learning</a:t>
                      </a:r>
                      <a:endParaRPr/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/03 @ 4:00</a:t>
                      </a:r>
                      <a:endParaRPr/>
                    </a:p>
                  </a:txBody>
                  <a:tcPr marT="9525" marB="91425" marR="9525" marL="9525" anchor="ctr">
                    <a:solidFill>
                      <a:srgbClr val="B5E6A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Convolutional Neural Networks</a:t>
                      </a:r>
                      <a:endParaRPr/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/04 @ 6:00</a:t>
                      </a:r>
                      <a:endParaRPr/>
                    </a:p>
                  </a:txBody>
                  <a:tcPr marT="9525" marB="91425" marR="9525" marL="9525" anchor="ctr">
                    <a:solidFill>
                      <a:srgbClr val="B5E6A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Kaggle Competition</a:t>
                      </a:r>
                      <a:endParaRPr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4150" y="3966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Meet the team</a:t>
            </a:r>
            <a:endParaRPr sz="3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75" y="1238450"/>
            <a:ext cx="1168500" cy="1168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24372" l="19256" r="5345" t="9089"/>
          <a:stretch/>
        </p:blipFill>
        <p:spPr>
          <a:xfrm>
            <a:off x="4991875" y="1297600"/>
            <a:ext cx="1170300" cy="1170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750" y="3045525"/>
            <a:ext cx="1170300" cy="1170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5775" y="3045525"/>
            <a:ext cx="1170300" cy="1170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9763" y="3045525"/>
            <a:ext cx="1170300" cy="117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959575" y="2548038"/>
            <a:ext cx="159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Hashem Khodor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hmk57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03575" y="2578500"/>
            <a:ext cx="176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Razan Al Kakoun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rra65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06975" y="4215825"/>
            <a:ext cx="176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Charbel Hannoun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cnh10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330975" y="4215825"/>
            <a:ext cx="176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Shafik Houeidi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sah89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916500" y="4215825"/>
            <a:ext cx="176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Ali Mansour</a:t>
            </a:r>
            <a:endParaRPr b="1"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agm23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703575" y="2379300"/>
            <a:ext cx="176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5807E"/>
                </a:solidFill>
                <a:latin typeface="Poppins"/>
                <a:ea typeface="Poppins"/>
                <a:cs typeface="Poppins"/>
                <a:sym typeface="Poppins"/>
              </a:rPr>
              <a:t>Sessions Lead</a:t>
            </a:r>
            <a:endParaRPr sz="1300">
              <a:solidFill>
                <a:srgbClr val="45807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4150" y="3966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Stay Tuned!</a:t>
            </a:r>
            <a:endParaRPr sz="3400"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991550" y="1502200"/>
            <a:ext cx="2444550" cy="3304475"/>
            <a:chOff x="4695675" y="1486375"/>
            <a:chExt cx="2444550" cy="3304475"/>
          </a:xfrm>
        </p:grpSpPr>
        <p:pic>
          <p:nvPicPr>
            <p:cNvPr id="105" name="Google Shape;10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5675" y="1486375"/>
              <a:ext cx="2444550" cy="244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8"/>
            <p:cNvSpPr txBox="1"/>
            <p:nvPr/>
          </p:nvSpPr>
          <p:spPr>
            <a:xfrm>
              <a:off x="5035950" y="3732375"/>
              <a:ext cx="1764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Discord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07" name="Google Shape;10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11950" y="4178850"/>
              <a:ext cx="612000" cy="6120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8"/>
          <p:cNvGrpSpPr/>
          <p:nvPr/>
        </p:nvGrpSpPr>
        <p:grpSpPr>
          <a:xfrm>
            <a:off x="1846000" y="1788150"/>
            <a:ext cx="1828799" cy="3018525"/>
            <a:chOff x="2022875" y="1788150"/>
            <a:chExt cx="1828799" cy="3018525"/>
          </a:xfrm>
        </p:grpSpPr>
        <p:pic>
          <p:nvPicPr>
            <p:cNvPr id="109" name="Google Shape;109;p18"/>
            <p:cNvPicPr preferRelativeResize="0"/>
            <p:nvPr/>
          </p:nvPicPr>
          <p:blipFill rotWithShape="1">
            <a:blip r:embed="rId5">
              <a:alphaModFix/>
            </a:blip>
            <a:srcRect b="40213" l="28570" r="29032" t="39679"/>
            <a:stretch/>
          </p:blipFill>
          <p:spPr>
            <a:xfrm>
              <a:off x="2022875" y="1788150"/>
              <a:ext cx="1828799" cy="1840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8"/>
            <p:cNvSpPr txBox="1"/>
            <p:nvPr/>
          </p:nvSpPr>
          <p:spPr>
            <a:xfrm>
              <a:off x="2055275" y="3732375"/>
              <a:ext cx="1764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Whatsapp</a:t>
              </a:r>
              <a:endPara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30975" y="4194075"/>
              <a:ext cx="612600" cy="6126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Now AI!</a:t>
            </a:r>
            <a:endParaRPr sz="4600"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124175" y="1490325"/>
            <a:ext cx="56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the first thing that comes to your mind when you hear AI?</a:t>
            </a:r>
            <a:endParaRPr sz="3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50" y="2755200"/>
            <a:ext cx="2783925" cy="18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796075" y="52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Today’s agenda: </a:t>
            </a:r>
            <a:endParaRPr sz="2600"/>
          </a:p>
        </p:txBody>
      </p:sp>
      <p:sp>
        <p:nvSpPr>
          <p:cNvPr id="129" name="Google Shape;129;p21"/>
          <p:cNvSpPr txBox="1"/>
          <p:nvPr/>
        </p:nvSpPr>
        <p:spPr>
          <a:xfrm>
            <a:off x="575700" y="1595575"/>
            <a:ext cx="73635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Basics of Machine Learning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Different Data Types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pre-processing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Different Types of Supervised Learning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Hands on exercise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309F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