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0" r:id="rId1"/>
  </p:sldMasterIdLst>
  <p:sldIdLst>
    <p:sldId id="256" r:id="rId2"/>
    <p:sldId id="257" r:id="rId3"/>
    <p:sldId id="260" r:id="rId4"/>
    <p:sldId id="261" r:id="rId5"/>
    <p:sldId id="265" r:id="rId6"/>
    <p:sldId id="266" r:id="rId7"/>
    <p:sldId id="263" r:id="rId8"/>
    <p:sldId id="262" r:id="rId9"/>
    <p:sldId id="259" r:id="rId10"/>
    <p:sldId id="258"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27A9"/>
    <a:srgbClr val="7A7D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Stile medio 4 - Color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Stile medio 1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Stile medio 4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74720E-785B-4E32-B30D-C9D5C7525F2B}" type="datetimeFigureOut">
              <a:rPr lang="en-GB" smtClean="0"/>
              <a:t>11/02/2024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1E4A1C-9CC4-4A8B-A992-5B409ADA405D}" type="slidenum">
              <a:rPr lang="en-GB" smtClean="0"/>
              <a:t>‹N›</a:t>
            </a:fld>
            <a:endParaRPr lang="en-GB"/>
          </a:p>
        </p:txBody>
      </p:sp>
    </p:spTree>
    <p:extLst>
      <p:ext uri="{BB962C8B-B14F-4D97-AF65-F5344CB8AC3E}">
        <p14:creationId xmlns:p14="http://schemas.microsoft.com/office/powerpoint/2010/main" val="2184062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74720E-785B-4E32-B30D-C9D5C7525F2B}" type="datetimeFigureOut">
              <a:rPr lang="en-GB" smtClean="0"/>
              <a:t>11/02/2024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1E4A1C-9CC4-4A8B-A992-5B409ADA405D}" type="slidenum">
              <a:rPr lang="en-GB" smtClean="0"/>
              <a:t>‹N›</a:t>
            </a:fld>
            <a:endParaRPr lang="en-GB"/>
          </a:p>
        </p:txBody>
      </p:sp>
    </p:spTree>
    <p:extLst>
      <p:ext uri="{BB962C8B-B14F-4D97-AF65-F5344CB8AC3E}">
        <p14:creationId xmlns:p14="http://schemas.microsoft.com/office/powerpoint/2010/main" val="3558497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74720E-785B-4E32-B30D-C9D5C7525F2B}" type="datetimeFigureOut">
              <a:rPr lang="en-GB" smtClean="0"/>
              <a:t>11/02/2024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1E4A1C-9CC4-4A8B-A992-5B409ADA405D}" type="slidenum">
              <a:rPr lang="en-GB" smtClean="0"/>
              <a:t>‹N›</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59357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74720E-785B-4E32-B30D-C9D5C7525F2B}" type="datetimeFigureOut">
              <a:rPr lang="en-GB" smtClean="0"/>
              <a:t>11/02/2024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1E4A1C-9CC4-4A8B-A992-5B409ADA405D}" type="slidenum">
              <a:rPr lang="en-GB" smtClean="0"/>
              <a:t>‹N›</a:t>
            </a:fld>
            <a:endParaRPr lang="en-GB"/>
          </a:p>
        </p:txBody>
      </p:sp>
    </p:spTree>
    <p:extLst>
      <p:ext uri="{BB962C8B-B14F-4D97-AF65-F5344CB8AC3E}">
        <p14:creationId xmlns:p14="http://schemas.microsoft.com/office/powerpoint/2010/main" val="1429453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74720E-785B-4E32-B30D-C9D5C7525F2B}" type="datetimeFigureOut">
              <a:rPr lang="en-GB" smtClean="0"/>
              <a:t>11/02/2024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1E4A1C-9CC4-4A8B-A992-5B409ADA405D}" type="slidenum">
              <a:rPr lang="en-GB" smtClean="0"/>
              <a:t>‹N›</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92709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74720E-785B-4E32-B30D-C9D5C7525F2B}" type="datetimeFigureOut">
              <a:rPr lang="en-GB" smtClean="0"/>
              <a:t>11/02/2024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1E4A1C-9CC4-4A8B-A992-5B409ADA405D}" type="slidenum">
              <a:rPr lang="en-GB" smtClean="0"/>
              <a:t>‹N›</a:t>
            </a:fld>
            <a:endParaRPr lang="en-GB"/>
          </a:p>
        </p:txBody>
      </p:sp>
    </p:spTree>
    <p:extLst>
      <p:ext uri="{BB962C8B-B14F-4D97-AF65-F5344CB8AC3E}">
        <p14:creationId xmlns:p14="http://schemas.microsoft.com/office/powerpoint/2010/main" val="2810259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74720E-785B-4E32-B30D-C9D5C7525F2B}" type="datetimeFigureOut">
              <a:rPr lang="en-GB" smtClean="0"/>
              <a:t>11/02/2024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1E4A1C-9CC4-4A8B-A992-5B409ADA405D}" type="slidenum">
              <a:rPr lang="en-GB" smtClean="0"/>
              <a:t>‹N›</a:t>
            </a:fld>
            <a:endParaRPr lang="en-GB"/>
          </a:p>
        </p:txBody>
      </p:sp>
    </p:spTree>
    <p:extLst>
      <p:ext uri="{BB962C8B-B14F-4D97-AF65-F5344CB8AC3E}">
        <p14:creationId xmlns:p14="http://schemas.microsoft.com/office/powerpoint/2010/main" val="2376678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74720E-785B-4E32-B30D-C9D5C7525F2B}" type="datetimeFigureOut">
              <a:rPr lang="en-GB" smtClean="0"/>
              <a:t>11/02/2024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1E4A1C-9CC4-4A8B-A992-5B409ADA405D}" type="slidenum">
              <a:rPr lang="en-GB" smtClean="0"/>
              <a:t>‹N›</a:t>
            </a:fld>
            <a:endParaRPr lang="en-GB"/>
          </a:p>
        </p:txBody>
      </p:sp>
    </p:spTree>
    <p:extLst>
      <p:ext uri="{BB962C8B-B14F-4D97-AF65-F5344CB8AC3E}">
        <p14:creationId xmlns:p14="http://schemas.microsoft.com/office/powerpoint/2010/main" val="18800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74720E-785B-4E32-B30D-C9D5C7525F2B}" type="datetimeFigureOut">
              <a:rPr lang="en-GB" smtClean="0"/>
              <a:t>11/02/2024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1E4A1C-9CC4-4A8B-A992-5B409ADA405D}" type="slidenum">
              <a:rPr lang="en-GB" smtClean="0"/>
              <a:t>‹N›</a:t>
            </a:fld>
            <a:endParaRPr lang="en-GB"/>
          </a:p>
        </p:txBody>
      </p:sp>
    </p:spTree>
    <p:extLst>
      <p:ext uri="{BB962C8B-B14F-4D97-AF65-F5344CB8AC3E}">
        <p14:creationId xmlns:p14="http://schemas.microsoft.com/office/powerpoint/2010/main" val="1941086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74720E-785B-4E32-B30D-C9D5C7525F2B}" type="datetimeFigureOut">
              <a:rPr lang="en-GB" smtClean="0"/>
              <a:t>11/02/2024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1E4A1C-9CC4-4A8B-A992-5B409ADA405D}" type="slidenum">
              <a:rPr lang="en-GB" smtClean="0"/>
              <a:t>‹N›</a:t>
            </a:fld>
            <a:endParaRPr lang="en-GB"/>
          </a:p>
        </p:txBody>
      </p:sp>
    </p:spTree>
    <p:extLst>
      <p:ext uri="{BB962C8B-B14F-4D97-AF65-F5344CB8AC3E}">
        <p14:creationId xmlns:p14="http://schemas.microsoft.com/office/powerpoint/2010/main" val="300557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74720E-785B-4E32-B30D-C9D5C7525F2B}" type="datetimeFigureOut">
              <a:rPr lang="en-GB" smtClean="0"/>
              <a:t>11/02/2024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21E4A1C-9CC4-4A8B-A992-5B409ADA405D}" type="slidenum">
              <a:rPr lang="en-GB" smtClean="0"/>
              <a:t>‹N›</a:t>
            </a:fld>
            <a:endParaRPr lang="en-GB"/>
          </a:p>
        </p:txBody>
      </p:sp>
    </p:spTree>
    <p:extLst>
      <p:ext uri="{BB962C8B-B14F-4D97-AF65-F5344CB8AC3E}">
        <p14:creationId xmlns:p14="http://schemas.microsoft.com/office/powerpoint/2010/main" val="1091385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74720E-785B-4E32-B30D-C9D5C7525F2B}" type="datetimeFigureOut">
              <a:rPr lang="en-GB" smtClean="0"/>
              <a:t>11/02/2024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21E4A1C-9CC4-4A8B-A992-5B409ADA405D}" type="slidenum">
              <a:rPr lang="en-GB" smtClean="0"/>
              <a:t>‹N›</a:t>
            </a:fld>
            <a:endParaRPr lang="en-GB"/>
          </a:p>
        </p:txBody>
      </p:sp>
    </p:spTree>
    <p:extLst>
      <p:ext uri="{BB962C8B-B14F-4D97-AF65-F5344CB8AC3E}">
        <p14:creationId xmlns:p14="http://schemas.microsoft.com/office/powerpoint/2010/main" val="3237962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74720E-785B-4E32-B30D-C9D5C7525F2B}" type="datetimeFigureOut">
              <a:rPr lang="en-GB" smtClean="0"/>
              <a:t>11/02/2024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21E4A1C-9CC4-4A8B-A992-5B409ADA405D}" type="slidenum">
              <a:rPr lang="en-GB" smtClean="0"/>
              <a:t>‹N›</a:t>
            </a:fld>
            <a:endParaRPr lang="en-GB"/>
          </a:p>
        </p:txBody>
      </p:sp>
    </p:spTree>
    <p:extLst>
      <p:ext uri="{BB962C8B-B14F-4D97-AF65-F5344CB8AC3E}">
        <p14:creationId xmlns:p14="http://schemas.microsoft.com/office/powerpoint/2010/main" val="2605615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74720E-785B-4E32-B30D-C9D5C7525F2B}" type="datetimeFigureOut">
              <a:rPr lang="en-GB" smtClean="0"/>
              <a:t>11/02/2024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21E4A1C-9CC4-4A8B-A992-5B409ADA405D}" type="slidenum">
              <a:rPr lang="en-GB" smtClean="0"/>
              <a:t>‹N›</a:t>
            </a:fld>
            <a:endParaRPr lang="en-GB"/>
          </a:p>
        </p:txBody>
      </p:sp>
    </p:spTree>
    <p:extLst>
      <p:ext uri="{BB962C8B-B14F-4D97-AF65-F5344CB8AC3E}">
        <p14:creationId xmlns:p14="http://schemas.microsoft.com/office/powerpoint/2010/main" val="3249336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74720E-785B-4E32-B30D-C9D5C7525F2B}" type="datetimeFigureOut">
              <a:rPr lang="en-GB" smtClean="0"/>
              <a:t>11/02/2024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21E4A1C-9CC4-4A8B-A992-5B409ADA405D}" type="slidenum">
              <a:rPr lang="en-GB" smtClean="0"/>
              <a:t>‹N›</a:t>
            </a:fld>
            <a:endParaRPr lang="en-GB"/>
          </a:p>
        </p:txBody>
      </p:sp>
    </p:spTree>
    <p:extLst>
      <p:ext uri="{BB962C8B-B14F-4D97-AF65-F5344CB8AC3E}">
        <p14:creationId xmlns:p14="http://schemas.microsoft.com/office/powerpoint/2010/main" val="986130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21E4A1C-9CC4-4A8B-A992-5B409ADA405D}" type="slidenum">
              <a:rPr lang="en-GB" smtClean="0"/>
              <a:t>‹N›</a:t>
            </a:fld>
            <a:endParaRPr lang="en-GB"/>
          </a:p>
        </p:txBody>
      </p:sp>
      <p:sp>
        <p:nvSpPr>
          <p:cNvPr id="5" name="Date Placeholder 4"/>
          <p:cNvSpPr>
            <a:spLocks noGrp="1"/>
          </p:cNvSpPr>
          <p:nvPr>
            <p:ph type="dt" sz="half" idx="10"/>
          </p:nvPr>
        </p:nvSpPr>
        <p:spPr/>
        <p:txBody>
          <a:bodyPr/>
          <a:lstStyle/>
          <a:p>
            <a:fld id="{C774720E-785B-4E32-B30D-C9D5C7525F2B}" type="datetimeFigureOut">
              <a:rPr lang="en-GB" smtClean="0"/>
              <a:t>11/02/2024</a:t>
            </a:fld>
            <a:endParaRPr lang="en-GB"/>
          </a:p>
        </p:txBody>
      </p:sp>
    </p:spTree>
    <p:extLst>
      <p:ext uri="{BB962C8B-B14F-4D97-AF65-F5344CB8AC3E}">
        <p14:creationId xmlns:p14="http://schemas.microsoft.com/office/powerpoint/2010/main" val="3865169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74720E-785B-4E32-B30D-C9D5C7525F2B}" type="datetimeFigureOut">
              <a:rPr lang="en-GB" smtClean="0"/>
              <a:t>11/02/2024</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21E4A1C-9CC4-4A8B-A992-5B409ADA405D}" type="slidenum">
              <a:rPr lang="en-GB" smtClean="0"/>
              <a:t>‹N›</a:t>
            </a:fld>
            <a:endParaRPr lang="en-GB"/>
          </a:p>
        </p:txBody>
      </p:sp>
    </p:spTree>
    <p:extLst>
      <p:ext uri="{BB962C8B-B14F-4D97-AF65-F5344CB8AC3E}">
        <p14:creationId xmlns:p14="http://schemas.microsoft.com/office/powerpoint/2010/main" val="2921542370"/>
      </p:ext>
    </p:extLst>
  </p:cSld>
  <p:clrMap bg1="lt1" tx1="dk1" bg2="lt2" tx2="dk2" accent1="accent1" accent2="accent2" accent3="accent3" accent4="accent4" accent5="accent5" accent6="accent6" hlink="hlink" folHlink="folHlink"/>
  <p:sldLayoutIdLst>
    <p:sldLayoutId id="2147483981" r:id="rId1"/>
    <p:sldLayoutId id="2147483982" r:id="rId2"/>
    <p:sldLayoutId id="2147483983" r:id="rId3"/>
    <p:sldLayoutId id="2147483984" r:id="rId4"/>
    <p:sldLayoutId id="2147483985" r:id="rId5"/>
    <p:sldLayoutId id="2147483986" r:id="rId6"/>
    <p:sldLayoutId id="2147483987" r:id="rId7"/>
    <p:sldLayoutId id="2147483988" r:id="rId8"/>
    <p:sldLayoutId id="2147483989" r:id="rId9"/>
    <p:sldLayoutId id="2147483990" r:id="rId10"/>
    <p:sldLayoutId id="2147483991" r:id="rId11"/>
    <p:sldLayoutId id="2147483992" r:id="rId12"/>
    <p:sldLayoutId id="2147483993" r:id="rId13"/>
    <p:sldLayoutId id="2147483994" r:id="rId14"/>
    <p:sldLayoutId id="2147483995" r:id="rId15"/>
    <p:sldLayoutId id="214748399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png"/><Relationship Id="rId7"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8.jpg"/><Relationship Id="rId10" Type="http://schemas.openxmlformats.org/officeDocument/2006/relationships/image" Target="../media/image13.jpg"/><Relationship Id="rId4" Type="http://schemas.openxmlformats.org/officeDocument/2006/relationships/image" Target="../media/image7.png"/><Relationship Id="rId9" Type="http://schemas.openxmlformats.org/officeDocument/2006/relationships/image" Target="../media/image12.jpg"/></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9EC98CD-8D09-4195-7A6E-A68A3F07D826}"/>
              </a:ext>
            </a:extLst>
          </p:cNvPr>
          <p:cNvSpPr txBox="1"/>
          <p:nvPr/>
        </p:nvSpPr>
        <p:spPr>
          <a:xfrm>
            <a:off x="1244365" y="113943"/>
            <a:ext cx="6625639" cy="2862322"/>
          </a:xfrm>
          <a:prstGeom prst="rect">
            <a:avLst/>
          </a:prstGeom>
          <a:noFill/>
        </p:spPr>
        <p:txBody>
          <a:bodyPr wrap="square">
            <a:spAutoFit/>
          </a:bodyPr>
          <a:lstStyle/>
          <a:p>
            <a:r>
              <a:rPr lang="fr-FR" sz="6000" b="1" dirty="0">
                <a:ln w="22225">
                  <a:solidFill>
                    <a:schemeClr val="accent6">
                      <a:lumMod val="75000"/>
                    </a:schemeClr>
                  </a:solidFill>
                  <a:prstDash val="solid"/>
                </a:ln>
                <a:solidFill>
                  <a:srgbClr val="00B0F0"/>
                </a:solidFill>
              </a:rPr>
              <a:t>IRIS RECOGNITION vs FACE RECOGNITION</a:t>
            </a:r>
          </a:p>
        </p:txBody>
      </p:sp>
      <p:sp>
        <p:nvSpPr>
          <p:cNvPr id="7" name="CasellaDiTesto 6">
            <a:extLst>
              <a:ext uri="{FF2B5EF4-FFF2-40B4-BE49-F238E27FC236}">
                <a16:creationId xmlns:a16="http://schemas.microsoft.com/office/drawing/2014/main" id="{66C886B0-0072-D858-BA8F-DFF8E2F2CFBF}"/>
              </a:ext>
            </a:extLst>
          </p:cNvPr>
          <p:cNvSpPr txBox="1"/>
          <p:nvPr/>
        </p:nvSpPr>
        <p:spPr>
          <a:xfrm>
            <a:off x="85333" y="6097726"/>
            <a:ext cx="8901953" cy="646331"/>
          </a:xfrm>
          <a:prstGeom prst="rect">
            <a:avLst/>
          </a:prstGeom>
          <a:noFill/>
        </p:spPr>
        <p:txBody>
          <a:bodyPr wrap="square">
            <a:spAutoFit/>
          </a:bodyPr>
          <a:lstStyle/>
          <a:p>
            <a:r>
              <a:rPr lang="en-GB" dirty="0">
                <a:solidFill>
                  <a:schemeClr val="bg1">
                    <a:lumMod val="65000"/>
                  </a:schemeClr>
                </a:solidFill>
                <a:latin typeface="Aptos Narrow" panose="020B0004020202020204" pitchFamily="34" charset="0"/>
              </a:rPr>
              <a:t>Biometric systems course – cybersecurity master degree at Sapienza University </a:t>
            </a:r>
          </a:p>
          <a:p>
            <a:r>
              <a:rPr lang="en-GB" dirty="0">
                <a:solidFill>
                  <a:schemeClr val="bg1">
                    <a:lumMod val="65000"/>
                  </a:schemeClr>
                </a:solidFill>
                <a:latin typeface="Aptos Narrow" panose="020B0004020202020204" pitchFamily="34" charset="0"/>
              </a:rPr>
              <a:t>Group members: Noemi Giustini, Filippo Guerra, Filippo Olimpieri, Ludovica </a:t>
            </a:r>
            <a:r>
              <a:rPr lang="en-GB" dirty="0" err="1">
                <a:solidFill>
                  <a:schemeClr val="bg1">
                    <a:lumMod val="65000"/>
                  </a:schemeClr>
                </a:solidFill>
                <a:latin typeface="Aptos Narrow" panose="020B0004020202020204" pitchFamily="34" charset="0"/>
              </a:rPr>
              <a:t>Garufi</a:t>
            </a:r>
            <a:endParaRPr lang="en-GB" dirty="0">
              <a:solidFill>
                <a:schemeClr val="bg1">
                  <a:lumMod val="65000"/>
                </a:schemeClr>
              </a:solidFill>
              <a:latin typeface="Aptos Narrow" panose="020B0004020202020204" pitchFamily="34" charset="0"/>
            </a:endParaRPr>
          </a:p>
        </p:txBody>
      </p:sp>
      <p:sp>
        <p:nvSpPr>
          <p:cNvPr id="9" name="CasellaDiTesto 8">
            <a:extLst>
              <a:ext uri="{FF2B5EF4-FFF2-40B4-BE49-F238E27FC236}">
                <a16:creationId xmlns:a16="http://schemas.microsoft.com/office/drawing/2014/main" id="{31AED4A7-8E8B-EC4E-862F-A3792F2C40FC}"/>
              </a:ext>
            </a:extLst>
          </p:cNvPr>
          <p:cNvSpPr txBox="1"/>
          <p:nvPr/>
        </p:nvSpPr>
        <p:spPr>
          <a:xfrm>
            <a:off x="786732" y="3382833"/>
            <a:ext cx="6665261" cy="2308324"/>
          </a:xfrm>
          <a:prstGeom prst="rect">
            <a:avLst/>
          </a:prstGeom>
          <a:noFill/>
        </p:spPr>
        <p:txBody>
          <a:bodyPr wrap="square">
            <a:spAutoFit/>
          </a:bodyPr>
          <a:lstStyle/>
          <a:p>
            <a:pPr algn="just"/>
            <a:r>
              <a:rPr lang="en-GB" sz="2400" dirty="0">
                <a:latin typeface="Times New Roman" panose="02020603050405020304" pitchFamily="18" charset="0"/>
                <a:cs typeface="Times New Roman" panose="02020603050405020304" pitchFamily="18" charset="0"/>
              </a:rPr>
              <a:t>In our study, we aim to conduct a comprehensive comparison between two biometric recognition methods: face recognition and iris recognition. These two modalities exhibit distinct characteristics in terms of usage, approaches, algorithms, use cases, and performance metrics.</a:t>
            </a:r>
          </a:p>
        </p:txBody>
      </p:sp>
      <p:pic>
        <p:nvPicPr>
          <p:cNvPr id="2050" name="Picture 2" descr="genera un'immagine che rappresenta il metodo di riconoscimento biometrico face recognition. Immagine 3 di 4">
            <a:extLst>
              <a:ext uri="{FF2B5EF4-FFF2-40B4-BE49-F238E27FC236}">
                <a16:creationId xmlns:a16="http://schemas.microsoft.com/office/drawing/2014/main" id="{CD3DC44A-17E5-75DD-2898-9DC8D03CAEF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47" r="2107"/>
          <a:stretch/>
        </p:blipFill>
        <p:spPr bwMode="auto">
          <a:xfrm>
            <a:off x="7870004" y="1287906"/>
            <a:ext cx="3912103" cy="415531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096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1C6CD6C2-56B1-64C8-AA6B-BC03F3C7C86D}"/>
              </a:ext>
            </a:extLst>
          </p:cNvPr>
          <p:cNvSpPr txBox="1"/>
          <p:nvPr/>
        </p:nvSpPr>
        <p:spPr>
          <a:xfrm>
            <a:off x="430938" y="123440"/>
            <a:ext cx="9267865" cy="830997"/>
          </a:xfrm>
          <a:prstGeom prst="rect">
            <a:avLst/>
          </a:prstGeom>
          <a:noFill/>
        </p:spPr>
        <p:txBody>
          <a:bodyPr wrap="square">
            <a:spAutoFit/>
          </a:bodyPr>
          <a:lstStyle/>
          <a:p>
            <a:r>
              <a:rPr lang="en-GB" sz="4800" b="1" dirty="0">
                <a:ln w="22225">
                  <a:solidFill>
                    <a:schemeClr val="accent6">
                      <a:lumMod val="75000"/>
                    </a:schemeClr>
                  </a:solidFill>
                  <a:prstDash val="solid"/>
                </a:ln>
                <a:solidFill>
                  <a:srgbClr val="00B0F0"/>
                </a:solidFill>
              </a:rPr>
              <a:t>Face Re-Identification Demo</a:t>
            </a:r>
          </a:p>
        </p:txBody>
      </p:sp>
      <p:sp>
        <p:nvSpPr>
          <p:cNvPr id="9" name="CasellaDiTesto 8">
            <a:extLst>
              <a:ext uri="{FF2B5EF4-FFF2-40B4-BE49-F238E27FC236}">
                <a16:creationId xmlns:a16="http://schemas.microsoft.com/office/drawing/2014/main" id="{5CE42FD0-9CB5-08DF-E9CC-0A989DF036A6}"/>
              </a:ext>
            </a:extLst>
          </p:cNvPr>
          <p:cNvSpPr txBox="1"/>
          <p:nvPr/>
        </p:nvSpPr>
        <p:spPr>
          <a:xfrm>
            <a:off x="1015243" y="2634384"/>
            <a:ext cx="5354179" cy="1323439"/>
          </a:xfrm>
          <a:prstGeom prst="rect">
            <a:avLst/>
          </a:prstGeom>
          <a:noFill/>
        </p:spPr>
        <p:txBody>
          <a:bodyPr wrap="square">
            <a:spAutoFit/>
          </a:bodyPr>
          <a:lstStyle/>
          <a:p>
            <a:pPr algn="ctr"/>
            <a:r>
              <a:rPr lang="en-GB" sz="2000" dirty="0">
                <a:solidFill>
                  <a:schemeClr val="accent6"/>
                </a:solidFill>
                <a:latin typeface="Aptos Narrow" panose="020B0004020202020204" pitchFamily="34" charset="0"/>
              </a:rPr>
              <a:t>Viola-Jones Algorithm</a:t>
            </a:r>
          </a:p>
          <a:p>
            <a:pPr algn="just"/>
            <a:r>
              <a:rPr lang="en-GB" sz="2000" dirty="0">
                <a:latin typeface="Times New Roman" panose="02020603050405020304" pitchFamily="18" charset="0"/>
                <a:cs typeface="Times New Roman" panose="02020603050405020304" pitchFamily="18" charset="0"/>
              </a:rPr>
              <a:t>Developed by Paul Viola and Michael Jones, this algorithm is a cornerstone in face detection technology, known for its real-time efficiency.</a:t>
            </a:r>
          </a:p>
        </p:txBody>
      </p:sp>
      <p:sp>
        <p:nvSpPr>
          <p:cNvPr id="11" name="CasellaDiTesto 10">
            <a:extLst>
              <a:ext uri="{FF2B5EF4-FFF2-40B4-BE49-F238E27FC236}">
                <a16:creationId xmlns:a16="http://schemas.microsoft.com/office/drawing/2014/main" id="{6B5BA500-CBDC-8A46-2E14-97861D2545AA}"/>
              </a:ext>
            </a:extLst>
          </p:cNvPr>
          <p:cNvSpPr txBox="1"/>
          <p:nvPr/>
        </p:nvSpPr>
        <p:spPr>
          <a:xfrm>
            <a:off x="536757" y="4223616"/>
            <a:ext cx="3155576" cy="1938992"/>
          </a:xfrm>
          <a:prstGeom prst="rect">
            <a:avLst/>
          </a:prstGeom>
          <a:noFill/>
        </p:spPr>
        <p:txBody>
          <a:bodyPr wrap="square">
            <a:spAutoFit/>
          </a:bodyPr>
          <a:lstStyle/>
          <a:p>
            <a:pPr algn="ctr"/>
            <a:r>
              <a:rPr lang="en-GB" sz="2000" dirty="0" err="1">
                <a:solidFill>
                  <a:schemeClr val="accent6"/>
                </a:solidFill>
                <a:latin typeface="Aptos Narrow" panose="020B0004020202020204" pitchFamily="34" charset="0"/>
              </a:rPr>
              <a:t>Haar</a:t>
            </a:r>
            <a:r>
              <a:rPr lang="en-GB" sz="2000" dirty="0">
                <a:solidFill>
                  <a:schemeClr val="accent6"/>
                </a:solidFill>
                <a:latin typeface="Aptos Narrow" panose="020B0004020202020204" pitchFamily="34" charset="0"/>
              </a:rPr>
              <a:t>-like Features</a:t>
            </a:r>
          </a:p>
          <a:p>
            <a:pPr algn="just"/>
            <a:r>
              <a:rPr lang="en-GB" sz="2000" dirty="0">
                <a:latin typeface="Times New Roman" panose="02020603050405020304" pitchFamily="18" charset="0"/>
                <a:cs typeface="Times New Roman" panose="02020603050405020304" pitchFamily="18" charset="0"/>
              </a:rPr>
              <a:t>Rectangular filters that capture variations in pixel intensities, crucial for the algorithm's ability to detect faces accurately.</a:t>
            </a:r>
          </a:p>
        </p:txBody>
      </p:sp>
      <p:sp>
        <p:nvSpPr>
          <p:cNvPr id="13" name="CasellaDiTesto 12">
            <a:extLst>
              <a:ext uri="{FF2B5EF4-FFF2-40B4-BE49-F238E27FC236}">
                <a16:creationId xmlns:a16="http://schemas.microsoft.com/office/drawing/2014/main" id="{F119CBCC-D165-89A1-F249-76170F717511}"/>
              </a:ext>
            </a:extLst>
          </p:cNvPr>
          <p:cNvSpPr txBox="1"/>
          <p:nvPr/>
        </p:nvSpPr>
        <p:spPr>
          <a:xfrm>
            <a:off x="4246489" y="4223616"/>
            <a:ext cx="3048000" cy="1938992"/>
          </a:xfrm>
          <a:prstGeom prst="rect">
            <a:avLst/>
          </a:prstGeom>
          <a:noFill/>
        </p:spPr>
        <p:txBody>
          <a:bodyPr wrap="square">
            <a:spAutoFit/>
          </a:bodyPr>
          <a:lstStyle/>
          <a:p>
            <a:pPr algn="ctr"/>
            <a:r>
              <a:rPr lang="en-GB" sz="2000" dirty="0">
                <a:solidFill>
                  <a:schemeClr val="accent6"/>
                </a:solidFill>
                <a:latin typeface="Aptos Narrow" panose="020B0004020202020204" pitchFamily="34" charset="0"/>
              </a:rPr>
              <a:t>Cascade of Classifiers</a:t>
            </a:r>
          </a:p>
          <a:p>
            <a:pPr algn="just"/>
            <a:r>
              <a:rPr lang="en-GB" sz="2000" dirty="0">
                <a:latin typeface="Times New Roman" panose="02020603050405020304" pitchFamily="18" charset="0"/>
                <a:cs typeface="Times New Roman" panose="02020603050405020304" pitchFamily="18" charset="0"/>
              </a:rPr>
              <a:t>A series of filters that work to eliminate non-face areas, ensuring rapid and precise detection of faces in various environments.</a:t>
            </a:r>
          </a:p>
        </p:txBody>
      </p:sp>
      <p:sp>
        <p:nvSpPr>
          <p:cNvPr id="3" name="CasellaDiTesto 2">
            <a:extLst>
              <a:ext uri="{FF2B5EF4-FFF2-40B4-BE49-F238E27FC236}">
                <a16:creationId xmlns:a16="http://schemas.microsoft.com/office/drawing/2014/main" id="{D8B744F3-DF28-BF22-F829-D4F74245EDDB}"/>
              </a:ext>
            </a:extLst>
          </p:cNvPr>
          <p:cNvSpPr txBox="1"/>
          <p:nvPr/>
        </p:nvSpPr>
        <p:spPr>
          <a:xfrm>
            <a:off x="225456" y="1045152"/>
            <a:ext cx="7069034" cy="1323439"/>
          </a:xfrm>
          <a:prstGeom prst="rect">
            <a:avLst/>
          </a:prstGeom>
          <a:noFill/>
        </p:spPr>
        <p:txBody>
          <a:bodyPr wrap="square">
            <a:spAutoFit/>
          </a:bodyPr>
          <a:lstStyle/>
          <a:p>
            <a:pPr algn="just"/>
            <a:r>
              <a:rPr lang="en-GB" sz="2000" dirty="0">
                <a:latin typeface="Times New Roman" panose="02020603050405020304" pitchFamily="18" charset="0"/>
                <a:cs typeface="Times New Roman" panose="02020603050405020304" pitchFamily="18" charset="0"/>
              </a:rPr>
              <a:t>In our demo we use a computer's webcam for real-time face recognition. It introduces the concept of re-identification (re-ID), which aims to match individuals across different video sources and time frames using various features like appearance and behaviour.</a:t>
            </a:r>
          </a:p>
        </p:txBody>
      </p:sp>
      <p:pic>
        <p:nvPicPr>
          <p:cNvPr id="6" name="Immagine 5">
            <a:extLst>
              <a:ext uri="{FF2B5EF4-FFF2-40B4-BE49-F238E27FC236}">
                <a16:creationId xmlns:a16="http://schemas.microsoft.com/office/drawing/2014/main" id="{7501ADDA-5F7C-ACE7-121D-ED5BF2B00703}"/>
              </a:ext>
            </a:extLst>
          </p:cNvPr>
          <p:cNvPicPr>
            <a:picLocks noChangeAspect="1"/>
          </p:cNvPicPr>
          <p:nvPr/>
        </p:nvPicPr>
        <p:blipFill rotWithShape="1">
          <a:blip r:embed="rId2"/>
          <a:srcRect r="4789"/>
          <a:stretch/>
        </p:blipFill>
        <p:spPr>
          <a:xfrm>
            <a:off x="7343869" y="1215853"/>
            <a:ext cx="4709867" cy="49467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145101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out)">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8EA159D4-2E38-8EF9-F526-72F910D1067F}"/>
              </a:ext>
            </a:extLst>
          </p:cNvPr>
          <p:cNvSpPr txBox="1"/>
          <p:nvPr/>
        </p:nvSpPr>
        <p:spPr>
          <a:xfrm>
            <a:off x="3017883" y="648260"/>
            <a:ext cx="6454891" cy="830997"/>
          </a:xfrm>
          <a:prstGeom prst="rect">
            <a:avLst/>
          </a:prstGeom>
          <a:noFill/>
        </p:spPr>
        <p:txBody>
          <a:bodyPr wrap="square">
            <a:spAutoFit/>
          </a:bodyPr>
          <a:lstStyle/>
          <a:p>
            <a:r>
              <a:rPr lang="en-GB" sz="4800" b="1" dirty="0">
                <a:ln w="22225">
                  <a:solidFill>
                    <a:schemeClr val="accent6">
                      <a:lumMod val="75000"/>
                    </a:schemeClr>
                  </a:solidFill>
                  <a:prstDash val="solid"/>
                </a:ln>
                <a:solidFill>
                  <a:srgbClr val="00B0F0"/>
                </a:solidFill>
              </a:rPr>
              <a:t>Viola-Jones algorithm </a:t>
            </a:r>
          </a:p>
        </p:txBody>
      </p:sp>
      <p:sp>
        <p:nvSpPr>
          <p:cNvPr id="11" name="Rettangolo 10">
            <a:extLst>
              <a:ext uri="{FF2B5EF4-FFF2-40B4-BE49-F238E27FC236}">
                <a16:creationId xmlns:a16="http://schemas.microsoft.com/office/drawing/2014/main" id="{F19D2C3C-23D3-B1FF-88A7-D95A7A1EEB1A}"/>
              </a:ext>
            </a:extLst>
          </p:cNvPr>
          <p:cNvSpPr/>
          <p:nvPr/>
        </p:nvSpPr>
        <p:spPr>
          <a:xfrm>
            <a:off x="510988" y="1945273"/>
            <a:ext cx="1353671" cy="92333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600" dirty="0" err="1">
                <a:solidFill>
                  <a:schemeClr val="tx1"/>
                </a:solidFill>
              </a:rPr>
              <a:t>Acquisition</a:t>
            </a:r>
            <a:r>
              <a:rPr lang="it-IT" sz="1600" dirty="0">
                <a:solidFill>
                  <a:schemeClr val="tx1"/>
                </a:solidFill>
              </a:rPr>
              <a:t> face image</a:t>
            </a:r>
            <a:endParaRPr lang="en-GB" sz="1600" dirty="0">
              <a:solidFill>
                <a:schemeClr val="tx1"/>
              </a:solidFill>
            </a:endParaRPr>
          </a:p>
        </p:txBody>
      </p:sp>
      <p:sp>
        <p:nvSpPr>
          <p:cNvPr id="12" name="Rettangolo 11">
            <a:extLst>
              <a:ext uri="{FF2B5EF4-FFF2-40B4-BE49-F238E27FC236}">
                <a16:creationId xmlns:a16="http://schemas.microsoft.com/office/drawing/2014/main" id="{98F33E14-EE8B-3BF6-6F52-463600B0D4A8}"/>
              </a:ext>
            </a:extLst>
          </p:cNvPr>
          <p:cNvSpPr/>
          <p:nvPr/>
        </p:nvSpPr>
        <p:spPr>
          <a:xfrm>
            <a:off x="2494735" y="1945273"/>
            <a:ext cx="1353671" cy="92333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Face </a:t>
            </a:r>
            <a:r>
              <a:rPr lang="it-IT" dirty="0" err="1">
                <a:solidFill>
                  <a:schemeClr val="tx1"/>
                </a:solidFill>
              </a:rPr>
              <a:t>detection</a:t>
            </a:r>
            <a:endParaRPr lang="en-GB" dirty="0">
              <a:solidFill>
                <a:schemeClr val="tx1"/>
              </a:solidFill>
            </a:endParaRPr>
          </a:p>
        </p:txBody>
      </p:sp>
      <p:sp>
        <p:nvSpPr>
          <p:cNvPr id="13" name="Rettangolo 12">
            <a:extLst>
              <a:ext uri="{FF2B5EF4-FFF2-40B4-BE49-F238E27FC236}">
                <a16:creationId xmlns:a16="http://schemas.microsoft.com/office/drawing/2014/main" id="{FA671AD6-67B8-5638-9BCF-59F61803B608}"/>
              </a:ext>
            </a:extLst>
          </p:cNvPr>
          <p:cNvSpPr/>
          <p:nvPr/>
        </p:nvSpPr>
        <p:spPr>
          <a:xfrm>
            <a:off x="4481136" y="1945273"/>
            <a:ext cx="1353671" cy="92333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Haar</a:t>
            </a:r>
            <a:r>
              <a:rPr lang="it-IT" dirty="0">
                <a:solidFill>
                  <a:schemeClr val="tx1"/>
                </a:solidFill>
              </a:rPr>
              <a:t> feature </a:t>
            </a:r>
            <a:r>
              <a:rPr lang="it-IT" dirty="0" err="1">
                <a:solidFill>
                  <a:schemeClr val="tx1"/>
                </a:solidFill>
              </a:rPr>
              <a:t>extraction</a:t>
            </a:r>
            <a:endParaRPr lang="en-GB" dirty="0">
              <a:solidFill>
                <a:schemeClr val="tx1"/>
              </a:solidFill>
            </a:endParaRPr>
          </a:p>
        </p:txBody>
      </p:sp>
      <p:sp>
        <p:nvSpPr>
          <p:cNvPr id="14" name="Rettangolo 13">
            <a:extLst>
              <a:ext uri="{FF2B5EF4-FFF2-40B4-BE49-F238E27FC236}">
                <a16:creationId xmlns:a16="http://schemas.microsoft.com/office/drawing/2014/main" id="{97C0990C-86FA-98B4-73F6-C05635FE9173}"/>
              </a:ext>
            </a:extLst>
          </p:cNvPr>
          <p:cNvSpPr/>
          <p:nvPr/>
        </p:nvSpPr>
        <p:spPr>
          <a:xfrm>
            <a:off x="6467537" y="1945273"/>
            <a:ext cx="1353671" cy="92333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Integral image </a:t>
            </a:r>
            <a:r>
              <a:rPr lang="it-IT" dirty="0" err="1">
                <a:solidFill>
                  <a:schemeClr val="tx1"/>
                </a:solidFill>
              </a:rPr>
              <a:t>calculation</a:t>
            </a:r>
            <a:endParaRPr lang="en-GB" dirty="0">
              <a:solidFill>
                <a:schemeClr val="tx1"/>
              </a:solidFill>
            </a:endParaRPr>
          </a:p>
        </p:txBody>
      </p:sp>
      <p:sp>
        <p:nvSpPr>
          <p:cNvPr id="15" name="Rettangolo 14">
            <a:extLst>
              <a:ext uri="{FF2B5EF4-FFF2-40B4-BE49-F238E27FC236}">
                <a16:creationId xmlns:a16="http://schemas.microsoft.com/office/drawing/2014/main" id="{541B3B51-8941-7671-9957-5972AF23E042}"/>
              </a:ext>
            </a:extLst>
          </p:cNvPr>
          <p:cNvSpPr/>
          <p:nvPr/>
        </p:nvSpPr>
        <p:spPr>
          <a:xfrm>
            <a:off x="8453938" y="1945273"/>
            <a:ext cx="1353672" cy="92333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Boosting</a:t>
            </a:r>
            <a:endParaRPr lang="en-GB" dirty="0">
              <a:solidFill>
                <a:schemeClr val="tx1"/>
              </a:solidFill>
            </a:endParaRPr>
          </a:p>
        </p:txBody>
      </p:sp>
      <p:sp>
        <p:nvSpPr>
          <p:cNvPr id="16" name="Rettangolo 15">
            <a:extLst>
              <a:ext uri="{FF2B5EF4-FFF2-40B4-BE49-F238E27FC236}">
                <a16:creationId xmlns:a16="http://schemas.microsoft.com/office/drawing/2014/main" id="{CDD4990D-52B8-9BD0-8A15-94BC0087242B}"/>
              </a:ext>
            </a:extLst>
          </p:cNvPr>
          <p:cNvSpPr/>
          <p:nvPr/>
        </p:nvSpPr>
        <p:spPr>
          <a:xfrm>
            <a:off x="10440341" y="1945273"/>
            <a:ext cx="1353672" cy="92333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Cascade</a:t>
            </a:r>
            <a:r>
              <a:rPr lang="it-IT" dirty="0">
                <a:solidFill>
                  <a:schemeClr val="tx1"/>
                </a:solidFill>
              </a:rPr>
              <a:t> of </a:t>
            </a:r>
            <a:r>
              <a:rPr lang="it-IT" dirty="0" err="1">
                <a:solidFill>
                  <a:schemeClr val="tx1"/>
                </a:solidFill>
              </a:rPr>
              <a:t>classifier</a:t>
            </a:r>
            <a:endParaRPr lang="it-IT" dirty="0">
              <a:solidFill>
                <a:schemeClr val="tx1"/>
              </a:solidFill>
            </a:endParaRPr>
          </a:p>
        </p:txBody>
      </p:sp>
      <p:cxnSp>
        <p:nvCxnSpPr>
          <p:cNvPr id="18" name="Connettore 2 17">
            <a:extLst>
              <a:ext uri="{FF2B5EF4-FFF2-40B4-BE49-F238E27FC236}">
                <a16:creationId xmlns:a16="http://schemas.microsoft.com/office/drawing/2014/main" id="{F3E27FE5-FEDB-5B2E-5F59-610E098A0AB6}"/>
              </a:ext>
            </a:extLst>
          </p:cNvPr>
          <p:cNvCxnSpPr>
            <a:stCxn id="11" idx="3"/>
            <a:endCxn id="12" idx="1"/>
          </p:cNvCxnSpPr>
          <p:nvPr/>
        </p:nvCxnSpPr>
        <p:spPr>
          <a:xfrm>
            <a:off x="1864659" y="2406938"/>
            <a:ext cx="6300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ttore 2 18">
            <a:extLst>
              <a:ext uri="{FF2B5EF4-FFF2-40B4-BE49-F238E27FC236}">
                <a16:creationId xmlns:a16="http://schemas.microsoft.com/office/drawing/2014/main" id="{E673A2D3-2631-9A3A-FBBC-0AB4F68E5DB5}"/>
              </a:ext>
            </a:extLst>
          </p:cNvPr>
          <p:cNvCxnSpPr/>
          <p:nvPr/>
        </p:nvCxnSpPr>
        <p:spPr>
          <a:xfrm>
            <a:off x="3848406" y="2406938"/>
            <a:ext cx="6300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nettore 2 19">
            <a:extLst>
              <a:ext uri="{FF2B5EF4-FFF2-40B4-BE49-F238E27FC236}">
                <a16:creationId xmlns:a16="http://schemas.microsoft.com/office/drawing/2014/main" id="{B3E23015-D0AF-0F47-9E2B-B37FFE19742A}"/>
              </a:ext>
            </a:extLst>
          </p:cNvPr>
          <p:cNvCxnSpPr/>
          <p:nvPr/>
        </p:nvCxnSpPr>
        <p:spPr>
          <a:xfrm>
            <a:off x="5837461" y="2393405"/>
            <a:ext cx="6300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ttore 2 20">
            <a:extLst>
              <a:ext uri="{FF2B5EF4-FFF2-40B4-BE49-F238E27FC236}">
                <a16:creationId xmlns:a16="http://schemas.microsoft.com/office/drawing/2014/main" id="{AC128AA8-3CDB-A93A-B5A2-52E7A3204192}"/>
              </a:ext>
            </a:extLst>
          </p:cNvPr>
          <p:cNvCxnSpPr/>
          <p:nvPr/>
        </p:nvCxnSpPr>
        <p:spPr>
          <a:xfrm>
            <a:off x="7821208" y="2393405"/>
            <a:ext cx="6300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nettore 2 21">
            <a:extLst>
              <a:ext uri="{FF2B5EF4-FFF2-40B4-BE49-F238E27FC236}">
                <a16:creationId xmlns:a16="http://schemas.microsoft.com/office/drawing/2014/main" id="{48401ED8-1946-2943-6E92-28B4C75E235A}"/>
              </a:ext>
            </a:extLst>
          </p:cNvPr>
          <p:cNvCxnSpPr/>
          <p:nvPr/>
        </p:nvCxnSpPr>
        <p:spPr>
          <a:xfrm>
            <a:off x="9807610" y="2388837"/>
            <a:ext cx="6300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4" name="Immagine 23">
            <a:extLst>
              <a:ext uri="{FF2B5EF4-FFF2-40B4-BE49-F238E27FC236}">
                <a16:creationId xmlns:a16="http://schemas.microsoft.com/office/drawing/2014/main" id="{00255D7C-5D1B-3152-F8D7-CC035CEDC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764" y="3308045"/>
            <a:ext cx="1859157" cy="1394368"/>
          </a:xfrm>
          <a:prstGeom prst="rect">
            <a:avLst/>
          </a:prstGeom>
        </p:spPr>
      </p:pic>
      <p:pic>
        <p:nvPicPr>
          <p:cNvPr id="27" name="Immagine 26">
            <a:extLst>
              <a:ext uri="{FF2B5EF4-FFF2-40B4-BE49-F238E27FC236}">
                <a16:creationId xmlns:a16="http://schemas.microsoft.com/office/drawing/2014/main" id="{D63FE129-5B73-9CB4-DF16-3F713CAF6F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8071" y="3308045"/>
            <a:ext cx="1859157" cy="1394368"/>
          </a:xfrm>
          <a:prstGeom prst="rect">
            <a:avLst/>
          </a:prstGeom>
        </p:spPr>
      </p:pic>
      <p:sp>
        <p:nvSpPr>
          <p:cNvPr id="28" name="Rettangolo 27">
            <a:extLst>
              <a:ext uri="{FF2B5EF4-FFF2-40B4-BE49-F238E27FC236}">
                <a16:creationId xmlns:a16="http://schemas.microsoft.com/office/drawing/2014/main" id="{4B33B1A1-5DB2-F259-5E88-FCA379BD525C}"/>
              </a:ext>
            </a:extLst>
          </p:cNvPr>
          <p:cNvSpPr/>
          <p:nvPr/>
        </p:nvSpPr>
        <p:spPr>
          <a:xfrm>
            <a:off x="2937509" y="3630930"/>
            <a:ext cx="468631" cy="50673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8" name="Picture 4" descr="OpenCV: Face Detection using Haar Cascades">
            <a:extLst>
              <a:ext uri="{FF2B5EF4-FFF2-40B4-BE49-F238E27FC236}">
                <a16:creationId xmlns:a16="http://schemas.microsoft.com/office/drawing/2014/main" id="{95196221-1574-56EC-149E-5C51C404734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227"/>
          <a:stretch/>
        </p:blipFill>
        <p:spPr bwMode="auto">
          <a:xfrm>
            <a:off x="4236378" y="3216242"/>
            <a:ext cx="1724687" cy="15463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e integral image. Left: A simple input of image values. Center: The... |  Download Scientific Diagram">
            <a:extLst>
              <a:ext uri="{FF2B5EF4-FFF2-40B4-BE49-F238E27FC236}">
                <a16:creationId xmlns:a16="http://schemas.microsoft.com/office/drawing/2014/main" id="{A290EEB2-A239-11DB-0A19-6CF2A646AAC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191" t="3119" r="1612" b="3119"/>
          <a:stretch/>
        </p:blipFill>
        <p:spPr bwMode="auto">
          <a:xfrm>
            <a:off x="6103696" y="3216242"/>
            <a:ext cx="2218989" cy="164857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oosting in Machine Learning | Boosting and AdaBoost - GeeksforGeeks">
            <a:extLst>
              <a:ext uri="{FF2B5EF4-FFF2-40B4-BE49-F238E27FC236}">
                <a16:creationId xmlns:a16="http://schemas.microsoft.com/office/drawing/2014/main" id="{8EDFE5E9-EED1-854C-3434-C265D55643E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409" t="3588" r="24855"/>
          <a:stretch/>
        </p:blipFill>
        <p:spPr bwMode="auto">
          <a:xfrm>
            <a:off x="8492239" y="3083861"/>
            <a:ext cx="3348727" cy="2524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62320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69AFDD4B-8396-7156-A0D6-22BD0BA73C08}"/>
              </a:ext>
            </a:extLst>
          </p:cNvPr>
          <p:cNvSpPr txBox="1"/>
          <p:nvPr/>
        </p:nvSpPr>
        <p:spPr>
          <a:xfrm>
            <a:off x="5249944" y="302885"/>
            <a:ext cx="5850730" cy="1015663"/>
          </a:xfrm>
          <a:prstGeom prst="rect">
            <a:avLst/>
          </a:prstGeom>
          <a:noFill/>
        </p:spPr>
        <p:txBody>
          <a:bodyPr wrap="square">
            <a:spAutoFit/>
          </a:bodyPr>
          <a:lstStyle/>
          <a:p>
            <a:r>
              <a:rPr lang="en-GB" sz="6000" b="1" dirty="0">
                <a:ln w="22225">
                  <a:solidFill>
                    <a:schemeClr val="accent6">
                      <a:lumMod val="75000"/>
                    </a:schemeClr>
                  </a:solidFill>
                  <a:prstDash val="solid"/>
                </a:ln>
                <a:solidFill>
                  <a:srgbClr val="00B0F0"/>
                </a:solidFill>
              </a:rPr>
              <a:t>Iris Recognition</a:t>
            </a:r>
          </a:p>
        </p:txBody>
      </p:sp>
      <p:sp>
        <p:nvSpPr>
          <p:cNvPr id="5" name="CasellaDiTesto 4">
            <a:extLst>
              <a:ext uri="{FF2B5EF4-FFF2-40B4-BE49-F238E27FC236}">
                <a16:creationId xmlns:a16="http://schemas.microsoft.com/office/drawing/2014/main" id="{F121A778-FDA6-9F65-4DDB-2AB32D5E8177}"/>
              </a:ext>
            </a:extLst>
          </p:cNvPr>
          <p:cNvSpPr txBox="1"/>
          <p:nvPr/>
        </p:nvSpPr>
        <p:spPr>
          <a:xfrm>
            <a:off x="5064556" y="1572574"/>
            <a:ext cx="6221506" cy="4832092"/>
          </a:xfrm>
          <a:prstGeom prst="rect">
            <a:avLst/>
          </a:prstGeom>
          <a:solidFill>
            <a:schemeClr val="bg1"/>
          </a:solidFill>
          <a:effectLst>
            <a:innerShdw blurRad="152400" dist="25400">
              <a:schemeClr val="accent6">
                <a:alpha val="70000"/>
              </a:schemeClr>
            </a:innerShdw>
            <a:softEdge rad="0"/>
          </a:effectLst>
        </p:spPr>
        <p:txBody>
          <a:bodyPr wrap="square">
            <a:spAutoFit/>
          </a:bodyPr>
          <a:lstStyle/>
          <a:p>
            <a:pPr algn="just"/>
            <a:r>
              <a:rPr lang="en-GB" sz="2200" dirty="0">
                <a:latin typeface="Times New Roman" panose="02020603050405020304" pitchFamily="18" charset="0"/>
                <a:cs typeface="Times New Roman" panose="02020603050405020304" pitchFamily="18" charset="0"/>
              </a:rPr>
              <a:t>Iris recognition is a cutting-edge biometric technology that uses the unique and complex patterns of the human iris to identify individuals. </a:t>
            </a:r>
          </a:p>
          <a:p>
            <a:pPr algn="just"/>
            <a:endParaRPr lang="en-GB" sz="2200" dirty="0">
              <a:latin typeface="Times New Roman" panose="02020603050405020304" pitchFamily="18" charset="0"/>
              <a:cs typeface="Times New Roman" panose="02020603050405020304" pitchFamily="18" charset="0"/>
            </a:endParaRPr>
          </a:p>
          <a:p>
            <a:pPr algn="just"/>
            <a:r>
              <a:rPr lang="en-GB" sz="2200" dirty="0">
                <a:latin typeface="Times New Roman" panose="02020603050405020304" pitchFamily="18" charset="0"/>
                <a:cs typeface="Times New Roman" panose="02020603050405020304" pitchFamily="18" charset="0"/>
              </a:rPr>
              <a:t>Iris recognition focuses on capturing and analysing the unique patterns of the iris to establish a person's identity, offering a non-intrusive and efficient means of biometric authentication.</a:t>
            </a:r>
          </a:p>
          <a:p>
            <a:pPr algn="just"/>
            <a:endParaRPr lang="en-GB" sz="2200" dirty="0">
              <a:latin typeface="Times New Roman" panose="02020603050405020304" pitchFamily="18" charset="0"/>
              <a:cs typeface="Times New Roman" panose="02020603050405020304" pitchFamily="18" charset="0"/>
            </a:endParaRPr>
          </a:p>
          <a:p>
            <a:pPr algn="just"/>
            <a:r>
              <a:rPr lang="en-GB" sz="2200" dirty="0">
                <a:latin typeface="Times New Roman" panose="02020603050405020304" pitchFamily="18" charset="0"/>
                <a:cs typeface="Times New Roman" panose="02020603050405020304" pitchFamily="18" charset="0"/>
              </a:rPr>
              <a:t>The </a:t>
            </a:r>
            <a:r>
              <a:rPr lang="en-GB" sz="2200" dirty="0" err="1">
                <a:latin typeface="Times New Roman" panose="02020603050405020304" pitchFamily="18" charset="0"/>
                <a:cs typeface="Times New Roman" panose="02020603050405020304" pitchFamily="18" charset="0"/>
              </a:rPr>
              <a:t>Daugman</a:t>
            </a:r>
            <a:r>
              <a:rPr lang="en-GB" sz="2200" dirty="0">
                <a:latin typeface="Times New Roman" panose="02020603050405020304" pitchFamily="18" charset="0"/>
                <a:cs typeface="Times New Roman" panose="02020603050405020304" pitchFamily="18" charset="0"/>
              </a:rPr>
              <a:t> method, introduced in the 1990s, involves normalization using Rubber Sheet Model. This method has proven to be highly accurate and robust, capable of handling variations in lighting conditions and other environmental factors.</a:t>
            </a:r>
          </a:p>
        </p:txBody>
      </p:sp>
      <p:pic>
        <p:nvPicPr>
          <p:cNvPr id="13" name="Immagine 12">
            <a:extLst>
              <a:ext uri="{FF2B5EF4-FFF2-40B4-BE49-F238E27FC236}">
                <a16:creationId xmlns:a16="http://schemas.microsoft.com/office/drawing/2014/main" id="{AA8792E9-A03B-E69E-7EC8-E81FD1AF53F7}"/>
              </a:ext>
            </a:extLst>
          </p:cNvPr>
          <p:cNvPicPr>
            <a:picLocks noChangeAspect="1"/>
          </p:cNvPicPr>
          <p:nvPr/>
        </p:nvPicPr>
        <p:blipFill>
          <a:blip r:embed="rId2"/>
          <a:stretch>
            <a:fillRect/>
          </a:stretch>
        </p:blipFill>
        <p:spPr>
          <a:xfrm>
            <a:off x="0" y="0"/>
            <a:ext cx="4325420" cy="6859139"/>
          </a:xfrm>
          <a:prstGeom prst="rect">
            <a:avLst/>
          </a:prstGeom>
        </p:spPr>
      </p:pic>
    </p:spTree>
    <p:extLst>
      <p:ext uri="{BB962C8B-B14F-4D97-AF65-F5344CB8AC3E}">
        <p14:creationId xmlns:p14="http://schemas.microsoft.com/office/powerpoint/2010/main" val="333549505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39CC3679-423B-AB50-0B91-70A0785546D7}"/>
              </a:ext>
            </a:extLst>
          </p:cNvPr>
          <p:cNvSpPr txBox="1"/>
          <p:nvPr/>
        </p:nvSpPr>
        <p:spPr>
          <a:xfrm>
            <a:off x="932281" y="1289604"/>
            <a:ext cx="6753042" cy="769441"/>
          </a:xfrm>
          <a:prstGeom prst="rect">
            <a:avLst/>
          </a:prstGeom>
          <a:noFill/>
        </p:spPr>
        <p:txBody>
          <a:bodyPr wrap="square">
            <a:spAutoFit/>
          </a:bodyPr>
          <a:lstStyle/>
          <a:p>
            <a:pPr algn="just"/>
            <a:r>
              <a:rPr lang="en-GB" sz="2200" dirty="0">
                <a:latin typeface="Times New Roman" panose="02020603050405020304" pitchFamily="18" charset="0"/>
                <a:cs typeface="Times New Roman" panose="02020603050405020304" pitchFamily="18" charset="0"/>
              </a:rPr>
              <a:t>The CASIA Iris Image Database (CASIA-Iris) has got over 3’000 users across 70 countries.</a:t>
            </a:r>
          </a:p>
        </p:txBody>
      </p:sp>
      <p:sp>
        <p:nvSpPr>
          <p:cNvPr id="6" name="CasellaDiTesto 5">
            <a:extLst>
              <a:ext uri="{FF2B5EF4-FFF2-40B4-BE49-F238E27FC236}">
                <a16:creationId xmlns:a16="http://schemas.microsoft.com/office/drawing/2014/main" id="{5A51E5A5-7BD6-B0B6-AED1-66D4D9A0A560}"/>
              </a:ext>
            </a:extLst>
          </p:cNvPr>
          <p:cNvSpPr txBox="1"/>
          <p:nvPr/>
        </p:nvSpPr>
        <p:spPr>
          <a:xfrm>
            <a:off x="478410" y="94401"/>
            <a:ext cx="8319248" cy="923330"/>
          </a:xfrm>
          <a:prstGeom prst="rect">
            <a:avLst/>
          </a:prstGeom>
          <a:noFill/>
        </p:spPr>
        <p:txBody>
          <a:bodyPr wrap="square">
            <a:spAutoFit/>
          </a:bodyPr>
          <a:lstStyle/>
          <a:p>
            <a:r>
              <a:rPr lang="en-GB" sz="5400" b="1" dirty="0">
                <a:ln w="22225">
                  <a:solidFill>
                    <a:schemeClr val="accent6">
                      <a:lumMod val="75000"/>
                    </a:schemeClr>
                  </a:solidFill>
                  <a:prstDash val="solid"/>
                </a:ln>
                <a:solidFill>
                  <a:srgbClr val="00B0F0"/>
                </a:solidFill>
              </a:rPr>
              <a:t>Iris recognition - Dataset </a:t>
            </a:r>
          </a:p>
        </p:txBody>
      </p:sp>
      <p:pic>
        <p:nvPicPr>
          <p:cNvPr id="7" name="Immagine 6">
            <a:extLst>
              <a:ext uri="{FF2B5EF4-FFF2-40B4-BE49-F238E27FC236}">
                <a16:creationId xmlns:a16="http://schemas.microsoft.com/office/drawing/2014/main" id="{A9E596B2-87FC-0F84-3F60-7B1433E24307}"/>
              </a:ext>
            </a:extLst>
          </p:cNvPr>
          <p:cNvPicPr>
            <a:picLocks noChangeAspect="1"/>
          </p:cNvPicPr>
          <p:nvPr/>
        </p:nvPicPr>
        <p:blipFill rotWithShape="1">
          <a:blip r:embed="rId2">
            <a:extLst>
              <a:ext uri="{28A0092B-C50C-407E-A947-70E740481C1C}">
                <a14:useLocalDpi xmlns:a14="http://schemas.microsoft.com/office/drawing/2010/main" val="0"/>
              </a:ext>
            </a:extLst>
          </a:blip>
          <a:srcRect r="55775"/>
          <a:stretch/>
        </p:blipFill>
        <p:spPr bwMode="auto">
          <a:xfrm>
            <a:off x="8260372" y="3604931"/>
            <a:ext cx="2999347" cy="2664454"/>
          </a:xfrm>
          <a:prstGeom prst="rect">
            <a:avLst/>
          </a:prstGeom>
          <a:ln>
            <a:noFill/>
          </a:ln>
          <a:effectLst>
            <a:outerShdw blurRad="190500" algn="tl" rotWithShape="0">
              <a:srgbClr val="000000">
                <a:alpha val="70000"/>
              </a:srgbClr>
            </a:outerShdw>
          </a:effectLst>
        </p:spPr>
      </p:pic>
      <p:pic>
        <p:nvPicPr>
          <p:cNvPr id="8" name="Immagine 7">
            <a:extLst>
              <a:ext uri="{FF2B5EF4-FFF2-40B4-BE49-F238E27FC236}">
                <a16:creationId xmlns:a16="http://schemas.microsoft.com/office/drawing/2014/main" id="{EFDAFBD1-BD63-DFFF-C8C5-8F64330E442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60372" y="1017731"/>
            <a:ext cx="2999347" cy="2235339"/>
          </a:xfrm>
          <a:prstGeom prst="rect">
            <a:avLst/>
          </a:prstGeom>
          <a:ln>
            <a:noFill/>
          </a:ln>
          <a:effectLst>
            <a:outerShdw blurRad="190500" algn="tl" rotWithShape="0">
              <a:srgbClr val="000000">
                <a:alpha val="70000"/>
              </a:srgbClr>
            </a:outerShdw>
          </a:effectLst>
        </p:spPr>
      </p:pic>
      <p:sp>
        <p:nvSpPr>
          <p:cNvPr id="3" name="CasellaDiTesto 4">
            <a:extLst>
              <a:ext uri="{FF2B5EF4-FFF2-40B4-BE49-F238E27FC236}">
                <a16:creationId xmlns:a16="http://schemas.microsoft.com/office/drawing/2014/main" id="{B1A98A90-66AB-C06B-3ACD-4F5861CEF803}"/>
              </a:ext>
            </a:extLst>
          </p:cNvPr>
          <p:cNvSpPr txBox="1"/>
          <p:nvPr/>
        </p:nvSpPr>
        <p:spPr>
          <a:xfrm>
            <a:off x="932281" y="2330918"/>
            <a:ext cx="6753042" cy="1785104"/>
          </a:xfrm>
          <a:prstGeom prst="rect">
            <a:avLst/>
          </a:prstGeom>
          <a:noFill/>
        </p:spPr>
        <p:txBody>
          <a:bodyPr wrap="square">
            <a:spAutoFit/>
          </a:bodyPr>
          <a:lstStyle/>
          <a:p>
            <a:pPr algn="just"/>
            <a:r>
              <a:rPr lang="en-GB" sz="2200" dirty="0">
                <a:latin typeface="Times New Roman" panose="02020603050405020304" pitchFamily="18" charset="0"/>
                <a:cs typeface="Times New Roman" panose="02020603050405020304" pitchFamily="18" charset="0"/>
              </a:rPr>
              <a:t>CASIA-IrisV4 is an extension that comprises six subsets, including CASIA-Iris-Interval. It contains a total of 54,601 iris images from over 1,800 genuine subjects and 1,000 virtual subjects, collected or synthesized under near- infrared illumination.</a:t>
            </a:r>
          </a:p>
        </p:txBody>
      </p:sp>
      <p:sp>
        <p:nvSpPr>
          <p:cNvPr id="4" name="CasellaDiTesto 4">
            <a:extLst>
              <a:ext uri="{FF2B5EF4-FFF2-40B4-BE49-F238E27FC236}">
                <a16:creationId xmlns:a16="http://schemas.microsoft.com/office/drawing/2014/main" id="{F54DFF5B-921F-EA52-56BC-C3EC7A6D43FB}"/>
              </a:ext>
            </a:extLst>
          </p:cNvPr>
          <p:cNvSpPr txBox="1"/>
          <p:nvPr/>
        </p:nvSpPr>
        <p:spPr>
          <a:xfrm>
            <a:off x="932281" y="4425142"/>
            <a:ext cx="6753042" cy="1785104"/>
          </a:xfrm>
          <a:prstGeom prst="rect">
            <a:avLst/>
          </a:prstGeom>
          <a:noFill/>
        </p:spPr>
        <p:txBody>
          <a:bodyPr wrap="square">
            <a:spAutoFit/>
          </a:bodyPr>
          <a:lstStyle/>
          <a:p>
            <a:pPr algn="just"/>
            <a:r>
              <a:rPr lang="en-GB" altLang="en-US" sz="2200" dirty="0">
                <a:latin typeface="Times New Roman" panose="02020603050405020304" pitchFamily="18" charset="0"/>
                <a:cs typeface="Times New Roman" panose="02020603050405020304" pitchFamily="18" charset="0"/>
              </a:rPr>
              <a:t>The CASIA-Iris-Interval dataset offers a comprehensive collection of iris images, captured using a specialized CASIA close-up iris camera within indoor environments. This unique dataset consists of images taken during two distinct sessions for most subjects </a:t>
            </a:r>
          </a:p>
        </p:txBody>
      </p:sp>
    </p:spTree>
    <p:extLst>
      <p:ext uri="{BB962C8B-B14F-4D97-AF65-F5344CB8AC3E}">
        <p14:creationId xmlns:p14="http://schemas.microsoft.com/office/powerpoint/2010/main" val="1853051436"/>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6">
            <a:extLst>
              <a:ext uri="{FF2B5EF4-FFF2-40B4-BE49-F238E27FC236}">
                <a16:creationId xmlns:a16="http://schemas.microsoft.com/office/drawing/2014/main" id="{FB63FD6A-633F-7A82-7DF4-79746A4DE836}"/>
              </a:ext>
            </a:extLst>
          </p:cNvPr>
          <p:cNvPicPr>
            <a:picLocks noChangeAspect="1"/>
          </p:cNvPicPr>
          <p:nvPr/>
        </p:nvPicPr>
        <p:blipFill rotWithShape="1">
          <a:blip r:embed="rId2">
            <a:extLst>
              <a:ext uri="{28A0092B-C50C-407E-A947-70E740481C1C}">
                <a14:useLocalDpi xmlns:a14="http://schemas.microsoft.com/office/drawing/2010/main" val="0"/>
              </a:ext>
            </a:extLst>
          </a:blip>
          <a:srcRect l="330" t="23413" r="-1" b="209"/>
          <a:stretch/>
        </p:blipFill>
        <p:spPr bwMode="auto">
          <a:xfrm>
            <a:off x="4915788" y="5084088"/>
            <a:ext cx="2401200" cy="604051"/>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15" name="Immagine 14">
            <a:extLst>
              <a:ext uri="{FF2B5EF4-FFF2-40B4-BE49-F238E27FC236}">
                <a16:creationId xmlns:a16="http://schemas.microsoft.com/office/drawing/2014/main" id="{8F510EBF-B235-5ED8-B3C3-551E941C2376}"/>
              </a:ext>
            </a:extLst>
          </p:cNvPr>
          <p:cNvPicPr>
            <a:picLocks noChangeAspect="1"/>
          </p:cNvPicPr>
          <p:nvPr/>
        </p:nvPicPr>
        <p:blipFill>
          <a:blip r:embed="rId3"/>
          <a:stretch>
            <a:fillRect/>
          </a:stretch>
        </p:blipFill>
        <p:spPr>
          <a:xfrm>
            <a:off x="7658558" y="2995803"/>
            <a:ext cx="2579406" cy="1485381"/>
          </a:xfrm>
          <a:prstGeom prst="rect">
            <a:avLst/>
          </a:prstGeom>
        </p:spPr>
      </p:pic>
      <p:pic>
        <p:nvPicPr>
          <p:cNvPr id="8" name="Immagine 7">
            <a:extLst>
              <a:ext uri="{FF2B5EF4-FFF2-40B4-BE49-F238E27FC236}">
                <a16:creationId xmlns:a16="http://schemas.microsoft.com/office/drawing/2014/main" id="{714A63C0-60A8-95B8-0172-5167869630BC}"/>
              </a:ext>
            </a:extLst>
          </p:cNvPr>
          <p:cNvPicPr>
            <a:picLocks noChangeAspect="1"/>
          </p:cNvPicPr>
          <p:nvPr/>
        </p:nvPicPr>
        <p:blipFill rotWithShape="1">
          <a:blip r:embed="rId4">
            <a:alphaModFix/>
          </a:blip>
          <a:srcRect l="1779" t="14283" r="4486" b="51814"/>
          <a:stretch/>
        </p:blipFill>
        <p:spPr bwMode="auto">
          <a:xfrm>
            <a:off x="173847" y="1279789"/>
            <a:ext cx="11844300" cy="11210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53640926-AAD7-44D8-BBD7-CCE9431645EC}">
              <a14:shadowObscured xmlns:a14="http://schemas.microsoft.com/office/drawing/2010/main"/>
            </a:ext>
          </a:extLst>
        </p:spPr>
      </p:pic>
      <p:pic>
        <p:nvPicPr>
          <p:cNvPr id="4" name="Picture 2">
            <a:extLst>
              <a:ext uri="{FF2B5EF4-FFF2-40B4-BE49-F238E27FC236}">
                <a16:creationId xmlns:a16="http://schemas.microsoft.com/office/drawing/2014/main" id="{5ECFF7BB-CCA5-85C0-D75C-CEFA557C5D3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568" t="9163" r="1" b="1363"/>
          <a:stretch/>
        </p:blipFill>
        <p:spPr bwMode="auto">
          <a:xfrm>
            <a:off x="278956" y="2458361"/>
            <a:ext cx="1761370" cy="1529430"/>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6" name="Picture 1">
            <a:extLst>
              <a:ext uri="{FF2B5EF4-FFF2-40B4-BE49-F238E27FC236}">
                <a16:creationId xmlns:a16="http://schemas.microsoft.com/office/drawing/2014/main" id="{9CDF27F2-5D84-70C9-E079-2F6451A91EDF}"/>
              </a:ext>
            </a:extLst>
          </p:cNvPr>
          <p:cNvPicPr>
            <a:picLocks noChangeAspect="1"/>
          </p:cNvPicPr>
          <p:nvPr/>
        </p:nvPicPr>
        <p:blipFill rotWithShape="1">
          <a:blip r:embed="rId6">
            <a:extLst>
              <a:ext uri="{28A0092B-C50C-407E-A947-70E740481C1C}">
                <a14:useLocalDpi xmlns:a14="http://schemas.microsoft.com/office/drawing/2010/main" val="0"/>
              </a:ext>
            </a:extLst>
          </a:blip>
          <a:srcRect l="649" t="9612" r="2514" b="16429"/>
          <a:stretch/>
        </p:blipFill>
        <p:spPr bwMode="auto">
          <a:xfrm>
            <a:off x="2719444" y="2515129"/>
            <a:ext cx="1903909" cy="1410068"/>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10" name="Picture 3">
            <a:extLst>
              <a:ext uri="{FF2B5EF4-FFF2-40B4-BE49-F238E27FC236}">
                <a16:creationId xmlns:a16="http://schemas.microsoft.com/office/drawing/2014/main" id="{65F3721C-414E-77C2-393B-735A966C0B4B}"/>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11881" r="15959" b="1732"/>
          <a:stretch/>
        </p:blipFill>
        <p:spPr bwMode="auto">
          <a:xfrm>
            <a:off x="2719443" y="4417322"/>
            <a:ext cx="1903909" cy="1897499"/>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17" name="Picture 4">
            <a:extLst>
              <a:ext uri="{FF2B5EF4-FFF2-40B4-BE49-F238E27FC236}">
                <a16:creationId xmlns:a16="http://schemas.microsoft.com/office/drawing/2014/main" id="{254A2C92-16EB-986B-E0A1-C7EA92609316}"/>
              </a:ext>
            </a:extLst>
          </p:cNvPr>
          <p:cNvPicPr>
            <a:picLocks noChangeAspect="1"/>
          </p:cNvPicPr>
          <p:nvPr/>
        </p:nvPicPr>
        <p:blipFill rotWithShape="1">
          <a:blip r:embed="rId8">
            <a:extLst>
              <a:ext uri="{28A0092B-C50C-407E-A947-70E740481C1C}">
                <a14:useLocalDpi xmlns:a14="http://schemas.microsoft.com/office/drawing/2010/main" val="0"/>
              </a:ext>
            </a:extLst>
          </a:blip>
          <a:srcRect t="25246"/>
          <a:stretch/>
        </p:blipFill>
        <p:spPr bwMode="auto">
          <a:xfrm>
            <a:off x="4896212" y="2502148"/>
            <a:ext cx="2399571" cy="656697"/>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18" name="Picture 5">
            <a:extLst>
              <a:ext uri="{FF2B5EF4-FFF2-40B4-BE49-F238E27FC236}">
                <a16:creationId xmlns:a16="http://schemas.microsoft.com/office/drawing/2014/main" id="{ED0ACD28-F363-DCAC-4276-DF5374CC624C}"/>
              </a:ext>
            </a:extLst>
          </p:cNvPr>
          <p:cNvPicPr>
            <a:picLocks noChangeAspect="1"/>
          </p:cNvPicPr>
          <p:nvPr/>
        </p:nvPicPr>
        <p:blipFill rotWithShape="1">
          <a:blip r:embed="rId9">
            <a:extLst>
              <a:ext uri="{28A0092B-C50C-407E-A947-70E740481C1C}">
                <a14:useLocalDpi xmlns:a14="http://schemas.microsoft.com/office/drawing/2010/main" val="0"/>
              </a:ext>
            </a:extLst>
          </a:blip>
          <a:srcRect t="25246"/>
          <a:stretch/>
        </p:blipFill>
        <p:spPr bwMode="auto">
          <a:xfrm>
            <a:off x="4896212" y="3379056"/>
            <a:ext cx="2399571" cy="656683"/>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19" name="Picture 6">
            <a:extLst>
              <a:ext uri="{FF2B5EF4-FFF2-40B4-BE49-F238E27FC236}">
                <a16:creationId xmlns:a16="http://schemas.microsoft.com/office/drawing/2014/main" id="{D890EED4-0A01-8263-71FA-993E48529F06}"/>
              </a:ext>
            </a:extLst>
          </p:cNvPr>
          <p:cNvPicPr>
            <a:picLocks noChangeAspect="1"/>
          </p:cNvPicPr>
          <p:nvPr/>
        </p:nvPicPr>
        <p:blipFill rotWithShape="1">
          <a:blip r:embed="rId10">
            <a:extLst>
              <a:ext uri="{28A0092B-C50C-407E-A947-70E740481C1C}">
                <a14:useLocalDpi xmlns:a14="http://schemas.microsoft.com/office/drawing/2010/main" val="0"/>
              </a:ext>
            </a:extLst>
          </a:blip>
          <a:srcRect t="24930"/>
          <a:stretch/>
        </p:blipFill>
        <p:spPr bwMode="auto">
          <a:xfrm>
            <a:off x="4896211" y="4255950"/>
            <a:ext cx="2399571" cy="657278"/>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
        <p:nvSpPr>
          <p:cNvPr id="9" name="Rectangle 8">
            <a:extLst>
              <a:ext uri="{FF2B5EF4-FFF2-40B4-BE49-F238E27FC236}">
                <a16:creationId xmlns:a16="http://schemas.microsoft.com/office/drawing/2014/main" id="{073370F1-DB75-8447-1B5D-83DD9515F012}"/>
              </a:ext>
            </a:extLst>
          </p:cNvPr>
          <p:cNvSpPr/>
          <p:nvPr/>
        </p:nvSpPr>
        <p:spPr>
          <a:xfrm>
            <a:off x="2150771" y="0"/>
            <a:ext cx="10041229" cy="6858000"/>
          </a:xfrm>
          <a:prstGeom prst="rect">
            <a:avLst/>
          </a:prstGeom>
          <a:solidFill>
            <a:schemeClr val="bg1"/>
          </a:solidFill>
          <a:ln>
            <a:solidFill>
              <a:schemeClr val="bg1"/>
            </a:solid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2F598279-626D-0AEF-FD85-D814F0455493}"/>
              </a:ext>
            </a:extLst>
          </p:cNvPr>
          <p:cNvSpPr txBox="1"/>
          <p:nvPr/>
        </p:nvSpPr>
        <p:spPr>
          <a:xfrm>
            <a:off x="2181542" y="6354103"/>
            <a:ext cx="2770599" cy="338554"/>
          </a:xfrm>
          <a:prstGeom prst="rect">
            <a:avLst/>
          </a:prstGeom>
          <a:noFill/>
        </p:spPr>
        <p:txBody>
          <a:bodyPr wrap="square">
            <a:spAutoFit/>
          </a:bodyPr>
          <a:lstStyle/>
          <a:p>
            <a:r>
              <a:rPr lang="en-GB" sz="1600" dirty="0" err="1">
                <a:solidFill>
                  <a:srgbClr val="4F27A9"/>
                </a:solidFill>
              </a:rPr>
              <a:t>HoughCircles</a:t>
            </a:r>
            <a:r>
              <a:rPr lang="en-GB" sz="1600" dirty="0">
                <a:solidFill>
                  <a:srgbClr val="4F27A9"/>
                </a:solidFill>
              </a:rPr>
              <a:t> + </a:t>
            </a:r>
            <a:r>
              <a:rPr lang="en-GB" sz="1600" dirty="0" err="1">
                <a:solidFill>
                  <a:srgbClr val="4F27A9"/>
                </a:solidFill>
              </a:rPr>
              <a:t>findContours</a:t>
            </a:r>
            <a:r>
              <a:rPr lang="en-GB" sz="1600" dirty="0">
                <a:solidFill>
                  <a:srgbClr val="4F27A9"/>
                </a:solidFill>
              </a:rPr>
              <a:t> </a:t>
            </a:r>
          </a:p>
        </p:txBody>
      </p:sp>
      <p:sp>
        <p:nvSpPr>
          <p:cNvPr id="2" name="CasellaDiTesto 1">
            <a:extLst>
              <a:ext uri="{FF2B5EF4-FFF2-40B4-BE49-F238E27FC236}">
                <a16:creationId xmlns:a16="http://schemas.microsoft.com/office/drawing/2014/main" id="{CE9870D3-3797-5FB2-F376-C500A574E013}"/>
              </a:ext>
            </a:extLst>
          </p:cNvPr>
          <p:cNvSpPr txBox="1"/>
          <p:nvPr/>
        </p:nvSpPr>
        <p:spPr>
          <a:xfrm>
            <a:off x="2259740" y="4062873"/>
            <a:ext cx="2500041" cy="338554"/>
          </a:xfrm>
          <a:prstGeom prst="rect">
            <a:avLst/>
          </a:prstGeom>
          <a:noFill/>
        </p:spPr>
        <p:txBody>
          <a:bodyPr wrap="square" rtlCol="0">
            <a:spAutoFit/>
          </a:bodyPr>
          <a:lstStyle/>
          <a:p>
            <a:r>
              <a:rPr lang="it-IT" sz="1600" dirty="0" err="1">
                <a:solidFill>
                  <a:srgbClr val="4F27A9"/>
                </a:solidFill>
              </a:rPr>
              <a:t>Threshold</a:t>
            </a:r>
            <a:r>
              <a:rPr lang="it-IT" sz="1600" dirty="0">
                <a:solidFill>
                  <a:srgbClr val="4F27A9"/>
                </a:solidFill>
              </a:rPr>
              <a:t> + </a:t>
            </a:r>
            <a:r>
              <a:rPr lang="it-IT" sz="1600" dirty="0" err="1">
                <a:solidFill>
                  <a:srgbClr val="4F27A9"/>
                </a:solidFill>
              </a:rPr>
              <a:t>erosion</a:t>
            </a:r>
            <a:r>
              <a:rPr lang="it-IT" sz="1600" dirty="0">
                <a:solidFill>
                  <a:srgbClr val="4F27A9"/>
                </a:solidFill>
              </a:rPr>
              <a:t> filter</a:t>
            </a:r>
            <a:endParaRPr lang="en-GB" sz="1600" dirty="0">
              <a:solidFill>
                <a:srgbClr val="4F27A9"/>
              </a:solidFill>
            </a:endParaRPr>
          </a:p>
        </p:txBody>
      </p:sp>
      <p:sp>
        <p:nvSpPr>
          <p:cNvPr id="7" name="CasellaDiTesto 6">
            <a:extLst>
              <a:ext uri="{FF2B5EF4-FFF2-40B4-BE49-F238E27FC236}">
                <a16:creationId xmlns:a16="http://schemas.microsoft.com/office/drawing/2014/main" id="{93693B4D-5E7B-8CD2-DEFC-B139CDA83F37}"/>
              </a:ext>
            </a:extLst>
          </p:cNvPr>
          <p:cNvSpPr txBox="1"/>
          <p:nvPr/>
        </p:nvSpPr>
        <p:spPr>
          <a:xfrm>
            <a:off x="4896210" y="5830883"/>
            <a:ext cx="2399571" cy="861774"/>
          </a:xfrm>
          <a:prstGeom prst="rect">
            <a:avLst/>
          </a:prstGeom>
          <a:noFill/>
        </p:spPr>
        <p:txBody>
          <a:bodyPr wrap="square">
            <a:spAutoFit/>
          </a:bodyPr>
          <a:lstStyle/>
          <a:p>
            <a:pPr algn="ctr"/>
            <a:r>
              <a:rPr lang="en-GB" sz="1600" dirty="0">
                <a:solidFill>
                  <a:srgbClr val="4F27A9"/>
                </a:solidFill>
              </a:rPr>
              <a:t>Rubber sheet model </a:t>
            </a:r>
          </a:p>
          <a:p>
            <a:pPr algn="ctr"/>
            <a:r>
              <a:rPr lang="en-GB" sz="1600" dirty="0">
                <a:solidFill>
                  <a:srgbClr val="4F27A9"/>
                </a:solidFill>
              </a:rPr>
              <a:t>+ </a:t>
            </a:r>
          </a:p>
          <a:p>
            <a:pPr algn="ctr"/>
            <a:r>
              <a:rPr lang="en-GB" sz="1600" dirty="0">
                <a:solidFill>
                  <a:srgbClr val="4F27A9"/>
                </a:solidFill>
              </a:rPr>
              <a:t>threshold masks</a:t>
            </a:r>
          </a:p>
        </p:txBody>
      </p:sp>
      <p:sp>
        <p:nvSpPr>
          <p:cNvPr id="3" name="CasellaDiTesto 2">
            <a:extLst>
              <a:ext uri="{FF2B5EF4-FFF2-40B4-BE49-F238E27FC236}">
                <a16:creationId xmlns:a16="http://schemas.microsoft.com/office/drawing/2014/main" id="{7A7A0868-D76B-728C-04B6-8E9BFF943906}"/>
              </a:ext>
            </a:extLst>
          </p:cNvPr>
          <p:cNvSpPr txBox="1"/>
          <p:nvPr/>
        </p:nvSpPr>
        <p:spPr>
          <a:xfrm>
            <a:off x="1344706" y="177422"/>
            <a:ext cx="10354235" cy="923330"/>
          </a:xfrm>
          <a:prstGeom prst="rect">
            <a:avLst/>
          </a:prstGeom>
          <a:noFill/>
        </p:spPr>
        <p:txBody>
          <a:bodyPr wrap="square">
            <a:spAutoFit/>
          </a:bodyPr>
          <a:lstStyle/>
          <a:p>
            <a:r>
              <a:rPr lang="en-GB" sz="5400" b="1" dirty="0">
                <a:ln w="22225">
                  <a:solidFill>
                    <a:schemeClr val="accent6">
                      <a:lumMod val="75000"/>
                    </a:schemeClr>
                  </a:solidFill>
                  <a:prstDash val="solid"/>
                </a:ln>
                <a:solidFill>
                  <a:srgbClr val="00B0F0"/>
                </a:solidFill>
              </a:rPr>
              <a:t>Iris identification Approach</a:t>
            </a:r>
          </a:p>
        </p:txBody>
      </p:sp>
      <p:sp>
        <p:nvSpPr>
          <p:cNvPr id="13" name="CasellaDiTesto 12">
            <a:extLst>
              <a:ext uri="{FF2B5EF4-FFF2-40B4-BE49-F238E27FC236}">
                <a16:creationId xmlns:a16="http://schemas.microsoft.com/office/drawing/2014/main" id="{6990121C-67CF-E58A-38C5-E687A1FE6AEE}"/>
              </a:ext>
            </a:extLst>
          </p:cNvPr>
          <p:cNvSpPr txBox="1"/>
          <p:nvPr/>
        </p:nvSpPr>
        <p:spPr>
          <a:xfrm>
            <a:off x="7658557" y="4481184"/>
            <a:ext cx="2399571" cy="338554"/>
          </a:xfrm>
          <a:prstGeom prst="rect">
            <a:avLst/>
          </a:prstGeom>
          <a:noFill/>
        </p:spPr>
        <p:txBody>
          <a:bodyPr wrap="square">
            <a:spAutoFit/>
          </a:bodyPr>
          <a:lstStyle/>
          <a:p>
            <a:pPr algn="ctr"/>
            <a:r>
              <a:rPr lang="en-GB" sz="1600" dirty="0">
                <a:solidFill>
                  <a:srgbClr val="4F27A9"/>
                </a:solidFill>
              </a:rPr>
              <a:t>LBP</a:t>
            </a:r>
          </a:p>
        </p:txBody>
      </p:sp>
    </p:spTree>
    <p:extLst>
      <p:ext uri="{BB962C8B-B14F-4D97-AF65-F5344CB8AC3E}">
        <p14:creationId xmlns:p14="http://schemas.microsoft.com/office/powerpoint/2010/main" val="9393604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1.04167E-6 0 L 0.21758 -0.00787 " pathEditMode="relative" rAng="0" ptsTypes="AA">
                                      <p:cBhvr>
                                        <p:cTn id="6" dur="2000" fill="hold"/>
                                        <p:tgtEl>
                                          <p:spTgt spid="9"/>
                                        </p:tgtEl>
                                        <p:attrNameLst>
                                          <p:attrName>ppt_x</p:attrName>
                                          <p:attrName>ppt_y</p:attrName>
                                        </p:attrNameLst>
                                      </p:cBhvr>
                                      <p:rCtr x="10872" y="-394"/>
                                    </p:animMotion>
                                  </p:childTnLst>
                                </p:cTn>
                              </p:par>
                              <p:par>
                                <p:cTn id="7" presetID="22" presetClass="entr" presetSubtype="8" fill="hold" grpId="0" nodeType="withEffect">
                                  <p:stCondLst>
                                    <p:cond delay="800"/>
                                  </p:stCondLst>
                                  <p:childTnLst>
                                    <p:set>
                                      <p:cBhvr>
                                        <p:cTn id="8" dur="1" fill="hold">
                                          <p:stCondLst>
                                            <p:cond delay="0"/>
                                          </p:stCondLst>
                                        </p:cTn>
                                        <p:tgtEl>
                                          <p:spTgt spid="5"/>
                                        </p:tgtEl>
                                        <p:attrNameLst>
                                          <p:attrName>style.visibility</p:attrName>
                                        </p:attrNameLst>
                                      </p:cBhvr>
                                      <p:to>
                                        <p:strVal val="visible"/>
                                      </p:to>
                                    </p:set>
                                    <p:animEffect transition="in" filter="wipe(left)">
                                      <p:cBhvr>
                                        <p:cTn id="9" dur="950"/>
                                        <p:tgtEl>
                                          <p:spTgt spid="5"/>
                                        </p:tgtEl>
                                      </p:cBhvr>
                                    </p:animEffect>
                                  </p:childTnLst>
                                </p:cTn>
                              </p:par>
                              <p:par>
                                <p:cTn id="10" presetID="22" presetClass="entr" presetSubtype="8" fill="hold" grpId="0" nodeType="withEffect">
                                  <p:stCondLst>
                                    <p:cond delay="80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95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63" presetClass="path" presetSubtype="0" accel="50000" decel="50000" fill="hold" grpId="1" nodeType="clickEffect">
                                  <p:stCondLst>
                                    <p:cond delay="0"/>
                                  </p:stCondLst>
                                  <p:childTnLst>
                                    <p:animMotion origin="layout" path="M 0.21758 -0.00787 L 0.42708 -0.00787 " pathEditMode="relative" rAng="0" ptsTypes="AA">
                                      <p:cBhvr>
                                        <p:cTn id="16" dur="2000" fill="hold"/>
                                        <p:tgtEl>
                                          <p:spTgt spid="9"/>
                                        </p:tgtEl>
                                        <p:attrNameLst>
                                          <p:attrName>ppt_x</p:attrName>
                                          <p:attrName>ppt_y</p:attrName>
                                        </p:attrNameLst>
                                      </p:cBhvr>
                                      <p:rCtr x="10469" y="0"/>
                                    </p:animMotion>
                                  </p:childTnLst>
                                </p:cTn>
                              </p:par>
                              <p:par>
                                <p:cTn id="17" presetID="22" presetClass="entr" presetSubtype="8" fill="hold" grpId="0" nodeType="withEffect">
                                  <p:stCondLst>
                                    <p:cond delay="80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95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63" presetClass="path" presetSubtype="0" accel="50000" decel="50000" fill="hold" grpId="2" nodeType="clickEffect">
                                  <p:stCondLst>
                                    <p:cond delay="0"/>
                                  </p:stCondLst>
                                  <p:childTnLst>
                                    <p:animMotion origin="layout" path="M 0.42708 -0.00787 L 0.84883 -0.00787 " pathEditMode="relative" rAng="0" ptsTypes="AA">
                                      <p:cBhvr>
                                        <p:cTn id="23" dur="2000" fill="hold"/>
                                        <p:tgtEl>
                                          <p:spTgt spid="9"/>
                                        </p:tgtEl>
                                        <p:attrNameLst>
                                          <p:attrName>ppt_x</p:attrName>
                                          <p:attrName>ppt_y</p:attrName>
                                        </p:attrNameLst>
                                      </p:cBhvr>
                                      <p:rCtr x="21081" y="0"/>
                                    </p:animMotion>
                                  </p:childTnLst>
                                </p:cTn>
                              </p:par>
                              <p:par>
                                <p:cTn id="24" presetID="22" presetClass="entr" presetSubtype="8" fill="hold" grpId="0" nodeType="withEffect">
                                  <p:stCondLst>
                                    <p:cond delay="50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9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9" grpId="2" animBg="1"/>
      <p:bldP spid="5" grpId="0"/>
      <p:bldP spid="2" grpId="0"/>
      <p:bldP spid="7"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728247DF-6111-02B0-F3E7-11FBDDF3C1B9}"/>
              </a:ext>
            </a:extLst>
          </p:cNvPr>
          <p:cNvSpPr txBox="1"/>
          <p:nvPr/>
        </p:nvSpPr>
        <p:spPr>
          <a:xfrm>
            <a:off x="999303" y="734602"/>
            <a:ext cx="4930514" cy="1754326"/>
          </a:xfrm>
          <a:prstGeom prst="rect">
            <a:avLst/>
          </a:prstGeom>
          <a:noFill/>
        </p:spPr>
        <p:txBody>
          <a:bodyPr wrap="square">
            <a:spAutoFit/>
          </a:bodyPr>
          <a:lstStyle/>
          <a:p>
            <a:pPr algn="ctr"/>
            <a:r>
              <a:rPr lang="it-IT" sz="5400" b="1" dirty="0">
                <a:ln w="22225">
                  <a:solidFill>
                    <a:schemeClr val="accent6">
                      <a:lumMod val="75000"/>
                    </a:schemeClr>
                  </a:solidFill>
                  <a:prstDash val="solid"/>
                </a:ln>
                <a:solidFill>
                  <a:srgbClr val="00B0F0"/>
                </a:solidFill>
              </a:rPr>
              <a:t>F</a:t>
            </a:r>
            <a:r>
              <a:rPr lang="en-GB" sz="5400" b="1" dirty="0">
                <a:ln w="22225">
                  <a:solidFill>
                    <a:schemeClr val="accent6">
                      <a:lumMod val="75000"/>
                    </a:schemeClr>
                  </a:solidFill>
                  <a:prstDash val="solid"/>
                </a:ln>
                <a:solidFill>
                  <a:srgbClr val="00B0F0"/>
                </a:solidFill>
              </a:rPr>
              <a:t>ace Recognition</a:t>
            </a:r>
          </a:p>
        </p:txBody>
      </p:sp>
      <p:sp>
        <p:nvSpPr>
          <p:cNvPr id="6" name="CasellaDiTesto 5">
            <a:extLst>
              <a:ext uri="{FF2B5EF4-FFF2-40B4-BE49-F238E27FC236}">
                <a16:creationId xmlns:a16="http://schemas.microsoft.com/office/drawing/2014/main" id="{2B95169D-1547-09D6-E94B-2CCFC244C5B6}"/>
              </a:ext>
            </a:extLst>
          </p:cNvPr>
          <p:cNvSpPr txBox="1"/>
          <p:nvPr/>
        </p:nvSpPr>
        <p:spPr>
          <a:xfrm>
            <a:off x="416560" y="2848520"/>
            <a:ext cx="6096000" cy="2397195"/>
          </a:xfrm>
          <a:prstGeom prst="rect">
            <a:avLst/>
          </a:prstGeom>
          <a:noFill/>
        </p:spPr>
        <p:txBody>
          <a:bodyPr wrap="square">
            <a:spAutoFit/>
          </a:bodyPr>
          <a:lstStyle/>
          <a:p>
            <a:pPr algn="just">
              <a:lnSpc>
                <a:spcPct val="115000"/>
              </a:lnSpc>
              <a:spcAft>
                <a:spcPts val="800"/>
              </a:spcAft>
            </a:pPr>
            <a:r>
              <a:rPr lang="en-GB" sz="2200" dirty="0">
                <a:latin typeface="Times New Roman" panose="02020603050405020304" pitchFamily="18" charset="0"/>
                <a:cs typeface="Times New Roman" panose="02020603050405020304" pitchFamily="18" charset="0"/>
              </a:rPr>
              <a:t>Face recognition, has gained significant attention due to its wide-ranging applications in security and human-computer interaction. The ability to automatically identify and verify individuals based on facial features has become an important technology in various industries. </a:t>
            </a:r>
          </a:p>
        </p:txBody>
      </p:sp>
      <p:pic>
        <p:nvPicPr>
          <p:cNvPr id="3074" name="Picture 2" descr="genera un'immagine che rappresenta il metodo di riconoscimento biometrico face recognition. Immagine 2 di 4">
            <a:extLst>
              <a:ext uri="{FF2B5EF4-FFF2-40B4-BE49-F238E27FC236}">
                <a16:creationId xmlns:a16="http://schemas.microsoft.com/office/drawing/2014/main" id="{29AC566A-684B-AF08-6771-A58F7D8A6C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1053" y="1085609"/>
            <a:ext cx="4686782" cy="4686782"/>
          </a:xfrm>
          <a:prstGeom prst="rect">
            <a:avLst/>
          </a:prstGeom>
          <a:ln w="127000" cap="sq">
            <a:solidFill>
              <a:srgbClr val="000000"/>
            </a:solidFill>
            <a:miter lim="800000"/>
          </a:ln>
          <a:effectLst>
            <a:outerShdw blurRad="57150" dist="50800" dir="2700000" algn="tl" rotWithShape="0">
              <a:srgbClr val="000000">
                <a:alpha val="40000"/>
              </a:srgbClr>
            </a:outerShdw>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466429"/>
      </p:ext>
    </p:extLst>
  </p:cSld>
  <p:clrMapOvr>
    <a:masterClrMapping/>
  </p:clrMapOvr>
  <mc:AlternateContent xmlns:mc="http://schemas.openxmlformats.org/markup-compatibility/2006" xmlns:p14="http://schemas.microsoft.com/office/powerpoint/2010/main">
    <mc:Choice Requires="p14">
      <p:transition spd="slow" p14:dur="1400">
        <p:blinds/>
      </p:transition>
    </mc:Choice>
    <mc:Fallback xmlns="">
      <p:transition spd="slow">
        <p:blind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2541AD8-D8C2-4E25-068E-7FCC766176EF}"/>
              </a:ext>
            </a:extLst>
          </p:cNvPr>
          <p:cNvSpPr txBox="1"/>
          <p:nvPr/>
        </p:nvSpPr>
        <p:spPr>
          <a:xfrm>
            <a:off x="189153" y="590180"/>
            <a:ext cx="9559023" cy="923330"/>
          </a:xfrm>
          <a:prstGeom prst="rect">
            <a:avLst/>
          </a:prstGeom>
          <a:noFill/>
        </p:spPr>
        <p:txBody>
          <a:bodyPr wrap="square">
            <a:spAutoFit/>
          </a:bodyPr>
          <a:lstStyle/>
          <a:p>
            <a:r>
              <a:rPr lang="it-IT" sz="5400" b="1" dirty="0">
                <a:ln w="22225">
                  <a:solidFill>
                    <a:schemeClr val="accent6">
                      <a:lumMod val="75000"/>
                    </a:schemeClr>
                  </a:solidFill>
                  <a:prstDash val="solid"/>
                </a:ln>
                <a:solidFill>
                  <a:srgbClr val="00B0F0"/>
                </a:solidFill>
              </a:rPr>
              <a:t>F</a:t>
            </a:r>
            <a:r>
              <a:rPr lang="en-GB" sz="5400" b="1" dirty="0">
                <a:ln w="22225">
                  <a:solidFill>
                    <a:schemeClr val="accent6">
                      <a:lumMod val="75000"/>
                    </a:schemeClr>
                  </a:solidFill>
                  <a:prstDash val="solid"/>
                </a:ln>
                <a:solidFill>
                  <a:srgbClr val="00B0F0"/>
                </a:solidFill>
              </a:rPr>
              <a:t>ace identification approach</a:t>
            </a:r>
          </a:p>
        </p:txBody>
      </p:sp>
      <p:pic>
        <p:nvPicPr>
          <p:cNvPr id="3" name="Immagine 2" descr="Automatic system for facial expression recognition based histogram of oriented  gradient and normalized cross correlation | Semantic Scholar">
            <a:extLst>
              <a:ext uri="{FF2B5EF4-FFF2-40B4-BE49-F238E27FC236}">
                <a16:creationId xmlns:a16="http://schemas.microsoft.com/office/drawing/2014/main" id="{5C7978B8-A2D6-84C9-4DEC-40F9509E092F}"/>
              </a:ext>
            </a:extLst>
          </p:cNvPr>
          <p:cNvPicPr>
            <a:picLocks noChangeAspect="1"/>
          </p:cNvPicPr>
          <p:nvPr/>
        </p:nvPicPr>
        <p:blipFill rotWithShape="1">
          <a:blip r:embed="rId2">
            <a:extLst>
              <a:ext uri="{28A0092B-C50C-407E-A947-70E740481C1C}">
                <a14:useLocalDpi xmlns:a14="http://schemas.microsoft.com/office/drawing/2010/main" val="0"/>
              </a:ext>
            </a:extLst>
          </a:blip>
          <a:srcRect l="4073" r="4905" b="5436"/>
          <a:stretch/>
        </p:blipFill>
        <p:spPr bwMode="auto">
          <a:xfrm>
            <a:off x="8094853" y="1934059"/>
            <a:ext cx="3634540" cy="4099255"/>
          </a:xfrm>
          <a:prstGeom prst="rect">
            <a:avLst/>
          </a:prstGeom>
          <a:noFill/>
          <a:ln>
            <a:noFill/>
          </a:ln>
          <a:extLst>
            <a:ext uri="{53640926-AAD7-44D8-BBD7-CCE9431645EC}">
              <a14:shadowObscured xmlns:a14="http://schemas.microsoft.com/office/drawing/2010/main"/>
            </a:ext>
          </a:extLst>
        </p:spPr>
      </p:pic>
      <p:sp>
        <p:nvSpPr>
          <p:cNvPr id="5" name="CasellaDiTesto 4">
            <a:extLst>
              <a:ext uri="{FF2B5EF4-FFF2-40B4-BE49-F238E27FC236}">
                <a16:creationId xmlns:a16="http://schemas.microsoft.com/office/drawing/2014/main" id="{7CA6F454-E9D3-D6D7-1255-FC4E9B89583B}"/>
              </a:ext>
            </a:extLst>
          </p:cNvPr>
          <p:cNvSpPr txBox="1"/>
          <p:nvPr/>
        </p:nvSpPr>
        <p:spPr>
          <a:xfrm>
            <a:off x="652066" y="1680357"/>
            <a:ext cx="7177839" cy="1446550"/>
          </a:xfrm>
          <a:prstGeom prst="rect">
            <a:avLst/>
          </a:prstGeom>
          <a:noFill/>
        </p:spPr>
        <p:txBody>
          <a:bodyPr wrap="square">
            <a:spAutoFit/>
          </a:bodyPr>
          <a:lstStyle/>
          <a:p>
            <a:pPr algn="just"/>
            <a:r>
              <a:rPr lang="en-GB" sz="2200" dirty="0" err="1">
                <a:latin typeface="Times New Roman" panose="02020603050405020304" pitchFamily="18" charset="0"/>
                <a:cs typeface="Times New Roman" panose="02020603050405020304" pitchFamily="18" charset="0"/>
              </a:rPr>
              <a:t>Face_recognition</a:t>
            </a:r>
            <a:r>
              <a:rPr lang="en-GB" sz="2200" dirty="0">
                <a:latin typeface="Times New Roman" panose="02020603050405020304" pitchFamily="18" charset="0"/>
                <a:cs typeface="Times New Roman" panose="02020603050405020304" pitchFamily="18" charset="0"/>
              </a:rPr>
              <a:t> is a library in Python for face recognition tasks. This library employs the Histogram of Oriented Gradients (HOG) model for face detection, alignment, and recognition.</a:t>
            </a:r>
          </a:p>
        </p:txBody>
      </p:sp>
      <p:sp>
        <p:nvSpPr>
          <p:cNvPr id="4" name="CasellaDiTesto 4">
            <a:extLst>
              <a:ext uri="{FF2B5EF4-FFF2-40B4-BE49-F238E27FC236}">
                <a16:creationId xmlns:a16="http://schemas.microsoft.com/office/drawing/2014/main" id="{2869831A-06E2-1A7B-E0D8-E347DA6617FD}"/>
              </a:ext>
            </a:extLst>
          </p:cNvPr>
          <p:cNvSpPr txBox="1"/>
          <p:nvPr/>
        </p:nvSpPr>
        <p:spPr>
          <a:xfrm>
            <a:off x="652065" y="3372610"/>
            <a:ext cx="7177839" cy="1446550"/>
          </a:xfrm>
          <a:prstGeom prst="rect">
            <a:avLst/>
          </a:prstGeom>
          <a:noFill/>
        </p:spPr>
        <p:txBody>
          <a:bodyPr wrap="square">
            <a:spAutoFit/>
          </a:bodyPr>
          <a:lstStyle/>
          <a:p>
            <a:pPr algn="just"/>
            <a:r>
              <a:rPr lang="en-GB" sz="2200" dirty="0">
                <a:latin typeface="Times New Roman" panose="02020603050405020304" pitchFamily="18" charset="0"/>
                <a:cs typeface="Times New Roman" panose="02020603050405020304" pitchFamily="18" charset="0"/>
              </a:rPr>
              <a:t>HOG is a feature descriptor used in computer vision, where the image is divided into cells, and histograms of gradient orientations are computed for each cell. These histograms are concatenated to form the descriptor.</a:t>
            </a:r>
          </a:p>
        </p:txBody>
      </p:sp>
      <p:sp>
        <p:nvSpPr>
          <p:cNvPr id="6" name="CasellaDiTesto 4">
            <a:extLst>
              <a:ext uri="{FF2B5EF4-FFF2-40B4-BE49-F238E27FC236}">
                <a16:creationId xmlns:a16="http://schemas.microsoft.com/office/drawing/2014/main" id="{01024328-469C-A4F4-FA4F-08D81619D3D1}"/>
              </a:ext>
            </a:extLst>
          </p:cNvPr>
          <p:cNvSpPr txBox="1"/>
          <p:nvPr/>
        </p:nvSpPr>
        <p:spPr>
          <a:xfrm>
            <a:off x="652065" y="5064863"/>
            <a:ext cx="7177839" cy="1446550"/>
          </a:xfrm>
          <a:prstGeom prst="rect">
            <a:avLst/>
          </a:prstGeom>
          <a:noFill/>
        </p:spPr>
        <p:txBody>
          <a:bodyPr wrap="square">
            <a:spAutoFit/>
          </a:bodyPr>
          <a:lstStyle/>
          <a:p>
            <a:pPr algn="just"/>
            <a:r>
              <a:rPr lang="en-GB" sz="2200" dirty="0">
                <a:latin typeface="Times New Roman" panose="02020603050405020304" pitchFamily="18" charset="0"/>
                <a:cs typeface="Times New Roman" panose="02020603050405020304" pitchFamily="18" charset="0"/>
              </a:rPr>
              <a:t>The HOG descriptor offers advantages such as invariance to geometric and photometric transformations, except for changes in object orientation, making it effective for face recognition tasks.</a:t>
            </a:r>
          </a:p>
        </p:txBody>
      </p:sp>
    </p:spTree>
    <p:extLst>
      <p:ext uri="{BB962C8B-B14F-4D97-AF65-F5344CB8AC3E}">
        <p14:creationId xmlns:p14="http://schemas.microsoft.com/office/powerpoint/2010/main" val="2500065562"/>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750"/>
                                        <p:tgtEl>
                                          <p:spTgt spid="5"/>
                                        </p:tgtEl>
                                      </p:cBhvr>
                                    </p:animEffect>
                                  </p:childTnLst>
                                </p:cTn>
                              </p:par>
                              <p:par>
                                <p:cTn id="8" presetID="22" presetClass="entr" presetSubtype="1" fill="hold" grpId="0" nodeType="withEffect">
                                  <p:stCondLst>
                                    <p:cond delay="75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750"/>
                                        <p:tgtEl>
                                          <p:spTgt spid="4"/>
                                        </p:tgtEl>
                                      </p:cBhvr>
                                    </p:animEffect>
                                  </p:childTnLst>
                                </p:cTn>
                              </p:par>
                              <p:par>
                                <p:cTn id="11" presetID="22" presetClass="entr" presetSubtype="1" fill="hold" grpId="0" nodeType="withEffect">
                                  <p:stCondLst>
                                    <p:cond delay="150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24880C5D-9860-EFF3-1B88-DE68EF122B29}"/>
              </a:ext>
            </a:extLst>
          </p:cNvPr>
          <p:cNvPicPr>
            <a:picLocks noChangeAspect="1"/>
          </p:cNvPicPr>
          <p:nvPr/>
        </p:nvPicPr>
        <p:blipFill>
          <a:blip r:embed="rId2"/>
          <a:stretch>
            <a:fillRect/>
          </a:stretch>
        </p:blipFill>
        <p:spPr>
          <a:xfrm>
            <a:off x="243859" y="1905855"/>
            <a:ext cx="5088569" cy="3796135"/>
          </a:xfrm>
          <a:prstGeom prst="rect">
            <a:avLst/>
          </a:prstGeom>
        </p:spPr>
      </p:pic>
      <p:sp>
        <p:nvSpPr>
          <p:cNvPr id="3" name="Rectangle 2">
            <a:extLst>
              <a:ext uri="{FF2B5EF4-FFF2-40B4-BE49-F238E27FC236}">
                <a16:creationId xmlns:a16="http://schemas.microsoft.com/office/drawing/2014/main" id="{D5A10002-9A72-59AB-F2F4-4A9C53946194}"/>
              </a:ext>
            </a:extLst>
          </p:cNvPr>
          <p:cNvSpPr/>
          <p:nvPr/>
        </p:nvSpPr>
        <p:spPr>
          <a:xfrm>
            <a:off x="7361434" y="0"/>
            <a:ext cx="4830566" cy="6858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CasellaDiTesto 3">
            <a:extLst>
              <a:ext uri="{FF2B5EF4-FFF2-40B4-BE49-F238E27FC236}">
                <a16:creationId xmlns:a16="http://schemas.microsoft.com/office/drawing/2014/main" id="{96A925A9-AB9F-D8B1-59A2-D35CC05739D0}"/>
              </a:ext>
            </a:extLst>
          </p:cNvPr>
          <p:cNvSpPr txBox="1"/>
          <p:nvPr/>
        </p:nvSpPr>
        <p:spPr>
          <a:xfrm>
            <a:off x="5605359" y="1267601"/>
            <a:ext cx="6271664" cy="1446550"/>
          </a:xfrm>
          <a:prstGeom prst="rect">
            <a:avLst/>
          </a:prstGeom>
          <a:noFill/>
        </p:spPr>
        <p:txBody>
          <a:bodyPr wrap="square">
            <a:spAutoFit/>
          </a:bodyPr>
          <a:lstStyle/>
          <a:p>
            <a:pPr algn="just"/>
            <a:r>
              <a:rPr lang="en-GB" sz="2200" dirty="0">
                <a:latin typeface="Times New Roman" panose="02020603050405020304" pitchFamily="18" charset="0"/>
                <a:cs typeface="Times New Roman" panose="02020603050405020304" pitchFamily="18" charset="0"/>
              </a:rPr>
              <a:t>The CASIA Face Image Database Version 5.0 (CASIA-FaceV5) is a dataset comprising 2,500 colour facial images collected from 500 different subjects.</a:t>
            </a:r>
          </a:p>
        </p:txBody>
      </p:sp>
      <p:sp>
        <p:nvSpPr>
          <p:cNvPr id="2" name="CasellaDiTesto 1">
            <a:extLst>
              <a:ext uri="{FF2B5EF4-FFF2-40B4-BE49-F238E27FC236}">
                <a16:creationId xmlns:a16="http://schemas.microsoft.com/office/drawing/2014/main" id="{68AB4C04-5D96-34F6-A584-C495A1CFE04D}"/>
              </a:ext>
            </a:extLst>
          </p:cNvPr>
          <p:cNvSpPr txBox="1"/>
          <p:nvPr/>
        </p:nvSpPr>
        <p:spPr>
          <a:xfrm>
            <a:off x="1609254" y="183129"/>
            <a:ext cx="8740891" cy="923330"/>
          </a:xfrm>
          <a:prstGeom prst="rect">
            <a:avLst/>
          </a:prstGeom>
          <a:noFill/>
        </p:spPr>
        <p:txBody>
          <a:bodyPr wrap="square">
            <a:spAutoFit/>
          </a:bodyPr>
          <a:lstStyle/>
          <a:p>
            <a:r>
              <a:rPr lang="en-GB" sz="5400" b="1" dirty="0">
                <a:ln w="22225">
                  <a:solidFill>
                    <a:schemeClr val="accent6">
                      <a:lumMod val="75000"/>
                    </a:schemeClr>
                  </a:solidFill>
                  <a:prstDash val="solid"/>
                </a:ln>
                <a:solidFill>
                  <a:srgbClr val="00B0F0"/>
                </a:solidFill>
              </a:rPr>
              <a:t>Face recognition - Dataset </a:t>
            </a:r>
          </a:p>
        </p:txBody>
      </p:sp>
      <p:sp>
        <p:nvSpPr>
          <p:cNvPr id="5" name="CasellaDiTesto 3">
            <a:extLst>
              <a:ext uri="{FF2B5EF4-FFF2-40B4-BE49-F238E27FC236}">
                <a16:creationId xmlns:a16="http://schemas.microsoft.com/office/drawing/2014/main" id="{80C35381-A3C7-FF82-C649-5BD43879E7FD}"/>
              </a:ext>
            </a:extLst>
          </p:cNvPr>
          <p:cNvSpPr txBox="1"/>
          <p:nvPr/>
        </p:nvSpPr>
        <p:spPr>
          <a:xfrm>
            <a:off x="5605359" y="2823779"/>
            <a:ext cx="6271664" cy="1785104"/>
          </a:xfrm>
          <a:prstGeom prst="rect">
            <a:avLst/>
          </a:prstGeom>
          <a:noFill/>
        </p:spPr>
        <p:txBody>
          <a:bodyPr wrap="square">
            <a:spAutoFit/>
          </a:bodyPr>
          <a:lstStyle/>
          <a:p>
            <a:pPr algn="just"/>
            <a:r>
              <a:rPr lang="en-GB" sz="2200" dirty="0">
                <a:latin typeface="Times New Roman" panose="02020603050405020304" pitchFamily="18" charset="0"/>
                <a:cs typeface="Times New Roman" panose="02020603050405020304" pitchFamily="18" charset="0"/>
              </a:rPr>
              <a:t>These facial images were captured using a Logitech USB camera during a single session. Each facial image in the CASIA-FaceV5 dataset is stored as a 16-bit colour BMP file with a resolution of 640x480 pixels.</a:t>
            </a:r>
          </a:p>
        </p:txBody>
      </p:sp>
      <p:sp>
        <p:nvSpPr>
          <p:cNvPr id="7" name="CasellaDiTesto 3">
            <a:extLst>
              <a:ext uri="{FF2B5EF4-FFF2-40B4-BE49-F238E27FC236}">
                <a16:creationId xmlns:a16="http://schemas.microsoft.com/office/drawing/2014/main" id="{AB8FD279-DA07-A443-ECC4-899E8A4780AF}"/>
              </a:ext>
            </a:extLst>
          </p:cNvPr>
          <p:cNvSpPr txBox="1"/>
          <p:nvPr/>
        </p:nvSpPr>
        <p:spPr>
          <a:xfrm>
            <a:off x="5605359" y="4718511"/>
            <a:ext cx="6271664" cy="1785104"/>
          </a:xfrm>
          <a:prstGeom prst="rect">
            <a:avLst/>
          </a:prstGeom>
          <a:noFill/>
        </p:spPr>
        <p:txBody>
          <a:bodyPr wrap="square">
            <a:spAutoFit/>
          </a:bodyPr>
          <a:lstStyle/>
          <a:p>
            <a:pPr algn="just"/>
            <a:r>
              <a:rPr lang="en-GB" sz="2200" dirty="0">
                <a:latin typeface="Times New Roman" panose="02020603050405020304" pitchFamily="18" charset="0"/>
                <a:cs typeface="Times New Roman" panose="02020603050405020304" pitchFamily="18" charset="0"/>
              </a:rPr>
              <a:t>One of the key features of CASIA-FaceV5 is the inclusion of various intra-class variations commonly encountered in real-world scenarios. These variations encompass factors such as illumination, pose, expression, presence of eyeglasses, imaging distance.</a:t>
            </a:r>
          </a:p>
        </p:txBody>
      </p:sp>
    </p:spTree>
    <p:extLst>
      <p:ext uri="{BB962C8B-B14F-4D97-AF65-F5344CB8AC3E}">
        <p14:creationId xmlns:p14="http://schemas.microsoft.com/office/powerpoint/2010/main" val="16561025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300" fill="hold"/>
                                        <p:tgtEl>
                                          <p:spTgt spid="6"/>
                                        </p:tgtEl>
                                        <p:attrNameLst>
                                          <p:attrName>ppt_w</p:attrName>
                                        </p:attrNameLst>
                                      </p:cBhvr>
                                      <p:tavLst>
                                        <p:tav tm="0">
                                          <p:val>
                                            <p:fltVal val="0"/>
                                          </p:val>
                                        </p:tav>
                                        <p:tav tm="100000">
                                          <p:val>
                                            <p:strVal val="#ppt_w"/>
                                          </p:val>
                                        </p:tav>
                                      </p:tavLst>
                                    </p:anim>
                                    <p:anim calcmode="lin" valueType="num">
                                      <p:cBhvr>
                                        <p:cTn id="8" dur="300" fill="hold"/>
                                        <p:tgtEl>
                                          <p:spTgt spid="6"/>
                                        </p:tgtEl>
                                        <p:attrNameLst>
                                          <p:attrName>ppt_h</p:attrName>
                                        </p:attrNameLst>
                                      </p:cBhvr>
                                      <p:tavLst>
                                        <p:tav tm="0">
                                          <p:val>
                                            <p:fltVal val="0"/>
                                          </p:val>
                                        </p:tav>
                                        <p:tav tm="100000">
                                          <p:val>
                                            <p:strVal val="#ppt_h"/>
                                          </p:val>
                                        </p:tav>
                                      </p:tavLst>
                                    </p:anim>
                                    <p:animEffect transition="in" filter="fade">
                                      <p:cBhvr>
                                        <p:cTn id="9" dur="3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3" presetClass="entr" presetSubtype="272"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strVal val="2/3*#ppt_w"/>
                                          </p:val>
                                        </p:tav>
                                        <p:tav tm="100000">
                                          <p:val>
                                            <p:strVal val="#ppt_w"/>
                                          </p:val>
                                        </p:tav>
                                      </p:tavLst>
                                    </p:anim>
                                    <p:anim calcmode="lin" valueType="num">
                                      <p:cBhvr>
                                        <p:cTn id="22" dur="500" fill="hold"/>
                                        <p:tgtEl>
                                          <p:spTgt spid="5"/>
                                        </p:tgtEl>
                                        <p:attrNameLst>
                                          <p:attrName>ppt_h</p:attrName>
                                        </p:attrNameLst>
                                      </p:cBhvr>
                                      <p:tavLst>
                                        <p:tav tm="0">
                                          <p:val>
                                            <p:strVal val="2/3*#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900" decel="100000" fill="hold"/>
                                        <p:tgtEl>
                                          <p:spTgt spid="7"/>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C35CFC7-49A4-D667-F332-7226D510792C}"/>
              </a:ext>
            </a:extLst>
          </p:cNvPr>
          <p:cNvSpPr txBox="1"/>
          <p:nvPr/>
        </p:nvSpPr>
        <p:spPr>
          <a:xfrm>
            <a:off x="1871086" y="90577"/>
            <a:ext cx="8875683" cy="1015663"/>
          </a:xfrm>
          <a:prstGeom prst="rect">
            <a:avLst/>
          </a:prstGeom>
          <a:noFill/>
        </p:spPr>
        <p:txBody>
          <a:bodyPr wrap="square">
            <a:spAutoFit/>
          </a:bodyPr>
          <a:lstStyle/>
          <a:p>
            <a:r>
              <a:rPr lang="en-GB" sz="6000" b="1" dirty="0">
                <a:ln w="22225">
                  <a:solidFill>
                    <a:schemeClr val="accent6">
                      <a:lumMod val="75000"/>
                    </a:schemeClr>
                  </a:solidFill>
                  <a:prstDash val="solid"/>
                </a:ln>
                <a:solidFill>
                  <a:srgbClr val="00B0F0"/>
                </a:solidFill>
              </a:rPr>
              <a:t>Performance evaluation</a:t>
            </a:r>
          </a:p>
        </p:txBody>
      </p:sp>
      <p:graphicFrame>
        <p:nvGraphicFramePr>
          <p:cNvPr id="2" name="Tabella 1">
            <a:extLst>
              <a:ext uri="{FF2B5EF4-FFF2-40B4-BE49-F238E27FC236}">
                <a16:creationId xmlns:a16="http://schemas.microsoft.com/office/drawing/2014/main" id="{2E953FF6-2BFD-F5DF-6415-F09700955C81}"/>
              </a:ext>
            </a:extLst>
          </p:cNvPr>
          <p:cNvGraphicFramePr>
            <a:graphicFrameLocks noGrp="1"/>
          </p:cNvGraphicFramePr>
          <p:nvPr>
            <p:extLst>
              <p:ext uri="{D42A27DB-BD31-4B8C-83A1-F6EECF244321}">
                <p14:modId xmlns:p14="http://schemas.microsoft.com/office/powerpoint/2010/main" val="2600226426"/>
              </p:ext>
            </p:extLst>
          </p:nvPr>
        </p:nvGraphicFramePr>
        <p:xfrm>
          <a:off x="277248" y="1370602"/>
          <a:ext cx="11637504" cy="4970010"/>
        </p:xfrm>
        <a:graphic>
          <a:graphicData uri="http://schemas.openxmlformats.org/drawingml/2006/table">
            <a:tbl>
              <a:tblPr firstRow="1" bandRow="1">
                <a:tableStyleId>{5C22544A-7EE6-4342-B048-85BDC9FD1C3A}</a:tableStyleId>
              </a:tblPr>
              <a:tblGrid>
                <a:gridCol w="690940">
                  <a:extLst>
                    <a:ext uri="{9D8B030D-6E8A-4147-A177-3AD203B41FA5}">
                      <a16:colId xmlns:a16="http://schemas.microsoft.com/office/drawing/2014/main" val="653751194"/>
                    </a:ext>
                  </a:extLst>
                </a:gridCol>
                <a:gridCol w="2744885">
                  <a:extLst>
                    <a:ext uri="{9D8B030D-6E8A-4147-A177-3AD203B41FA5}">
                      <a16:colId xmlns:a16="http://schemas.microsoft.com/office/drawing/2014/main" val="4197465438"/>
                    </a:ext>
                  </a:extLst>
                </a:gridCol>
                <a:gridCol w="2744694">
                  <a:extLst>
                    <a:ext uri="{9D8B030D-6E8A-4147-A177-3AD203B41FA5}">
                      <a16:colId xmlns:a16="http://schemas.microsoft.com/office/drawing/2014/main" val="3538961948"/>
                    </a:ext>
                  </a:extLst>
                </a:gridCol>
                <a:gridCol w="2717800">
                  <a:extLst>
                    <a:ext uri="{9D8B030D-6E8A-4147-A177-3AD203B41FA5}">
                      <a16:colId xmlns:a16="http://schemas.microsoft.com/office/drawing/2014/main" val="1410396336"/>
                    </a:ext>
                  </a:extLst>
                </a:gridCol>
                <a:gridCol w="2739185">
                  <a:extLst>
                    <a:ext uri="{9D8B030D-6E8A-4147-A177-3AD203B41FA5}">
                      <a16:colId xmlns:a16="http://schemas.microsoft.com/office/drawing/2014/main" val="495184060"/>
                    </a:ext>
                  </a:extLst>
                </a:gridCol>
              </a:tblGrid>
              <a:tr h="448233">
                <a:tc>
                  <a:txBody>
                    <a:bodyPr/>
                    <a:lstStyle/>
                    <a:p>
                      <a:pPr algn="ctr"/>
                      <a:endParaRPr lang="en-GB" b="0" dirty="0">
                        <a:solidFill>
                          <a:schemeClr val="tx1"/>
                        </a:solidFill>
                      </a:endParaRPr>
                    </a:p>
                  </a:txBody>
                  <a:tcPr anchor="ctr">
                    <a:solidFill>
                      <a:schemeClr val="accent1">
                        <a:lumMod val="40000"/>
                        <a:lumOff val="60000"/>
                      </a:schemeClr>
                    </a:solidFill>
                  </a:tcPr>
                </a:tc>
                <a:tc>
                  <a:txBody>
                    <a:bodyPr/>
                    <a:lstStyle/>
                    <a:p>
                      <a:pPr algn="ctr"/>
                      <a:r>
                        <a:rPr lang="it-IT" b="0" dirty="0">
                          <a:solidFill>
                            <a:schemeClr val="tx1"/>
                          </a:solidFill>
                        </a:rPr>
                        <a:t>FAR</a:t>
                      </a:r>
                      <a:endParaRPr lang="en-GB" b="0" dirty="0">
                        <a:solidFill>
                          <a:schemeClr val="tx1"/>
                        </a:solidFill>
                      </a:endParaRPr>
                    </a:p>
                  </a:txBody>
                  <a:tcPr anchor="ctr">
                    <a:solidFill>
                      <a:schemeClr val="accent1">
                        <a:lumMod val="40000"/>
                        <a:lumOff val="60000"/>
                      </a:schemeClr>
                    </a:solidFill>
                  </a:tcPr>
                </a:tc>
                <a:tc>
                  <a:txBody>
                    <a:bodyPr/>
                    <a:lstStyle/>
                    <a:p>
                      <a:pPr algn="ctr"/>
                      <a:r>
                        <a:rPr lang="it-IT" b="0" dirty="0">
                          <a:solidFill>
                            <a:schemeClr val="tx1"/>
                          </a:solidFill>
                        </a:rPr>
                        <a:t>FRR</a:t>
                      </a:r>
                      <a:endParaRPr lang="en-GB" b="0" dirty="0">
                        <a:solidFill>
                          <a:schemeClr val="tx1"/>
                        </a:solidFill>
                      </a:endParaRPr>
                    </a:p>
                  </a:txBody>
                  <a:tcPr anchor="ctr">
                    <a:solidFill>
                      <a:schemeClr val="accent1">
                        <a:lumMod val="40000"/>
                        <a:lumOff val="60000"/>
                      </a:schemeClr>
                    </a:solidFill>
                  </a:tcPr>
                </a:tc>
                <a:tc>
                  <a:txBody>
                    <a:bodyPr/>
                    <a:lstStyle/>
                    <a:p>
                      <a:pPr algn="ctr"/>
                      <a:r>
                        <a:rPr lang="it-IT" b="0" dirty="0">
                          <a:solidFill>
                            <a:schemeClr val="tx1"/>
                          </a:solidFill>
                        </a:rPr>
                        <a:t>ROC</a:t>
                      </a:r>
                      <a:endParaRPr lang="en-GB" b="0" dirty="0">
                        <a:solidFill>
                          <a:schemeClr val="tx1"/>
                        </a:solidFill>
                      </a:endParaRPr>
                    </a:p>
                  </a:txBody>
                  <a:tcPr anchor="ctr">
                    <a:solidFill>
                      <a:schemeClr val="accent1">
                        <a:lumMod val="40000"/>
                        <a:lumOff val="60000"/>
                      </a:schemeClr>
                    </a:solidFill>
                  </a:tcPr>
                </a:tc>
                <a:tc>
                  <a:txBody>
                    <a:bodyPr/>
                    <a:lstStyle/>
                    <a:p>
                      <a:pPr algn="ctr"/>
                      <a:r>
                        <a:rPr lang="it-IT" b="0" dirty="0">
                          <a:solidFill>
                            <a:schemeClr val="tx1"/>
                          </a:solidFill>
                        </a:rPr>
                        <a:t>DET</a:t>
                      </a:r>
                      <a:endParaRPr lang="en-GB" b="0" dirty="0">
                        <a:solidFill>
                          <a:schemeClr val="tx1"/>
                        </a:solidFill>
                      </a:endParaRPr>
                    </a:p>
                  </a:txBody>
                  <a:tcPr anchor="ctr">
                    <a:solidFill>
                      <a:schemeClr val="accent1">
                        <a:lumMod val="40000"/>
                        <a:lumOff val="60000"/>
                      </a:schemeClr>
                    </a:solidFill>
                  </a:tcPr>
                </a:tc>
                <a:extLst>
                  <a:ext uri="{0D108BD9-81ED-4DB2-BD59-A6C34878D82A}">
                    <a16:rowId xmlns:a16="http://schemas.microsoft.com/office/drawing/2014/main" val="131430435"/>
                  </a:ext>
                </a:extLst>
              </a:tr>
              <a:tr h="2312150">
                <a:tc>
                  <a:txBody>
                    <a:bodyPr/>
                    <a:lstStyle/>
                    <a:p>
                      <a:pPr algn="ctr"/>
                      <a:r>
                        <a:rPr lang="it-IT" b="0" dirty="0">
                          <a:solidFill>
                            <a:schemeClr val="tx1"/>
                          </a:solidFill>
                        </a:rPr>
                        <a:t>IRIS</a:t>
                      </a:r>
                      <a:endParaRPr lang="en-GB" b="0" dirty="0">
                        <a:solidFill>
                          <a:schemeClr val="tx1"/>
                        </a:solidFill>
                      </a:endParaRPr>
                    </a:p>
                  </a:txBody>
                  <a:tcPr anchor="ctr">
                    <a:solidFill>
                      <a:schemeClr val="accent1">
                        <a:lumMod val="20000"/>
                        <a:lumOff val="80000"/>
                      </a:schemeClr>
                    </a:solidFill>
                  </a:tcPr>
                </a:tc>
                <a:tc>
                  <a:txBody>
                    <a:bodyPr/>
                    <a:lstStyle/>
                    <a:p>
                      <a:endParaRPr lang="en-GB" dirty="0"/>
                    </a:p>
                  </a:txBody>
                  <a:tcPr>
                    <a:solidFill>
                      <a:schemeClr val="accent1">
                        <a:lumMod val="20000"/>
                        <a:lumOff val="80000"/>
                      </a:schemeClr>
                    </a:solidFill>
                  </a:tcPr>
                </a:tc>
                <a:tc>
                  <a:txBody>
                    <a:bodyPr/>
                    <a:lstStyle/>
                    <a:p>
                      <a:endParaRPr lang="en-GB" b="0" dirty="0"/>
                    </a:p>
                  </a:txBody>
                  <a:tcPr>
                    <a:solidFill>
                      <a:schemeClr val="accent1">
                        <a:lumMod val="20000"/>
                        <a:lumOff val="80000"/>
                      </a:schemeClr>
                    </a:solidFill>
                  </a:tcPr>
                </a:tc>
                <a:tc>
                  <a:txBody>
                    <a:bodyPr/>
                    <a:lstStyle/>
                    <a:p>
                      <a:endParaRPr lang="en-GB" b="0" dirty="0"/>
                    </a:p>
                  </a:txBody>
                  <a:tcPr>
                    <a:solidFill>
                      <a:schemeClr val="accent1">
                        <a:lumMod val="20000"/>
                        <a:lumOff val="80000"/>
                      </a:schemeClr>
                    </a:solidFill>
                  </a:tcPr>
                </a:tc>
                <a:tc>
                  <a:txBody>
                    <a:bodyPr/>
                    <a:lstStyle/>
                    <a:p>
                      <a:endParaRPr lang="en-GB" b="0" dirty="0"/>
                    </a:p>
                  </a:txBody>
                  <a:tcPr>
                    <a:solidFill>
                      <a:schemeClr val="accent1">
                        <a:lumMod val="20000"/>
                        <a:lumOff val="80000"/>
                      </a:schemeClr>
                    </a:solidFill>
                  </a:tcPr>
                </a:tc>
                <a:extLst>
                  <a:ext uri="{0D108BD9-81ED-4DB2-BD59-A6C34878D82A}">
                    <a16:rowId xmlns:a16="http://schemas.microsoft.com/office/drawing/2014/main" val="3902059047"/>
                  </a:ext>
                </a:extLst>
              </a:tr>
              <a:tr h="2209627">
                <a:tc>
                  <a:txBody>
                    <a:bodyPr/>
                    <a:lstStyle/>
                    <a:p>
                      <a:pPr algn="ctr"/>
                      <a:r>
                        <a:rPr lang="it-IT" dirty="0"/>
                        <a:t>FACE</a:t>
                      </a:r>
                      <a:endParaRPr lang="en-GB" dirty="0"/>
                    </a:p>
                  </a:txBody>
                  <a:tcPr anchor="ctr">
                    <a:solidFill>
                      <a:schemeClr val="accent1">
                        <a:lumMod val="40000"/>
                        <a:lumOff val="60000"/>
                      </a:schemeClr>
                    </a:solidFill>
                  </a:tcPr>
                </a:tc>
                <a:tc>
                  <a:txBody>
                    <a:bodyPr/>
                    <a:lstStyle/>
                    <a:p>
                      <a:endParaRPr lang="en-GB" dirty="0"/>
                    </a:p>
                  </a:txBody>
                  <a:tcPr>
                    <a:solidFill>
                      <a:schemeClr val="accent1">
                        <a:lumMod val="40000"/>
                        <a:lumOff val="60000"/>
                      </a:schemeClr>
                    </a:solidFill>
                  </a:tcPr>
                </a:tc>
                <a:tc>
                  <a:txBody>
                    <a:bodyPr/>
                    <a:lstStyle/>
                    <a:p>
                      <a:endParaRPr lang="en-GB" b="0" dirty="0"/>
                    </a:p>
                  </a:txBody>
                  <a:tcPr>
                    <a:solidFill>
                      <a:schemeClr val="accent1">
                        <a:lumMod val="40000"/>
                        <a:lumOff val="60000"/>
                      </a:schemeClr>
                    </a:solidFill>
                  </a:tcPr>
                </a:tc>
                <a:tc>
                  <a:txBody>
                    <a:bodyPr/>
                    <a:lstStyle/>
                    <a:p>
                      <a:endParaRPr lang="en-GB" b="0" dirty="0"/>
                    </a:p>
                  </a:txBody>
                  <a:tcPr>
                    <a:solidFill>
                      <a:schemeClr val="accent1">
                        <a:lumMod val="40000"/>
                        <a:lumOff val="60000"/>
                      </a:schemeClr>
                    </a:solidFill>
                  </a:tcPr>
                </a:tc>
                <a:tc>
                  <a:txBody>
                    <a:bodyPr/>
                    <a:lstStyle/>
                    <a:p>
                      <a:endParaRPr lang="en-GB" b="0" dirty="0"/>
                    </a:p>
                  </a:txBody>
                  <a:tcPr>
                    <a:solidFill>
                      <a:schemeClr val="accent1">
                        <a:lumMod val="40000"/>
                        <a:lumOff val="60000"/>
                      </a:schemeClr>
                    </a:solidFill>
                  </a:tcPr>
                </a:tc>
                <a:extLst>
                  <a:ext uri="{0D108BD9-81ED-4DB2-BD59-A6C34878D82A}">
                    <a16:rowId xmlns:a16="http://schemas.microsoft.com/office/drawing/2014/main" val="399284886"/>
                  </a:ext>
                </a:extLst>
              </a:tr>
            </a:tbl>
          </a:graphicData>
        </a:graphic>
      </p:graphicFrame>
      <p:pic>
        <p:nvPicPr>
          <p:cNvPr id="9" name="Immagine 8">
            <a:extLst>
              <a:ext uri="{FF2B5EF4-FFF2-40B4-BE49-F238E27FC236}">
                <a16:creationId xmlns:a16="http://schemas.microsoft.com/office/drawing/2014/main" id="{A11D7C7B-33F5-1E5A-ACB7-EA08F78DAA9F}"/>
              </a:ext>
            </a:extLst>
          </p:cNvPr>
          <p:cNvPicPr>
            <a:picLocks noChangeAspect="1"/>
          </p:cNvPicPr>
          <p:nvPr/>
        </p:nvPicPr>
        <p:blipFill rotWithShape="1">
          <a:blip r:embed="rId2">
            <a:extLst>
              <a:ext uri="{28A0092B-C50C-407E-A947-70E740481C1C}">
                <a14:useLocalDpi xmlns:a14="http://schemas.microsoft.com/office/drawing/2010/main" val="0"/>
              </a:ext>
            </a:extLst>
          </a:blip>
          <a:srcRect l="2977" t="6133" r="8008"/>
          <a:stretch/>
        </p:blipFill>
        <p:spPr bwMode="auto">
          <a:xfrm>
            <a:off x="1005443" y="1876442"/>
            <a:ext cx="2655715" cy="2124000"/>
          </a:xfrm>
          <a:prstGeom prst="rect">
            <a:avLst/>
          </a:prstGeom>
          <a:ln>
            <a:noFill/>
          </a:ln>
          <a:extLst>
            <a:ext uri="{53640926-AAD7-44D8-BBD7-CCE9431645EC}">
              <a14:shadowObscured xmlns:a14="http://schemas.microsoft.com/office/drawing/2010/main"/>
            </a:ext>
          </a:extLst>
        </p:spPr>
      </p:pic>
      <p:pic>
        <p:nvPicPr>
          <p:cNvPr id="10" name="Immagine 9">
            <a:extLst>
              <a:ext uri="{FF2B5EF4-FFF2-40B4-BE49-F238E27FC236}">
                <a16:creationId xmlns:a16="http://schemas.microsoft.com/office/drawing/2014/main" id="{04D1C443-1A57-AA74-2CCE-754368BBA97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662" t="5534" r="8691"/>
          <a:stretch/>
        </p:blipFill>
        <p:spPr bwMode="auto">
          <a:xfrm>
            <a:off x="3796534" y="1882572"/>
            <a:ext cx="2627764" cy="2124000"/>
          </a:xfrm>
          <a:prstGeom prst="rect">
            <a:avLst/>
          </a:prstGeom>
          <a:ln>
            <a:noFill/>
          </a:ln>
          <a:extLst>
            <a:ext uri="{53640926-AAD7-44D8-BBD7-CCE9431645EC}">
              <a14:shadowObscured xmlns:a14="http://schemas.microsoft.com/office/drawing/2010/main"/>
            </a:ext>
          </a:extLst>
        </p:spPr>
      </p:pic>
      <p:pic>
        <p:nvPicPr>
          <p:cNvPr id="11" name="Immagine 10">
            <a:extLst>
              <a:ext uri="{FF2B5EF4-FFF2-40B4-BE49-F238E27FC236}">
                <a16:creationId xmlns:a16="http://schemas.microsoft.com/office/drawing/2014/main" id="{06D8F4B7-BC27-F038-3AFF-01B898F2914D}"/>
              </a:ext>
            </a:extLst>
          </p:cNvPr>
          <p:cNvPicPr>
            <a:picLocks noChangeAspect="1"/>
          </p:cNvPicPr>
          <p:nvPr/>
        </p:nvPicPr>
        <p:blipFill rotWithShape="1">
          <a:blip r:embed="rId4">
            <a:extLst>
              <a:ext uri="{28A0092B-C50C-407E-A947-70E740481C1C}">
                <a14:useLocalDpi xmlns:a14="http://schemas.microsoft.com/office/drawing/2010/main" val="0"/>
              </a:ext>
            </a:extLst>
          </a:blip>
          <a:srcRect l="3609" t="5132" r="9025"/>
          <a:stretch/>
        </p:blipFill>
        <p:spPr bwMode="auto">
          <a:xfrm>
            <a:off x="6515326" y="1882572"/>
            <a:ext cx="2608335" cy="2124000"/>
          </a:xfrm>
          <a:prstGeom prst="rect">
            <a:avLst/>
          </a:prstGeom>
          <a:ln>
            <a:noFill/>
          </a:ln>
          <a:extLst>
            <a:ext uri="{53640926-AAD7-44D8-BBD7-CCE9431645EC}">
              <a14:shadowObscured xmlns:a14="http://schemas.microsoft.com/office/drawing/2010/main"/>
            </a:ext>
          </a:extLst>
        </p:spPr>
      </p:pic>
      <p:pic>
        <p:nvPicPr>
          <p:cNvPr id="12" name="Immagine 11">
            <a:extLst>
              <a:ext uri="{FF2B5EF4-FFF2-40B4-BE49-F238E27FC236}">
                <a16:creationId xmlns:a16="http://schemas.microsoft.com/office/drawing/2014/main" id="{4F6BAE6A-DE08-DAF7-82CA-1025E90C87D6}"/>
              </a:ext>
            </a:extLst>
          </p:cNvPr>
          <p:cNvPicPr>
            <a:picLocks noChangeAspect="1"/>
          </p:cNvPicPr>
          <p:nvPr/>
        </p:nvPicPr>
        <p:blipFill rotWithShape="1">
          <a:blip r:embed="rId5">
            <a:extLst>
              <a:ext uri="{28A0092B-C50C-407E-A947-70E740481C1C}">
                <a14:useLocalDpi xmlns:a14="http://schemas.microsoft.com/office/drawing/2010/main" val="0"/>
              </a:ext>
            </a:extLst>
          </a:blip>
          <a:srcRect l="3155" t="4555" r="9330"/>
          <a:stretch/>
        </p:blipFill>
        <p:spPr bwMode="auto">
          <a:xfrm>
            <a:off x="9237271" y="1876442"/>
            <a:ext cx="2596539" cy="2124000"/>
          </a:xfrm>
          <a:prstGeom prst="rect">
            <a:avLst/>
          </a:prstGeom>
          <a:ln>
            <a:noFill/>
          </a:ln>
          <a:extLst>
            <a:ext uri="{53640926-AAD7-44D8-BBD7-CCE9431645EC}">
              <a14:shadowObscured xmlns:a14="http://schemas.microsoft.com/office/drawing/2010/main"/>
            </a:ext>
          </a:extLst>
        </p:spPr>
      </p:pic>
      <p:pic>
        <p:nvPicPr>
          <p:cNvPr id="3" name="Immagine 2">
            <a:extLst>
              <a:ext uri="{FF2B5EF4-FFF2-40B4-BE49-F238E27FC236}">
                <a16:creationId xmlns:a16="http://schemas.microsoft.com/office/drawing/2014/main" id="{4EDC5E46-5ACD-3778-9506-246CBC3AC4CF}"/>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619" t="4313" r="9183"/>
          <a:stretch/>
        </p:blipFill>
        <p:spPr bwMode="auto">
          <a:xfrm>
            <a:off x="1021314" y="4170892"/>
            <a:ext cx="2639844" cy="2124000"/>
          </a:xfrm>
          <a:prstGeom prst="rect">
            <a:avLst/>
          </a:prstGeom>
          <a:ln>
            <a:noFill/>
          </a:ln>
          <a:extLst>
            <a:ext uri="{53640926-AAD7-44D8-BBD7-CCE9431645EC}">
              <a14:shadowObscured xmlns:a14="http://schemas.microsoft.com/office/drawing/2010/main"/>
            </a:ext>
          </a:extLst>
        </p:spPr>
      </p:pic>
      <p:pic>
        <p:nvPicPr>
          <p:cNvPr id="5" name="Immagine 4">
            <a:extLst>
              <a:ext uri="{FF2B5EF4-FFF2-40B4-BE49-F238E27FC236}">
                <a16:creationId xmlns:a16="http://schemas.microsoft.com/office/drawing/2014/main" id="{9AFB873F-9185-209E-6ECE-0289B8D4FD09}"/>
              </a:ext>
            </a:extLst>
          </p:cNvPr>
          <p:cNvPicPr>
            <a:picLocks noChangeAspect="1"/>
          </p:cNvPicPr>
          <p:nvPr/>
        </p:nvPicPr>
        <p:blipFill rotWithShape="1">
          <a:blip r:embed="rId7"/>
          <a:srcRect t="1960"/>
          <a:stretch/>
        </p:blipFill>
        <p:spPr bwMode="auto">
          <a:xfrm>
            <a:off x="3752818" y="4170892"/>
            <a:ext cx="2671480" cy="2124000"/>
          </a:xfrm>
          <a:prstGeom prst="rect">
            <a:avLst/>
          </a:prstGeom>
          <a:ln>
            <a:noFill/>
          </a:ln>
          <a:extLst>
            <a:ext uri="{53640926-AAD7-44D8-BBD7-CCE9431645EC}">
              <a14:shadowObscured xmlns:a14="http://schemas.microsoft.com/office/drawing/2010/main"/>
            </a:ext>
          </a:extLst>
        </p:spPr>
      </p:pic>
      <p:pic>
        <p:nvPicPr>
          <p:cNvPr id="6" name="Immagine 5">
            <a:extLst>
              <a:ext uri="{FF2B5EF4-FFF2-40B4-BE49-F238E27FC236}">
                <a16:creationId xmlns:a16="http://schemas.microsoft.com/office/drawing/2014/main" id="{B6DE16E3-1200-A361-1F98-789D82DB5E0F}"/>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301" t="3920" r="9206" b="1"/>
          <a:stretch/>
        </p:blipFill>
        <p:spPr bwMode="auto">
          <a:xfrm>
            <a:off x="6515326" y="4170892"/>
            <a:ext cx="2608335" cy="2124000"/>
          </a:xfrm>
          <a:prstGeom prst="rect">
            <a:avLst/>
          </a:prstGeom>
          <a:ln>
            <a:noFill/>
          </a:ln>
          <a:extLst>
            <a:ext uri="{53640926-AAD7-44D8-BBD7-CCE9431645EC}">
              <a14:shadowObscured xmlns:a14="http://schemas.microsoft.com/office/drawing/2010/main"/>
            </a:ext>
          </a:extLst>
        </p:spPr>
      </p:pic>
      <p:pic>
        <p:nvPicPr>
          <p:cNvPr id="7" name="Immagine 6">
            <a:extLst>
              <a:ext uri="{FF2B5EF4-FFF2-40B4-BE49-F238E27FC236}">
                <a16:creationId xmlns:a16="http://schemas.microsoft.com/office/drawing/2014/main" id="{DD916293-CA97-C5B7-73E9-EB67355FC798}"/>
              </a:ext>
            </a:extLst>
          </p:cNvPr>
          <p:cNvPicPr>
            <a:picLocks noChangeAspect="1"/>
          </p:cNvPicPr>
          <p:nvPr/>
        </p:nvPicPr>
        <p:blipFill rotWithShape="1">
          <a:blip r:embed="rId9"/>
          <a:srcRect t="2745" r="2542"/>
          <a:stretch/>
        </p:blipFill>
        <p:spPr bwMode="auto">
          <a:xfrm>
            <a:off x="9208127" y="4170892"/>
            <a:ext cx="2654826" cy="2124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02660966"/>
      </p:ext>
    </p:extLst>
  </p:cSld>
  <p:clrMapOvr>
    <a:masterClrMapping/>
  </p:clrMapOvr>
  <p:transition spd="slow">
    <p:push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CEDBE00C-0F74-B8E1-0C3F-7EB06E259123}"/>
              </a:ext>
            </a:extLst>
          </p:cNvPr>
          <p:cNvSpPr txBox="1"/>
          <p:nvPr/>
        </p:nvSpPr>
        <p:spPr>
          <a:xfrm>
            <a:off x="1611230" y="313362"/>
            <a:ext cx="9072282" cy="923330"/>
          </a:xfrm>
          <a:prstGeom prst="rect">
            <a:avLst/>
          </a:prstGeom>
          <a:noFill/>
        </p:spPr>
        <p:txBody>
          <a:bodyPr wrap="square">
            <a:spAutoFit/>
          </a:bodyPr>
          <a:lstStyle/>
          <a:p>
            <a:r>
              <a:rPr lang="en-GB" sz="5400" b="1" dirty="0">
                <a:ln w="22225">
                  <a:solidFill>
                    <a:schemeClr val="accent6">
                      <a:lumMod val="75000"/>
                    </a:schemeClr>
                  </a:solidFill>
                  <a:prstDash val="solid"/>
                </a:ln>
                <a:solidFill>
                  <a:srgbClr val="00B0F0"/>
                </a:solidFill>
              </a:rPr>
              <a:t>Comparison and Conclusion</a:t>
            </a:r>
          </a:p>
        </p:txBody>
      </p:sp>
      <p:pic>
        <p:nvPicPr>
          <p:cNvPr id="7" name="Immagine 6">
            <a:extLst>
              <a:ext uri="{FF2B5EF4-FFF2-40B4-BE49-F238E27FC236}">
                <a16:creationId xmlns:a16="http://schemas.microsoft.com/office/drawing/2014/main" id="{7E4BAD0B-F68F-8CA6-5894-5A53868C6B0F}"/>
              </a:ext>
            </a:extLst>
          </p:cNvPr>
          <p:cNvPicPr>
            <a:picLocks noChangeAspect="1"/>
          </p:cNvPicPr>
          <p:nvPr/>
        </p:nvPicPr>
        <p:blipFill>
          <a:blip r:embed="rId2"/>
          <a:stretch>
            <a:fillRect/>
          </a:stretch>
        </p:blipFill>
        <p:spPr>
          <a:xfrm>
            <a:off x="945422" y="1483318"/>
            <a:ext cx="10301156" cy="4478212"/>
          </a:xfrm>
          <a:prstGeom prst="rect">
            <a:avLst/>
          </a:prstGeom>
        </p:spPr>
      </p:pic>
    </p:spTree>
    <p:extLst>
      <p:ext uri="{BB962C8B-B14F-4D97-AF65-F5344CB8AC3E}">
        <p14:creationId xmlns:p14="http://schemas.microsoft.com/office/powerpoint/2010/main" val="3133853099"/>
      </p:ext>
    </p:extLst>
  </p:cSld>
  <p:clrMapOvr>
    <a:masterClrMapping/>
  </p:clrMapOvr>
  <p:transition spd="slow">
    <p:push dir="u"/>
  </p:transition>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217</TotalTime>
  <Words>675</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11</vt:i4>
      </vt:variant>
    </vt:vector>
  </HeadingPairs>
  <TitlesOfParts>
    <vt:vector size="17" baseType="lpstr">
      <vt:lpstr>Aptos Narrow</vt:lpstr>
      <vt:lpstr>Arial</vt:lpstr>
      <vt:lpstr>Times New Roman</vt:lpstr>
      <vt:lpstr>Trebuchet MS</vt:lpstr>
      <vt:lpstr>Wingdings 3</vt:lpstr>
      <vt:lpstr>Facet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Noemi Giustini</dc:creator>
  <cp:lastModifiedBy>Noemi Giustini</cp:lastModifiedBy>
  <cp:revision>9</cp:revision>
  <dcterms:created xsi:type="dcterms:W3CDTF">2024-02-06T09:09:39Z</dcterms:created>
  <dcterms:modified xsi:type="dcterms:W3CDTF">2024-02-11T11:22:27Z</dcterms:modified>
</cp:coreProperties>
</file>