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11"/>
  </p:notesMasterIdLst>
  <p:sldIdLst>
    <p:sldId id="256" r:id="rId2"/>
    <p:sldId id="296" r:id="rId3"/>
    <p:sldId id="309" r:id="rId4"/>
    <p:sldId id="310" r:id="rId5"/>
    <p:sldId id="311" r:id="rId6"/>
    <p:sldId id="316" r:id="rId7"/>
    <p:sldId id="312" r:id="rId8"/>
    <p:sldId id="314" r:id="rId9"/>
    <p:sldId id="315" r:id="rId10"/>
  </p:sldIdLst>
  <p:sldSz cx="9144000" cy="5143500" type="screen16x9"/>
  <p:notesSz cx="7102475" cy="93884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587"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40" autoAdjust="0"/>
    <p:restoredTop sz="94226" autoAdjust="0"/>
  </p:normalViewPr>
  <p:slideViewPr>
    <p:cSldViewPr snapToGrid="0" showGuides="1">
      <p:cViewPr varScale="1">
        <p:scale>
          <a:sx n="78" d="100"/>
          <a:sy n="78" d="100"/>
        </p:scale>
        <p:origin x="836" y="52"/>
      </p:cViewPr>
      <p:guideLst>
        <p:guide orient="horz" pos="1587"/>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23863" y="704850"/>
            <a:ext cx="6256337"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9bea9cbfd3_0_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9bea9cbfd3_0_2: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9bea9cbfd3_0_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9bea9cbfd3_0_2: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a:p>
        </p:txBody>
      </p:sp>
    </p:spTree>
    <p:extLst>
      <p:ext uri="{BB962C8B-B14F-4D97-AF65-F5344CB8AC3E}">
        <p14:creationId xmlns:p14="http://schemas.microsoft.com/office/powerpoint/2010/main" val="640667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9bea9cbfd3_0_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9bea9cbfd3_0_2: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4188306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9bea9cbfd3_0_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9bea9cbfd3_0_2: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a:p>
        </p:txBody>
      </p:sp>
    </p:spTree>
    <p:extLst>
      <p:ext uri="{BB962C8B-B14F-4D97-AF65-F5344CB8AC3E}">
        <p14:creationId xmlns:p14="http://schemas.microsoft.com/office/powerpoint/2010/main" val="3570060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D85D6E6C-F683-3088-7912-B99DD540406E}"/>
            </a:ext>
          </a:extLst>
        </p:cNvPr>
        <p:cNvGrpSpPr/>
        <p:nvPr/>
      </p:nvGrpSpPr>
      <p:grpSpPr>
        <a:xfrm>
          <a:off x="0" y="0"/>
          <a:ext cx="0" cy="0"/>
          <a:chOff x="0" y="0"/>
          <a:chExt cx="0" cy="0"/>
        </a:xfrm>
      </p:grpSpPr>
      <p:sp>
        <p:nvSpPr>
          <p:cNvPr id="57" name="Google Shape;57;g29bea9cbfd3_0_2:notes">
            <a:extLst>
              <a:ext uri="{FF2B5EF4-FFF2-40B4-BE49-F238E27FC236}">
                <a16:creationId xmlns:a16="http://schemas.microsoft.com/office/drawing/2014/main" id="{B77BDDB8-5B5E-6FB9-6CF5-312B3C87D53A}"/>
              </a:ext>
            </a:extLst>
          </p:cNvPr>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9bea9cbfd3_0_2:notes">
            <a:extLst>
              <a:ext uri="{FF2B5EF4-FFF2-40B4-BE49-F238E27FC236}">
                <a16:creationId xmlns:a16="http://schemas.microsoft.com/office/drawing/2014/main" id="{095FDA4F-91B7-211F-BEE5-F04737EFA5E7}"/>
              </a:ext>
            </a:extLst>
          </p:cNvPr>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a:p>
        </p:txBody>
      </p:sp>
    </p:spTree>
    <p:extLst>
      <p:ext uri="{BB962C8B-B14F-4D97-AF65-F5344CB8AC3E}">
        <p14:creationId xmlns:p14="http://schemas.microsoft.com/office/powerpoint/2010/main" val="3660780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9bea9cbfd3_0_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9bea9cbfd3_0_2: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a:p>
        </p:txBody>
      </p:sp>
    </p:spTree>
    <p:extLst>
      <p:ext uri="{BB962C8B-B14F-4D97-AF65-F5344CB8AC3E}">
        <p14:creationId xmlns:p14="http://schemas.microsoft.com/office/powerpoint/2010/main" val="362107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9bea9cbfd3_0_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9bea9cbfd3_0_2: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a:p>
        </p:txBody>
      </p:sp>
    </p:spTree>
    <p:extLst>
      <p:ext uri="{BB962C8B-B14F-4D97-AF65-F5344CB8AC3E}">
        <p14:creationId xmlns:p14="http://schemas.microsoft.com/office/powerpoint/2010/main" val="28264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9bea9cbfd3_0_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9bea9cbfd3_0_2: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a:p>
        </p:txBody>
      </p:sp>
    </p:spTree>
    <p:extLst>
      <p:ext uri="{BB962C8B-B14F-4D97-AF65-F5344CB8AC3E}">
        <p14:creationId xmlns:p14="http://schemas.microsoft.com/office/powerpoint/2010/main" val="3276731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53"/>
        <p:cNvGrpSpPr/>
        <p:nvPr/>
      </p:nvGrpSpPr>
      <p:grpSpPr>
        <a:xfrm>
          <a:off x="0" y="0"/>
          <a:ext cx="0" cy="0"/>
          <a:chOff x="0" y="0"/>
          <a:chExt cx="0" cy="0"/>
        </a:xfrm>
      </p:grpSpPr>
      <p:sp>
        <p:nvSpPr>
          <p:cNvPr id="6" name="Slide Number Placeholder 5"/>
          <p:cNvSpPr>
            <a:spLocks noGrp="1"/>
          </p:cNvSpPr>
          <p:nvPr>
            <p:ph type="sldNum" sz="quarter" idx="12"/>
          </p:nvPr>
        </p:nvSpPr>
        <p:spPr>
          <a:xfrm>
            <a:off x="8077839" y="4576417"/>
            <a:ext cx="548700" cy="393600"/>
          </a:xfrm>
        </p:spPr>
        <p:txBody>
          <a:bodyPr/>
          <a:lstStyle/>
          <a:p>
            <a:fld id="{9BA15CD2-76D6-4EFE-91D9-7087332E3318}" type="slidenum">
              <a:rPr lang="en-IN" smtClean="0"/>
              <a:pPr/>
              <a:t>1</a:t>
            </a:fld>
            <a:endParaRPr lang="en-IN"/>
          </a:p>
        </p:txBody>
      </p:sp>
      <p:sp>
        <p:nvSpPr>
          <p:cNvPr id="2" name="object 2">
            <a:extLst>
              <a:ext uri="{FF2B5EF4-FFF2-40B4-BE49-F238E27FC236}">
                <a16:creationId xmlns:a16="http://schemas.microsoft.com/office/drawing/2014/main" id="{80EC1102-A358-2F94-640B-3F1EA4FCE492}"/>
              </a:ext>
            </a:extLst>
          </p:cNvPr>
          <p:cNvSpPr txBox="1">
            <a:spLocks noChangeArrowheads="1"/>
          </p:cNvSpPr>
          <p:nvPr/>
        </p:nvSpPr>
        <p:spPr bwMode="auto">
          <a:xfrm>
            <a:off x="1576800" y="1361710"/>
            <a:ext cx="6177600" cy="11510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buClr>
                <a:schemeClr val="dk1"/>
              </a:buClr>
              <a:buSzPts val="2800"/>
              <a:buNone/>
              <a:defRPr i="1">
                <a:solidFill>
                  <a:schemeClr val="accent1">
                    <a:lumMod val="50000"/>
                  </a:schemeClr>
                </a:solidFill>
                <a:latin typeface="Playfair Display" panose="00000500000000000000" pitchFamily="2" charset="0"/>
                <a:ea typeface="ＭＳ Ｐゴシック" panose="020B0600070205080204" pitchFamily="34" charset="-128"/>
              </a:defRPr>
            </a:lvl1pPr>
            <a:lvl2pPr>
              <a:buClr>
                <a:schemeClr val="dk1"/>
              </a:buClr>
              <a:buSzPts val="2800"/>
              <a:buNone/>
              <a:defRPr sz="2800">
                <a:solidFill>
                  <a:schemeClr val="dk1"/>
                </a:solidFill>
              </a:defRPr>
            </a:lvl2pPr>
            <a:lvl3pPr>
              <a:buClr>
                <a:schemeClr val="dk1"/>
              </a:buClr>
              <a:buSzPts val="2800"/>
              <a:buNone/>
              <a:defRPr sz="2800">
                <a:solidFill>
                  <a:schemeClr val="dk1"/>
                </a:solidFill>
              </a:defRPr>
            </a:lvl3pPr>
            <a:lvl4pPr>
              <a:buClr>
                <a:schemeClr val="dk1"/>
              </a:buClr>
              <a:buSzPts val="2800"/>
              <a:buNone/>
              <a:defRPr sz="2800">
                <a:solidFill>
                  <a:schemeClr val="dk1"/>
                </a:solidFill>
              </a:defRPr>
            </a:lvl4pPr>
            <a:lvl5pPr>
              <a:buClr>
                <a:schemeClr val="dk1"/>
              </a:buClr>
              <a:buSzPts val="2800"/>
              <a:buNone/>
              <a:defRPr sz="2800">
                <a:solidFill>
                  <a:schemeClr val="dk1"/>
                </a:solidFill>
              </a:defRPr>
            </a:lvl5pPr>
            <a:lvl6pPr>
              <a:buClr>
                <a:schemeClr val="dk1"/>
              </a:buClr>
              <a:buSzPts val="2800"/>
              <a:buNone/>
              <a:defRPr sz="2800">
                <a:solidFill>
                  <a:schemeClr val="dk1"/>
                </a:solidFill>
              </a:defRPr>
            </a:lvl6pPr>
            <a:lvl7pPr>
              <a:buClr>
                <a:schemeClr val="dk1"/>
              </a:buClr>
              <a:buSzPts val="2800"/>
              <a:buNone/>
              <a:defRPr sz="2800">
                <a:solidFill>
                  <a:schemeClr val="dk1"/>
                </a:solidFill>
              </a:defRPr>
            </a:lvl7pPr>
            <a:lvl8pPr>
              <a:buClr>
                <a:schemeClr val="dk1"/>
              </a:buClr>
              <a:buSzPts val="2800"/>
              <a:buNone/>
              <a:defRPr sz="2800">
                <a:solidFill>
                  <a:schemeClr val="dk1"/>
                </a:solidFill>
              </a:defRPr>
            </a:lvl8pPr>
            <a:lvl9pPr>
              <a:buClr>
                <a:schemeClr val="dk1"/>
              </a:buClr>
              <a:buSzPts val="2800"/>
              <a:buNone/>
              <a:defRPr sz="2800">
                <a:solidFill>
                  <a:schemeClr val="dk1"/>
                </a:solidFill>
              </a:defRPr>
            </a:lvl9pPr>
          </a:lstStyle>
          <a:p>
            <a:r>
              <a:rPr lang="en-US" altLang="en-US" sz="3200" i="0" dirty="0"/>
              <a:t>VIII Semester Major Project Work (21CS81P)</a:t>
            </a:r>
          </a:p>
        </p:txBody>
      </p:sp>
      <p:sp>
        <p:nvSpPr>
          <p:cNvPr id="3" name="object 2">
            <a:extLst>
              <a:ext uri="{FF2B5EF4-FFF2-40B4-BE49-F238E27FC236}">
                <a16:creationId xmlns:a16="http://schemas.microsoft.com/office/drawing/2014/main" id="{338BCCBF-8D7E-6CEB-5C00-AC9B92EDF9B1}"/>
              </a:ext>
            </a:extLst>
          </p:cNvPr>
          <p:cNvSpPr txBox="1">
            <a:spLocks noChangeArrowheads="1"/>
          </p:cNvSpPr>
          <p:nvPr/>
        </p:nvSpPr>
        <p:spPr bwMode="auto">
          <a:xfrm>
            <a:off x="3535310" y="3177217"/>
            <a:ext cx="5091229" cy="5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1430" rIns="0" bIns="0">
            <a:spAutoFit/>
          </a:bodyPr>
          <a:lstStyle>
            <a:lvl1pPr marL="127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ts val="88"/>
              </a:spcBef>
            </a:pPr>
            <a:r>
              <a:rPr lang="en-US" altLang="en-US" sz="1800" dirty="0">
                <a:latin typeface="Helvetica-Bold" charset="0"/>
              </a:rPr>
              <a:t>Department of Computer Science,  </a:t>
            </a:r>
          </a:p>
          <a:p>
            <a:pPr eaLnBrk="1" hangingPunct="1">
              <a:spcBef>
                <a:spcPts val="88"/>
              </a:spcBef>
            </a:pPr>
            <a:r>
              <a:rPr lang="en-US" altLang="en-US" sz="1800" dirty="0">
                <a:latin typeface="Helvetica-Bold" charset="0"/>
              </a:rPr>
              <a:t>R V College of  Engineering, Bengaluru.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59"/>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2</a:t>
            </a:fld>
            <a:endParaRPr lang="en-GB"/>
          </a:p>
        </p:txBody>
      </p:sp>
      <p:sp>
        <p:nvSpPr>
          <p:cNvPr id="6" name="Date Placeholder 3"/>
          <p:cNvSpPr>
            <a:spLocks noGrp="1"/>
          </p:cNvSpPr>
          <p:nvPr/>
        </p:nvSpPr>
        <p:spPr>
          <a:xfrm>
            <a:off x="311785" y="4483735"/>
            <a:ext cx="212598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6B79B9-C2CD-4AD2-8AC6-C6BB0269D560}" type="datetime2">
              <a:rPr lang="en-IN" smtClean="0"/>
              <a:pPr/>
              <a:t>Monday, 28 April 2025</a:t>
            </a:fld>
            <a:endParaRPr lang="en-IN"/>
          </a:p>
        </p:txBody>
      </p:sp>
      <p:sp>
        <p:nvSpPr>
          <p:cNvPr id="7" name="Footer Placeholder 4"/>
          <p:cNvSpPr>
            <a:spLocks noGrp="1"/>
          </p:cNvSpPr>
          <p:nvPr/>
        </p:nvSpPr>
        <p:spPr>
          <a:xfrm>
            <a:off x="3512185" y="4483735"/>
            <a:ext cx="318833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RV COLLEGE OF ENGINEERING</a:t>
            </a:r>
          </a:p>
        </p:txBody>
      </p:sp>
      <p:sp>
        <p:nvSpPr>
          <p:cNvPr id="3" name="object 9">
            <a:extLst>
              <a:ext uri="{FF2B5EF4-FFF2-40B4-BE49-F238E27FC236}">
                <a16:creationId xmlns:a16="http://schemas.microsoft.com/office/drawing/2014/main" id="{27E7BABE-187B-9CA7-F691-2ECD8E369BE2}"/>
              </a:ext>
            </a:extLst>
          </p:cNvPr>
          <p:cNvSpPr txBox="1">
            <a:spLocks noChangeArrowheads="1"/>
          </p:cNvSpPr>
          <p:nvPr/>
        </p:nvSpPr>
        <p:spPr bwMode="auto">
          <a:xfrm>
            <a:off x="2830387" y="1121007"/>
            <a:ext cx="3985028" cy="11397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a:buClr>
                <a:schemeClr val="dk1"/>
              </a:buClr>
              <a:buSzPts val="2800"/>
              <a:buNone/>
              <a:defRPr sz="3200">
                <a:solidFill>
                  <a:schemeClr val="accent1">
                    <a:lumMod val="50000"/>
                  </a:schemeClr>
                </a:solidFill>
                <a:latin typeface="Playfair Display" panose="00000500000000000000" pitchFamily="2" charset="0"/>
                <a:ea typeface="ＭＳ Ｐゴシック" panose="020B0600070205080204" pitchFamily="34" charset="-128"/>
              </a:defRPr>
            </a:lvl1pPr>
            <a:lvl2pPr>
              <a:buClr>
                <a:schemeClr val="dk1"/>
              </a:buClr>
              <a:buSzPts val="2800"/>
              <a:buNone/>
              <a:defRPr sz="2800">
                <a:solidFill>
                  <a:schemeClr val="dk1"/>
                </a:solidFill>
              </a:defRPr>
            </a:lvl2pPr>
            <a:lvl3pPr>
              <a:buClr>
                <a:schemeClr val="dk1"/>
              </a:buClr>
              <a:buSzPts val="2800"/>
              <a:buNone/>
              <a:defRPr sz="2800">
                <a:solidFill>
                  <a:schemeClr val="dk1"/>
                </a:solidFill>
              </a:defRPr>
            </a:lvl3pPr>
            <a:lvl4pPr>
              <a:buClr>
                <a:schemeClr val="dk1"/>
              </a:buClr>
              <a:buSzPts val="2800"/>
              <a:buNone/>
              <a:defRPr sz="2800">
                <a:solidFill>
                  <a:schemeClr val="dk1"/>
                </a:solidFill>
              </a:defRPr>
            </a:lvl4pPr>
            <a:lvl5pPr>
              <a:buClr>
                <a:schemeClr val="dk1"/>
              </a:buClr>
              <a:buSzPts val="2800"/>
              <a:buNone/>
              <a:defRPr sz="2800">
                <a:solidFill>
                  <a:schemeClr val="dk1"/>
                </a:solidFill>
              </a:defRPr>
            </a:lvl5pPr>
            <a:lvl6pPr>
              <a:buClr>
                <a:schemeClr val="dk1"/>
              </a:buClr>
              <a:buSzPts val="2800"/>
              <a:buNone/>
              <a:defRPr sz="2800">
                <a:solidFill>
                  <a:schemeClr val="dk1"/>
                </a:solidFill>
              </a:defRPr>
            </a:lvl6pPr>
            <a:lvl7pPr>
              <a:buClr>
                <a:schemeClr val="dk1"/>
              </a:buClr>
              <a:buSzPts val="2800"/>
              <a:buNone/>
              <a:defRPr sz="2800">
                <a:solidFill>
                  <a:schemeClr val="dk1"/>
                </a:solidFill>
              </a:defRPr>
            </a:lvl7pPr>
            <a:lvl8pPr>
              <a:buClr>
                <a:schemeClr val="dk1"/>
              </a:buClr>
              <a:buSzPts val="2800"/>
              <a:buNone/>
              <a:defRPr sz="2800">
                <a:solidFill>
                  <a:schemeClr val="dk1"/>
                </a:solidFill>
              </a:defRPr>
            </a:lvl8pPr>
            <a:lvl9pPr>
              <a:buClr>
                <a:schemeClr val="dk1"/>
              </a:buClr>
              <a:buSzPts val="2800"/>
              <a:buNone/>
              <a:defRPr sz="2800">
                <a:solidFill>
                  <a:schemeClr val="dk1"/>
                </a:solidFill>
              </a:defRPr>
            </a:lvl9pPr>
          </a:lstStyle>
          <a:p>
            <a:r>
              <a:rPr lang="en-US" altLang="en-US" sz="2000" b="1" dirty="0"/>
              <a:t>Ambient Experience Software</a:t>
            </a:r>
          </a:p>
          <a:p>
            <a:endParaRPr lang="en-US" altLang="en-US" sz="2000" b="1" dirty="0"/>
          </a:p>
          <a:p>
            <a:r>
              <a:rPr lang="en-US" altLang="en-US" sz="2000" b="1" dirty="0"/>
              <a:t>Abhishek Hurakadli 1rv21cs006</a:t>
            </a:r>
          </a:p>
        </p:txBody>
      </p:sp>
      <p:sp>
        <p:nvSpPr>
          <p:cNvPr id="5" name="object 2">
            <a:extLst>
              <a:ext uri="{FF2B5EF4-FFF2-40B4-BE49-F238E27FC236}">
                <a16:creationId xmlns:a16="http://schemas.microsoft.com/office/drawing/2014/main" id="{9FA0239F-5AA1-FF71-7957-E8234CCF3936}"/>
              </a:ext>
            </a:extLst>
          </p:cNvPr>
          <p:cNvSpPr txBox="1">
            <a:spLocks noChangeArrowheads="1"/>
          </p:cNvSpPr>
          <p:nvPr/>
        </p:nvSpPr>
        <p:spPr bwMode="auto">
          <a:xfrm>
            <a:off x="2782333" y="2758950"/>
            <a:ext cx="4736974" cy="1138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01000"/>
              </a:lnSpc>
              <a:spcBef>
                <a:spcPts val="100"/>
              </a:spcBef>
            </a:pPr>
            <a:r>
              <a:rPr lang="en-US" altLang="en-US" dirty="0">
                <a:solidFill>
                  <a:srgbClr val="6D6E71"/>
                </a:solidFill>
                <a:latin typeface="Helvetica" panose="020B0604020202020204" pitchFamily="34" charset="0"/>
              </a:rPr>
              <a:t>Internship :  Company Name: Philips</a:t>
            </a:r>
          </a:p>
          <a:p>
            <a:pPr eaLnBrk="1" hangingPunct="1">
              <a:lnSpc>
                <a:spcPct val="101000"/>
              </a:lnSpc>
              <a:spcBef>
                <a:spcPts val="100"/>
              </a:spcBef>
            </a:pPr>
            <a:endParaRPr lang="en-US" altLang="en-US" dirty="0">
              <a:solidFill>
                <a:srgbClr val="6D6E71"/>
              </a:solidFill>
              <a:latin typeface="Helvetica" panose="020B0604020202020204" pitchFamily="34" charset="0"/>
            </a:endParaRPr>
          </a:p>
          <a:p>
            <a:pPr eaLnBrk="1" hangingPunct="1">
              <a:lnSpc>
                <a:spcPct val="101000"/>
              </a:lnSpc>
              <a:spcBef>
                <a:spcPts val="100"/>
              </a:spcBef>
            </a:pPr>
            <a:r>
              <a:rPr lang="en-US" altLang="en-US" dirty="0">
                <a:solidFill>
                  <a:srgbClr val="6D6E71"/>
                </a:solidFill>
                <a:latin typeface="Helvetica" panose="020B0604020202020204" pitchFamily="34" charset="0"/>
              </a:rPr>
              <a:t>Internal Guide  : Dr. </a:t>
            </a:r>
            <a:r>
              <a:rPr lang="en-US" altLang="en-US" dirty="0" err="1">
                <a:solidFill>
                  <a:srgbClr val="6D6E71"/>
                </a:solidFill>
                <a:latin typeface="Helvetica" panose="020B0604020202020204" pitchFamily="34" charset="0"/>
              </a:rPr>
              <a:t>Pratiba</a:t>
            </a:r>
            <a:r>
              <a:rPr lang="en-US" altLang="en-US" dirty="0">
                <a:solidFill>
                  <a:srgbClr val="6D6E71"/>
                </a:solidFill>
                <a:latin typeface="Helvetica" panose="020B0604020202020204" pitchFamily="34" charset="0"/>
              </a:rPr>
              <a:t> D Associate Professor </a:t>
            </a:r>
          </a:p>
          <a:p>
            <a:pPr eaLnBrk="1" hangingPunct="1">
              <a:lnSpc>
                <a:spcPct val="101000"/>
              </a:lnSpc>
              <a:spcBef>
                <a:spcPts val="100"/>
              </a:spcBef>
            </a:pPr>
            <a:endParaRPr lang="en-US" altLang="en-US" dirty="0">
              <a:solidFill>
                <a:srgbClr val="6D6E71"/>
              </a:solidFill>
              <a:latin typeface="Helvetica" panose="020B0604020202020204" pitchFamily="34" charset="0"/>
            </a:endParaRPr>
          </a:p>
          <a:p>
            <a:pPr eaLnBrk="1" hangingPunct="1">
              <a:lnSpc>
                <a:spcPct val="101000"/>
              </a:lnSpc>
              <a:spcBef>
                <a:spcPts val="100"/>
              </a:spcBef>
            </a:pPr>
            <a:r>
              <a:rPr lang="en-US" altLang="en-US" dirty="0">
                <a:solidFill>
                  <a:srgbClr val="6D6E71"/>
                </a:solidFill>
                <a:latin typeface="Helvetica" panose="020B0604020202020204" pitchFamily="34" charset="0"/>
              </a:rPr>
              <a:t>External Guide : Raghavan Tirumale, Senior Manager II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59"/>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3</a:t>
            </a:fld>
            <a:endParaRPr lang="en-GB"/>
          </a:p>
        </p:txBody>
      </p:sp>
      <p:sp>
        <p:nvSpPr>
          <p:cNvPr id="6" name="Date Placeholder 3"/>
          <p:cNvSpPr>
            <a:spLocks noGrp="1"/>
          </p:cNvSpPr>
          <p:nvPr/>
        </p:nvSpPr>
        <p:spPr>
          <a:xfrm>
            <a:off x="311785" y="4483735"/>
            <a:ext cx="212598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6B79B9-C2CD-4AD2-8AC6-C6BB0269D560}" type="datetime2">
              <a:rPr lang="en-IN" smtClean="0"/>
              <a:pPr/>
              <a:t>Monday, 28 April 2025</a:t>
            </a:fld>
            <a:endParaRPr lang="en-IN"/>
          </a:p>
        </p:txBody>
      </p:sp>
      <p:sp>
        <p:nvSpPr>
          <p:cNvPr id="7" name="Footer Placeholder 4"/>
          <p:cNvSpPr>
            <a:spLocks noGrp="1"/>
          </p:cNvSpPr>
          <p:nvPr/>
        </p:nvSpPr>
        <p:spPr>
          <a:xfrm>
            <a:off x="3512185" y="4483735"/>
            <a:ext cx="318833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RV COLLEGE OF ENGINEERING</a:t>
            </a:r>
          </a:p>
        </p:txBody>
      </p:sp>
      <p:sp>
        <p:nvSpPr>
          <p:cNvPr id="2" name="Title 1">
            <a:extLst>
              <a:ext uri="{FF2B5EF4-FFF2-40B4-BE49-F238E27FC236}">
                <a16:creationId xmlns:a16="http://schemas.microsoft.com/office/drawing/2014/main" id="{6C90F697-E655-5911-41DA-9C06DE8D8E3F}"/>
              </a:ext>
            </a:extLst>
          </p:cNvPr>
          <p:cNvSpPr>
            <a:spLocks noGrp="1"/>
          </p:cNvSpPr>
          <p:nvPr>
            <p:ph type="title"/>
          </p:nvPr>
        </p:nvSpPr>
        <p:spPr>
          <a:xfrm>
            <a:off x="1948909" y="172463"/>
            <a:ext cx="4751612" cy="540337"/>
          </a:xfrm>
        </p:spPr>
        <p:txBody>
          <a:bodyPr>
            <a:noAutofit/>
          </a:bodyPr>
          <a:lstStyle/>
          <a:p>
            <a:r>
              <a:rPr lang="en-US" altLang="en-US" sz="1600" b="1" i="1" dirty="0">
                <a:solidFill>
                  <a:schemeClr val="accent1">
                    <a:lumMod val="50000"/>
                  </a:schemeClr>
                </a:solidFill>
                <a:latin typeface="Playfair Display" panose="00000500000000000000" pitchFamily="2" charset="0"/>
                <a:ea typeface="ＭＳ Ｐゴシック" panose="020B0600070205080204" pitchFamily="34" charset="-128"/>
              </a:rPr>
              <a:t>Identification of Problem in the program Domain and Detailed Analysis</a:t>
            </a:r>
          </a:p>
        </p:txBody>
      </p:sp>
      <p:sp>
        <p:nvSpPr>
          <p:cNvPr id="8" name="Text Placeholder 2">
            <a:extLst>
              <a:ext uri="{FF2B5EF4-FFF2-40B4-BE49-F238E27FC236}">
                <a16:creationId xmlns:a16="http://schemas.microsoft.com/office/drawing/2014/main" id="{FE37E8D5-86B4-FCAB-C05D-A537A9BC175D}"/>
              </a:ext>
            </a:extLst>
          </p:cNvPr>
          <p:cNvSpPr>
            <a:spLocks noGrp="1"/>
          </p:cNvSpPr>
          <p:nvPr>
            <p:ph type="body" idx="1"/>
          </p:nvPr>
        </p:nvSpPr>
        <p:spPr>
          <a:xfrm>
            <a:off x="208189" y="881743"/>
            <a:ext cx="8727621" cy="360957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p>
            <a:pPr marL="0" indent="0">
              <a:lnSpc>
                <a:spcPct val="101000"/>
              </a:lnSpc>
              <a:spcBef>
                <a:spcPts val="100"/>
              </a:spcBef>
              <a:buClr>
                <a:srgbClr val="000000"/>
              </a:buClr>
              <a:buNone/>
              <a:tabLst>
                <a:tab pos="8416925" algn="l"/>
              </a:tabLst>
            </a:pPr>
            <a:r>
              <a:rPr lang="en-US" altLang="en-US" sz="1400" dirty="0">
                <a:solidFill>
                  <a:srgbClr val="6D6E71"/>
                </a:solidFill>
                <a:latin typeface="Helvetica" panose="020B0604020202020204" pitchFamily="34" charset="0"/>
                <a:ea typeface="ＭＳ Ｐゴシック" panose="020B0600070205080204" pitchFamily="34" charset="-128"/>
              </a:rPr>
              <a:t>The program domain for this project is creating Ambient Experience in MRI procedures. The core issue lies in the anxiety, discomfort, and operational inefficiencies associated with traditional MRI procedures. These challenges are prevalent across hospitals and diagnostic centers worldwide, affecting both patients and healthcare providers.</a:t>
            </a:r>
          </a:p>
          <a:p>
            <a:pPr marL="0" indent="0">
              <a:lnSpc>
                <a:spcPct val="101000"/>
              </a:lnSpc>
              <a:spcBef>
                <a:spcPts val="100"/>
              </a:spcBef>
              <a:buClr>
                <a:srgbClr val="000000"/>
              </a:buClr>
              <a:buNone/>
              <a:tabLst>
                <a:tab pos="8416925" algn="l"/>
              </a:tabLst>
            </a:pPr>
            <a:endParaRPr lang="en-US" altLang="en-US" sz="1400" dirty="0">
              <a:solidFill>
                <a:srgbClr val="6D6E71"/>
              </a:solidFill>
              <a:latin typeface="Helvetica" panose="020B0604020202020204" pitchFamily="34" charset="0"/>
              <a:ea typeface="ＭＳ Ｐゴシック" panose="020B0600070205080204" pitchFamily="34" charset="-128"/>
            </a:endParaRPr>
          </a:p>
          <a:p>
            <a:pPr marL="0" indent="0">
              <a:lnSpc>
                <a:spcPct val="101000"/>
              </a:lnSpc>
              <a:spcBef>
                <a:spcPts val="100"/>
              </a:spcBef>
              <a:buClr>
                <a:srgbClr val="000000"/>
              </a:buClr>
              <a:buNone/>
              <a:tabLst>
                <a:tab pos="8416925" algn="l"/>
              </a:tabLst>
            </a:pPr>
            <a:r>
              <a:rPr lang="en-US" altLang="en-US" sz="1400" dirty="0">
                <a:solidFill>
                  <a:srgbClr val="6D6E71"/>
                </a:solidFill>
                <a:latin typeface="Helvetica" panose="020B0604020202020204" pitchFamily="34" charset="0"/>
                <a:ea typeface="ＭＳ Ｐゴシック" panose="020B0600070205080204" pitchFamily="34" charset="-128"/>
              </a:rPr>
              <a:t>Key Problems Identified:</a:t>
            </a:r>
          </a:p>
          <a:p>
            <a:pPr marL="0" indent="0">
              <a:lnSpc>
                <a:spcPct val="101000"/>
              </a:lnSpc>
              <a:spcBef>
                <a:spcPts val="100"/>
              </a:spcBef>
              <a:buClr>
                <a:srgbClr val="000000"/>
              </a:buClr>
              <a:buNone/>
              <a:tabLst>
                <a:tab pos="8416925" algn="l"/>
              </a:tabLst>
            </a:pPr>
            <a:endParaRPr lang="en-US" altLang="en-US" sz="1400" dirty="0">
              <a:solidFill>
                <a:srgbClr val="6D6E71"/>
              </a:solidFill>
              <a:latin typeface="Helvetica" panose="020B0604020202020204" pitchFamily="34" charset="0"/>
              <a:ea typeface="ＭＳ Ｐゴシック" panose="020B0600070205080204" pitchFamily="34" charset="-128"/>
            </a:endParaRPr>
          </a:p>
          <a:p>
            <a:pPr marL="285750" indent="-285750">
              <a:lnSpc>
                <a:spcPct val="101000"/>
              </a:lnSpc>
              <a:spcBef>
                <a:spcPts val="100"/>
              </a:spcBef>
              <a:buClr>
                <a:srgbClr val="000000"/>
              </a:buClr>
              <a:buFont typeface="Arial" panose="020B0604020202020204" pitchFamily="34" charset="0"/>
              <a:buChar char="•"/>
              <a:tabLst>
                <a:tab pos="8416925" algn="l"/>
              </a:tabLst>
            </a:pPr>
            <a:r>
              <a:rPr lang="en-US" altLang="en-US" sz="1400" dirty="0">
                <a:solidFill>
                  <a:srgbClr val="6D6E71"/>
                </a:solidFill>
                <a:latin typeface="Helvetica" panose="020B0604020202020204" pitchFamily="34" charset="0"/>
                <a:ea typeface="ＭＳ Ｐゴシック" panose="020B0600070205080204" pitchFamily="34" charset="-128"/>
              </a:rPr>
              <a:t>Patient Anxiety and Stress : MRI machines are inherently intimidating due to their enclosed structure, loud operational noises, and long scan durations. </a:t>
            </a:r>
          </a:p>
          <a:p>
            <a:pPr marL="285750" indent="-285750">
              <a:lnSpc>
                <a:spcPct val="101000"/>
              </a:lnSpc>
              <a:spcBef>
                <a:spcPts val="100"/>
              </a:spcBef>
              <a:buClr>
                <a:srgbClr val="000000"/>
              </a:buClr>
              <a:buFont typeface="Arial" panose="020B0604020202020204" pitchFamily="34" charset="0"/>
              <a:buChar char="•"/>
              <a:tabLst>
                <a:tab pos="8416925" algn="l"/>
              </a:tabLst>
            </a:pPr>
            <a:r>
              <a:rPr lang="en-US" altLang="en-US" sz="1400" dirty="0">
                <a:solidFill>
                  <a:srgbClr val="6D6E71"/>
                </a:solidFill>
                <a:latin typeface="Helvetica" panose="020B0604020202020204" pitchFamily="34" charset="0"/>
                <a:ea typeface="ＭＳ Ｐゴシック" panose="020B0600070205080204" pitchFamily="34" charset="-128"/>
              </a:rPr>
              <a:t>Psychological factors, such as claustrophobia and fear of the unknown, exacerbate patient anxiety.</a:t>
            </a:r>
          </a:p>
          <a:p>
            <a:pPr marL="285750" indent="-285750">
              <a:lnSpc>
                <a:spcPct val="101000"/>
              </a:lnSpc>
              <a:spcBef>
                <a:spcPts val="100"/>
              </a:spcBef>
              <a:buClr>
                <a:srgbClr val="000000"/>
              </a:buClr>
              <a:buFont typeface="Arial" panose="020B0604020202020204" pitchFamily="34" charset="0"/>
              <a:buChar char="•"/>
              <a:tabLst>
                <a:tab pos="8416925" algn="l"/>
              </a:tabLst>
            </a:pPr>
            <a:r>
              <a:rPr lang="en-US" altLang="en-US" sz="1400" dirty="0">
                <a:solidFill>
                  <a:srgbClr val="6D6E71"/>
                </a:solidFill>
                <a:latin typeface="Helvetica" panose="020B0604020202020204" pitchFamily="34" charset="0"/>
                <a:ea typeface="ＭＳ Ｐゴシック" panose="020B0600070205080204" pitchFamily="34" charset="-128"/>
              </a:rPr>
              <a:t>Special Challenges for Children: Pediatric patients face unique challenges, as the intimidating MRI environment can lead to crying, panic, and refusal to cooperate.</a:t>
            </a:r>
          </a:p>
          <a:p>
            <a:pPr marL="285750" indent="-285750">
              <a:lnSpc>
                <a:spcPct val="101000"/>
              </a:lnSpc>
              <a:spcBef>
                <a:spcPts val="100"/>
              </a:spcBef>
              <a:buClr>
                <a:srgbClr val="000000"/>
              </a:buClr>
              <a:buFont typeface="Arial" panose="020B0604020202020204" pitchFamily="34" charset="0"/>
              <a:buChar char="•"/>
              <a:tabLst>
                <a:tab pos="8416925" algn="l"/>
              </a:tabLst>
            </a:pPr>
            <a:r>
              <a:rPr lang="en-US" altLang="en-US" sz="1400" dirty="0">
                <a:solidFill>
                  <a:srgbClr val="6D6E71"/>
                </a:solidFill>
                <a:latin typeface="Helvetica" panose="020B0604020202020204" pitchFamily="34" charset="0"/>
                <a:ea typeface="ＭＳ Ｐゴシック" panose="020B0600070205080204" pitchFamily="34" charset="-128"/>
              </a:rPr>
              <a:t>Operational Inefficiencies: Patient discomfort and stress frequently lead to interrupted or failed scans, requiring rescheduling and causing delays.</a:t>
            </a:r>
          </a:p>
          <a:p>
            <a:pPr marL="0" indent="0">
              <a:lnSpc>
                <a:spcPct val="101000"/>
              </a:lnSpc>
              <a:spcBef>
                <a:spcPts val="100"/>
              </a:spcBef>
              <a:buClr>
                <a:srgbClr val="000000"/>
              </a:buClr>
              <a:buNone/>
              <a:tabLst>
                <a:tab pos="8416925" algn="l"/>
              </a:tabLst>
            </a:pPr>
            <a:endParaRPr lang="en-US" altLang="en-US" sz="1400" dirty="0">
              <a:solidFill>
                <a:srgbClr val="6D6E71"/>
              </a:solidFill>
              <a:latin typeface="Helvetica" panose="020B0604020202020204" pitchFamily="34" charset="0"/>
              <a:ea typeface="ＭＳ Ｐゴシック" panose="020B0600070205080204" pitchFamily="34" charset="-128"/>
            </a:endParaRPr>
          </a:p>
          <a:p>
            <a:pPr marL="0" indent="0">
              <a:lnSpc>
                <a:spcPct val="101000"/>
              </a:lnSpc>
              <a:spcBef>
                <a:spcPts val="100"/>
              </a:spcBef>
              <a:buClr>
                <a:srgbClr val="000000"/>
              </a:buClr>
              <a:buNone/>
              <a:tabLst>
                <a:tab pos="8416925" algn="l"/>
              </a:tabLst>
            </a:pPr>
            <a:endParaRPr lang="en-US" altLang="en-US" sz="1400" dirty="0">
              <a:solidFill>
                <a:srgbClr val="6D6E71"/>
              </a:solidFill>
              <a:latin typeface="Helvetica"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483755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59"/>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4</a:t>
            </a:fld>
            <a:endParaRPr lang="en-GB"/>
          </a:p>
        </p:txBody>
      </p:sp>
      <p:sp>
        <p:nvSpPr>
          <p:cNvPr id="6" name="Date Placeholder 3"/>
          <p:cNvSpPr>
            <a:spLocks noGrp="1"/>
          </p:cNvSpPr>
          <p:nvPr/>
        </p:nvSpPr>
        <p:spPr>
          <a:xfrm>
            <a:off x="311785" y="4483735"/>
            <a:ext cx="212598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6B79B9-C2CD-4AD2-8AC6-C6BB0269D560}" type="datetime2">
              <a:rPr lang="en-IN" smtClean="0"/>
              <a:pPr/>
              <a:t>Monday, 28 April 2025</a:t>
            </a:fld>
            <a:endParaRPr lang="en-IN"/>
          </a:p>
        </p:txBody>
      </p:sp>
      <p:sp>
        <p:nvSpPr>
          <p:cNvPr id="7" name="Footer Placeholder 4"/>
          <p:cNvSpPr>
            <a:spLocks noGrp="1"/>
          </p:cNvSpPr>
          <p:nvPr/>
        </p:nvSpPr>
        <p:spPr>
          <a:xfrm>
            <a:off x="3512185" y="4483735"/>
            <a:ext cx="318833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RV COLLEGE OF ENGINEERING</a:t>
            </a:r>
          </a:p>
        </p:txBody>
      </p:sp>
      <p:sp>
        <p:nvSpPr>
          <p:cNvPr id="5" name="Title 4">
            <a:extLst>
              <a:ext uri="{FF2B5EF4-FFF2-40B4-BE49-F238E27FC236}">
                <a16:creationId xmlns:a16="http://schemas.microsoft.com/office/drawing/2014/main" id="{9882F7BC-F55B-92C5-1D42-8C4CB8E624FC}"/>
              </a:ext>
            </a:extLst>
          </p:cNvPr>
          <p:cNvSpPr>
            <a:spLocks noGrp="1"/>
          </p:cNvSpPr>
          <p:nvPr>
            <p:ph type="title"/>
          </p:nvPr>
        </p:nvSpPr>
        <p:spPr>
          <a:xfrm>
            <a:off x="1987200" y="214625"/>
            <a:ext cx="4564800" cy="572700"/>
          </a:xfrm>
          <a:noFill/>
          <a:ln>
            <a:noFill/>
          </a:ln>
        </p:spPr>
        <p:txBody>
          <a:bodyPr spcFirstLastPara="1" wrap="square" lIns="91425" tIns="91425" rIns="91425" bIns="91425" anchor="t" anchorCtr="0">
            <a:noAutofit/>
          </a:bodyPr>
          <a:lstStyle/>
          <a:p>
            <a:r>
              <a:rPr lang="en-US" altLang="en-US" sz="1600" b="1" i="1" dirty="0">
                <a:solidFill>
                  <a:schemeClr val="accent1">
                    <a:lumMod val="50000"/>
                  </a:schemeClr>
                </a:solidFill>
                <a:latin typeface="Playfair Display" panose="00000500000000000000" pitchFamily="2" charset="0"/>
                <a:ea typeface="ＭＳ Ｐゴシック" panose="020B0600070205080204" pitchFamily="34" charset="-128"/>
              </a:rPr>
              <a:t>Study of the Existing Systems and Feasibility of Project Proposal</a:t>
            </a:r>
            <a:endParaRPr lang="en-IN" sz="1600" b="1" i="1" dirty="0">
              <a:solidFill>
                <a:schemeClr val="accent1">
                  <a:lumMod val="50000"/>
                </a:schemeClr>
              </a:solidFill>
              <a:latin typeface="Playfair Display" panose="00000500000000000000" pitchFamily="2" charset="0"/>
              <a:ea typeface="ＭＳ Ｐゴシック" panose="020B0600070205080204" pitchFamily="34" charset="-128"/>
            </a:endParaRPr>
          </a:p>
        </p:txBody>
      </p:sp>
      <p:sp>
        <p:nvSpPr>
          <p:cNvPr id="10" name="Text Placeholder 9">
            <a:extLst>
              <a:ext uri="{FF2B5EF4-FFF2-40B4-BE49-F238E27FC236}">
                <a16:creationId xmlns:a16="http://schemas.microsoft.com/office/drawing/2014/main" id="{5655C3CC-8B2F-B1B7-695F-9BC2901A0E3C}"/>
              </a:ext>
            </a:extLst>
          </p:cNvPr>
          <p:cNvSpPr>
            <a:spLocks noGrp="1"/>
          </p:cNvSpPr>
          <p:nvPr>
            <p:ph type="body" idx="1"/>
          </p:nvPr>
        </p:nvSpPr>
        <p:spPr>
          <a:xfrm>
            <a:off x="311785" y="1069519"/>
            <a:ext cx="8383179" cy="323845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wrap="square" lIns="0" tIns="12065" rIns="0" bIns="0" anchor="t" anchorCtr="0">
            <a:spAutoFit/>
          </a:bodyPr>
          <a:lstStyle/>
          <a:p>
            <a:pPr marL="0" indent="0">
              <a:lnSpc>
                <a:spcPct val="101000"/>
              </a:lnSpc>
              <a:spcBef>
                <a:spcPts val="100"/>
              </a:spcBef>
              <a:buClr>
                <a:srgbClr val="000000"/>
              </a:buClr>
              <a:buNone/>
              <a:tabLst>
                <a:tab pos="8416925" algn="l"/>
              </a:tabLst>
            </a:pPr>
            <a:r>
              <a:rPr lang="en-US" altLang="en-US" sz="1400" dirty="0">
                <a:solidFill>
                  <a:srgbClr val="6D6E71"/>
                </a:solidFill>
                <a:latin typeface="Helvetica" panose="020B0604020202020204" pitchFamily="34" charset="0"/>
                <a:ea typeface="ＭＳ Ｐゴシック" panose="020B0600070205080204" pitchFamily="34" charset="-128"/>
              </a:rPr>
              <a:t>Traditional MRI Systems:</a:t>
            </a:r>
          </a:p>
          <a:p>
            <a:pPr marL="285750" indent="-285750">
              <a:lnSpc>
                <a:spcPct val="101000"/>
              </a:lnSpc>
              <a:spcBef>
                <a:spcPts val="100"/>
              </a:spcBef>
              <a:buClr>
                <a:srgbClr val="000000"/>
              </a:buClr>
              <a:buFont typeface="Arial" panose="020B0604020202020204" pitchFamily="34" charset="0"/>
              <a:buChar char="•"/>
              <a:tabLst>
                <a:tab pos="8416925" algn="l"/>
              </a:tabLst>
            </a:pPr>
            <a:r>
              <a:rPr lang="en-US" altLang="en-US" sz="1400" dirty="0">
                <a:solidFill>
                  <a:srgbClr val="6D6E71"/>
                </a:solidFill>
                <a:latin typeface="Helvetica" panose="020B0604020202020204" pitchFamily="34" charset="0"/>
                <a:ea typeface="ＭＳ Ｐゴシック" panose="020B0600070205080204" pitchFamily="34" charset="-128"/>
              </a:rPr>
              <a:t>Hardware: Enclosed structure; loud noise (100-120 dB) increases discomfort.</a:t>
            </a:r>
          </a:p>
          <a:p>
            <a:pPr marL="285750" indent="-285750">
              <a:lnSpc>
                <a:spcPct val="101000"/>
              </a:lnSpc>
              <a:spcBef>
                <a:spcPts val="100"/>
              </a:spcBef>
              <a:buClr>
                <a:srgbClr val="000000"/>
              </a:buClr>
              <a:buFont typeface="Arial" panose="020B0604020202020204" pitchFamily="34" charset="0"/>
              <a:buChar char="•"/>
              <a:tabLst>
                <a:tab pos="8416925" algn="l"/>
              </a:tabLst>
            </a:pPr>
            <a:r>
              <a:rPr lang="en-US" altLang="en-US" sz="1400" dirty="0">
                <a:solidFill>
                  <a:srgbClr val="6D6E71"/>
                </a:solidFill>
                <a:latin typeface="Helvetica" panose="020B0604020202020204" pitchFamily="34" charset="0"/>
                <a:ea typeface="ＭＳ Ｐゴシック" panose="020B0600070205080204" pitchFamily="34" charset="-128"/>
              </a:rPr>
              <a:t>Software: Basic imaging with no real-time user engagement.</a:t>
            </a:r>
          </a:p>
          <a:p>
            <a:pPr marL="285750" indent="-285750">
              <a:lnSpc>
                <a:spcPct val="101000"/>
              </a:lnSpc>
              <a:spcBef>
                <a:spcPts val="100"/>
              </a:spcBef>
              <a:buClr>
                <a:srgbClr val="000000"/>
              </a:buClr>
              <a:buFont typeface="Arial" panose="020B0604020202020204" pitchFamily="34" charset="0"/>
              <a:buChar char="•"/>
              <a:tabLst>
                <a:tab pos="8416925" algn="l"/>
              </a:tabLst>
            </a:pPr>
            <a:r>
              <a:rPr lang="en-US" altLang="en-US" sz="1400" dirty="0">
                <a:solidFill>
                  <a:srgbClr val="6D6E71"/>
                </a:solidFill>
                <a:latin typeface="Helvetica" panose="020B0604020202020204" pitchFamily="34" charset="0"/>
                <a:ea typeface="ＭＳ Ｐゴシック" panose="020B0600070205080204" pitchFamily="34" charset="-128"/>
              </a:rPr>
              <a:t>Patient Interaction: Limited focus on comfort or personalization.</a:t>
            </a:r>
          </a:p>
          <a:p>
            <a:pPr marL="0" indent="0">
              <a:lnSpc>
                <a:spcPct val="101000"/>
              </a:lnSpc>
              <a:spcBef>
                <a:spcPts val="100"/>
              </a:spcBef>
              <a:buClr>
                <a:srgbClr val="000000"/>
              </a:buClr>
              <a:buNone/>
              <a:tabLst>
                <a:tab pos="8416925" algn="l"/>
              </a:tabLst>
            </a:pPr>
            <a:endParaRPr lang="en-US" altLang="en-US" sz="1400" dirty="0">
              <a:solidFill>
                <a:srgbClr val="6D6E71"/>
              </a:solidFill>
              <a:latin typeface="Helvetica" panose="020B0604020202020204" pitchFamily="34" charset="0"/>
              <a:ea typeface="ＭＳ Ｐゴシック" panose="020B0600070205080204" pitchFamily="34" charset="-128"/>
            </a:endParaRPr>
          </a:p>
          <a:p>
            <a:pPr marL="0" indent="0">
              <a:lnSpc>
                <a:spcPct val="101000"/>
              </a:lnSpc>
              <a:spcBef>
                <a:spcPts val="100"/>
              </a:spcBef>
              <a:buClr>
                <a:srgbClr val="000000"/>
              </a:buClr>
              <a:buNone/>
              <a:tabLst>
                <a:tab pos="8416925" algn="l"/>
              </a:tabLst>
            </a:pPr>
            <a:r>
              <a:rPr lang="en-US" altLang="en-US" sz="1400" dirty="0">
                <a:solidFill>
                  <a:srgbClr val="6D6E71"/>
                </a:solidFill>
                <a:latin typeface="Helvetica" panose="020B0604020202020204" pitchFamily="34" charset="0"/>
                <a:ea typeface="ＭＳ Ｐゴシック" panose="020B0600070205080204" pitchFamily="34" charset="-128"/>
              </a:rPr>
              <a:t>Challenges:</a:t>
            </a:r>
          </a:p>
          <a:p>
            <a:pPr marL="285750" indent="-285750">
              <a:lnSpc>
                <a:spcPct val="101000"/>
              </a:lnSpc>
              <a:spcBef>
                <a:spcPts val="100"/>
              </a:spcBef>
              <a:buClr>
                <a:srgbClr val="000000"/>
              </a:buClr>
              <a:buFont typeface="Arial" panose="020B0604020202020204" pitchFamily="34" charset="0"/>
              <a:buChar char="•"/>
              <a:tabLst>
                <a:tab pos="8416925" algn="l"/>
              </a:tabLst>
            </a:pPr>
            <a:r>
              <a:rPr lang="en-US" altLang="en-US" sz="1400" dirty="0">
                <a:solidFill>
                  <a:srgbClr val="6D6E71"/>
                </a:solidFill>
                <a:latin typeface="Helvetica" panose="020B0604020202020204" pitchFamily="34" charset="0"/>
                <a:ea typeface="ＭＳ Ｐゴシック" panose="020B0600070205080204" pitchFamily="34" charset="-128"/>
              </a:rPr>
              <a:t>Static systems cannot adapt dynamically to patient needs.</a:t>
            </a:r>
          </a:p>
          <a:p>
            <a:pPr marL="285750" indent="-285750">
              <a:lnSpc>
                <a:spcPct val="101000"/>
              </a:lnSpc>
              <a:spcBef>
                <a:spcPts val="100"/>
              </a:spcBef>
              <a:buClr>
                <a:srgbClr val="000000"/>
              </a:buClr>
              <a:buFont typeface="Arial" panose="020B0604020202020204" pitchFamily="34" charset="0"/>
              <a:buChar char="•"/>
              <a:tabLst>
                <a:tab pos="8416925" algn="l"/>
              </a:tabLst>
            </a:pPr>
            <a:r>
              <a:rPr lang="en-US" altLang="en-US" sz="1400" dirty="0">
                <a:solidFill>
                  <a:srgbClr val="6D6E71"/>
                </a:solidFill>
                <a:latin typeface="Helvetica" panose="020B0604020202020204" pitchFamily="34" charset="0"/>
                <a:ea typeface="ＭＳ Ｐゴシック" panose="020B0600070205080204" pitchFamily="34" charset="-128"/>
              </a:rPr>
              <a:t>Pediatric solutions are superficial and lack concentration.</a:t>
            </a:r>
          </a:p>
          <a:p>
            <a:pPr marL="285750" indent="-285750">
              <a:lnSpc>
                <a:spcPct val="101000"/>
              </a:lnSpc>
              <a:spcBef>
                <a:spcPts val="100"/>
              </a:spcBef>
              <a:buClr>
                <a:srgbClr val="000000"/>
              </a:buClr>
              <a:buFont typeface="Arial" panose="020B0604020202020204" pitchFamily="34" charset="0"/>
              <a:buChar char="•"/>
              <a:tabLst>
                <a:tab pos="8416925" algn="l"/>
              </a:tabLst>
            </a:pPr>
            <a:r>
              <a:rPr lang="en-US" altLang="en-US" sz="1400" dirty="0">
                <a:solidFill>
                  <a:srgbClr val="6D6E71"/>
                </a:solidFill>
                <a:latin typeface="Helvetica" panose="020B0604020202020204" pitchFamily="34" charset="0"/>
                <a:ea typeface="ＭＳ Ｐゴシック" panose="020B0600070205080204" pitchFamily="34" charset="-128"/>
              </a:rPr>
              <a:t>Anxiety-induced interruptions reduce efficiency and delay procedures.</a:t>
            </a:r>
          </a:p>
          <a:p>
            <a:pPr marL="285750" indent="-285750">
              <a:lnSpc>
                <a:spcPct val="101000"/>
              </a:lnSpc>
              <a:spcBef>
                <a:spcPts val="100"/>
              </a:spcBef>
              <a:buClr>
                <a:srgbClr val="000000"/>
              </a:buClr>
              <a:buFont typeface="Arial" panose="020B0604020202020204" pitchFamily="34" charset="0"/>
              <a:buChar char="•"/>
              <a:tabLst>
                <a:tab pos="8416925" algn="l"/>
              </a:tabLst>
            </a:pPr>
            <a:endParaRPr lang="en-US" altLang="en-US" sz="1400" dirty="0">
              <a:solidFill>
                <a:srgbClr val="6D6E71"/>
              </a:solidFill>
              <a:latin typeface="Helvetica" panose="020B0604020202020204" pitchFamily="34" charset="0"/>
              <a:ea typeface="ＭＳ Ｐゴシック" panose="020B0600070205080204" pitchFamily="34" charset="-128"/>
            </a:endParaRPr>
          </a:p>
          <a:p>
            <a:pPr marL="0" indent="0">
              <a:lnSpc>
                <a:spcPct val="101000"/>
              </a:lnSpc>
              <a:spcBef>
                <a:spcPts val="100"/>
              </a:spcBef>
              <a:buClr>
                <a:srgbClr val="000000"/>
              </a:buClr>
              <a:buNone/>
              <a:tabLst>
                <a:tab pos="8416925" algn="l"/>
              </a:tabLst>
            </a:pPr>
            <a:r>
              <a:rPr lang="en-US" altLang="en-US" sz="1400" dirty="0">
                <a:solidFill>
                  <a:srgbClr val="6D6E71"/>
                </a:solidFill>
                <a:latin typeface="Helvetica" panose="020B0604020202020204" pitchFamily="34" charset="0"/>
                <a:ea typeface="ＭＳ Ｐゴシック" panose="020B0600070205080204" pitchFamily="34" charset="-128"/>
              </a:rPr>
              <a:t>Modern Enhancements:</a:t>
            </a:r>
          </a:p>
          <a:p>
            <a:pPr marL="285750" indent="-285750">
              <a:lnSpc>
                <a:spcPct val="101000"/>
              </a:lnSpc>
              <a:spcBef>
                <a:spcPts val="100"/>
              </a:spcBef>
              <a:buClr>
                <a:srgbClr val="000000"/>
              </a:buClr>
              <a:buFont typeface="Wingdings" panose="05000000000000000000" pitchFamily="2" charset="2"/>
              <a:buChar char="ü"/>
              <a:tabLst>
                <a:tab pos="8416925" algn="l"/>
              </a:tabLst>
            </a:pPr>
            <a:r>
              <a:rPr lang="en-US" altLang="en-US" sz="1400" dirty="0">
                <a:solidFill>
                  <a:srgbClr val="6D6E71"/>
                </a:solidFill>
                <a:latin typeface="Helvetica" panose="020B0604020202020204" pitchFamily="34" charset="0"/>
                <a:ea typeface="ＭＳ Ｐゴシック" panose="020B0600070205080204" pitchFamily="34" charset="-128"/>
              </a:rPr>
              <a:t>Fixed lighting and visuals (e.g., dynamic lights) for positive distraction.</a:t>
            </a:r>
          </a:p>
          <a:p>
            <a:pPr marL="285750" indent="-285750">
              <a:lnSpc>
                <a:spcPct val="101000"/>
              </a:lnSpc>
              <a:spcBef>
                <a:spcPts val="100"/>
              </a:spcBef>
              <a:buClr>
                <a:srgbClr val="000000"/>
              </a:buClr>
              <a:buFont typeface="Wingdings" panose="05000000000000000000" pitchFamily="2" charset="2"/>
              <a:buChar char="ü"/>
              <a:tabLst>
                <a:tab pos="8416925" algn="l"/>
              </a:tabLst>
            </a:pPr>
            <a:r>
              <a:rPr lang="en-US" altLang="en-US" sz="1400" dirty="0">
                <a:solidFill>
                  <a:srgbClr val="6D6E71"/>
                </a:solidFill>
                <a:latin typeface="Helvetica" panose="020B0604020202020204" pitchFamily="34" charset="0"/>
                <a:ea typeface="ＭＳ Ｐゴシック" panose="020B0600070205080204" pitchFamily="34" charset="-128"/>
              </a:rPr>
              <a:t>Basic audio systems with pre-recorded relaxing sounds.</a:t>
            </a:r>
          </a:p>
          <a:p>
            <a:pPr marL="285750" indent="-285750">
              <a:lnSpc>
                <a:spcPct val="101000"/>
              </a:lnSpc>
              <a:spcBef>
                <a:spcPts val="100"/>
              </a:spcBef>
              <a:buClr>
                <a:srgbClr val="000000"/>
              </a:buClr>
              <a:buFont typeface="Wingdings" panose="05000000000000000000" pitchFamily="2" charset="2"/>
              <a:buChar char="ü"/>
              <a:tabLst>
                <a:tab pos="8416925" algn="l"/>
              </a:tabLst>
            </a:pPr>
            <a:r>
              <a:rPr lang="en-US" altLang="en-US" sz="1400" dirty="0">
                <a:solidFill>
                  <a:srgbClr val="6D6E71"/>
                </a:solidFill>
                <a:latin typeface="Helvetica" panose="020B0604020202020204" pitchFamily="34" charset="0"/>
                <a:ea typeface="ＭＳ Ｐゴシック" panose="020B0600070205080204" pitchFamily="34" charset="-128"/>
              </a:rPr>
              <a:t>Pediatric features (cartoon themes) offer limited comfort.</a:t>
            </a:r>
            <a:endParaRPr lang="en-IN" sz="1400" dirty="0">
              <a:solidFill>
                <a:srgbClr val="6D6E71"/>
              </a:solidFill>
              <a:latin typeface="Helvetica"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159097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59"/>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5</a:t>
            </a:fld>
            <a:endParaRPr lang="en-GB"/>
          </a:p>
        </p:txBody>
      </p:sp>
      <p:sp>
        <p:nvSpPr>
          <p:cNvPr id="6" name="Date Placeholder 3"/>
          <p:cNvSpPr>
            <a:spLocks noGrp="1"/>
          </p:cNvSpPr>
          <p:nvPr/>
        </p:nvSpPr>
        <p:spPr>
          <a:xfrm>
            <a:off x="311785" y="4483735"/>
            <a:ext cx="212598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6B79B9-C2CD-4AD2-8AC6-C6BB0269D560}" type="datetime2">
              <a:rPr lang="en-IN" smtClean="0"/>
              <a:pPr/>
              <a:t>Monday, 28 April 2025</a:t>
            </a:fld>
            <a:endParaRPr lang="en-IN"/>
          </a:p>
        </p:txBody>
      </p:sp>
      <p:sp>
        <p:nvSpPr>
          <p:cNvPr id="7" name="Footer Placeholder 4"/>
          <p:cNvSpPr>
            <a:spLocks noGrp="1"/>
          </p:cNvSpPr>
          <p:nvPr/>
        </p:nvSpPr>
        <p:spPr>
          <a:xfrm>
            <a:off x="3512185" y="4483735"/>
            <a:ext cx="318833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RV COLLEGE OF ENGINEERING</a:t>
            </a:r>
          </a:p>
        </p:txBody>
      </p:sp>
      <p:sp>
        <p:nvSpPr>
          <p:cNvPr id="5" name="Title 4">
            <a:extLst>
              <a:ext uri="{FF2B5EF4-FFF2-40B4-BE49-F238E27FC236}">
                <a16:creationId xmlns:a16="http://schemas.microsoft.com/office/drawing/2014/main" id="{9882F7BC-F55B-92C5-1D42-8C4CB8E624FC}"/>
              </a:ext>
            </a:extLst>
          </p:cNvPr>
          <p:cNvSpPr>
            <a:spLocks noGrp="1"/>
          </p:cNvSpPr>
          <p:nvPr>
            <p:ph type="title"/>
          </p:nvPr>
        </p:nvSpPr>
        <p:spPr>
          <a:xfrm>
            <a:off x="3304799" y="207425"/>
            <a:ext cx="2091793" cy="397375"/>
          </a:xfrm>
          <a:noFill/>
          <a:ln>
            <a:noFill/>
          </a:ln>
        </p:spPr>
        <p:txBody>
          <a:bodyPr spcFirstLastPara="1" wrap="square" lIns="91425" tIns="91425" rIns="91425" bIns="91425" anchor="t" anchorCtr="0">
            <a:noAutofit/>
          </a:bodyPr>
          <a:lstStyle/>
          <a:p>
            <a:r>
              <a:rPr lang="en-US" altLang="en-US" sz="1600" b="1" i="1" dirty="0">
                <a:solidFill>
                  <a:schemeClr val="accent1">
                    <a:lumMod val="50000"/>
                  </a:schemeClr>
                </a:solidFill>
                <a:latin typeface="Playfair Display" panose="00000500000000000000" pitchFamily="2" charset="0"/>
                <a:ea typeface="ＭＳ Ｐゴシック" panose="020B0600070205080204" pitchFamily="34" charset="-128"/>
              </a:rPr>
              <a:t>Final Objectives</a:t>
            </a:r>
            <a:endParaRPr lang="en-IN" sz="1600" b="1" i="1" dirty="0">
              <a:solidFill>
                <a:schemeClr val="accent1">
                  <a:lumMod val="50000"/>
                </a:schemeClr>
              </a:solidFill>
              <a:latin typeface="Playfair Display" panose="00000500000000000000" pitchFamily="2" charset="0"/>
              <a:ea typeface="ＭＳ Ｐゴシック" panose="020B0600070205080204" pitchFamily="34" charset="-128"/>
            </a:endParaRPr>
          </a:p>
        </p:txBody>
      </p:sp>
      <p:sp>
        <p:nvSpPr>
          <p:cNvPr id="10" name="Text Placeholder 9">
            <a:extLst>
              <a:ext uri="{FF2B5EF4-FFF2-40B4-BE49-F238E27FC236}">
                <a16:creationId xmlns:a16="http://schemas.microsoft.com/office/drawing/2014/main" id="{5655C3CC-8B2F-B1B7-695F-9BC2901A0E3C}"/>
              </a:ext>
            </a:extLst>
          </p:cNvPr>
          <p:cNvSpPr>
            <a:spLocks noGrp="1"/>
          </p:cNvSpPr>
          <p:nvPr>
            <p:ph type="body" idx="1"/>
          </p:nvPr>
        </p:nvSpPr>
        <p:spPr>
          <a:xfrm>
            <a:off x="226378" y="951671"/>
            <a:ext cx="8520430" cy="361361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wrap="square" lIns="0" tIns="12065" rIns="0" bIns="0" anchor="t" anchorCtr="0">
            <a:spAutoFit/>
          </a:bodyPr>
          <a:lstStyle/>
          <a:p>
            <a:pPr marL="285750" indent="-285750">
              <a:lnSpc>
                <a:spcPct val="101000"/>
              </a:lnSpc>
              <a:spcBef>
                <a:spcPts val="100"/>
              </a:spcBef>
              <a:buClr>
                <a:srgbClr val="000000"/>
              </a:buClr>
              <a:buFont typeface="Arial" panose="020B0604020202020204" pitchFamily="34" charset="0"/>
              <a:buChar char="•"/>
              <a:tabLst>
                <a:tab pos="8416925" algn="l"/>
              </a:tabLst>
            </a:pPr>
            <a:r>
              <a:rPr lang="en-US" sz="1300" dirty="0">
                <a:solidFill>
                  <a:srgbClr val="6D6E71"/>
                </a:solidFill>
                <a:latin typeface="Helvetica" panose="020B0604020202020204" pitchFamily="34" charset="0"/>
                <a:ea typeface="ＭＳ Ｐゴシック" panose="020B0600070205080204" pitchFamily="34" charset="-128"/>
              </a:rPr>
              <a:t>Enhance Patient Comfort: Create a stress-free and calming environment for patients undergoing MRI scans.</a:t>
            </a:r>
          </a:p>
          <a:p>
            <a:pPr marL="742950" lvl="1" indent="-285750">
              <a:lnSpc>
                <a:spcPct val="101000"/>
              </a:lnSpc>
              <a:spcBef>
                <a:spcPts val="100"/>
              </a:spcBef>
              <a:buClr>
                <a:srgbClr val="000000"/>
              </a:buClr>
              <a:buFont typeface="Arial" panose="020B0604020202020204" pitchFamily="34" charset="0"/>
              <a:buChar char="•"/>
              <a:tabLst>
                <a:tab pos="8416925" algn="l"/>
              </a:tabLst>
            </a:pPr>
            <a:r>
              <a:rPr lang="en-US" sz="1300" dirty="0">
                <a:solidFill>
                  <a:srgbClr val="6D6E71"/>
                </a:solidFill>
                <a:latin typeface="Helvetica" panose="020B0604020202020204" pitchFamily="34" charset="0"/>
                <a:ea typeface="ＭＳ Ｐゴシック" panose="020B0600070205080204" pitchFamily="34" charset="-128"/>
              </a:rPr>
              <a:t>Reduce anxiety through dynamic lighting, visuals, and soothing audio.</a:t>
            </a:r>
          </a:p>
          <a:p>
            <a:pPr marL="457200" lvl="1" indent="0">
              <a:lnSpc>
                <a:spcPct val="101000"/>
              </a:lnSpc>
              <a:spcBef>
                <a:spcPts val="100"/>
              </a:spcBef>
              <a:buClr>
                <a:srgbClr val="000000"/>
              </a:buClr>
              <a:buNone/>
              <a:tabLst>
                <a:tab pos="8416925" algn="l"/>
              </a:tabLst>
            </a:pPr>
            <a:endParaRPr lang="en-US" sz="1300" dirty="0">
              <a:solidFill>
                <a:srgbClr val="6D6E71"/>
              </a:solidFill>
              <a:latin typeface="Helvetica" panose="020B0604020202020204" pitchFamily="34" charset="0"/>
              <a:ea typeface="ＭＳ Ｐゴシック" panose="020B0600070205080204" pitchFamily="34" charset="-128"/>
            </a:endParaRPr>
          </a:p>
          <a:p>
            <a:pPr marL="285750" indent="-285750">
              <a:lnSpc>
                <a:spcPct val="101000"/>
              </a:lnSpc>
              <a:spcBef>
                <a:spcPts val="100"/>
              </a:spcBef>
              <a:buClr>
                <a:srgbClr val="000000"/>
              </a:buClr>
              <a:buFont typeface="Arial" panose="020B0604020202020204" pitchFamily="34" charset="0"/>
              <a:buChar char="•"/>
              <a:tabLst>
                <a:tab pos="8416925" algn="l"/>
              </a:tabLst>
            </a:pPr>
            <a:r>
              <a:rPr lang="en-US" sz="1300" dirty="0">
                <a:solidFill>
                  <a:srgbClr val="6D6E71"/>
                </a:solidFill>
                <a:latin typeface="Helvetica" panose="020B0604020202020204" pitchFamily="34" charset="0"/>
                <a:ea typeface="ＭＳ Ｐゴシック" panose="020B0600070205080204" pitchFamily="34" charset="-128"/>
              </a:rPr>
              <a:t>Improve Pediatric Experience: Provide gamified features to engage children during scans.</a:t>
            </a:r>
          </a:p>
          <a:p>
            <a:pPr marL="742950" lvl="1" indent="-285750">
              <a:lnSpc>
                <a:spcPct val="101000"/>
              </a:lnSpc>
              <a:spcBef>
                <a:spcPts val="100"/>
              </a:spcBef>
              <a:buClr>
                <a:srgbClr val="000000"/>
              </a:buClr>
              <a:buFont typeface="Arial" panose="020B0604020202020204" pitchFamily="34" charset="0"/>
              <a:buChar char="•"/>
              <a:tabLst>
                <a:tab pos="8416925" algn="l"/>
              </a:tabLst>
            </a:pPr>
            <a:r>
              <a:rPr lang="en-US" sz="1300" dirty="0">
                <a:solidFill>
                  <a:srgbClr val="6D6E71"/>
                </a:solidFill>
                <a:latin typeface="Helvetica" panose="020B0604020202020204" pitchFamily="34" charset="0"/>
                <a:ea typeface="ＭＳ Ｐゴシック" panose="020B0600070205080204" pitchFamily="34" charset="-128"/>
              </a:rPr>
              <a:t>Minimize the need for sedation by creating a child-friendly atmosphere.</a:t>
            </a:r>
          </a:p>
          <a:p>
            <a:pPr marL="457200" lvl="1" indent="0">
              <a:lnSpc>
                <a:spcPct val="101000"/>
              </a:lnSpc>
              <a:spcBef>
                <a:spcPts val="100"/>
              </a:spcBef>
              <a:buClr>
                <a:srgbClr val="000000"/>
              </a:buClr>
              <a:buNone/>
              <a:tabLst>
                <a:tab pos="8416925" algn="l"/>
              </a:tabLst>
            </a:pPr>
            <a:endParaRPr lang="en-US" sz="1300" dirty="0">
              <a:solidFill>
                <a:srgbClr val="6D6E71"/>
              </a:solidFill>
              <a:latin typeface="Helvetica" panose="020B0604020202020204" pitchFamily="34" charset="0"/>
              <a:ea typeface="ＭＳ Ｐゴシック" panose="020B0600070205080204" pitchFamily="34" charset="-128"/>
            </a:endParaRPr>
          </a:p>
          <a:p>
            <a:pPr marL="285750" indent="-285750">
              <a:lnSpc>
                <a:spcPct val="101000"/>
              </a:lnSpc>
              <a:spcBef>
                <a:spcPts val="100"/>
              </a:spcBef>
              <a:buClr>
                <a:srgbClr val="000000"/>
              </a:buClr>
              <a:buFont typeface="Arial" panose="020B0604020202020204" pitchFamily="34" charset="0"/>
              <a:buChar char="•"/>
              <a:tabLst>
                <a:tab pos="8416925" algn="l"/>
              </a:tabLst>
            </a:pPr>
            <a:r>
              <a:rPr lang="en-US" sz="1300" dirty="0">
                <a:solidFill>
                  <a:srgbClr val="6D6E71"/>
                </a:solidFill>
                <a:latin typeface="Helvetica" panose="020B0604020202020204" pitchFamily="34" charset="0"/>
                <a:ea typeface="ＭＳ Ｐゴシック" panose="020B0600070205080204" pitchFamily="34" charset="-128"/>
              </a:rPr>
              <a:t>Increase Operational Efficiency: Reduce interruptions and rescheduling caused by patient discomfort or stress.</a:t>
            </a:r>
          </a:p>
          <a:p>
            <a:pPr marL="742950" lvl="1" indent="-285750">
              <a:lnSpc>
                <a:spcPct val="101000"/>
              </a:lnSpc>
              <a:spcBef>
                <a:spcPts val="100"/>
              </a:spcBef>
              <a:buClr>
                <a:srgbClr val="000000"/>
              </a:buClr>
              <a:buFont typeface="Arial" panose="020B0604020202020204" pitchFamily="34" charset="0"/>
              <a:buChar char="•"/>
              <a:tabLst>
                <a:tab pos="8416925" algn="l"/>
              </a:tabLst>
            </a:pPr>
            <a:r>
              <a:rPr lang="en-US" sz="1300" dirty="0">
                <a:solidFill>
                  <a:srgbClr val="6D6E71"/>
                </a:solidFill>
                <a:latin typeface="Helvetica" panose="020B0604020202020204" pitchFamily="34" charset="0"/>
                <a:ea typeface="ＭＳ Ｐゴシック" panose="020B0600070205080204" pitchFamily="34" charset="-128"/>
              </a:rPr>
              <a:t>Ensure smoother workflows and improved throughput in MRI operations.</a:t>
            </a:r>
          </a:p>
          <a:p>
            <a:pPr marL="457200" lvl="1" indent="0">
              <a:lnSpc>
                <a:spcPct val="101000"/>
              </a:lnSpc>
              <a:spcBef>
                <a:spcPts val="100"/>
              </a:spcBef>
              <a:buClr>
                <a:srgbClr val="000000"/>
              </a:buClr>
              <a:buNone/>
              <a:tabLst>
                <a:tab pos="8416925" algn="l"/>
              </a:tabLst>
            </a:pPr>
            <a:endParaRPr lang="en-US" sz="1300" dirty="0">
              <a:solidFill>
                <a:srgbClr val="6D6E71"/>
              </a:solidFill>
              <a:latin typeface="Helvetica" panose="020B0604020202020204" pitchFamily="34" charset="0"/>
              <a:ea typeface="ＭＳ Ｐゴシック" panose="020B0600070205080204" pitchFamily="34" charset="-128"/>
            </a:endParaRPr>
          </a:p>
          <a:p>
            <a:pPr marL="285750" indent="-285750">
              <a:lnSpc>
                <a:spcPct val="101000"/>
              </a:lnSpc>
              <a:spcBef>
                <a:spcPts val="100"/>
              </a:spcBef>
              <a:buClr>
                <a:srgbClr val="000000"/>
              </a:buClr>
              <a:buFont typeface="Arial" panose="020B0604020202020204" pitchFamily="34" charset="0"/>
              <a:buChar char="•"/>
              <a:tabLst>
                <a:tab pos="8416925" algn="l"/>
              </a:tabLst>
            </a:pPr>
            <a:r>
              <a:rPr lang="en-US" sz="1300" dirty="0">
                <a:solidFill>
                  <a:srgbClr val="6D6E71"/>
                </a:solidFill>
                <a:latin typeface="Helvetica" panose="020B0604020202020204" pitchFamily="34" charset="0"/>
                <a:ea typeface="ＭＳ Ｐゴシック" panose="020B0600070205080204" pitchFamily="34" charset="-128"/>
              </a:rPr>
              <a:t>Personalization and Adaptability: Allow real-time adjustments to visuals, lighting, and audio based on patient preferences and reactions.</a:t>
            </a:r>
          </a:p>
          <a:p>
            <a:pPr marL="742950" lvl="1" indent="-285750">
              <a:lnSpc>
                <a:spcPct val="101000"/>
              </a:lnSpc>
              <a:spcBef>
                <a:spcPts val="100"/>
              </a:spcBef>
              <a:buClr>
                <a:srgbClr val="000000"/>
              </a:buClr>
              <a:buFont typeface="Arial" panose="020B0604020202020204" pitchFamily="34" charset="0"/>
              <a:buChar char="•"/>
              <a:tabLst>
                <a:tab pos="8416925" algn="l"/>
              </a:tabLst>
            </a:pPr>
            <a:r>
              <a:rPr lang="en-US" sz="1300" dirty="0">
                <a:solidFill>
                  <a:srgbClr val="6D6E71"/>
                </a:solidFill>
                <a:latin typeface="Helvetica" panose="020B0604020202020204" pitchFamily="34" charset="0"/>
                <a:ea typeface="ＭＳ Ｐゴシック" panose="020B0600070205080204" pitchFamily="34" charset="-128"/>
              </a:rPr>
              <a:t>Offer tailored experiences for diverse patient demographics, including children and claustrophobic individuals.</a:t>
            </a:r>
          </a:p>
          <a:p>
            <a:pPr marL="285750" indent="-285750">
              <a:lnSpc>
                <a:spcPct val="101000"/>
              </a:lnSpc>
              <a:spcBef>
                <a:spcPts val="100"/>
              </a:spcBef>
              <a:buClr>
                <a:srgbClr val="000000"/>
              </a:buClr>
              <a:buFont typeface="Arial" panose="020B0604020202020204" pitchFamily="34" charset="0"/>
              <a:buChar char="•"/>
              <a:tabLst>
                <a:tab pos="8416925" algn="l"/>
              </a:tabLst>
            </a:pPr>
            <a:r>
              <a:rPr lang="en-US" sz="1300" dirty="0">
                <a:solidFill>
                  <a:srgbClr val="6D6E71"/>
                </a:solidFill>
                <a:latin typeface="Helvetica" panose="020B0604020202020204" pitchFamily="34" charset="0"/>
                <a:ea typeface="ＭＳ Ｐゴシック" panose="020B0600070205080204" pitchFamily="34" charset="-128"/>
              </a:rPr>
              <a:t>Enhance Diagnostic Accuracy: Minimize patient movement by reducing anxiety, ensuring high-quality imaging results.</a:t>
            </a:r>
          </a:p>
          <a:p>
            <a:pPr marL="742950" lvl="1" indent="-285750">
              <a:lnSpc>
                <a:spcPct val="101000"/>
              </a:lnSpc>
              <a:spcBef>
                <a:spcPts val="100"/>
              </a:spcBef>
              <a:buClr>
                <a:srgbClr val="000000"/>
              </a:buClr>
              <a:buFont typeface="Arial" panose="020B0604020202020204" pitchFamily="34" charset="0"/>
              <a:buChar char="•"/>
              <a:tabLst>
                <a:tab pos="8416925" algn="l"/>
              </a:tabLst>
            </a:pPr>
            <a:r>
              <a:rPr lang="en-US" sz="1300" dirty="0">
                <a:solidFill>
                  <a:srgbClr val="6D6E71"/>
                </a:solidFill>
                <a:latin typeface="Helvetica" panose="020B0604020202020204" pitchFamily="34" charset="0"/>
                <a:ea typeface="ＭＳ Ｐゴシック" panose="020B0600070205080204" pitchFamily="34" charset="-128"/>
              </a:rPr>
              <a:t>Use real-time adaptability to maintain patient cooperation, improving image clarity and diagnostic reliability.</a:t>
            </a:r>
            <a:endParaRPr lang="en-IN" sz="1300" dirty="0">
              <a:solidFill>
                <a:srgbClr val="6D6E71"/>
              </a:solidFill>
              <a:latin typeface="Helvetica"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095173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59">
          <a:extLst>
            <a:ext uri="{FF2B5EF4-FFF2-40B4-BE49-F238E27FC236}">
              <a16:creationId xmlns:a16="http://schemas.microsoft.com/office/drawing/2014/main" id="{789ABDDC-381E-3C1B-6B51-E0CE5B36AEA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20E6920-44A7-BA56-0138-4C3CCDAFC0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6</a:t>
            </a:fld>
            <a:endParaRPr lang="en-GB"/>
          </a:p>
        </p:txBody>
      </p:sp>
      <p:sp>
        <p:nvSpPr>
          <p:cNvPr id="6" name="Date Placeholder 3">
            <a:extLst>
              <a:ext uri="{FF2B5EF4-FFF2-40B4-BE49-F238E27FC236}">
                <a16:creationId xmlns:a16="http://schemas.microsoft.com/office/drawing/2014/main" id="{8EEB29C4-05F3-D85C-823A-E4F18028E6ED}"/>
              </a:ext>
            </a:extLst>
          </p:cNvPr>
          <p:cNvSpPr>
            <a:spLocks noGrp="1"/>
          </p:cNvSpPr>
          <p:nvPr/>
        </p:nvSpPr>
        <p:spPr>
          <a:xfrm>
            <a:off x="311785" y="4483735"/>
            <a:ext cx="212598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6B79B9-C2CD-4AD2-8AC6-C6BB0269D560}" type="datetime2">
              <a:rPr lang="en-IN" smtClean="0"/>
              <a:pPr/>
              <a:t>Monday, 28 April 2025</a:t>
            </a:fld>
            <a:endParaRPr lang="en-IN"/>
          </a:p>
        </p:txBody>
      </p:sp>
      <p:sp>
        <p:nvSpPr>
          <p:cNvPr id="7" name="Footer Placeholder 4">
            <a:extLst>
              <a:ext uri="{FF2B5EF4-FFF2-40B4-BE49-F238E27FC236}">
                <a16:creationId xmlns:a16="http://schemas.microsoft.com/office/drawing/2014/main" id="{C56661CA-3BC6-8310-B4C8-9070F05CE081}"/>
              </a:ext>
            </a:extLst>
          </p:cNvPr>
          <p:cNvSpPr>
            <a:spLocks noGrp="1"/>
          </p:cNvSpPr>
          <p:nvPr/>
        </p:nvSpPr>
        <p:spPr>
          <a:xfrm>
            <a:off x="3512185" y="4483735"/>
            <a:ext cx="318833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RV COLLEGE OF ENGINEERING</a:t>
            </a:r>
          </a:p>
        </p:txBody>
      </p:sp>
      <p:sp>
        <p:nvSpPr>
          <p:cNvPr id="5" name="Title 4">
            <a:extLst>
              <a:ext uri="{FF2B5EF4-FFF2-40B4-BE49-F238E27FC236}">
                <a16:creationId xmlns:a16="http://schemas.microsoft.com/office/drawing/2014/main" id="{8FD1E235-CCBD-B20F-C78E-91571DFB26F8}"/>
              </a:ext>
            </a:extLst>
          </p:cNvPr>
          <p:cNvSpPr>
            <a:spLocks noGrp="1"/>
          </p:cNvSpPr>
          <p:nvPr>
            <p:ph type="title"/>
          </p:nvPr>
        </p:nvSpPr>
        <p:spPr>
          <a:xfrm>
            <a:off x="3304800" y="207425"/>
            <a:ext cx="1598400" cy="397375"/>
          </a:xfrm>
          <a:noFill/>
          <a:ln>
            <a:noFill/>
          </a:ln>
        </p:spPr>
        <p:txBody>
          <a:bodyPr spcFirstLastPara="1" wrap="square" lIns="91425" tIns="91425" rIns="91425" bIns="91425" anchor="t" anchorCtr="0">
            <a:noAutofit/>
          </a:bodyPr>
          <a:lstStyle/>
          <a:p>
            <a:r>
              <a:rPr lang="en-US" altLang="en-US" sz="1600" b="1" i="1" dirty="0">
                <a:solidFill>
                  <a:schemeClr val="accent1">
                    <a:lumMod val="50000"/>
                  </a:schemeClr>
                </a:solidFill>
                <a:latin typeface="Playfair Display" panose="00000500000000000000" pitchFamily="2" charset="0"/>
                <a:ea typeface="ＭＳ Ｐゴシック" panose="020B0600070205080204" pitchFamily="34" charset="-128"/>
              </a:rPr>
              <a:t>Objectives</a:t>
            </a:r>
            <a:endParaRPr lang="en-IN" sz="1600" b="1" i="1" dirty="0">
              <a:solidFill>
                <a:schemeClr val="accent1">
                  <a:lumMod val="50000"/>
                </a:schemeClr>
              </a:solidFill>
              <a:latin typeface="Playfair Display" panose="00000500000000000000" pitchFamily="2" charset="0"/>
              <a:ea typeface="ＭＳ Ｐゴシック" panose="020B0600070205080204" pitchFamily="34" charset="-128"/>
            </a:endParaRPr>
          </a:p>
        </p:txBody>
      </p:sp>
      <p:sp>
        <p:nvSpPr>
          <p:cNvPr id="10" name="Text Placeholder 9">
            <a:extLst>
              <a:ext uri="{FF2B5EF4-FFF2-40B4-BE49-F238E27FC236}">
                <a16:creationId xmlns:a16="http://schemas.microsoft.com/office/drawing/2014/main" id="{94ECAD40-7496-1D90-73AC-1B042E3A41AB}"/>
              </a:ext>
            </a:extLst>
          </p:cNvPr>
          <p:cNvSpPr>
            <a:spLocks noGrp="1"/>
          </p:cNvSpPr>
          <p:nvPr>
            <p:ph type="body" idx="1"/>
          </p:nvPr>
        </p:nvSpPr>
        <p:spPr>
          <a:xfrm>
            <a:off x="226378" y="1212928"/>
            <a:ext cx="8520430" cy="184294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wrap="square" lIns="0" tIns="12065" rIns="0" bIns="0" anchor="t" anchorCtr="0">
            <a:spAutoFit/>
          </a:bodyPr>
          <a:lstStyle/>
          <a:p>
            <a:pPr marL="285750" indent="-285750">
              <a:lnSpc>
                <a:spcPct val="101000"/>
              </a:lnSpc>
              <a:spcBef>
                <a:spcPts val="100"/>
              </a:spcBef>
              <a:buClr>
                <a:srgbClr val="000000"/>
              </a:buClr>
              <a:buFont typeface="Wingdings" panose="05000000000000000000" pitchFamily="2" charset="2"/>
              <a:buChar char="Ø"/>
              <a:tabLst>
                <a:tab pos="8416925" algn="l"/>
              </a:tabLst>
            </a:pPr>
            <a:r>
              <a:rPr lang="en-US" sz="1400" dirty="0">
                <a:solidFill>
                  <a:srgbClr val="6D6E71"/>
                </a:solidFill>
                <a:latin typeface="Helvetica" panose="020B0604020202020204" pitchFamily="34" charset="0"/>
                <a:ea typeface="ＭＳ Ｐゴシック" panose="020B0600070205080204" pitchFamily="34" charset="-128"/>
              </a:rPr>
              <a:t> To study and understand the architecture of an existing legacy application built using the .NET Framework.</a:t>
            </a:r>
          </a:p>
          <a:p>
            <a:pPr marL="285750" indent="-285750">
              <a:lnSpc>
                <a:spcPct val="101000"/>
              </a:lnSpc>
              <a:spcBef>
                <a:spcPts val="100"/>
              </a:spcBef>
              <a:buClr>
                <a:srgbClr val="000000"/>
              </a:buClr>
              <a:buFont typeface="Wingdings" panose="05000000000000000000" pitchFamily="2" charset="2"/>
              <a:buChar char="Ø"/>
              <a:tabLst>
                <a:tab pos="8416925" algn="l"/>
              </a:tabLst>
            </a:pPr>
            <a:endParaRPr lang="en-US" sz="1400" dirty="0">
              <a:solidFill>
                <a:srgbClr val="6D6E71"/>
              </a:solidFill>
              <a:latin typeface="Helvetica" panose="020B0604020202020204" pitchFamily="34" charset="0"/>
              <a:ea typeface="ＭＳ Ｐゴシック" panose="020B0600070205080204" pitchFamily="34" charset="-128"/>
            </a:endParaRPr>
          </a:p>
          <a:p>
            <a:pPr marL="285750" indent="-285750">
              <a:lnSpc>
                <a:spcPct val="101000"/>
              </a:lnSpc>
              <a:spcBef>
                <a:spcPts val="100"/>
              </a:spcBef>
              <a:buClr>
                <a:srgbClr val="000000"/>
              </a:buClr>
              <a:buFont typeface="Wingdings" panose="05000000000000000000" pitchFamily="2" charset="2"/>
              <a:buChar char="Ø"/>
              <a:tabLst>
                <a:tab pos="8416925" algn="l"/>
              </a:tabLst>
            </a:pPr>
            <a:r>
              <a:rPr lang="en-US" sz="1400" dirty="0">
                <a:solidFill>
                  <a:srgbClr val="6D6E71"/>
                </a:solidFill>
                <a:latin typeface="Helvetica" panose="020B0604020202020204" pitchFamily="34" charset="0"/>
                <a:ea typeface="ＭＳ Ｐゴシック" panose="020B0600070205080204" pitchFamily="34" charset="-128"/>
              </a:rPr>
              <a:t> To perform a structured migration of the application to .NET Core.</a:t>
            </a:r>
          </a:p>
          <a:p>
            <a:pPr marL="285750" indent="-285750">
              <a:lnSpc>
                <a:spcPct val="101000"/>
              </a:lnSpc>
              <a:spcBef>
                <a:spcPts val="100"/>
              </a:spcBef>
              <a:buClr>
                <a:srgbClr val="000000"/>
              </a:buClr>
              <a:buFont typeface="Wingdings" panose="05000000000000000000" pitchFamily="2" charset="2"/>
              <a:buChar char="Ø"/>
              <a:tabLst>
                <a:tab pos="8416925" algn="l"/>
              </a:tabLst>
            </a:pPr>
            <a:endParaRPr lang="en-US" sz="1400" dirty="0">
              <a:solidFill>
                <a:srgbClr val="6D6E71"/>
              </a:solidFill>
              <a:latin typeface="Helvetica" panose="020B0604020202020204" pitchFamily="34" charset="0"/>
              <a:ea typeface="ＭＳ Ｐゴシック" panose="020B0600070205080204" pitchFamily="34" charset="-128"/>
            </a:endParaRPr>
          </a:p>
          <a:p>
            <a:pPr marL="285750" indent="-285750">
              <a:lnSpc>
                <a:spcPct val="101000"/>
              </a:lnSpc>
              <a:spcBef>
                <a:spcPts val="100"/>
              </a:spcBef>
              <a:buClr>
                <a:srgbClr val="000000"/>
              </a:buClr>
              <a:buFont typeface="Wingdings" panose="05000000000000000000" pitchFamily="2" charset="2"/>
              <a:buChar char="Ø"/>
              <a:tabLst>
                <a:tab pos="8416925" algn="l"/>
              </a:tabLst>
            </a:pPr>
            <a:r>
              <a:rPr lang="en-US" sz="1400" dirty="0">
                <a:solidFill>
                  <a:srgbClr val="6D6E71"/>
                </a:solidFill>
                <a:latin typeface="Helvetica" panose="020B0604020202020204" pitchFamily="34" charset="0"/>
                <a:ea typeface="ＭＳ Ｐゴシック" panose="020B0600070205080204" pitchFamily="34" charset="-128"/>
              </a:rPr>
              <a:t> To refactor and modularize application components to follow modern software design principles.</a:t>
            </a:r>
          </a:p>
          <a:p>
            <a:pPr marL="0" indent="0">
              <a:lnSpc>
                <a:spcPct val="101000"/>
              </a:lnSpc>
              <a:spcBef>
                <a:spcPts val="100"/>
              </a:spcBef>
              <a:buClr>
                <a:srgbClr val="000000"/>
              </a:buClr>
              <a:buNone/>
              <a:tabLst>
                <a:tab pos="8416925" algn="l"/>
              </a:tabLst>
            </a:pPr>
            <a:endParaRPr lang="en-US" sz="1400" dirty="0">
              <a:solidFill>
                <a:srgbClr val="6D6E71"/>
              </a:solidFill>
              <a:latin typeface="Helvetica" panose="020B0604020202020204" pitchFamily="34" charset="0"/>
              <a:ea typeface="ＭＳ Ｐゴシック" panose="020B0600070205080204" pitchFamily="34" charset="-128"/>
            </a:endParaRPr>
          </a:p>
          <a:p>
            <a:pPr marL="285750" indent="-285750">
              <a:lnSpc>
                <a:spcPct val="101000"/>
              </a:lnSpc>
              <a:spcBef>
                <a:spcPts val="100"/>
              </a:spcBef>
              <a:buClr>
                <a:srgbClr val="000000"/>
              </a:buClr>
              <a:buFont typeface="Wingdings" panose="05000000000000000000" pitchFamily="2" charset="2"/>
              <a:buChar char="Ø"/>
              <a:tabLst>
                <a:tab pos="8416925" algn="l"/>
              </a:tabLst>
            </a:pPr>
            <a:r>
              <a:rPr lang="en-US" sz="1400" dirty="0">
                <a:solidFill>
                  <a:srgbClr val="6D6E71"/>
                </a:solidFill>
                <a:latin typeface="Helvetica" panose="020B0604020202020204" pitchFamily="34" charset="0"/>
                <a:ea typeface="ＭＳ Ｐゴシック" panose="020B0600070205080204" pitchFamily="34" charset="-128"/>
              </a:rPr>
              <a:t> To document the migration process, including challenges, best practices, and technical improvements.</a:t>
            </a:r>
            <a:endParaRPr lang="en-IN" sz="1400" dirty="0">
              <a:solidFill>
                <a:srgbClr val="6D6E71"/>
              </a:solidFill>
              <a:latin typeface="Helvetica"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197361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59"/>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7</a:t>
            </a:fld>
            <a:endParaRPr lang="en-GB"/>
          </a:p>
        </p:txBody>
      </p:sp>
      <p:sp>
        <p:nvSpPr>
          <p:cNvPr id="6" name="Date Placeholder 3"/>
          <p:cNvSpPr>
            <a:spLocks noGrp="1"/>
          </p:cNvSpPr>
          <p:nvPr/>
        </p:nvSpPr>
        <p:spPr>
          <a:xfrm>
            <a:off x="311785" y="4483735"/>
            <a:ext cx="212598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6B79B9-C2CD-4AD2-8AC6-C6BB0269D560}" type="datetime2">
              <a:rPr lang="en-IN" smtClean="0"/>
              <a:pPr/>
              <a:t>Monday, 28 April 2025</a:t>
            </a:fld>
            <a:endParaRPr lang="en-IN"/>
          </a:p>
        </p:txBody>
      </p:sp>
      <p:sp>
        <p:nvSpPr>
          <p:cNvPr id="7" name="Footer Placeholder 4"/>
          <p:cNvSpPr>
            <a:spLocks noGrp="1"/>
          </p:cNvSpPr>
          <p:nvPr/>
        </p:nvSpPr>
        <p:spPr>
          <a:xfrm>
            <a:off x="3512185" y="4483735"/>
            <a:ext cx="318833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RV COLLEGE OF ENGINEERING</a:t>
            </a:r>
          </a:p>
        </p:txBody>
      </p:sp>
      <p:sp>
        <p:nvSpPr>
          <p:cNvPr id="5" name="Title 4">
            <a:extLst>
              <a:ext uri="{FF2B5EF4-FFF2-40B4-BE49-F238E27FC236}">
                <a16:creationId xmlns:a16="http://schemas.microsoft.com/office/drawing/2014/main" id="{9882F7BC-F55B-92C5-1D42-8C4CB8E624FC}"/>
              </a:ext>
            </a:extLst>
          </p:cNvPr>
          <p:cNvSpPr>
            <a:spLocks noGrp="1"/>
          </p:cNvSpPr>
          <p:nvPr>
            <p:ph type="title"/>
          </p:nvPr>
        </p:nvSpPr>
        <p:spPr>
          <a:xfrm>
            <a:off x="3304800" y="207425"/>
            <a:ext cx="1540800" cy="397375"/>
          </a:xfrm>
          <a:noFill/>
          <a:ln>
            <a:noFill/>
          </a:ln>
        </p:spPr>
        <p:txBody>
          <a:bodyPr spcFirstLastPara="1" wrap="square" lIns="91425" tIns="91425" rIns="91425" bIns="91425" anchor="t" anchorCtr="0">
            <a:noAutofit/>
          </a:bodyPr>
          <a:lstStyle/>
          <a:p>
            <a:r>
              <a:rPr lang="en-US" altLang="en-US" sz="1600" b="1" i="1" dirty="0">
                <a:solidFill>
                  <a:schemeClr val="accent1">
                    <a:lumMod val="50000"/>
                  </a:schemeClr>
                </a:solidFill>
                <a:latin typeface="Playfair Display" panose="00000500000000000000" pitchFamily="2" charset="0"/>
                <a:ea typeface="ＭＳ Ｐゴシック" panose="020B0600070205080204" pitchFamily="34" charset="-128"/>
              </a:rPr>
              <a:t>Methodology</a:t>
            </a:r>
            <a:endParaRPr lang="en-IN" sz="1600" b="1" i="1" dirty="0">
              <a:solidFill>
                <a:schemeClr val="accent1">
                  <a:lumMod val="50000"/>
                </a:schemeClr>
              </a:solidFill>
              <a:latin typeface="Playfair Display" panose="00000500000000000000" pitchFamily="2" charset="0"/>
              <a:ea typeface="ＭＳ Ｐゴシック" panose="020B0600070205080204" pitchFamily="34" charset="-128"/>
            </a:endParaRPr>
          </a:p>
        </p:txBody>
      </p:sp>
      <p:pic>
        <p:nvPicPr>
          <p:cNvPr id="8" name="Picture 7">
            <a:extLst>
              <a:ext uri="{FF2B5EF4-FFF2-40B4-BE49-F238E27FC236}">
                <a16:creationId xmlns:a16="http://schemas.microsoft.com/office/drawing/2014/main" id="{827B2F3B-6541-11DC-0564-33F1BF611BD3}"/>
              </a:ext>
            </a:extLst>
          </p:cNvPr>
          <p:cNvPicPr>
            <a:picLocks noChangeAspect="1"/>
          </p:cNvPicPr>
          <p:nvPr/>
        </p:nvPicPr>
        <p:blipFill>
          <a:blip r:embed="rId4"/>
          <a:stretch>
            <a:fillRect/>
          </a:stretch>
        </p:blipFill>
        <p:spPr>
          <a:xfrm>
            <a:off x="2122927" y="749012"/>
            <a:ext cx="4898145" cy="3850225"/>
          </a:xfrm>
          <a:prstGeom prst="rect">
            <a:avLst/>
          </a:prstGeom>
        </p:spPr>
      </p:pic>
    </p:spTree>
    <p:extLst>
      <p:ext uri="{BB962C8B-B14F-4D97-AF65-F5344CB8AC3E}">
        <p14:creationId xmlns:p14="http://schemas.microsoft.com/office/powerpoint/2010/main" val="3196176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59"/>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8</a:t>
            </a:fld>
            <a:endParaRPr lang="en-GB"/>
          </a:p>
        </p:txBody>
      </p:sp>
      <p:sp>
        <p:nvSpPr>
          <p:cNvPr id="6" name="Date Placeholder 3"/>
          <p:cNvSpPr>
            <a:spLocks noGrp="1"/>
          </p:cNvSpPr>
          <p:nvPr/>
        </p:nvSpPr>
        <p:spPr>
          <a:xfrm>
            <a:off x="311785" y="4483735"/>
            <a:ext cx="212598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6B79B9-C2CD-4AD2-8AC6-C6BB0269D560}" type="datetime2">
              <a:rPr lang="en-IN" smtClean="0"/>
              <a:pPr/>
              <a:t>Monday, 28 April 2025</a:t>
            </a:fld>
            <a:endParaRPr lang="en-IN"/>
          </a:p>
        </p:txBody>
      </p:sp>
      <p:sp>
        <p:nvSpPr>
          <p:cNvPr id="7" name="Footer Placeholder 4"/>
          <p:cNvSpPr>
            <a:spLocks noGrp="1"/>
          </p:cNvSpPr>
          <p:nvPr/>
        </p:nvSpPr>
        <p:spPr>
          <a:xfrm>
            <a:off x="3512185" y="4483735"/>
            <a:ext cx="318833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RV COLLEGE OF ENGINEERING</a:t>
            </a:r>
          </a:p>
        </p:txBody>
      </p:sp>
      <p:sp>
        <p:nvSpPr>
          <p:cNvPr id="5" name="Title 4">
            <a:extLst>
              <a:ext uri="{FF2B5EF4-FFF2-40B4-BE49-F238E27FC236}">
                <a16:creationId xmlns:a16="http://schemas.microsoft.com/office/drawing/2014/main" id="{9882F7BC-F55B-92C5-1D42-8C4CB8E624FC}"/>
              </a:ext>
            </a:extLst>
          </p:cNvPr>
          <p:cNvSpPr>
            <a:spLocks noGrp="1"/>
          </p:cNvSpPr>
          <p:nvPr>
            <p:ph type="title"/>
          </p:nvPr>
        </p:nvSpPr>
        <p:spPr>
          <a:xfrm>
            <a:off x="2437765" y="207425"/>
            <a:ext cx="3955835" cy="764575"/>
          </a:xfrm>
          <a:noFill/>
          <a:ln>
            <a:noFill/>
          </a:ln>
        </p:spPr>
        <p:txBody>
          <a:bodyPr spcFirstLastPara="1" wrap="square" lIns="91425" tIns="91425" rIns="91425" bIns="91425" anchor="t" anchorCtr="0">
            <a:noAutofit/>
          </a:bodyPr>
          <a:lstStyle/>
          <a:p>
            <a:r>
              <a:rPr lang="en-US" altLang="en-US" sz="1600" b="1" i="1" dirty="0">
                <a:solidFill>
                  <a:schemeClr val="accent1">
                    <a:lumMod val="50000"/>
                  </a:schemeClr>
                </a:solidFill>
                <a:latin typeface="Playfair Display" panose="00000500000000000000" pitchFamily="2" charset="0"/>
                <a:ea typeface="ＭＳ Ｐゴシック" panose="020B0600070205080204" pitchFamily="34" charset="-128"/>
              </a:rPr>
              <a:t>Interdisciplinary Work  </a:t>
            </a:r>
            <a:br>
              <a:rPr lang="en-US" altLang="en-US" sz="1600" b="1" i="1" dirty="0">
                <a:solidFill>
                  <a:schemeClr val="accent1">
                    <a:lumMod val="50000"/>
                  </a:schemeClr>
                </a:solidFill>
                <a:latin typeface="Playfair Display" panose="00000500000000000000" pitchFamily="2" charset="0"/>
                <a:ea typeface="ＭＳ Ｐゴシック" panose="020B0600070205080204" pitchFamily="34" charset="-128"/>
              </a:rPr>
            </a:br>
            <a:r>
              <a:rPr lang="en-US" altLang="en-US" sz="1600" b="1" i="1" dirty="0">
                <a:solidFill>
                  <a:schemeClr val="accent1">
                    <a:lumMod val="50000"/>
                  </a:schemeClr>
                </a:solidFill>
                <a:latin typeface="Playfair Display" panose="00000500000000000000" pitchFamily="2" charset="0"/>
                <a:ea typeface="ＭＳ Ｐゴシック" panose="020B0600070205080204" pitchFamily="34" charset="-128"/>
              </a:rPr>
              <a:t>(Knowledge, Skills, and Research Base)</a:t>
            </a:r>
            <a:endParaRPr lang="en-IN" sz="1600" b="1" i="1" dirty="0">
              <a:solidFill>
                <a:schemeClr val="accent1">
                  <a:lumMod val="50000"/>
                </a:schemeClr>
              </a:solidFill>
              <a:latin typeface="Playfair Display" panose="00000500000000000000" pitchFamily="2" charset="0"/>
              <a:ea typeface="ＭＳ Ｐゴシック" panose="020B0600070205080204" pitchFamily="34" charset="-128"/>
            </a:endParaRPr>
          </a:p>
        </p:txBody>
      </p:sp>
      <p:sp>
        <p:nvSpPr>
          <p:cNvPr id="3" name="Text Placeholder 2">
            <a:extLst>
              <a:ext uri="{FF2B5EF4-FFF2-40B4-BE49-F238E27FC236}">
                <a16:creationId xmlns:a16="http://schemas.microsoft.com/office/drawing/2014/main" id="{4F4DF629-9060-2364-A854-2ADBFBA00143}"/>
              </a:ext>
            </a:extLst>
          </p:cNvPr>
          <p:cNvSpPr>
            <a:spLocks noGrp="1"/>
          </p:cNvSpPr>
          <p:nvPr>
            <p:ph type="body" idx="1"/>
          </p:nvPr>
        </p:nvSpPr>
        <p:spPr>
          <a:xfrm>
            <a:off x="311700" y="1152475"/>
            <a:ext cx="8520600" cy="3331260"/>
          </a:xfrm>
        </p:spPr>
        <p:txBody>
          <a:bodyPr>
            <a:noAutofit/>
          </a:bodyPr>
          <a:lstStyle/>
          <a:p>
            <a:pPr marL="114300" indent="0">
              <a:buNone/>
            </a:pPr>
            <a:r>
              <a:rPr lang="en-IN" sz="1400" b="1" dirty="0"/>
              <a:t>Skills to be learnt:</a:t>
            </a:r>
          </a:p>
          <a:p>
            <a:pPr>
              <a:buFont typeface="Arial" panose="020B0604020202020204" pitchFamily="34" charset="0"/>
              <a:buChar char="•"/>
            </a:pPr>
            <a:r>
              <a:rPr lang="en-IN" sz="1400" dirty="0"/>
              <a:t>Kubernetes: For container orchestration and managing Docker containers at scale.</a:t>
            </a:r>
          </a:p>
          <a:p>
            <a:pPr>
              <a:buFont typeface="Arial" panose="020B0604020202020204" pitchFamily="34" charset="0"/>
              <a:buChar char="•"/>
            </a:pPr>
            <a:r>
              <a:rPr lang="en-IN" sz="1400" dirty="0"/>
              <a:t>Azure DevOps : To manage CI/CD pipelines within cloud platforms.</a:t>
            </a:r>
          </a:p>
          <a:p>
            <a:pPr>
              <a:buFont typeface="Arial" panose="020B0604020202020204" pitchFamily="34" charset="0"/>
              <a:buChar char="•"/>
            </a:pPr>
            <a:r>
              <a:rPr lang="en-IN" sz="1400" dirty="0"/>
              <a:t>Swagger: For documenting and testing REST APIs.</a:t>
            </a:r>
          </a:p>
          <a:p>
            <a:pPr>
              <a:buFont typeface="Arial" panose="020B0604020202020204" pitchFamily="34" charset="0"/>
              <a:buChar char="•"/>
            </a:pPr>
            <a:r>
              <a:rPr lang="en-IN" sz="1400" dirty="0"/>
              <a:t>Postman: For API testing and validation.</a:t>
            </a:r>
          </a:p>
          <a:p>
            <a:pPr>
              <a:buFont typeface="Arial" panose="020B0604020202020204" pitchFamily="34" charset="0"/>
              <a:buChar char="•"/>
            </a:pPr>
            <a:r>
              <a:rPr lang="en-IN" sz="1400" dirty="0"/>
              <a:t>Authentication &amp; Authorization: Learn OAuth2.0, JWT, and IdentityServer4 for secure authentication in .NET Core.</a:t>
            </a:r>
          </a:p>
          <a:p>
            <a:pPr marL="114300" indent="0">
              <a:buNone/>
            </a:pPr>
            <a:br>
              <a:rPr lang="en-IN" sz="1400" dirty="0"/>
            </a:br>
            <a:r>
              <a:rPr lang="en-IN" sz="1400" b="1" dirty="0"/>
              <a:t>Supporting Technologies:</a:t>
            </a:r>
          </a:p>
          <a:p>
            <a:pPr>
              <a:buFont typeface="Arial" panose="020B0604020202020204" pitchFamily="34" charset="0"/>
              <a:buChar char="•"/>
            </a:pPr>
            <a:r>
              <a:rPr lang="en-IN" sz="1400" dirty="0"/>
              <a:t>Message Queues: Learning NSQ for event-driven architecture.</a:t>
            </a:r>
          </a:p>
          <a:p>
            <a:pPr>
              <a:buFont typeface="Arial" panose="020B0604020202020204" pitchFamily="34" charset="0"/>
              <a:buChar char="•"/>
            </a:pPr>
            <a:r>
              <a:rPr lang="en-IN" sz="1400" dirty="0"/>
              <a:t>Database Technologies: </a:t>
            </a:r>
            <a:r>
              <a:rPr lang="en-IN" sz="1400" dirty="0" err="1"/>
              <a:t>couchDB</a:t>
            </a:r>
            <a:endParaRPr lang="en-IN" sz="1400" dirty="0"/>
          </a:p>
          <a:p>
            <a:pPr>
              <a:buFont typeface="Arial" panose="020B0604020202020204" pitchFamily="34" charset="0"/>
              <a:buChar char="•"/>
            </a:pPr>
            <a:r>
              <a:rPr lang="en-IN" sz="1400" dirty="0"/>
              <a:t>Reverse Proxy: Tools like NGINX for load balancing and routing.</a:t>
            </a:r>
          </a:p>
          <a:p>
            <a:pPr marL="114300" indent="0">
              <a:buNone/>
            </a:pPr>
            <a:endParaRPr lang="en-IN" sz="1400" dirty="0"/>
          </a:p>
        </p:txBody>
      </p:sp>
    </p:spTree>
    <p:extLst>
      <p:ext uri="{BB962C8B-B14F-4D97-AF65-F5344CB8AC3E}">
        <p14:creationId xmlns:p14="http://schemas.microsoft.com/office/powerpoint/2010/main" val="2056901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59"/>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9</a:t>
            </a:fld>
            <a:endParaRPr lang="en-GB"/>
          </a:p>
        </p:txBody>
      </p:sp>
      <p:sp>
        <p:nvSpPr>
          <p:cNvPr id="6" name="Date Placeholder 3"/>
          <p:cNvSpPr>
            <a:spLocks noGrp="1"/>
          </p:cNvSpPr>
          <p:nvPr/>
        </p:nvSpPr>
        <p:spPr>
          <a:xfrm>
            <a:off x="311785" y="4483735"/>
            <a:ext cx="212598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6B79B9-C2CD-4AD2-8AC6-C6BB0269D560}" type="datetime2">
              <a:rPr lang="en-IN" smtClean="0"/>
              <a:pPr/>
              <a:t>Monday, 28 April 2025</a:t>
            </a:fld>
            <a:endParaRPr lang="en-IN"/>
          </a:p>
        </p:txBody>
      </p:sp>
      <p:sp>
        <p:nvSpPr>
          <p:cNvPr id="7" name="Footer Placeholder 4"/>
          <p:cNvSpPr>
            <a:spLocks noGrp="1"/>
          </p:cNvSpPr>
          <p:nvPr/>
        </p:nvSpPr>
        <p:spPr>
          <a:xfrm>
            <a:off x="3512185" y="4483735"/>
            <a:ext cx="318833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RV COLLEGE OF ENGINEERING</a:t>
            </a:r>
          </a:p>
        </p:txBody>
      </p:sp>
      <p:sp>
        <p:nvSpPr>
          <p:cNvPr id="13" name="TextBox 12">
            <a:extLst>
              <a:ext uri="{FF2B5EF4-FFF2-40B4-BE49-F238E27FC236}">
                <a16:creationId xmlns:a16="http://schemas.microsoft.com/office/drawing/2014/main" id="{76BC31C8-2690-D15E-DF15-7B64E35974DA}"/>
              </a:ext>
            </a:extLst>
          </p:cNvPr>
          <p:cNvSpPr txBox="1"/>
          <p:nvPr/>
        </p:nvSpPr>
        <p:spPr>
          <a:xfrm>
            <a:off x="3512185" y="2080800"/>
            <a:ext cx="2679815" cy="64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buClr>
                <a:schemeClr val="dk1"/>
              </a:buClr>
              <a:buSzPts val="2800"/>
              <a:buNone/>
              <a:defRPr i="1">
                <a:solidFill>
                  <a:schemeClr val="accent1">
                    <a:lumMod val="50000"/>
                  </a:schemeClr>
                </a:solidFill>
                <a:latin typeface="Playfair Display" panose="00000500000000000000" pitchFamily="2" charset="0"/>
                <a:ea typeface="ＭＳ Ｐゴシック" panose="020B0600070205080204" pitchFamily="34" charset="-128"/>
              </a:defRPr>
            </a:lvl1pPr>
            <a:lvl2pPr>
              <a:buClr>
                <a:schemeClr val="dk1"/>
              </a:buClr>
              <a:buSzPts val="2800"/>
              <a:buNone/>
              <a:defRPr sz="2800">
                <a:solidFill>
                  <a:schemeClr val="dk1"/>
                </a:solidFill>
              </a:defRPr>
            </a:lvl2pPr>
            <a:lvl3pPr>
              <a:buClr>
                <a:schemeClr val="dk1"/>
              </a:buClr>
              <a:buSzPts val="2800"/>
              <a:buNone/>
              <a:defRPr sz="2800">
                <a:solidFill>
                  <a:schemeClr val="dk1"/>
                </a:solidFill>
              </a:defRPr>
            </a:lvl3pPr>
            <a:lvl4pPr>
              <a:buClr>
                <a:schemeClr val="dk1"/>
              </a:buClr>
              <a:buSzPts val="2800"/>
              <a:buNone/>
              <a:defRPr sz="2800">
                <a:solidFill>
                  <a:schemeClr val="dk1"/>
                </a:solidFill>
              </a:defRPr>
            </a:lvl4pPr>
            <a:lvl5pPr>
              <a:buClr>
                <a:schemeClr val="dk1"/>
              </a:buClr>
              <a:buSzPts val="2800"/>
              <a:buNone/>
              <a:defRPr sz="2800">
                <a:solidFill>
                  <a:schemeClr val="dk1"/>
                </a:solidFill>
              </a:defRPr>
            </a:lvl5pPr>
            <a:lvl6pPr>
              <a:buClr>
                <a:schemeClr val="dk1"/>
              </a:buClr>
              <a:buSzPts val="2800"/>
              <a:buNone/>
              <a:defRPr sz="2800">
                <a:solidFill>
                  <a:schemeClr val="dk1"/>
                </a:solidFill>
              </a:defRPr>
            </a:lvl6pPr>
            <a:lvl7pPr>
              <a:buClr>
                <a:schemeClr val="dk1"/>
              </a:buClr>
              <a:buSzPts val="2800"/>
              <a:buNone/>
              <a:defRPr sz="2800">
                <a:solidFill>
                  <a:schemeClr val="dk1"/>
                </a:solidFill>
              </a:defRPr>
            </a:lvl7pPr>
            <a:lvl8pPr>
              <a:buClr>
                <a:schemeClr val="dk1"/>
              </a:buClr>
              <a:buSzPts val="2800"/>
              <a:buNone/>
              <a:defRPr sz="2800">
                <a:solidFill>
                  <a:schemeClr val="dk1"/>
                </a:solidFill>
              </a:defRPr>
            </a:lvl8pPr>
            <a:lvl9pPr>
              <a:buClr>
                <a:schemeClr val="dk1"/>
              </a:buClr>
              <a:buSzPts val="2800"/>
              <a:buNone/>
              <a:defRPr sz="2800">
                <a:solidFill>
                  <a:schemeClr val="dk1"/>
                </a:solidFill>
              </a:defRPr>
            </a:lvl9pPr>
          </a:lstStyle>
          <a:p>
            <a:r>
              <a:rPr lang="en-IN" sz="3600" b="1" dirty="0"/>
              <a:t>Thank you</a:t>
            </a:r>
          </a:p>
        </p:txBody>
      </p:sp>
    </p:spTree>
    <p:extLst>
      <p:ext uri="{BB962C8B-B14F-4D97-AF65-F5344CB8AC3E}">
        <p14:creationId xmlns:p14="http://schemas.microsoft.com/office/powerpoint/2010/main" val="28813491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687</Words>
  <Application>Microsoft Office PowerPoint</Application>
  <PresentationFormat>On-screen Show (16:9)</PresentationFormat>
  <Paragraphs>95</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Helvetica</vt:lpstr>
      <vt:lpstr>Helvetica-Bold</vt:lpstr>
      <vt:lpstr>Playfair Display</vt:lpstr>
      <vt:lpstr>Wingdings</vt:lpstr>
      <vt:lpstr>Simple Light</vt:lpstr>
      <vt:lpstr>PowerPoint Presentation</vt:lpstr>
      <vt:lpstr>PowerPoint Presentation</vt:lpstr>
      <vt:lpstr>Identification of Problem in the program Domain and Detailed Analysis</vt:lpstr>
      <vt:lpstr>Study of the Existing Systems and Feasibility of Project Proposal</vt:lpstr>
      <vt:lpstr>Final Objectives</vt:lpstr>
      <vt:lpstr>Objectives</vt:lpstr>
      <vt:lpstr>Methodology</vt:lpstr>
      <vt:lpstr>Interdisciplinary Work   (Knowledge, Skills, and Research Base)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RAMAKANTH</dc:creator>
  <cp:lastModifiedBy>Hurakadli, Abhishek</cp:lastModifiedBy>
  <cp:revision>495</cp:revision>
  <cp:lastPrinted>2024-02-08T09:21:00Z</cp:lastPrinted>
  <dcterms:created xsi:type="dcterms:W3CDTF">2024-02-20T06:21:43Z</dcterms:created>
  <dcterms:modified xsi:type="dcterms:W3CDTF">2025-04-28T08:35:59Z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709A11875FBE42968DB8B6F8F2D46D71_13</vt:lpwstr>
  </property>
  <property fmtid="{D5CDD505-2E9C-101B-9397-08002B2CF9AE}" pid="3" name="KSOProductBuildVer">
    <vt:lpwstr>1033-12.2.0.13431</vt:lpwstr>
  </property>
</Properties>
</file>