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310" r:id="rId4"/>
    <p:sldId id="318" r:id="rId5"/>
    <p:sldId id="319" r:id="rId6"/>
    <p:sldId id="311" r:id="rId7"/>
    <p:sldId id="312" r:id="rId8"/>
    <p:sldId id="320" r:id="rId9"/>
    <p:sldId id="316" r:id="rId10"/>
    <p:sldId id="317" r:id="rId11"/>
    <p:sldId id="315" r:id="rId12"/>
  </p:sldIdLst>
  <p:sldSz cx="9144000" cy="5143500" type="screen16x9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87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0" autoAdjust="0"/>
    <p:restoredTop sz="94226" autoAdjust="0"/>
  </p:normalViewPr>
  <p:slideViewPr>
    <p:cSldViewPr snapToGrid="0" showGuides="1">
      <p:cViewPr varScale="1">
        <p:scale>
          <a:sx n="78" d="100"/>
          <a:sy n="78" d="100"/>
        </p:scale>
        <p:origin x="836" y="56"/>
      </p:cViewPr>
      <p:guideLst>
        <p:guide orient="horz" pos="15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8BE5DB-EDB6-44D1-836C-68485BAA91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2C93C-A9C3-45A8-8F13-D3C29EC29E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a modular and stateless web application architecture using container-ready components to enable independent deployment and maintainability (Containerization using docker). </a:t>
          </a:r>
        </a:p>
      </dgm:t>
    </dgm:pt>
    <dgm:pt modelId="{F657E737-F733-4F0D-86C2-3E833FC06E8C}" type="parTrans" cxnId="{AB18029A-F97B-443A-B426-90F103C55EA2}">
      <dgm:prSet/>
      <dgm:spPr/>
      <dgm:t>
        <a:bodyPr/>
        <a:lstStyle/>
        <a:p>
          <a:endParaRPr lang="en-US"/>
        </a:p>
      </dgm:t>
    </dgm:pt>
    <dgm:pt modelId="{6EABD98B-7E8C-415D-B08D-D2B3EC786EA3}" type="sibTrans" cxnId="{AB18029A-F97B-443A-B426-90F103C55EA2}">
      <dgm:prSet/>
      <dgm:spPr/>
      <dgm:t>
        <a:bodyPr/>
        <a:lstStyle/>
        <a:p>
          <a:endParaRPr lang="en-US"/>
        </a:p>
      </dgm:t>
    </dgm:pt>
    <dgm:pt modelId="{19509A73-D49B-4499-A897-378DF1262C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deploy images in the private registry </a:t>
          </a:r>
        </a:p>
      </dgm:t>
    </dgm:pt>
    <dgm:pt modelId="{CD70B803-ECC0-4461-993F-8C57192DBB1B}" type="parTrans" cxnId="{BA991009-F22A-4F2A-A0D1-50FA511EA4B1}">
      <dgm:prSet/>
      <dgm:spPr/>
      <dgm:t>
        <a:bodyPr/>
        <a:lstStyle/>
        <a:p>
          <a:endParaRPr lang="en-US"/>
        </a:p>
      </dgm:t>
    </dgm:pt>
    <dgm:pt modelId="{33F1F5E0-62EF-492A-A09C-47B700BDA992}" type="sibTrans" cxnId="{BA991009-F22A-4F2A-A0D1-50FA511EA4B1}">
      <dgm:prSet/>
      <dgm:spPr/>
      <dgm:t>
        <a:bodyPr/>
        <a:lstStyle/>
        <a:p>
          <a:endParaRPr lang="en-US"/>
        </a:p>
      </dgm:t>
    </dgm:pt>
    <dgm:pt modelId="{690EE26D-431C-4553-8908-DE0F721791F0}" type="pres">
      <dgm:prSet presAssocID="{CB8BE5DB-EDB6-44D1-836C-68485BAA914E}" presName="root" presStyleCnt="0">
        <dgm:presLayoutVars>
          <dgm:dir/>
          <dgm:resizeHandles val="exact"/>
        </dgm:presLayoutVars>
      </dgm:prSet>
      <dgm:spPr/>
    </dgm:pt>
    <dgm:pt modelId="{A6FF5B89-68A4-4C9A-8CDF-BF8B874CB031}" type="pres">
      <dgm:prSet presAssocID="{B1B2C93C-A9C3-45A8-8F13-D3C29EC29EB7}" presName="compNode" presStyleCnt="0"/>
      <dgm:spPr/>
    </dgm:pt>
    <dgm:pt modelId="{CDB7D13D-55FE-4293-9556-59654F1AE99C}" type="pres">
      <dgm:prSet presAssocID="{B1B2C93C-A9C3-45A8-8F13-D3C29EC29EB7}" presName="bgRect" presStyleLbl="bgShp" presStyleIdx="0" presStyleCnt="2"/>
      <dgm:spPr/>
    </dgm:pt>
    <dgm:pt modelId="{C6E68C37-CBAA-403A-AE18-81A3B2ADB8A3}" type="pres">
      <dgm:prSet presAssocID="{B1B2C93C-A9C3-45A8-8F13-D3C29EC29E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2A5DAD8-EF91-4172-A2AB-5CEC5EB327EE}" type="pres">
      <dgm:prSet presAssocID="{B1B2C93C-A9C3-45A8-8F13-D3C29EC29EB7}" presName="spaceRect" presStyleCnt="0"/>
      <dgm:spPr/>
    </dgm:pt>
    <dgm:pt modelId="{3EF16677-B637-4CA1-B67A-688F72020C5A}" type="pres">
      <dgm:prSet presAssocID="{B1B2C93C-A9C3-45A8-8F13-D3C29EC29EB7}" presName="parTx" presStyleLbl="revTx" presStyleIdx="0" presStyleCnt="2">
        <dgm:presLayoutVars>
          <dgm:chMax val="0"/>
          <dgm:chPref val="0"/>
        </dgm:presLayoutVars>
      </dgm:prSet>
      <dgm:spPr/>
    </dgm:pt>
    <dgm:pt modelId="{6C7E3D3F-062B-4752-8A58-ED0CC5856FEF}" type="pres">
      <dgm:prSet presAssocID="{6EABD98B-7E8C-415D-B08D-D2B3EC786EA3}" presName="sibTrans" presStyleCnt="0"/>
      <dgm:spPr/>
    </dgm:pt>
    <dgm:pt modelId="{6E054575-721B-4467-9E72-6C56F90F97B5}" type="pres">
      <dgm:prSet presAssocID="{19509A73-D49B-4499-A897-378DF1262C6A}" presName="compNode" presStyleCnt="0"/>
      <dgm:spPr/>
    </dgm:pt>
    <dgm:pt modelId="{EA831444-ECED-4064-A0D6-159D19BF127E}" type="pres">
      <dgm:prSet presAssocID="{19509A73-D49B-4499-A897-378DF1262C6A}" presName="bgRect" presStyleLbl="bgShp" presStyleIdx="1" presStyleCnt="2"/>
      <dgm:spPr/>
    </dgm:pt>
    <dgm:pt modelId="{58D2A82F-546D-4222-958B-2A9E7DE5D1A8}" type="pres">
      <dgm:prSet presAssocID="{19509A73-D49B-4499-A897-378DF1262C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3810C0B-FC8E-42B7-B4C6-42DA6F3354C8}" type="pres">
      <dgm:prSet presAssocID="{19509A73-D49B-4499-A897-378DF1262C6A}" presName="spaceRect" presStyleCnt="0"/>
      <dgm:spPr/>
    </dgm:pt>
    <dgm:pt modelId="{E449924C-CBED-41FA-8ABC-1F121E388052}" type="pres">
      <dgm:prSet presAssocID="{19509A73-D49B-4499-A897-378DF1262C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A991009-F22A-4F2A-A0D1-50FA511EA4B1}" srcId="{CB8BE5DB-EDB6-44D1-836C-68485BAA914E}" destId="{19509A73-D49B-4499-A897-378DF1262C6A}" srcOrd="1" destOrd="0" parTransId="{CD70B803-ECC0-4461-993F-8C57192DBB1B}" sibTransId="{33F1F5E0-62EF-492A-A09C-47B700BDA992}"/>
    <dgm:cxn modelId="{E5D5490D-8C2F-47F1-A2D9-8E8AD18810A9}" type="presOf" srcId="{CB8BE5DB-EDB6-44D1-836C-68485BAA914E}" destId="{690EE26D-431C-4553-8908-DE0F721791F0}" srcOrd="0" destOrd="0" presId="urn:microsoft.com/office/officeart/2018/2/layout/IconVerticalSolidList"/>
    <dgm:cxn modelId="{6AC2DA55-2977-4314-9171-11977ABC2D15}" type="presOf" srcId="{19509A73-D49B-4499-A897-378DF1262C6A}" destId="{E449924C-CBED-41FA-8ABC-1F121E388052}" srcOrd="0" destOrd="0" presId="urn:microsoft.com/office/officeart/2018/2/layout/IconVerticalSolidList"/>
    <dgm:cxn modelId="{AB18029A-F97B-443A-B426-90F103C55EA2}" srcId="{CB8BE5DB-EDB6-44D1-836C-68485BAA914E}" destId="{B1B2C93C-A9C3-45A8-8F13-D3C29EC29EB7}" srcOrd="0" destOrd="0" parTransId="{F657E737-F733-4F0D-86C2-3E833FC06E8C}" sibTransId="{6EABD98B-7E8C-415D-B08D-D2B3EC786EA3}"/>
    <dgm:cxn modelId="{E9A71ADA-A0E4-44E2-A33E-AB20413E3DDA}" type="presOf" srcId="{B1B2C93C-A9C3-45A8-8F13-D3C29EC29EB7}" destId="{3EF16677-B637-4CA1-B67A-688F72020C5A}" srcOrd="0" destOrd="0" presId="urn:microsoft.com/office/officeart/2018/2/layout/IconVerticalSolidList"/>
    <dgm:cxn modelId="{7021402B-BADA-45AD-88B7-24A8CB75389D}" type="presParOf" srcId="{690EE26D-431C-4553-8908-DE0F721791F0}" destId="{A6FF5B89-68A4-4C9A-8CDF-BF8B874CB031}" srcOrd="0" destOrd="0" presId="urn:microsoft.com/office/officeart/2018/2/layout/IconVerticalSolidList"/>
    <dgm:cxn modelId="{D7B89D66-C609-4638-9882-9277B098235D}" type="presParOf" srcId="{A6FF5B89-68A4-4C9A-8CDF-BF8B874CB031}" destId="{CDB7D13D-55FE-4293-9556-59654F1AE99C}" srcOrd="0" destOrd="0" presId="urn:microsoft.com/office/officeart/2018/2/layout/IconVerticalSolidList"/>
    <dgm:cxn modelId="{483FD20A-A374-44F5-81CB-6893E2E9A3FE}" type="presParOf" srcId="{A6FF5B89-68A4-4C9A-8CDF-BF8B874CB031}" destId="{C6E68C37-CBAA-403A-AE18-81A3B2ADB8A3}" srcOrd="1" destOrd="0" presId="urn:microsoft.com/office/officeart/2018/2/layout/IconVerticalSolidList"/>
    <dgm:cxn modelId="{53237842-1D75-4F6F-8286-A2E5030075AB}" type="presParOf" srcId="{A6FF5B89-68A4-4C9A-8CDF-BF8B874CB031}" destId="{22A5DAD8-EF91-4172-A2AB-5CEC5EB327EE}" srcOrd="2" destOrd="0" presId="urn:microsoft.com/office/officeart/2018/2/layout/IconVerticalSolidList"/>
    <dgm:cxn modelId="{C0D60830-594A-4576-9CAE-A5AD968D0FA9}" type="presParOf" srcId="{A6FF5B89-68A4-4C9A-8CDF-BF8B874CB031}" destId="{3EF16677-B637-4CA1-B67A-688F72020C5A}" srcOrd="3" destOrd="0" presId="urn:microsoft.com/office/officeart/2018/2/layout/IconVerticalSolidList"/>
    <dgm:cxn modelId="{7DE05E7A-FA23-4475-844E-DCE065BE1B1A}" type="presParOf" srcId="{690EE26D-431C-4553-8908-DE0F721791F0}" destId="{6C7E3D3F-062B-4752-8A58-ED0CC5856FEF}" srcOrd="1" destOrd="0" presId="urn:microsoft.com/office/officeart/2018/2/layout/IconVerticalSolidList"/>
    <dgm:cxn modelId="{9ECC00F0-84E3-4B12-8160-97AD12645AAD}" type="presParOf" srcId="{690EE26D-431C-4553-8908-DE0F721791F0}" destId="{6E054575-721B-4467-9E72-6C56F90F97B5}" srcOrd="2" destOrd="0" presId="urn:microsoft.com/office/officeart/2018/2/layout/IconVerticalSolidList"/>
    <dgm:cxn modelId="{6E6E6EB7-5912-4BB9-8857-4CC86570FC46}" type="presParOf" srcId="{6E054575-721B-4467-9E72-6C56F90F97B5}" destId="{EA831444-ECED-4064-A0D6-159D19BF127E}" srcOrd="0" destOrd="0" presId="urn:microsoft.com/office/officeart/2018/2/layout/IconVerticalSolidList"/>
    <dgm:cxn modelId="{5BDFBDDD-A45D-4BCA-98DE-1E96B141694D}" type="presParOf" srcId="{6E054575-721B-4467-9E72-6C56F90F97B5}" destId="{58D2A82F-546D-4222-958B-2A9E7DE5D1A8}" srcOrd="1" destOrd="0" presId="urn:microsoft.com/office/officeart/2018/2/layout/IconVerticalSolidList"/>
    <dgm:cxn modelId="{40577560-8602-48DF-A308-B7DEB1A68090}" type="presParOf" srcId="{6E054575-721B-4467-9E72-6C56F90F97B5}" destId="{43810C0B-FC8E-42B7-B4C6-42DA6F3354C8}" srcOrd="2" destOrd="0" presId="urn:microsoft.com/office/officeart/2018/2/layout/IconVerticalSolidList"/>
    <dgm:cxn modelId="{1BDDAC64-3826-4D58-BF88-8EF1B5519374}" type="presParOf" srcId="{6E054575-721B-4467-9E72-6C56F90F97B5}" destId="{E449924C-CBED-41FA-8ABC-1F121E3880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9C760-FFDC-4FD4-B539-0E04FD96F5A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8F19EA22-4608-4966-8604-EAAD65935415}">
      <dgm:prSet phldrT="[Text]"/>
      <dgm:spPr/>
      <dgm:t>
        <a:bodyPr/>
        <a:lstStyle/>
        <a:p>
          <a:r>
            <a:rPr lang="en-US" dirty="0"/>
            <a:t>Migration</a:t>
          </a:r>
          <a:endParaRPr lang="en-IN" dirty="0"/>
        </a:p>
      </dgm:t>
    </dgm:pt>
    <dgm:pt modelId="{D638EFCF-7062-4C35-869D-5948561EC73F}" type="parTrans" cxnId="{33B4BAAE-1A46-4419-A9DF-5936CD333495}">
      <dgm:prSet/>
      <dgm:spPr/>
      <dgm:t>
        <a:bodyPr/>
        <a:lstStyle/>
        <a:p>
          <a:endParaRPr lang="en-IN"/>
        </a:p>
      </dgm:t>
    </dgm:pt>
    <dgm:pt modelId="{50B1ABAE-6ACB-4C11-AE54-9CC96219F3EB}" type="sibTrans" cxnId="{33B4BAAE-1A46-4419-A9DF-5936CD333495}">
      <dgm:prSet/>
      <dgm:spPr/>
      <dgm:t>
        <a:bodyPr/>
        <a:lstStyle/>
        <a:p>
          <a:endParaRPr lang="en-IN"/>
        </a:p>
      </dgm:t>
    </dgm:pt>
    <dgm:pt modelId="{7281D14A-1C03-4279-9C2F-29C8FAC1F2BF}">
      <dgm:prSet phldrT="[Text]"/>
      <dgm:spPr/>
      <dgm:t>
        <a:bodyPr/>
        <a:lstStyle/>
        <a:p>
          <a:r>
            <a:rPr lang="en-US" dirty="0"/>
            <a:t>Containerization</a:t>
          </a:r>
          <a:endParaRPr lang="en-IN" dirty="0"/>
        </a:p>
      </dgm:t>
    </dgm:pt>
    <dgm:pt modelId="{11445965-FA0D-4E49-8C4C-CABCA4F335C3}" type="parTrans" cxnId="{9CC624DC-078F-44F1-9D2F-027A1E15AB1E}">
      <dgm:prSet/>
      <dgm:spPr/>
      <dgm:t>
        <a:bodyPr/>
        <a:lstStyle/>
        <a:p>
          <a:endParaRPr lang="en-IN"/>
        </a:p>
      </dgm:t>
    </dgm:pt>
    <dgm:pt modelId="{1EB58CAE-24BC-4199-BBAA-580802465ED8}" type="sibTrans" cxnId="{9CC624DC-078F-44F1-9D2F-027A1E15AB1E}">
      <dgm:prSet/>
      <dgm:spPr/>
      <dgm:t>
        <a:bodyPr/>
        <a:lstStyle/>
        <a:p>
          <a:endParaRPr lang="en-IN"/>
        </a:p>
      </dgm:t>
    </dgm:pt>
    <dgm:pt modelId="{8A8BFF53-6212-4665-B417-57980E380CB4}">
      <dgm:prSet phldrT="[Text]"/>
      <dgm:spPr/>
      <dgm:t>
        <a:bodyPr/>
        <a:lstStyle/>
        <a:p>
          <a:r>
            <a:rPr lang="en-US" dirty="0"/>
            <a:t>Deploying Kubernetes</a:t>
          </a:r>
          <a:endParaRPr lang="en-IN" dirty="0"/>
        </a:p>
      </dgm:t>
    </dgm:pt>
    <dgm:pt modelId="{8666420B-EA68-48F6-9892-8E5F7FF0BF6C}" type="parTrans" cxnId="{31923CB1-3193-45D6-80C1-6D0E3521C0C3}">
      <dgm:prSet/>
      <dgm:spPr/>
      <dgm:t>
        <a:bodyPr/>
        <a:lstStyle/>
        <a:p>
          <a:endParaRPr lang="en-IN"/>
        </a:p>
      </dgm:t>
    </dgm:pt>
    <dgm:pt modelId="{B7ED7B47-B7B2-4550-BB55-D4331836303B}" type="sibTrans" cxnId="{31923CB1-3193-45D6-80C1-6D0E3521C0C3}">
      <dgm:prSet/>
      <dgm:spPr/>
      <dgm:t>
        <a:bodyPr/>
        <a:lstStyle/>
        <a:p>
          <a:endParaRPr lang="en-IN"/>
        </a:p>
      </dgm:t>
    </dgm:pt>
    <dgm:pt modelId="{C791A42B-0E9B-4CAA-A705-834695EB65A2}" type="pres">
      <dgm:prSet presAssocID="{AC39C760-FFDC-4FD4-B539-0E04FD96F5A5}" presName="arrowDiagram" presStyleCnt="0">
        <dgm:presLayoutVars>
          <dgm:chMax val="5"/>
          <dgm:dir/>
          <dgm:resizeHandles val="exact"/>
        </dgm:presLayoutVars>
      </dgm:prSet>
      <dgm:spPr/>
    </dgm:pt>
    <dgm:pt modelId="{69FD94CF-E202-47CB-A710-D97EC649B1F1}" type="pres">
      <dgm:prSet presAssocID="{AC39C760-FFDC-4FD4-B539-0E04FD96F5A5}" presName="arrow" presStyleLbl="bgShp" presStyleIdx="0" presStyleCnt="1"/>
      <dgm:spPr/>
    </dgm:pt>
    <dgm:pt modelId="{05475714-3BC0-4A51-A7C4-984BCBF64851}" type="pres">
      <dgm:prSet presAssocID="{AC39C760-FFDC-4FD4-B539-0E04FD96F5A5}" presName="arrowDiagram3" presStyleCnt="0"/>
      <dgm:spPr/>
    </dgm:pt>
    <dgm:pt modelId="{AEC83DB6-093B-4D87-822C-23A226F942F4}" type="pres">
      <dgm:prSet presAssocID="{8F19EA22-4608-4966-8604-EAAD65935415}" presName="bullet3a" presStyleLbl="node1" presStyleIdx="0" presStyleCnt="3"/>
      <dgm:spPr/>
    </dgm:pt>
    <dgm:pt modelId="{88FA59C3-79E7-4176-A5B1-C961548C46AC}" type="pres">
      <dgm:prSet presAssocID="{8F19EA22-4608-4966-8604-EAAD65935415}" presName="textBox3a" presStyleLbl="revTx" presStyleIdx="0" presStyleCnt="3">
        <dgm:presLayoutVars>
          <dgm:bulletEnabled val="1"/>
        </dgm:presLayoutVars>
      </dgm:prSet>
      <dgm:spPr/>
    </dgm:pt>
    <dgm:pt modelId="{E7A2B24C-2470-4C1B-94C1-0CD9F317111B}" type="pres">
      <dgm:prSet presAssocID="{7281D14A-1C03-4279-9C2F-29C8FAC1F2BF}" presName="bullet3b" presStyleLbl="node1" presStyleIdx="1" presStyleCnt="3"/>
      <dgm:spPr/>
    </dgm:pt>
    <dgm:pt modelId="{A885CD7D-D698-4FAA-8881-82F56B2AF23F}" type="pres">
      <dgm:prSet presAssocID="{7281D14A-1C03-4279-9C2F-29C8FAC1F2BF}" presName="textBox3b" presStyleLbl="revTx" presStyleIdx="1" presStyleCnt="3">
        <dgm:presLayoutVars>
          <dgm:bulletEnabled val="1"/>
        </dgm:presLayoutVars>
      </dgm:prSet>
      <dgm:spPr/>
    </dgm:pt>
    <dgm:pt modelId="{1FCD97B5-BC39-46ED-8D85-B5083CFE6706}" type="pres">
      <dgm:prSet presAssocID="{8A8BFF53-6212-4665-B417-57980E380CB4}" presName="bullet3c" presStyleLbl="node1" presStyleIdx="2" presStyleCnt="3"/>
      <dgm:spPr/>
    </dgm:pt>
    <dgm:pt modelId="{F790CECA-E3CB-405B-BFD6-86BECCA099BF}" type="pres">
      <dgm:prSet presAssocID="{8A8BFF53-6212-4665-B417-57980E380CB4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AF3B8401-48D6-4D14-8D6C-5B8F0AF3000C}" type="presOf" srcId="{8A8BFF53-6212-4665-B417-57980E380CB4}" destId="{F790CECA-E3CB-405B-BFD6-86BECCA099BF}" srcOrd="0" destOrd="0" presId="urn:microsoft.com/office/officeart/2005/8/layout/arrow2"/>
    <dgm:cxn modelId="{363E4131-5BDE-49A6-BAFE-600249615BF2}" type="presOf" srcId="{AC39C760-FFDC-4FD4-B539-0E04FD96F5A5}" destId="{C791A42B-0E9B-4CAA-A705-834695EB65A2}" srcOrd="0" destOrd="0" presId="urn:microsoft.com/office/officeart/2005/8/layout/arrow2"/>
    <dgm:cxn modelId="{9B987F62-B3D0-4490-BFAB-2F9E92032137}" type="presOf" srcId="{8F19EA22-4608-4966-8604-EAAD65935415}" destId="{88FA59C3-79E7-4176-A5B1-C961548C46AC}" srcOrd="0" destOrd="0" presId="urn:microsoft.com/office/officeart/2005/8/layout/arrow2"/>
    <dgm:cxn modelId="{2FC5DCAD-EA8D-4F3B-B18B-3B65AC0435F4}" type="presOf" srcId="{7281D14A-1C03-4279-9C2F-29C8FAC1F2BF}" destId="{A885CD7D-D698-4FAA-8881-82F56B2AF23F}" srcOrd="0" destOrd="0" presId="urn:microsoft.com/office/officeart/2005/8/layout/arrow2"/>
    <dgm:cxn modelId="{33B4BAAE-1A46-4419-A9DF-5936CD333495}" srcId="{AC39C760-FFDC-4FD4-B539-0E04FD96F5A5}" destId="{8F19EA22-4608-4966-8604-EAAD65935415}" srcOrd="0" destOrd="0" parTransId="{D638EFCF-7062-4C35-869D-5948561EC73F}" sibTransId="{50B1ABAE-6ACB-4C11-AE54-9CC96219F3EB}"/>
    <dgm:cxn modelId="{31923CB1-3193-45D6-80C1-6D0E3521C0C3}" srcId="{AC39C760-FFDC-4FD4-B539-0E04FD96F5A5}" destId="{8A8BFF53-6212-4665-B417-57980E380CB4}" srcOrd="2" destOrd="0" parTransId="{8666420B-EA68-48F6-9892-8E5F7FF0BF6C}" sibTransId="{B7ED7B47-B7B2-4550-BB55-D4331836303B}"/>
    <dgm:cxn modelId="{9CC624DC-078F-44F1-9D2F-027A1E15AB1E}" srcId="{AC39C760-FFDC-4FD4-B539-0E04FD96F5A5}" destId="{7281D14A-1C03-4279-9C2F-29C8FAC1F2BF}" srcOrd="1" destOrd="0" parTransId="{11445965-FA0D-4E49-8C4C-CABCA4F335C3}" sibTransId="{1EB58CAE-24BC-4199-BBAA-580802465ED8}"/>
    <dgm:cxn modelId="{518A14FC-2995-4280-BD35-BDE9A867323E}" type="presParOf" srcId="{C791A42B-0E9B-4CAA-A705-834695EB65A2}" destId="{69FD94CF-E202-47CB-A710-D97EC649B1F1}" srcOrd="0" destOrd="0" presId="urn:microsoft.com/office/officeart/2005/8/layout/arrow2"/>
    <dgm:cxn modelId="{E1BE46F5-871B-4E0A-9EC8-10746E049F73}" type="presParOf" srcId="{C791A42B-0E9B-4CAA-A705-834695EB65A2}" destId="{05475714-3BC0-4A51-A7C4-984BCBF64851}" srcOrd="1" destOrd="0" presId="urn:microsoft.com/office/officeart/2005/8/layout/arrow2"/>
    <dgm:cxn modelId="{5F6F3905-4C28-4E39-9731-80640E5EC61B}" type="presParOf" srcId="{05475714-3BC0-4A51-A7C4-984BCBF64851}" destId="{AEC83DB6-093B-4D87-822C-23A226F942F4}" srcOrd="0" destOrd="0" presId="urn:microsoft.com/office/officeart/2005/8/layout/arrow2"/>
    <dgm:cxn modelId="{28A09AC9-E49A-444B-B10A-33A97FDCEAA9}" type="presParOf" srcId="{05475714-3BC0-4A51-A7C4-984BCBF64851}" destId="{88FA59C3-79E7-4176-A5B1-C961548C46AC}" srcOrd="1" destOrd="0" presId="urn:microsoft.com/office/officeart/2005/8/layout/arrow2"/>
    <dgm:cxn modelId="{1609BDEB-F08B-4616-ABCA-5BD96137CE62}" type="presParOf" srcId="{05475714-3BC0-4A51-A7C4-984BCBF64851}" destId="{E7A2B24C-2470-4C1B-94C1-0CD9F317111B}" srcOrd="2" destOrd="0" presId="urn:microsoft.com/office/officeart/2005/8/layout/arrow2"/>
    <dgm:cxn modelId="{6D3CB3C0-E565-4D60-B50B-46EB111AD775}" type="presParOf" srcId="{05475714-3BC0-4A51-A7C4-984BCBF64851}" destId="{A885CD7D-D698-4FAA-8881-82F56B2AF23F}" srcOrd="3" destOrd="0" presId="urn:microsoft.com/office/officeart/2005/8/layout/arrow2"/>
    <dgm:cxn modelId="{9A89D8CA-8C6D-4152-8B77-56084D2B2126}" type="presParOf" srcId="{05475714-3BC0-4A51-A7C4-984BCBF64851}" destId="{1FCD97B5-BC39-46ED-8D85-B5083CFE6706}" srcOrd="4" destOrd="0" presId="urn:microsoft.com/office/officeart/2005/8/layout/arrow2"/>
    <dgm:cxn modelId="{7E68CBFC-4D11-4075-B91A-9D0DA0C2B652}" type="presParOf" srcId="{05475714-3BC0-4A51-A7C4-984BCBF64851}" destId="{F790CECA-E3CB-405B-BFD6-86BECCA099B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7D13D-55FE-4293-9556-59654F1AE99C}">
      <dsp:nvSpPr>
        <dsp:cNvPr id="0" name=""/>
        <dsp:cNvSpPr/>
      </dsp:nvSpPr>
      <dsp:spPr>
        <a:xfrm>
          <a:off x="0" y="195"/>
          <a:ext cx="6343650" cy="7428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68C37-CBAA-403A-AE18-81A3B2ADB8A3}">
      <dsp:nvSpPr>
        <dsp:cNvPr id="0" name=""/>
        <dsp:cNvSpPr/>
      </dsp:nvSpPr>
      <dsp:spPr>
        <a:xfrm>
          <a:off x="224720" y="167343"/>
          <a:ext cx="408583" cy="40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16677-B637-4CA1-B67A-688F72020C5A}">
      <dsp:nvSpPr>
        <dsp:cNvPr id="0" name=""/>
        <dsp:cNvSpPr/>
      </dsp:nvSpPr>
      <dsp:spPr>
        <a:xfrm>
          <a:off x="858025" y="195"/>
          <a:ext cx="5465090" cy="74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21" tIns="78621" rIns="78621" bIns="786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 a modular and stateless web application architecture using container-ready components to enable independent deployment and maintainability (Containerization using docker). </a:t>
          </a:r>
        </a:p>
      </dsp:txBody>
      <dsp:txXfrm>
        <a:off x="858025" y="195"/>
        <a:ext cx="5465090" cy="742879"/>
      </dsp:txXfrm>
    </dsp:sp>
    <dsp:sp modelId="{EA831444-ECED-4064-A0D6-159D19BF127E}">
      <dsp:nvSpPr>
        <dsp:cNvPr id="0" name=""/>
        <dsp:cNvSpPr/>
      </dsp:nvSpPr>
      <dsp:spPr>
        <a:xfrm>
          <a:off x="0" y="857363"/>
          <a:ext cx="6343650" cy="7428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2A82F-546D-4222-958B-2A9E7DE5D1A8}">
      <dsp:nvSpPr>
        <dsp:cNvPr id="0" name=""/>
        <dsp:cNvSpPr/>
      </dsp:nvSpPr>
      <dsp:spPr>
        <a:xfrm>
          <a:off x="224720" y="1024511"/>
          <a:ext cx="408583" cy="40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924C-CBED-41FA-8ABC-1F121E388052}">
      <dsp:nvSpPr>
        <dsp:cNvPr id="0" name=""/>
        <dsp:cNvSpPr/>
      </dsp:nvSpPr>
      <dsp:spPr>
        <a:xfrm>
          <a:off x="858025" y="857363"/>
          <a:ext cx="5465090" cy="742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21" tIns="78621" rIns="78621" bIns="7862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 deploy images in the private registry </a:t>
          </a:r>
        </a:p>
      </dsp:txBody>
      <dsp:txXfrm>
        <a:off x="858025" y="857363"/>
        <a:ext cx="5465090" cy="742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D94CF-E202-47CB-A710-D97EC649B1F1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83DB6-093B-4D87-822C-23A226F942F4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A59C3-79E7-4176-A5B1-C961548C46AC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Migration</a:t>
          </a:r>
          <a:endParaRPr lang="en-IN" sz="1400" kern="1200" dirty="0"/>
        </a:p>
      </dsp:txBody>
      <dsp:txXfrm>
        <a:off x="853440" y="2835910"/>
        <a:ext cx="1420368" cy="1101090"/>
      </dsp:txXfrm>
    </dsp:sp>
    <dsp:sp modelId="{E7A2B24C-2470-4C1B-94C1-0CD9F317111B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5CD7D-D698-4FAA-8881-82F56B2AF23F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Containerization</a:t>
          </a:r>
          <a:endParaRPr lang="en-IN" sz="1400" kern="1200" dirty="0"/>
        </a:p>
      </dsp:txBody>
      <dsp:txXfrm>
        <a:off x="2316480" y="1864359"/>
        <a:ext cx="1463040" cy="2072640"/>
      </dsp:txXfrm>
    </dsp:sp>
    <dsp:sp modelId="{1FCD97B5-BC39-46ED-8D85-B5083CFE6706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0CECA-E3CB-405B-BFD6-86BECCA099BF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Deploying Kubernetes</a:t>
          </a:r>
          <a:endParaRPr lang="en-IN" sz="14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24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30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4AEC7DA4-8C40-58D8-2434-46EFCDB5B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>
            <a:extLst>
              <a:ext uri="{FF2B5EF4-FFF2-40B4-BE49-F238E27FC236}">
                <a16:creationId xmlns:a16="http://schemas.microsoft.com/office/drawing/2014/main" id="{F9D05284-C2E0-C641-7C7C-491B979779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>
            <a:extLst>
              <a:ext uri="{FF2B5EF4-FFF2-40B4-BE49-F238E27FC236}">
                <a16:creationId xmlns:a16="http://schemas.microsoft.com/office/drawing/2014/main" id="{DB565D52-DA7E-2183-B63D-EB992FF4C4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12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96165A6-481C-FD96-AB26-E238E588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>
            <a:extLst>
              <a:ext uri="{FF2B5EF4-FFF2-40B4-BE49-F238E27FC236}">
                <a16:creationId xmlns:a16="http://schemas.microsoft.com/office/drawing/2014/main" id="{52512DEE-20B9-AC6F-3BFC-C65016AB4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>
            <a:extLst>
              <a:ext uri="{FF2B5EF4-FFF2-40B4-BE49-F238E27FC236}">
                <a16:creationId xmlns:a16="http://schemas.microsoft.com/office/drawing/2014/main" id="{8757A2F7-4CDC-CC05-CCD6-52578BD9AB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23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06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07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5AEA29D-3113-48BB-43F0-00681399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>
            <a:extLst>
              <a:ext uri="{FF2B5EF4-FFF2-40B4-BE49-F238E27FC236}">
                <a16:creationId xmlns:a16="http://schemas.microsoft.com/office/drawing/2014/main" id="{FF25FD6A-7957-1932-5FD9-0D4AFAF27E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>
            <a:extLst>
              <a:ext uri="{FF2B5EF4-FFF2-40B4-BE49-F238E27FC236}">
                <a16:creationId xmlns:a16="http://schemas.microsoft.com/office/drawing/2014/main" id="{4AFF6AF0-D460-B046-AFF4-EF730F592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31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5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839" y="4576417"/>
            <a:ext cx="548700" cy="393600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38BCCBF-8D7E-6CEB-5C00-AC9B92EDF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10" y="3822195"/>
            <a:ext cx="5091229" cy="5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en-US" altLang="en-US" sz="1800" dirty="0">
                <a:latin typeface="Helvetica-Bold" charset="0"/>
              </a:rPr>
              <a:t>Department of Computer Science,  </a:t>
            </a:r>
          </a:p>
          <a:p>
            <a:pPr eaLnBrk="1" hangingPunct="1">
              <a:spcBef>
                <a:spcPts val="88"/>
              </a:spcBef>
            </a:pPr>
            <a:r>
              <a:rPr lang="en-US" altLang="en-US" sz="1800" dirty="0">
                <a:latin typeface="Helvetica-Bold" charset="0"/>
              </a:rPr>
              <a:t>R V College of  Engineering, Bengaluru.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6965BBB-5DC3-40DD-5A00-459D271E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800" y="1361710"/>
            <a:ext cx="6177600" cy="11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2800"/>
              <a:buNone/>
              <a:defRPr i="1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en-US" sz="3200" i="0" dirty="0"/>
              <a:t>VIII Semester Major Project Work (21CS81P)</a:t>
            </a:r>
            <a:br>
              <a:rPr lang="en-US" altLang="en-US" sz="3200" i="0" dirty="0"/>
            </a:br>
            <a:r>
              <a:rPr lang="en-US" altLang="en-US" sz="3200" i="0" dirty="0"/>
              <a:t>               </a:t>
            </a:r>
          </a:p>
          <a:p>
            <a:r>
              <a:rPr lang="en-US" altLang="en-US" sz="3200" i="0" dirty="0"/>
              <a:t>               Phase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2F7BC-F55B-92C5-1D42-8C4CB8E6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0" y="214625"/>
            <a:ext cx="1396800" cy="44057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References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DF629-9060-2364-A854-2ADBFBA0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994225"/>
            <a:ext cx="7488000" cy="3395700"/>
          </a:xfrm>
        </p:spPr>
        <p:txBody>
          <a:bodyPr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Balalaie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IN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Heydarnoori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and Jamshidi, P.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‘Microservices Architecture Enables DevOps: Migration to a Cloud-Native Architecture’, </a:t>
            </a:r>
            <a:r>
              <a:rPr lang="en-IN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Software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(3), pp. 42–52, May–June 2016.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Rademacher, F., </a:t>
            </a:r>
            <a:r>
              <a:rPr lang="en-IN" sz="11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Sorgalla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J., and </a:t>
            </a:r>
            <a:r>
              <a:rPr lang="en-IN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Sachweh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‘Challenges of Domain-Driven Microservice Design: A Model-Driven Perspective’, </a:t>
            </a:r>
            <a:r>
              <a:rPr lang="en-IN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Software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(3), pp. 36–43, May–June 2018.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Merkel, D.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‘Docker: Lightweight Linux Containers for Consistent Development and Deployment’, Linux Journal, 2014, (239), pp. 2–11, March 2014.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Burns, B., Grant, B., Oppenheimer, D., Brewer, E., and Wilkes, J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‘Borg, Omega, and Kubernetes: Lessons Learned from Three Container-Management Systems over a Decade’, ACM Queue, 14, (1), pp. 70–93, January 2016.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Buyya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R., Broberg, J., and Goscinski, A. M., 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‘Cloud Computing: Principles and Paradigms’, John Wiley &amp; Sons, pp. 1–36, 2011.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Adzic, G., and Chatley, R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‘Serverless Computing: Economic and Architectural Impact’, Proceedings of the 2017 11th Joint Meeting on Foundations of Software Engineering, pp. 884–889, September 2017.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Richards, M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‘Fundamentals of Event-Driven Architecture’, O'Reilly Media, pp. 1–28, 2020.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en-US" sz="1050" dirty="0">
                <a:solidFill>
                  <a:srgbClr val="0070C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rPr>
              <a:t> </a:t>
            </a:r>
            <a:endParaRPr lang="en-IN" altLang="en-US" sz="1050" dirty="0">
              <a:solidFill>
                <a:srgbClr val="0070C0"/>
              </a:solidFill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 marL="114300" indent="0">
              <a:buNone/>
            </a:pPr>
            <a:endParaRPr lang="en-IN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C31C8-2690-D15E-DF15-7B64E35974DA}"/>
              </a:ext>
            </a:extLst>
          </p:cNvPr>
          <p:cNvSpPr txBox="1"/>
          <p:nvPr/>
        </p:nvSpPr>
        <p:spPr>
          <a:xfrm>
            <a:off x="3512185" y="2080800"/>
            <a:ext cx="2679815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2800"/>
              <a:buNone/>
              <a:defRPr i="1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3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27E7BABE-187B-9CA7-F691-2ECD8E369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765" y="1246482"/>
            <a:ext cx="4403170" cy="126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dk1"/>
              </a:buClr>
              <a:buSzPts val="2800"/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en-US" sz="2000" b="1" dirty="0"/>
              <a:t>Ambient Experience Software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Abhishek Hurakadli 1RV21CS006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FA0239F-5AA1-FF71-7957-E8234CCF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765" y="2758950"/>
            <a:ext cx="5471760" cy="1138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Internship / Inhouse : Internship   Company Name: Philips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dirty="0">
              <a:solidFill>
                <a:srgbClr val="6D6E71"/>
              </a:solidFill>
              <a:latin typeface="Helvetica" panose="020B0604020202020204" pitchFamily="34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Internal Guide  : Dr </a:t>
            </a:r>
            <a:r>
              <a:rPr lang="en-US" altLang="en-US" dirty="0" err="1">
                <a:solidFill>
                  <a:srgbClr val="6D6E71"/>
                </a:solidFill>
                <a:latin typeface="Helvetica" panose="020B0604020202020204" pitchFamily="34" charset="0"/>
              </a:rPr>
              <a:t>Pratiba</a:t>
            </a: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 D Associate Professor 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dirty="0">
              <a:solidFill>
                <a:srgbClr val="6D6E71"/>
              </a:solidFill>
              <a:latin typeface="Helvetica" panose="020B0604020202020204" pitchFamily="34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External Guide : : Raghavan Tirumale, Senior Manager 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8375CE-2EAB-A43F-A363-86890370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09" y="109335"/>
            <a:ext cx="2212691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Literature Review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71D2C8-0A01-9E48-3445-51429A702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1139D72F-C3D4-C93E-96D9-F4A2739E6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366244"/>
              </p:ext>
            </p:extLst>
          </p:nvPr>
        </p:nvGraphicFramePr>
        <p:xfrm>
          <a:off x="311615" y="923875"/>
          <a:ext cx="8520600" cy="4132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/>
                        <a:t>2021</a:t>
                      </a:r>
                      <a:r>
                        <a:rPr lang="en-IN" sz="1000" dirty="0"/>
                        <a:t>, </a:t>
                      </a:r>
                      <a:r>
                        <a:rPr lang="en-US" sz="1000" dirty="0"/>
                        <a:t>IEEE Open Journal of the Communications Society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Optimal Container Migration/Re-Instantiation in Hybrid Computing Environments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Sam </a:t>
                      </a:r>
                      <a:r>
                        <a:rPr lang="en-IN" sz="1000" dirty="0" err="1"/>
                        <a:t>Aleyadeh</a:t>
                      </a:r>
                      <a:r>
                        <a:rPr lang="en-IN" sz="1000" dirty="0"/>
                        <a:t> , Abdallah Moubayed, Parisa Heidari, And Abdallah Shami 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OC-MRI</a:t>
                      </a:r>
                      <a:r>
                        <a:rPr lang="en-IN" sz="1000" dirty="0"/>
                        <a:t>: Optimal Container Migration/Re-Instantiation model, based on </a:t>
                      </a:r>
                      <a:r>
                        <a:rPr lang="en-IN" sz="1000" b="1" dirty="0"/>
                        <a:t>Integer Linear Programming (ILP)</a:t>
                      </a:r>
                      <a:r>
                        <a:rPr lang="en-IN" sz="1000" dirty="0"/>
                        <a:t>.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/>
                        <a:t>Balancing </a:t>
                      </a:r>
                      <a:r>
                        <a:rPr lang="en-US" sz="1000" b="1" dirty="0"/>
                        <a:t>migration</a:t>
                      </a:r>
                      <a:r>
                        <a:rPr lang="en-US" sz="1000" dirty="0"/>
                        <a:t> vs. </a:t>
                      </a:r>
                      <a:r>
                        <a:rPr lang="en-US" sz="1000" b="1" dirty="0"/>
                        <a:t>re-instantiation</a:t>
                      </a:r>
                      <a:r>
                        <a:rPr lang="en-US" sz="1000" dirty="0"/>
                        <a:t> decisions depending on container states and dependencies.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000" b="1" dirty="0"/>
                        <a:t>OC-MRI model</a:t>
                      </a:r>
                      <a:r>
                        <a:rPr lang="en-US" sz="1000" dirty="0"/>
                        <a:t> is computationally heavy and not scalable for real-time use (NP-complete).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/>
                        <a:t>2019</a:t>
                      </a:r>
                      <a:r>
                        <a:rPr lang="en-IN" sz="1000" dirty="0"/>
                        <a:t>, IEEE Access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Emerging Trends, Techniques and Open Issues of Containerization: A Review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/>
                        <a:t>Junzo</a:t>
                      </a:r>
                      <a:r>
                        <a:rPr lang="en-IN" sz="1000" dirty="0"/>
                        <a:t> Watada, Arunava Roy, Ruturaj </a:t>
                      </a:r>
                      <a:r>
                        <a:rPr lang="en-IN" sz="1000" dirty="0" err="1"/>
                        <a:t>Kadikar</a:t>
                      </a:r>
                      <a:r>
                        <a:rPr lang="en-IN" sz="1000" dirty="0"/>
                        <a:t>, Hoang Pham, Bing Xu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Orchestration tools (like Kubernetes, Docker Swarm)</a:t>
                      </a:r>
                    </a:p>
                    <a:p>
                      <a:r>
                        <a:rPr lang="en-US" sz="1000" dirty="0"/>
                        <a:t>Container technologies (like LXC, Docker, </a:t>
                      </a:r>
                      <a:r>
                        <a:rPr lang="en-US" sz="1000" dirty="0" err="1"/>
                        <a:t>rk</a:t>
                      </a:r>
                      <a:endParaRPr lang="en-US" sz="1000" dirty="0"/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000" b="1" dirty="0"/>
                        <a:t>Cross-platform support</a:t>
                      </a:r>
                      <a:r>
                        <a:rPr lang="en-US" sz="1000" dirty="0"/>
                        <a:t> and portability limitations.</a:t>
                      </a: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Review is broad but doesn’t dive deeply into </a:t>
                      </a:r>
                      <a:r>
                        <a:rPr lang="en-US" sz="1000" b="1" dirty="0"/>
                        <a:t>specific orchestration limitations</a:t>
                      </a:r>
                      <a:r>
                        <a:rPr lang="en-US" sz="1000" dirty="0"/>
                        <a:t> per platform.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2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2023</a:t>
                      </a:r>
                      <a:r>
                        <a:rPr lang="en-US" sz="1000" dirty="0"/>
                        <a:t>, International Journal of Innovative Research in Engineering &amp; Multidisciplinary Physical Sciences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000" b="0" dirty="0"/>
                        <a:t>Containerization Technologies: ECR and Docker for Microservices Architecture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IN" sz="1000" dirty="0"/>
                        <a:t>Venkata Ramana </a:t>
                      </a:r>
                      <a:r>
                        <a:rPr lang="en-IN" sz="1000" dirty="0" err="1"/>
                        <a:t>Gudelli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implementation</a:t>
                      </a:r>
                      <a:r>
                        <a:rPr lang="en-US" sz="1000" dirty="0"/>
                        <a:t> of Docker + Amazon ECR in a microservices setup using AWS and Kubernetes.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000" b="1" dirty="0"/>
                        <a:t>Complex networking</a:t>
                      </a:r>
                      <a:r>
                        <a:rPr lang="en-US" sz="1000" dirty="0"/>
                        <a:t> for service discovery and secure communication between microservices.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000" dirty="0"/>
                        <a:t>Doesn’t explore </a:t>
                      </a:r>
                      <a:r>
                        <a:rPr lang="en-US" sz="1000" b="1" dirty="0"/>
                        <a:t>resource optimization</a:t>
                      </a:r>
                      <a:r>
                        <a:rPr lang="en-US" sz="1000" dirty="0"/>
                        <a:t>, energy efficiency, or failure handling in dynamic environments.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5E5179AD-9885-BA0C-6D46-30AF992D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5ABC0-B9B6-1C71-8694-F36232B22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96B4E50-CF89-63A1-72AC-ED8BFA4E845D}"/>
              </a:ext>
            </a:extLst>
          </p:cNvPr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209717-1729-A8A0-6FEC-6B317AD65DE2}"/>
              </a:ext>
            </a:extLst>
          </p:cNvPr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02BBE2-CE1B-2C4B-956B-5AC0CE6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09" y="109335"/>
            <a:ext cx="2212691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Literature Review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9E2C2A-389D-9CBD-B74D-61074CEEB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10C0C86C-70FE-A439-D722-4E3F9C094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450963"/>
              </p:ext>
            </p:extLst>
          </p:nvPr>
        </p:nvGraphicFramePr>
        <p:xfrm>
          <a:off x="253094" y="898550"/>
          <a:ext cx="8768064" cy="42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1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/>
                        <a:t>2016</a:t>
                      </a:r>
                      <a:r>
                        <a:rPr lang="en-IN" sz="1000" dirty="0"/>
                        <a:t>, </a:t>
                      </a:r>
                      <a:r>
                        <a:rPr lang="en-US" sz="1000" dirty="0"/>
                        <a:t>IEEE International Conference on Cloud Computing in Emerging Markets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Economically Efficient Virtualization over Cloud Using Docker Containers</a:t>
                      </a:r>
                      <a:endParaRPr lang="en-US" sz="1000" dirty="0"/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Krishan Berwal, Manish Kurhekar</a:t>
                      </a:r>
                      <a:endParaRPr lang="en-IN" sz="1000" dirty="0"/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OpenStack Cloud,</a:t>
                      </a:r>
                      <a:br>
                        <a:rPr lang="en-IN" sz="1000" dirty="0"/>
                      </a:br>
                      <a:r>
                        <a:rPr lang="en-US" sz="1000" dirty="0"/>
                        <a:t>Checkpoint/Restore in </a:t>
                      </a:r>
                      <a:r>
                        <a:rPr lang="en-US" sz="1000" dirty="0" err="1"/>
                        <a:t>Userspace</a:t>
                      </a:r>
                      <a:r>
                        <a:rPr lang="en-US" sz="1000" dirty="0"/>
                        <a:t> (CRIU)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Container state preservation</a:t>
                      </a:r>
                      <a:r>
                        <a:rPr lang="en-US" sz="1000" dirty="0"/>
                        <a:t> for high-availability in case of failures.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Focused only on </a:t>
                      </a:r>
                      <a:r>
                        <a:rPr lang="en-US" sz="1000" b="1" dirty="0"/>
                        <a:t>Docker + OpenStack</a:t>
                      </a:r>
                      <a:r>
                        <a:rPr lang="en-US" sz="1000" dirty="0"/>
                        <a:t>, with </a:t>
                      </a:r>
                      <a:r>
                        <a:rPr lang="en-US" sz="1000" b="1" dirty="0"/>
                        <a:t>no comparison to modern orchestrators</a:t>
                      </a:r>
                      <a:r>
                        <a:rPr lang="en-US" sz="1000" dirty="0"/>
                        <a:t> like Kubernetes.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/>
                        <a:t>2025</a:t>
                      </a:r>
                      <a:r>
                        <a:rPr lang="en-IN" sz="1000" dirty="0"/>
                        <a:t>, ResearchGate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Microservices Architecture: Beyond Containerization vs. Serverless – A Hybrid Model for Enterprise Scale</a:t>
                      </a:r>
                      <a:endParaRPr lang="en-IN" sz="1000" dirty="0"/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/>
                        <a:t>Britney Johnson Mary</a:t>
                      </a:r>
                      <a:endParaRPr lang="en-IN" sz="1000" dirty="0"/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AWS Lambda</a:t>
                      </a:r>
                      <a:r>
                        <a:rPr lang="en-US" sz="1000" dirty="0"/>
                        <a:t>, </a:t>
                      </a:r>
                      <a:r>
                        <a:rPr lang="en-US" sz="1000" b="1" dirty="0"/>
                        <a:t>Azure Functions</a:t>
                      </a:r>
                      <a:r>
                        <a:rPr lang="en-US" sz="1000" dirty="0"/>
                        <a:t>, </a:t>
                      </a:r>
                      <a:r>
                        <a:rPr lang="en-US" sz="1000" b="1" dirty="0"/>
                        <a:t>Google Cloud Functions</a:t>
                      </a:r>
                      <a:r>
                        <a:rPr lang="en-US" sz="1000" dirty="0"/>
                        <a:t> 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/>
                        <a:t>Handling </a:t>
                      </a:r>
                      <a:r>
                        <a:rPr lang="en-US" sz="1000" b="1" dirty="0"/>
                        <a:t>inter-service communication</a:t>
                      </a:r>
                      <a:r>
                        <a:rPr lang="en-US" sz="1000" dirty="0"/>
                        <a:t> across container and serverless systems.</a:t>
                      </a: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Lack of </a:t>
                      </a:r>
                      <a:r>
                        <a:rPr lang="en-IN" sz="1000" b="1" dirty="0"/>
                        <a:t>automated orchestration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2022</a:t>
                      </a:r>
                      <a:r>
                        <a:rPr lang="en-US" sz="1000" dirty="0"/>
                        <a:t>, ACM Symposium on Cloud Computing (SoCC) 2022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SWITCH-</a:t>
                      </a:r>
                      <a:r>
                        <a:rPr lang="en-US" sz="1000" b="1" dirty="0" err="1"/>
                        <a:t>ing</a:t>
                      </a:r>
                      <a:r>
                        <a:rPr lang="en-US" sz="1000" b="1" dirty="0"/>
                        <a:t> from Multi-tenant to Event-Driven VC Services</a:t>
                      </a:r>
                      <a:endParaRPr lang="en-US" sz="1000" dirty="0"/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Chuan Qin, Kai Chen, </a:t>
                      </a:r>
                      <a:r>
                        <a:rPr lang="en-IN" sz="1000" dirty="0" err="1"/>
                        <a:t>Zeyu</a:t>
                      </a:r>
                      <a:r>
                        <a:rPr lang="en-IN" sz="1000" dirty="0"/>
                        <a:t> Zheng, Jiangshan Yu, Rui Miao, Zhaoguo Wang, </a:t>
                      </a:r>
                      <a:r>
                        <a:rPr lang="en-IN" sz="1000" dirty="0" err="1"/>
                        <a:t>Haibo</a:t>
                      </a:r>
                      <a:r>
                        <a:rPr lang="en-IN" sz="1000" dirty="0"/>
                        <a:t> Chen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SWITCH</a:t>
                      </a:r>
                      <a:r>
                        <a:rPr lang="en-US" sz="1000" dirty="0"/>
                        <a:t>, which is an </a:t>
                      </a:r>
                      <a:r>
                        <a:rPr lang="en-US" sz="1000" b="1" dirty="0"/>
                        <a:t>event-driven architecture</a:t>
                      </a:r>
                      <a:r>
                        <a:rPr lang="en-US" sz="1000" dirty="0"/>
                        <a:t> tailored for Virtual Classrooms (VCs)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Managing </a:t>
                      </a:r>
                      <a:r>
                        <a:rPr lang="en-US" sz="1000" b="1" dirty="0"/>
                        <a:t>high dynamic load</a:t>
                      </a:r>
                      <a:r>
                        <a:rPr lang="en-US" sz="1000" dirty="0"/>
                        <a:t> and </a:t>
                      </a:r>
                      <a:r>
                        <a:rPr lang="en-US" sz="1000" b="1" dirty="0"/>
                        <a:t>on-demand instantiation</a:t>
                      </a:r>
                      <a:r>
                        <a:rPr lang="en-US" sz="1000" dirty="0"/>
                        <a:t>.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</a:t>
                      </a:r>
                      <a:r>
                        <a:rPr lang="en-US" sz="1000" b="1" dirty="0"/>
                        <a:t>cost-benefit analysis</a:t>
                      </a:r>
                      <a:r>
                        <a:rPr lang="en-US" sz="1000" dirty="0"/>
                        <a:t> comparing SWITCH with conventional multi-tenant systems.</a:t>
                      </a:r>
                    </a:p>
                    <a:p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20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BC68A856-5B5D-21B6-F74D-12907719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A5193-B5F2-02A3-C7E8-64E51CA01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8ABF11B-C09F-74E9-2CAE-745714817B28}"/>
              </a:ext>
            </a:extLst>
          </p:cNvPr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1E1E3A-351C-5BE7-8EE0-60FD103F5556}"/>
              </a:ext>
            </a:extLst>
          </p:cNvPr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CA7744-2EDB-4C59-A214-FF476887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709" y="109335"/>
            <a:ext cx="2212691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Literature Review</a:t>
            </a:r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F0EAD4BB-158A-6FF7-86FF-C8055A7E4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062344"/>
              </p:ext>
            </p:extLst>
          </p:nvPr>
        </p:nvGraphicFramePr>
        <p:xfrm>
          <a:off x="187968" y="1086329"/>
          <a:ext cx="8768064" cy="323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1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Year,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 Name  of the Journal/Conference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Title of the paper</a:t>
                      </a: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Authors of the paper</a:t>
                      </a: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Model/Sub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 Model used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Challenges of the paper</a:t>
                      </a: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Limitations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/>
                        </a:rPr>
                        <a:t> of the paper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/>
                      </a:endParaRPr>
                    </a:p>
                  </a:txBody>
                  <a:tcPr marL="69949" marR="69949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/>
                        <a:t>2022</a:t>
                      </a:r>
                      <a:r>
                        <a:rPr lang="en-IN" sz="1000" dirty="0"/>
                        <a:t>, </a:t>
                      </a:r>
                      <a:r>
                        <a:rPr lang="en-IN" sz="1000" i="1" dirty="0"/>
                        <a:t>Journal of Clinical Medicine</a:t>
                      </a:r>
                      <a:r>
                        <a:rPr lang="en-IN" sz="1000" dirty="0"/>
                        <a:t> 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000" b="1" dirty="0"/>
                        <a:t>More Space, Less Noise—New-generation Low-Field Magnetic Resonance Imaging Systems Can Improve Patient Comfort: A Prospective 0.55T–1.5T-Scanner Comparison</a:t>
                      </a:r>
                      <a:endParaRPr lang="en-US" sz="1000" dirty="0"/>
                    </a:p>
                    <a:p>
                      <a:endParaRPr lang="en-US" sz="1000" dirty="0"/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Thilo Rusche, Jan </a:t>
                      </a:r>
                      <a:r>
                        <a:rPr lang="en-IN" sz="1000" dirty="0" err="1"/>
                        <a:t>Vosshenrich</a:t>
                      </a:r>
                      <a:r>
                        <a:rPr lang="en-IN" sz="1000" dirty="0"/>
                        <a:t>, David J. Winkel, Ricardo Donners, Martin </a:t>
                      </a:r>
                      <a:r>
                        <a:rPr lang="en-IN" sz="1000" dirty="0" err="1"/>
                        <a:t>Segeroth</a:t>
                      </a:r>
                      <a:r>
                        <a:rPr lang="en-IN" sz="1000" dirty="0"/>
                        <a:t>, Michael Bach, Elmar M. Merkle, Hanns-Christian Breit</a:t>
                      </a: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0.55T low-field MRI scanner</a:t>
                      </a:r>
                      <a:r>
                        <a:rPr lang="en-US" sz="1000" dirty="0"/>
                        <a:t> (MAGNETOM </a:t>
                      </a:r>
                      <a:r>
                        <a:rPr lang="en-US" sz="1000" dirty="0" err="1"/>
                        <a:t>FreeMax</a:t>
                      </a:r>
                      <a:r>
                        <a:rPr lang="en-US" sz="1000" dirty="0"/>
                        <a:t>),</a:t>
                      </a:r>
                    </a:p>
                    <a:p>
                      <a:r>
                        <a:rPr lang="en-US" sz="1000" b="1" dirty="0"/>
                        <a:t>1.5T conventional MRI scanner</a:t>
                      </a:r>
                      <a:endParaRPr lang="en-US" sz="1000" dirty="0"/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Maintaining </a:t>
                      </a:r>
                      <a:r>
                        <a:rPr lang="en-US" sz="1000" b="1" dirty="0"/>
                        <a:t>comparable diagnostic image quality</a:t>
                      </a:r>
                      <a:r>
                        <a:rPr lang="en-US" sz="1000" dirty="0"/>
                        <a:t> despite differing field strengths.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Noise level influence</a:t>
                      </a:r>
                      <a:r>
                        <a:rPr lang="en-US" sz="1000" dirty="0"/>
                        <a:t> not only by field strength but also </a:t>
                      </a:r>
                      <a:r>
                        <a:rPr lang="en-US" sz="1000" b="1" dirty="0"/>
                        <a:t>sequence and hardware design</a:t>
                      </a:r>
                      <a:r>
                        <a:rPr lang="en-US" sz="1000" dirty="0"/>
                        <a:t>.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/>
                        <a:t>2020</a:t>
                      </a:r>
                      <a:r>
                        <a:rPr lang="en-IN" sz="1000" dirty="0"/>
                        <a:t>, </a:t>
                      </a:r>
                      <a:r>
                        <a:rPr lang="en-US" sz="1000" dirty="0"/>
                        <a:t>IEEE 20th International Conference on Software Quality, Reliability and Security Companion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Microservices: Architecture, Container, and Challenges</a:t>
                      </a:r>
                      <a:endParaRPr lang="en-US" sz="1000" dirty="0"/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Guozhi Liu, </a:t>
                      </a:r>
                      <a:r>
                        <a:rPr lang="en-IN" sz="1000" dirty="0" err="1"/>
                        <a:t>Minmin</a:t>
                      </a:r>
                      <a:r>
                        <a:rPr lang="en-IN" sz="1000" dirty="0"/>
                        <a:t> Qin, Bi Huang, Hua Zhou, Zhihong Liang, Zhang Li</a:t>
                      </a: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Monolithic Architecture</a:t>
                      </a:r>
                      <a:r>
                        <a:rPr lang="en-US" sz="1000" dirty="0"/>
                        <a:t> → </a:t>
                      </a:r>
                      <a:r>
                        <a:rPr lang="en-US" sz="1000" b="1" dirty="0"/>
                        <a:t>Service-Oriented Architecture (SOA)</a:t>
                      </a:r>
                      <a:r>
                        <a:rPr lang="en-US" sz="1000" dirty="0"/>
                        <a:t> → </a:t>
                      </a:r>
                      <a:r>
                        <a:rPr lang="en-US" sz="1000" b="1" dirty="0"/>
                        <a:t>Microservices Architecture</a:t>
                      </a:r>
                      <a:endParaRPr lang="en-US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/>
                        <a:t>Performance degradation</a:t>
                      </a:r>
                      <a:r>
                        <a:rPr lang="en-US" sz="1000" dirty="0"/>
                        <a:t> due to network communication and cascading failure risks</a:t>
                      </a: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No empirical or experimental validation</a:t>
                      </a:r>
                      <a:r>
                        <a:rPr lang="en-US" sz="1000" dirty="0"/>
                        <a:t>: The paper is a theoretical overview.</a:t>
                      </a:r>
                    </a:p>
                  </a:txBody>
                  <a:tcPr marL="93266" marR="9326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0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2F7BC-F55B-92C5-1D42-8C4CB8E6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00" y="207425"/>
            <a:ext cx="1598400" cy="39737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Research Gap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D67B80-1E24-A509-29C9-DEE5EE308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94226"/>
              </p:ext>
            </p:extLst>
          </p:nvPr>
        </p:nvGraphicFramePr>
        <p:xfrm>
          <a:off x="311150" y="1029945"/>
          <a:ext cx="8432800" cy="247939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216400">
                  <a:extLst>
                    <a:ext uri="{9D8B030D-6E8A-4147-A177-3AD203B41FA5}">
                      <a16:colId xmlns:a16="http://schemas.microsoft.com/office/drawing/2014/main" val="3174162876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2820751469"/>
                    </a:ext>
                  </a:extLst>
                </a:gridCol>
              </a:tblGrid>
              <a:tr h="2309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Research Gap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11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olutions</a:t>
                      </a:r>
                      <a:r>
                        <a:rPr lang="en-IN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051121"/>
                  </a:ext>
                </a:extLst>
              </a:tr>
              <a:tr h="449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1. Lack of hybrid orchestration frameworks for both containerized (stateful) and serverless (stateless) components.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This system may require serverless triggers (e.g., patient input, lighting control) and containerized services (e.g., media player).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9125567"/>
                  </a:ext>
                </a:extLst>
              </a:tr>
              <a:tr h="449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2. No end-to-end deployment architecture specifically tailored for real-time medical use cases.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Project application must deliver real-time patient comfort with no latency or crash tolerance.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47582861"/>
                  </a:ext>
                </a:extLst>
              </a:tr>
              <a:tr h="449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3. No mention of persistent media session handling in serverless or containerized setups.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Project is managing patient-specific sessions and music/light states—state preservation is vital.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57348677"/>
                  </a:ext>
                </a:extLst>
              </a:tr>
              <a:tr h="449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4. Current systems do not focus on load balancing for multimedia-rich microservices.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This system streams audio/video; existing models lack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3694104"/>
                  </a:ext>
                </a:extLst>
              </a:tr>
              <a:tr h="4496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5. No study shows containerization benefits in patient-facing medical environments (like MRI).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This Project bridges a crucial research gap—patient experience + software orchestration.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3525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17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2F7BC-F55B-92C5-1D42-8C4CB8E6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800" y="207425"/>
            <a:ext cx="1540800" cy="39737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Methodology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257E05-CBAA-7A6E-0883-9A8653AD2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579" y="714591"/>
            <a:ext cx="4346921" cy="38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7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BDD67C8B-2C02-972D-9814-6AE98C048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FE7A8-32E9-DEC4-6D3F-CB0A23D3D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937334E-6C57-FB51-6BAC-C5D4D2C01FC1}"/>
              </a:ext>
            </a:extLst>
          </p:cNvPr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0854B44-89A0-7EFC-E8DD-A5FC2C50A97A}"/>
              </a:ext>
            </a:extLst>
          </p:cNvPr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AA429D-E766-0E49-3073-58DEF11B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799" y="207425"/>
            <a:ext cx="3308271" cy="39737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Objectives Revisited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5596621B-6960-7579-BB54-B54700A7EAAD}"/>
              </a:ext>
            </a:extLst>
          </p:cNvPr>
          <p:cNvGraphicFramePr/>
          <p:nvPr/>
        </p:nvGraphicFramePr>
        <p:xfrm>
          <a:off x="604157" y="1000683"/>
          <a:ext cx="6343650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525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Monday, 19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2F7BC-F55B-92C5-1D42-8C4CB8E6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828" y="207425"/>
            <a:ext cx="4511720" cy="61337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Planning of  Project work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DF629-9060-2364-A854-2ADBFBA0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213" y="1153125"/>
            <a:ext cx="5952300" cy="81312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Timeline</a:t>
            </a:r>
            <a:b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In progress: Migration of services </a:t>
            </a:r>
          </a:p>
          <a:p>
            <a:pPr marL="114300" indent="0">
              <a:buNone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Todo: Containerization, Kubernetes</a:t>
            </a:r>
            <a:endParaRPr lang="en-IN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16D41E8-2AE0-CBF8-ABC5-2D09A33A7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58363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052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Microsoft Office PowerPoint</Application>
  <PresentationFormat>On-screen Show (16:9)</PresentationFormat>
  <Paragraphs>163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Helvetica</vt:lpstr>
      <vt:lpstr>Helvetica-Bold</vt:lpstr>
      <vt:lpstr>Playfair Display</vt:lpstr>
      <vt:lpstr>Times New Roman</vt:lpstr>
      <vt:lpstr>Wingdings</vt:lpstr>
      <vt:lpstr>Simple Light</vt:lpstr>
      <vt:lpstr>PowerPoint Presentation</vt:lpstr>
      <vt:lpstr>PowerPoint Presentation</vt:lpstr>
      <vt:lpstr>Literature Review</vt:lpstr>
      <vt:lpstr>Literature Review</vt:lpstr>
      <vt:lpstr>Literature Review</vt:lpstr>
      <vt:lpstr>Research Gap</vt:lpstr>
      <vt:lpstr>Methodology</vt:lpstr>
      <vt:lpstr>Objectives Revisited</vt:lpstr>
      <vt:lpstr>Planning of  Project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RAMAKANTH</dc:creator>
  <cp:lastModifiedBy>Hurakadli, Abhishek</cp:lastModifiedBy>
  <cp:revision>496</cp:revision>
  <cp:lastPrinted>2024-02-08T09:21:00Z</cp:lastPrinted>
  <dcterms:created xsi:type="dcterms:W3CDTF">2024-02-20T06:21:43Z</dcterms:created>
  <dcterms:modified xsi:type="dcterms:W3CDTF">2025-05-19T09:37:11Z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709A11875FBE42968DB8B6F8F2D46D71_13</vt:lpwstr>
  </property>
  <property fmtid="{D5CDD505-2E9C-101B-9397-08002B2CF9AE}" pid="3" name="KSOProductBuildVer">
    <vt:lpwstr>1033-12.2.0.13431</vt:lpwstr>
  </property>
</Properties>
</file>