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2"/>
  </p:notesMasterIdLst>
  <p:sldIdLst>
    <p:sldId id="256" r:id="rId2"/>
    <p:sldId id="296" r:id="rId3"/>
    <p:sldId id="320" r:id="rId4"/>
    <p:sldId id="318" r:id="rId5"/>
    <p:sldId id="319" r:id="rId6"/>
    <p:sldId id="324" r:id="rId7"/>
    <p:sldId id="325" r:id="rId8"/>
    <p:sldId id="326" r:id="rId9"/>
    <p:sldId id="317" r:id="rId10"/>
    <p:sldId id="315" r:id="rId11"/>
  </p:sldIdLst>
  <p:sldSz cx="9144000" cy="5143500" type="screen16x9"/>
  <p:notesSz cx="7102475" cy="93884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Default Section" id="{74F1534E-1119-4AC6-8326-FFC3F7A6D7A9}">
          <p14:sldIdLst>
            <p14:sldId id="256"/>
            <p14:sldId id="296"/>
            <p14:sldId id="320"/>
            <p14:sldId id="318"/>
            <p14:sldId id="319"/>
            <p14:sldId id="324"/>
            <p14:sldId id="325"/>
            <p14:sldId id="326"/>
            <p14:sldId id="317"/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87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0" autoAdjust="0"/>
    <p:restoredTop sz="94226" autoAdjust="0"/>
  </p:normalViewPr>
  <p:slideViewPr>
    <p:cSldViewPr snapToGrid="0" showGuides="1">
      <p:cViewPr varScale="1">
        <p:scale>
          <a:sx n="78" d="100"/>
          <a:sy n="78" d="100"/>
        </p:scale>
        <p:origin x="836" y="52"/>
      </p:cViewPr>
      <p:guideLst>
        <p:guide orient="horz" pos="158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6337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213" tIns="94213" rIns="94213" bIns="94213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731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978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034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9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94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55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178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bea9cbfd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704850"/>
            <a:ext cx="6257925" cy="35194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bea9cbfd3_0_2:notes"/>
          <p:cNvSpPr txBox="1">
            <a:spLocks noGrp="1"/>
          </p:cNvSpPr>
          <p:nvPr>
            <p:ph type="body" idx="1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spcFirstLastPara="1" wrap="square" lIns="94213" tIns="94213" rIns="94213" bIns="942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24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839" y="4576417"/>
            <a:ext cx="548700" cy="393600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338BCCBF-8D7E-6CEB-5C00-AC9B92EDF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10" y="3177217"/>
            <a:ext cx="5091229" cy="5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88"/>
              </a:spcBef>
            </a:pPr>
            <a:r>
              <a:rPr lang="en-US" altLang="en-US" sz="1800" dirty="0">
                <a:latin typeface="Helvetica-Bold" charset="0"/>
              </a:rPr>
              <a:t>Department of Computer Science,  </a:t>
            </a:r>
          </a:p>
          <a:p>
            <a:pPr eaLnBrk="1" hangingPunct="1">
              <a:spcBef>
                <a:spcPts val="88"/>
              </a:spcBef>
            </a:pPr>
            <a:r>
              <a:rPr lang="en-US" altLang="en-US" sz="1800" dirty="0">
                <a:latin typeface="Helvetica-Bold" charset="0"/>
              </a:rPr>
              <a:t>R V College of  Engineering, Bengaluru.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B8651354-7830-B923-0021-9EA8A0BEE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800" y="1361710"/>
            <a:ext cx="6177600" cy="1151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2800"/>
              <a:buNone/>
              <a:defRPr i="1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 altLang="en-US" sz="3200" i="0" dirty="0"/>
              <a:t>VIII Semester Major Project Work (21CS81P)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Thursday, 29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C31C8-2690-D15E-DF15-7B64E35974DA}"/>
              </a:ext>
            </a:extLst>
          </p:cNvPr>
          <p:cNvSpPr txBox="1"/>
          <p:nvPr/>
        </p:nvSpPr>
        <p:spPr>
          <a:xfrm>
            <a:off x="3512185" y="2080800"/>
            <a:ext cx="2679815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>
                <a:schemeClr val="dk1"/>
              </a:buClr>
              <a:buSzPts val="2800"/>
              <a:buNone/>
              <a:defRPr i="1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IN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13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Thursday, 29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27E7BABE-187B-9CA7-F691-2ECD8E369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9958" y="1121007"/>
            <a:ext cx="6890656" cy="113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Clr>
                <a:schemeClr val="dk1"/>
              </a:buClr>
              <a:buSzPts val="2800"/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defRPr>
            </a:lvl1pPr>
            <a:lvl2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altLang="en-US" sz="2000" b="1" dirty="0"/>
              <a:t>Ambient Experience Software</a:t>
            </a:r>
          </a:p>
          <a:p>
            <a:endParaRPr lang="en-US" altLang="en-US" sz="2000" b="1" dirty="0"/>
          </a:p>
          <a:p>
            <a:r>
              <a:rPr lang="en-US" altLang="en-US" sz="2000" b="1" dirty="0"/>
              <a:t>        Abhishek Hurakadli                        1RV21CS006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9FA0239F-5AA1-FF71-7957-E8234CCF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333" y="2758950"/>
            <a:ext cx="4606346" cy="1598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Internship / Inhouse :  Internship </a:t>
            </a: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endParaRPr lang="en-US" altLang="en-US" dirty="0">
              <a:solidFill>
                <a:srgbClr val="6D6E71"/>
              </a:solidFill>
              <a:latin typeface="Helvetica" panose="020B0604020202020204" pitchFamily="34" charset="0"/>
            </a:endParaRP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Company Name: Philips</a:t>
            </a: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endParaRPr lang="en-US" altLang="en-US" dirty="0">
              <a:solidFill>
                <a:srgbClr val="6D6E71"/>
              </a:solidFill>
              <a:latin typeface="Helvetica" panose="020B0604020202020204" pitchFamily="34" charset="0"/>
            </a:endParaRP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Internal Guide  : Dr. </a:t>
            </a:r>
            <a:r>
              <a:rPr lang="en-US" altLang="en-US" dirty="0" err="1">
                <a:solidFill>
                  <a:srgbClr val="6D6E71"/>
                </a:solidFill>
                <a:latin typeface="Helvetica" panose="020B0604020202020204" pitchFamily="34" charset="0"/>
              </a:rPr>
              <a:t>Pratiba</a:t>
            </a: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 D, Associate Professor</a:t>
            </a: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endParaRPr lang="en-US" altLang="en-US" dirty="0">
              <a:solidFill>
                <a:srgbClr val="6D6E71"/>
              </a:solidFill>
              <a:latin typeface="Helvetica" panose="020B0604020202020204" pitchFamily="34" charset="0"/>
            </a:endParaRPr>
          </a:p>
          <a:p>
            <a:pPr eaLnBrk="1" hangingPunct="1">
              <a:lnSpc>
                <a:spcPct val="101000"/>
              </a:lnSpc>
              <a:spcBef>
                <a:spcPts val="100"/>
              </a:spcBef>
            </a:pPr>
            <a:r>
              <a:rPr lang="en-US" altLang="en-US" dirty="0">
                <a:solidFill>
                  <a:srgbClr val="6D6E71"/>
                </a:solidFill>
                <a:latin typeface="Helvetica" panose="020B0604020202020204" pitchFamily="34" charset="0"/>
              </a:rPr>
              <a:t>External Guide : Tirumale Raghavan, Senior Manager II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Friday, 30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65" y="117350"/>
            <a:ext cx="2923199" cy="540337"/>
          </a:xfrm>
        </p:spPr>
        <p:txBody>
          <a:bodyPr>
            <a:noAutofit/>
          </a:bodyPr>
          <a:lstStyle/>
          <a:p>
            <a:pPr algn="ctr"/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10BB97-4395-FFDE-C33F-FAFF7B5C3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329" y="792629"/>
            <a:ext cx="4069335" cy="355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7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Friday, 30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65" y="117350"/>
            <a:ext cx="3617435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Hardware and Software requirement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37E8D5-86B4-FCAB-C05D-A537A9BC1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01" y="959406"/>
            <a:ext cx="4104000" cy="149810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Software Requirements:</a:t>
            </a: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OS:</a:t>
            </a: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Windows</a:t>
            </a:r>
            <a:r>
              <a:rPr lang="en-IN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10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Language: </a:t>
            </a: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C#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IDE: </a:t>
            </a: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VS Code, Visual Studio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Version Control: </a:t>
            </a:r>
            <a:r>
              <a:rPr lang="en-IN" sz="1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en-IN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Docker desktop, Team foundation server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CI/CD: </a:t>
            </a:r>
            <a:r>
              <a:rPr lang="en-IN" sz="1200" dirty="0" err="1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IN" sz="12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Actions </a:t>
            </a:r>
            <a:endParaRPr lang="en-IN" sz="12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A8116-B067-E84E-D192-C67D64446D8B}"/>
              </a:ext>
            </a:extLst>
          </p:cNvPr>
          <p:cNvSpPr txBox="1">
            <a:spLocks/>
          </p:cNvSpPr>
          <p:nvPr/>
        </p:nvSpPr>
        <p:spPr>
          <a:xfrm>
            <a:off x="468001" y="2683914"/>
            <a:ext cx="4104000" cy="110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wrap="square" lIns="0" tIns="1206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457200" marR="0" indent="-347472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i="0" dirty="0">
                <a:solidFill>
                  <a:srgbClr val="595959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Hardware Requirements: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rgbClr val="595959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CPU: Quad-core (Intel 5/</a:t>
            </a:r>
            <a:r>
              <a:rPr lang="en-IN" sz="1200" b="1" dirty="0" err="1">
                <a:solidFill>
                  <a:srgbClr val="595959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Amd</a:t>
            </a:r>
            <a:r>
              <a:rPr lang="en-IN" sz="1200" b="1" dirty="0">
                <a:solidFill>
                  <a:srgbClr val="595959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200" b="1" dirty="0" err="1">
                <a:solidFill>
                  <a:srgbClr val="595959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Ryzen</a:t>
            </a:r>
            <a:r>
              <a:rPr lang="en-IN" sz="1200" b="1" dirty="0">
                <a:solidFill>
                  <a:srgbClr val="595959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5 or higher)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rgbClr val="595959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IN" sz="1200" b="1" dirty="0">
                <a:solidFill>
                  <a:srgbClr val="595959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AM: 16 Gb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200" b="1" dirty="0">
                <a:solidFill>
                  <a:srgbClr val="595959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Storage: SSD </a:t>
            </a:r>
            <a:r>
              <a:rPr lang="en-IN" sz="1200" b="1" dirty="0">
                <a:solidFill>
                  <a:srgbClr val="595959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 at least 512 GB free ( for images, volumes, logs)</a:t>
            </a:r>
            <a:endParaRPr lang="en-IN" sz="1200" b="1" i="0" dirty="0">
              <a:solidFill>
                <a:srgbClr val="595959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6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Thursday, 29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185" y="167750"/>
            <a:ext cx="939035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Testing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DAB39-31F7-A45B-F17D-C0D736294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712" y="1108248"/>
            <a:ext cx="6831824" cy="32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8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Friday, 30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765" y="160550"/>
            <a:ext cx="2923199" cy="540337"/>
          </a:xfrm>
        </p:spPr>
        <p:txBody>
          <a:bodyPr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Conclusion &amp;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F75B2-E4B6-C1D1-9E48-D650AA19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85" y="1127982"/>
            <a:ext cx="8520600" cy="80592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400" b="1" dirty="0">
                <a:latin typeface="Helvetica" panose="020B0604020202020204"/>
                <a:cs typeface="Helvetica" panose="020B0604020202020204"/>
              </a:rPr>
              <a:t>Conclusion:</a:t>
            </a:r>
          </a:p>
          <a:p>
            <a:pPr marL="114300" indent="0" algn="just">
              <a:buNone/>
            </a:pPr>
            <a:r>
              <a:rPr lang="en-US" sz="1200" dirty="0">
                <a:latin typeface="Helvetica" panose="020B0604020202020204"/>
                <a:cs typeface="Helvetica" panose="020B0604020202020204"/>
              </a:rPr>
              <a:t>The successful migration of the legacy .NET Framework application to .NET Core and its subsequent containerization marks a significant advancement in modernizing the Ambient Experience software. This transition enhances the system's scalability, resilience, and modularity, aligning it with contemporary cloud-native architectures.</a:t>
            </a:r>
            <a:r>
              <a:rPr lang="en-US" sz="1200" dirty="0"/>
              <a:t> Containerization of the application using Docker, enabling consistent deployment across different environments enables to run microservices as container. </a:t>
            </a:r>
            <a:endParaRPr lang="en-US" sz="1200" dirty="0">
              <a:latin typeface="Helvetica" panose="020B0604020202020204"/>
              <a:cs typeface="Helvetica" panose="020B0604020202020204"/>
            </a:endParaRPr>
          </a:p>
          <a:p>
            <a:pPr marL="114300" indent="0">
              <a:buNone/>
            </a:pPr>
            <a:endParaRPr lang="en-US" sz="1200" dirty="0">
              <a:latin typeface="Helvetica" panose="020B0604020202020204"/>
              <a:cs typeface="Helvetica" panose="020B0604020202020204"/>
            </a:endParaRPr>
          </a:p>
          <a:p>
            <a:pPr marL="114300" indent="0">
              <a:buNone/>
            </a:pPr>
            <a:r>
              <a:rPr lang="en-US" sz="1400" b="1" dirty="0">
                <a:latin typeface="Helvetica" panose="020B0604020202020204"/>
                <a:cs typeface="Helvetica" panose="020B0604020202020204"/>
              </a:rPr>
              <a:t>Future Work:</a:t>
            </a:r>
          </a:p>
          <a:p>
            <a:pPr algn="just"/>
            <a:r>
              <a:rPr lang="en-US" sz="1200" dirty="0">
                <a:latin typeface="Helvetica" panose="020B0604020202020204"/>
                <a:cs typeface="Helvetica" panose="020B0604020202020204"/>
              </a:rPr>
              <a:t>Hybrid Orchestration: Implementing hybrid orchestration frameworks to manage both containerized (stateful) and serverless (stateless) components, allowing for greater flexibility in deploying various system functionalities. </a:t>
            </a:r>
          </a:p>
          <a:p>
            <a:pPr algn="just"/>
            <a:r>
              <a:rPr lang="en-US" sz="1200" dirty="0">
                <a:latin typeface="Helvetica" panose="020B0604020202020204"/>
                <a:cs typeface="Helvetica" panose="020B0604020202020204"/>
              </a:rPr>
              <a:t>Kubernetes Deployment: Full deployment and orchestration of the containerized application using Kubernetes to automate deployment, scaling, and management.</a:t>
            </a:r>
            <a:endParaRPr lang="en-IN" sz="12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7919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Friday, 30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65" y="117350"/>
            <a:ext cx="2923199" cy="540337"/>
          </a:xfrm>
        </p:spPr>
        <p:txBody>
          <a:bodyPr>
            <a:noAutofit/>
          </a:bodyPr>
          <a:lstStyle/>
          <a:p>
            <a:r>
              <a:rPr lang="en-IN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Demonstration of the project</a:t>
            </a:r>
            <a:endParaRPr lang="en-US" altLang="en-US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26A4D-3E1D-8C79-AEF3-C7B713392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85" y="1297093"/>
            <a:ext cx="7415620" cy="20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Thursday, 29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90F697-E655-5911-41DA-9C06DE8D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765" y="117350"/>
            <a:ext cx="3862235" cy="540337"/>
          </a:xfrm>
        </p:spPr>
        <p:txBody>
          <a:bodyPr>
            <a:noAutofit/>
          </a:bodyPr>
          <a:lstStyle/>
          <a:p>
            <a:r>
              <a:rPr lang="en-IN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Draft paper and information about the Journal to which it will be submitted</a:t>
            </a:r>
            <a:endParaRPr lang="en-US" altLang="en-US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F75B2-E4B6-C1D1-9E48-D650AA19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6491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/>
              <a:t>Title Name: </a:t>
            </a:r>
            <a:r>
              <a:rPr lang="en-A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Migration of .NET-to-.NET core and containerization using Docker and Kubernetes</a:t>
            </a:r>
            <a:endParaRPr lang="en-IN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0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GB"/>
          </a:p>
        </p:txBody>
      </p:sp>
      <p:sp>
        <p:nvSpPr>
          <p:cNvPr id="6" name="Date Placeholder 3"/>
          <p:cNvSpPr>
            <a:spLocks noGrp="1"/>
          </p:cNvSpPr>
          <p:nvPr/>
        </p:nvSpPr>
        <p:spPr>
          <a:xfrm>
            <a:off x="311785" y="4483735"/>
            <a:ext cx="2125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6B79B9-C2CD-4AD2-8AC6-C6BB0269D560}" type="datetime2">
              <a:rPr lang="en-IN" smtClean="0"/>
              <a:pPr/>
              <a:t>Thursday, 29 May 2025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/>
        </p:nvSpPr>
        <p:spPr>
          <a:xfrm>
            <a:off x="3512185" y="4483735"/>
            <a:ext cx="31883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RV COLLEGE OF ENGINEERING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82F7BC-F55B-92C5-1D42-8C4CB8E6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0" y="214625"/>
            <a:ext cx="1396800" cy="440575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en-US" sz="1600" b="1" i="1" dirty="0">
                <a:solidFill>
                  <a:schemeClr val="accent1">
                    <a:lumMod val="50000"/>
                  </a:schemeClr>
                </a:solidFill>
                <a:latin typeface="Playfair Display" panose="00000500000000000000" pitchFamily="2" charset="0"/>
                <a:ea typeface="ＭＳ Ｐゴシック" panose="020B0600070205080204" pitchFamily="34" charset="-128"/>
              </a:rPr>
              <a:t>References</a:t>
            </a:r>
            <a:endParaRPr lang="en-IN" sz="1600" b="1" i="1" dirty="0">
              <a:solidFill>
                <a:schemeClr val="accent1">
                  <a:lumMod val="50000"/>
                </a:schemeClr>
              </a:solidFill>
              <a:latin typeface="Playfair Display" panose="00000500000000000000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DF629-9060-2364-A854-2ADBFBA00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000" y="994225"/>
            <a:ext cx="7488000" cy="3395700"/>
          </a:xfrm>
        </p:spPr>
        <p:txBody>
          <a:bodyPr>
            <a:noAutofit/>
          </a:bodyPr>
          <a:lstStyle/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Balalaie</a:t>
            </a: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A., </a:t>
            </a:r>
            <a:r>
              <a:rPr lang="en-IN" sz="12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Heydarnoori</a:t>
            </a: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A., and Jamshidi, P.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‘Microservices Architecture Enables DevOps: Migration to a Cloud-Native Architecture’, </a:t>
            </a:r>
            <a:r>
              <a:rPr lang="en-IN" sz="12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IEEE Software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33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(3), pp. 42–52, May–June 2016.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Rademacher, F., </a:t>
            </a:r>
            <a:r>
              <a:rPr lang="en-IN" sz="1200" b="1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Sorgalla</a:t>
            </a: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J., and </a:t>
            </a:r>
            <a:r>
              <a:rPr lang="en-IN" sz="12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Sachweh</a:t>
            </a: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S.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‘Challenges of Domain-Driven Microservice Design: A Model-Driven Perspective’, </a:t>
            </a:r>
            <a:r>
              <a:rPr lang="en-IN" sz="1200" i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IEEE Software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35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(3), pp. 36–43, May–June 2018.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Merkel, D.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‘Docker: Lightweight Linux Containers for Consistent Development and Deployment’, Linux Journal, 2014, (239), pp. 2–11, March 2014.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Burns, B., Grant, B., Oppenheimer, D., Brewer, E., and Wilkes, J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., ‘Borg, Omega, and Kubernetes: Lessons Learned from Three Container-Management Systems over a Decade’, ACM Queue, 14, (1), pp. 70–93, January 2016.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Buyya</a:t>
            </a: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R., Broberg, J., and Goscinski, A. M., 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‘Cloud Computing: Principles and Paradigms’, John Wiley &amp; Sons, pp. 1–36, 2011.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Adzic, G., and Chatley, R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., ‘Serverless Computing: Economic and Architectural Impact’, Proceedings of the 2017 11th Joint Meeting on Foundations of Software Engineering, pp. 884–889, September 2017.</a:t>
            </a:r>
          </a:p>
          <a:p>
            <a:pPr marL="1143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2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en-IN" sz="12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Richards, M</a:t>
            </a:r>
            <a:r>
              <a:rPr lang="en-IN" sz="12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., ‘Fundamentals of Event-Driven Architecture’, O'Reilly Media, pp. 1–28, 2020.</a:t>
            </a:r>
            <a:r>
              <a:rPr lang="en-US" altLang="en-US" sz="1200" dirty="0">
                <a:solidFill>
                  <a:srgbClr val="0070C0"/>
                </a:solidFill>
                <a:latin typeface="+mj-lt"/>
                <a:ea typeface="ＭＳ Ｐゴシック" panose="020B0600070205080204" pitchFamily="34" charset="-128"/>
                <a:cs typeface="Helvetica" panose="020B0604020202020204" pitchFamily="34" charset="0"/>
              </a:rPr>
              <a:t> </a:t>
            </a:r>
            <a:endParaRPr lang="en-IN" altLang="en-US" sz="1200" dirty="0">
              <a:solidFill>
                <a:srgbClr val="0070C0"/>
              </a:solidFill>
              <a:latin typeface="+mj-lt"/>
              <a:ea typeface="ＭＳ Ｐゴシック" panose="020B0600070205080204" pitchFamily="34" charset="-128"/>
              <a:cs typeface="Helvetica" panose="020B0604020202020204" pitchFamily="34" charset="0"/>
            </a:endParaRPr>
          </a:p>
          <a:p>
            <a:pPr marL="114300" indent="0">
              <a:buNone/>
            </a:pPr>
            <a:endParaRPr lang="en-IN" sz="10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84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On-screen Show (16:9)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Helvetica</vt:lpstr>
      <vt:lpstr>Helvetica-Bold</vt:lpstr>
      <vt:lpstr>Playfair Display</vt:lpstr>
      <vt:lpstr>Symbol</vt:lpstr>
      <vt:lpstr>Times New Roman</vt:lpstr>
      <vt:lpstr>Simple Light</vt:lpstr>
      <vt:lpstr>PowerPoint Presentation</vt:lpstr>
      <vt:lpstr>PowerPoint Presentation</vt:lpstr>
      <vt:lpstr>Implementation</vt:lpstr>
      <vt:lpstr>Hardware and Software requirement</vt:lpstr>
      <vt:lpstr>Testing</vt:lpstr>
      <vt:lpstr>Conclusion &amp; Future Work</vt:lpstr>
      <vt:lpstr>Demonstration of the project</vt:lpstr>
      <vt:lpstr>Draft paper and information about the Journal to which it will be submitted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RAMAKANTH</dc:creator>
  <cp:lastModifiedBy>Hurakadli, Abhishek</cp:lastModifiedBy>
  <cp:revision>502</cp:revision>
  <cp:lastPrinted>2024-02-08T09:21:00Z</cp:lastPrinted>
  <dcterms:created xsi:type="dcterms:W3CDTF">2024-02-20T06:21:43Z</dcterms:created>
  <dcterms:modified xsi:type="dcterms:W3CDTF">2025-05-30T11:12:44Z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709A11875FBE42968DB8B6F8F2D46D71_13</vt:lpwstr>
  </property>
  <property fmtid="{D5CDD505-2E9C-101B-9397-08002B2CF9AE}" pid="3" name="KSOProductBuildVer">
    <vt:lpwstr>1033-12.2.0.13431</vt:lpwstr>
  </property>
</Properties>
</file>