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Proxima Nova"/>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ProximaNova-bold.fntdata"/><Relationship Id="rId10" Type="http://schemas.openxmlformats.org/officeDocument/2006/relationships/slide" Target="slides/slide4.xml"/><Relationship Id="rId32" Type="http://schemas.openxmlformats.org/officeDocument/2006/relationships/font" Target="fonts/ProximaNova-regular.fntdata"/><Relationship Id="rId13" Type="http://schemas.openxmlformats.org/officeDocument/2006/relationships/slide" Target="slides/slide7.xml"/><Relationship Id="rId35" Type="http://schemas.openxmlformats.org/officeDocument/2006/relationships/font" Target="fonts/ProximaNova-boldItalic.fntdata"/><Relationship Id="rId12" Type="http://schemas.openxmlformats.org/officeDocument/2006/relationships/slide" Target="slides/slide6.xml"/><Relationship Id="rId34" Type="http://schemas.openxmlformats.org/officeDocument/2006/relationships/font" Target="fonts/ProximaNova-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42e3e7cd_1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42e3e7c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c3d80a1e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c3d80a1e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b9a3abeb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b9a3abe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c3d80a1e4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c3d80a1e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4400e736_2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4400e73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c3d80a1e4_0_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ac3d80a1e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c3d80a1e4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ac3d80a1e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ac3d80a1e4_0_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ac3d80a1e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ac3d80a1e4_0_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ac3d80a1e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ac3d80a1e4_0_1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ac3d80a1e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ac3d80a1e4_0_1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ac3d80a1e4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bab3a369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bab3a369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d9c40d9f9_0_2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d9c40d9f9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ac3d80a1e4_0_1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ac3d80a1e4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cb9a3abeb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cb9a3abe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742e3e7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742e3e7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d5f4b554c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d5f4b554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ac3d80a1e4_0_1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ac3d80a1e4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c3d80a1e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c3d80a1e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c3d80a1e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c3d80a1e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742e3e7cd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42e3e7cd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4400e73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4400e73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c3d80a1e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c3d80a1e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9c40d9f9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9c40d9f9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c3d80a1e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c3d80a1e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56" name="Google Shape;56;p14"/>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7" name="Google Shape;57;p14"/>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1" name="Google Shape;61;p1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Google Shape;6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0" name="Shape 80"/>
        <p:cNvGrpSpPr/>
        <p:nvPr/>
      </p:nvGrpSpPr>
      <p:grpSpPr>
        <a:xfrm>
          <a:off x="0" y="0"/>
          <a:ext cx="0" cy="0"/>
          <a:chOff x="0" y="0"/>
          <a:chExt cx="0" cy="0"/>
        </a:xfrm>
      </p:grpSpPr>
      <p:sp>
        <p:nvSpPr>
          <p:cNvPr id="81" name="Google Shape;81;p20"/>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21"/>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86" name="Google Shape;86;p21"/>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Google Shape;87;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89" name="Google Shape;8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22"/>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92" name="Google Shape;9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3"/>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96" name="Google Shape;96;p23"/>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hyperlink" Target="https://data.cdc.gov/NCHS/Provisional-COVID-19-Death-Counts-by-Sex-Age-and-S/9bhg-hcku"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White cloud in front of dark blue star-filled sky" id="104" name="Google Shape;104;p25"/>
          <p:cNvPicPr preferRelativeResize="0"/>
          <p:nvPr/>
        </p:nvPicPr>
        <p:blipFill rotWithShape="1">
          <a:blip r:embed="rId3">
            <a:alphaModFix/>
          </a:blip>
          <a:srcRect b="17067" l="0" r="1719" t="0"/>
          <a:stretch/>
        </p:blipFill>
        <p:spPr>
          <a:xfrm>
            <a:off x="0" y="0"/>
            <a:ext cx="9144001" cy="5143500"/>
          </a:xfrm>
          <a:prstGeom prst="rect">
            <a:avLst/>
          </a:prstGeom>
          <a:noFill/>
          <a:ln>
            <a:noFill/>
          </a:ln>
        </p:spPr>
      </p:pic>
      <p:sp>
        <p:nvSpPr>
          <p:cNvPr id="105" name="Google Shape;105;p25"/>
          <p:cNvSpPr txBox="1"/>
          <p:nvPr>
            <p:ph type="ctrTitle"/>
          </p:nvPr>
        </p:nvSpPr>
        <p:spPr>
          <a:xfrm>
            <a:off x="510450" y="1467225"/>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Comparing COVID-19 Deaths </a:t>
            </a:r>
            <a:r>
              <a:rPr lang="en" sz="6000"/>
              <a:t>Reported by Age Group</a:t>
            </a:r>
            <a:endParaRPr sz="6000"/>
          </a:p>
        </p:txBody>
      </p:sp>
      <p:sp>
        <p:nvSpPr>
          <p:cNvPr id="106" name="Google Shape;106;p25"/>
          <p:cNvSpPr txBox="1"/>
          <p:nvPr>
            <p:ph idx="1" type="subTitle"/>
          </p:nvPr>
        </p:nvSpPr>
        <p:spPr>
          <a:xfrm>
            <a:off x="510450" y="337316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
            </a:r>
            <a:r>
              <a:rPr lang="en" sz="2400"/>
              <a:t>y</a:t>
            </a:r>
            <a:r>
              <a:rPr lang="en"/>
              <a:t> Christopher Clegg</a:t>
            </a:r>
            <a:endParaRPr/>
          </a:p>
        </p:txBody>
      </p:sp>
      <p:sp>
        <p:nvSpPr>
          <p:cNvPr id="107" name="Google Shape;107;p25"/>
          <p:cNvSpPr txBox="1"/>
          <p:nvPr>
            <p:ph idx="1" type="subTitle"/>
          </p:nvPr>
        </p:nvSpPr>
        <p:spPr>
          <a:xfrm>
            <a:off x="510450" y="4370773"/>
            <a:ext cx="8123100" cy="50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ece.clegg@gmail</a:t>
            </a:r>
            <a:r>
              <a:rPr lang="en" sz="1800"/>
              <a:t>.com</a:t>
            </a:r>
            <a:endParaRPr sz="1800"/>
          </a:p>
        </p:txBody>
      </p:sp>
      <p:cxnSp>
        <p:nvCxnSpPr>
          <p:cNvPr id="108" name="Google Shape;108;p25"/>
          <p:cNvCxnSpPr/>
          <p:nvPr/>
        </p:nvCxnSpPr>
        <p:spPr>
          <a:xfrm flipH="1" rot="10800000">
            <a:off x="596075" y="3176025"/>
            <a:ext cx="8066400" cy="6300"/>
          </a:xfrm>
          <a:prstGeom prst="straightConnector1">
            <a:avLst/>
          </a:prstGeom>
          <a:noFill/>
          <a:ln cap="flat" cmpd="sng" w="19050">
            <a:solidFill>
              <a:schemeClr val="lt1"/>
            </a:solidFill>
            <a:prstDash val="solid"/>
            <a:round/>
            <a:headEnd len="med" w="med" type="none"/>
            <a:tailEnd len="med" w="med" type="none"/>
          </a:ln>
        </p:spPr>
      </p:cxnSp>
      <p:sp>
        <p:nvSpPr>
          <p:cNvPr id="109" name="Google Shape;109;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4"/>
          <p:cNvSpPr txBox="1"/>
          <p:nvPr>
            <p:ph type="title"/>
          </p:nvPr>
        </p:nvSpPr>
        <p:spPr>
          <a:xfrm>
            <a:off x="249300" y="207825"/>
            <a:ext cx="8520600" cy="89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Research: </a:t>
            </a:r>
            <a:r>
              <a:rPr lang="en" sz="2200"/>
              <a:t>A brief “play-by-play” cont’d...</a:t>
            </a:r>
            <a:endParaRPr sz="2200"/>
          </a:p>
        </p:txBody>
      </p:sp>
      <p:sp>
        <p:nvSpPr>
          <p:cNvPr id="171" name="Google Shape;171;p34"/>
          <p:cNvSpPr txBox="1"/>
          <p:nvPr>
            <p:ph idx="1" type="body"/>
          </p:nvPr>
        </p:nvSpPr>
        <p:spPr>
          <a:xfrm>
            <a:off x="311700" y="962150"/>
            <a:ext cx="4906800" cy="3645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Apply test methods</a:t>
            </a:r>
            <a:endParaRPr sz="2400"/>
          </a:p>
          <a:p>
            <a:pPr indent="-381000" lvl="0" marL="457200" rtl="0" algn="l">
              <a:spcBef>
                <a:spcPts val="0"/>
              </a:spcBef>
              <a:spcAft>
                <a:spcPts val="0"/>
              </a:spcAft>
              <a:buSzPts val="2400"/>
              <a:buChar char="➢"/>
            </a:pPr>
            <a:r>
              <a:rPr lang="en" sz="2400"/>
              <a:t>Do post hoc analysis</a:t>
            </a:r>
            <a:endParaRPr sz="2400"/>
          </a:p>
          <a:p>
            <a:pPr indent="-381000" lvl="0" marL="457200" rtl="0" algn="l">
              <a:spcBef>
                <a:spcPts val="0"/>
              </a:spcBef>
              <a:spcAft>
                <a:spcPts val="0"/>
              </a:spcAft>
              <a:buSzPts val="2400"/>
              <a:buChar char="➢"/>
            </a:pPr>
            <a:r>
              <a:rPr lang="en" sz="2400"/>
              <a:t>Visualize the results and put them into an explanation that is relatable and form a final conclusion</a:t>
            </a:r>
            <a:endParaRPr sz="2400"/>
          </a:p>
          <a:p>
            <a:pPr indent="0" lvl="0" marL="457200" rtl="0" algn="l">
              <a:spcBef>
                <a:spcPts val="1600"/>
              </a:spcBef>
              <a:spcAft>
                <a:spcPts val="0"/>
              </a:spcAft>
              <a:buNone/>
            </a:pPr>
            <a:r>
              <a:t/>
            </a:r>
            <a:endParaRPr sz="2400"/>
          </a:p>
          <a:p>
            <a:pPr indent="0" lvl="0" marL="0" rtl="0" algn="l">
              <a:spcBef>
                <a:spcPts val="1600"/>
              </a:spcBef>
              <a:spcAft>
                <a:spcPts val="1600"/>
              </a:spcAft>
              <a:buNone/>
            </a:pPr>
            <a:r>
              <a:t/>
            </a:r>
            <a:endParaRPr sz="2400"/>
          </a:p>
        </p:txBody>
      </p:sp>
      <p:sp>
        <p:nvSpPr>
          <p:cNvPr id="172" name="Google Shape;172;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5"/>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My methods</a:t>
            </a:r>
            <a:endParaRPr/>
          </a:p>
        </p:txBody>
      </p:sp>
      <p:sp>
        <p:nvSpPr>
          <p:cNvPr id="178" name="Google Shape;178;p35"/>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These are the method I chose, and why I chose them.</a:t>
            </a:r>
            <a:endParaRPr/>
          </a:p>
        </p:txBody>
      </p:sp>
      <p:sp>
        <p:nvSpPr>
          <p:cNvPr id="179" name="Google Shape;179;p35"/>
          <p:cNvSpPr txBox="1"/>
          <p:nvPr>
            <p:ph idx="2" type="body"/>
          </p:nvPr>
        </p:nvSpPr>
        <p:spPr>
          <a:xfrm>
            <a:off x="4939500" y="536950"/>
            <a:ext cx="3837000" cy="389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Not your normal distribution...</a:t>
            </a:r>
            <a:endParaRPr/>
          </a:p>
          <a:p>
            <a:pPr indent="-342900" lvl="0" marL="457200" rtl="0" algn="l">
              <a:spcBef>
                <a:spcPts val="1600"/>
              </a:spcBef>
              <a:spcAft>
                <a:spcPts val="0"/>
              </a:spcAft>
              <a:buSzPts val="1800"/>
              <a:buChar char="●"/>
            </a:pPr>
            <a:r>
              <a:rPr lang="en"/>
              <a:t>Histogram - skewness, kurtosis</a:t>
            </a:r>
            <a:endParaRPr/>
          </a:p>
          <a:p>
            <a:pPr indent="-342900" lvl="0" marL="457200" rtl="0" algn="l">
              <a:spcBef>
                <a:spcPts val="1600"/>
              </a:spcBef>
              <a:spcAft>
                <a:spcPts val="0"/>
              </a:spcAft>
              <a:buSzPts val="1800"/>
              <a:buChar char="●"/>
            </a:pPr>
            <a:r>
              <a:rPr lang="en"/>
              <a:t>How many are being compared?</a:t>
            </a:r>
            <a:endParaRPr/>
          </a:p>
          <a:p>
            <a:pPr indent="-342900" lvl="0" marL="457200" rtl="0" algn="l">
              <a:spcBef>
                <a:spcPts val="1600"/>
              </a:spcBef>
              <a:spcAft>
                <a:spcPts val="0"/>
              </a:spcAft>
              <a:buSzPts val="1800"/>
              <a:buChar char="●"/>
            </a:pPr>
            <a:r>
              <a:rPr lang="en"/>
              <a:t>Not normal in the same way?</a:t>
            </a:r>
            <a:endParaRPr/>
          </a:p>
          <a:p>
            <a:pPr indent="-342900" lvl="0" marL="457200" rtl="0" algn="l">
              <a:spcBef>
                <a:spcPts val="1600"/>
              </a:spcBef>
              <a:spcAft>
                <a:spcPts val="0"/>
              </a:spcAft>
              <a:buSzPts val="1800"/>
              <a:buChar char="●"/>
            </a:pPr>
            <a:r>
              <a:rPr lang="en"/>
              <a:t>Quartile/quartile plot, box plot</a:t>
            </a:r>
            <a:endParaRPr/>
          </a:p>
          <a:p>
            <a:pPr indent="-342900" lvl="0" marL="457200" rtl="0" algn="l">
              <a:spcBef>
                <a:spcPts val="1600"/>
              </a:spcBef>
              <a:spcAft>
                <a:spcPts val="0"/>
              </a:spcAft>
              <a:buSzPts val="1800"/>
              <a:buChar char="●"/>
            </a:pPr>
            <a:r>
              <a:rPr lang="en"/>
              <a:t>Kruskal-Wallis Test</a:t>
            </a:r>
            <a:endParaRPr/>
          </a:p>
          <a:p>
            <a:pPr indent="-342900" lvl="0" marL="457200" rtl="0" algn="l">
              <a:spcBef>
                <a:spcPts val="1600"/>
              </a:spcBef>
              <a:spcAft>
                <a:spcPts val="1600"/>
              </a:spcAft>
              <a:buSzPts val="1800"/>
              <a:buChar char="●"/>
            </a:pPr>
            <a:r>
              <a:rPr lang="en"/>
              <a:t>Confidence Interval, Common Language Effect size </a:t>
            </a:r>
            <a:endParaRPr/>
          </a:p>
        </p:txBody>
      </p:sp>
      <p:sp>
        <p:nvSpPr>
          <p:cNvPr id="180" name="Google Shape;180;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6"/>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Distribution of COVID-19 Deaths.</a:t>
            </a:r>
            <a:endParaRPr/>
          </a:p>
        </p:txBody>
      </p:sp>
      <p:sp>
        <p:nvSpPr>
          <p:cNvPr id="186" name="Google Shape;186;p36"/>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Each color represents a different Age group.</a:t>
            </a:r>
            <a:endParaRPr/>
          </a:p>
        </p:txBody>
      </p:sp>
      <p:pic>
        <p:nvPicPr>
          <p:cNvPr id="187" name="Google Shape;187;p36"/>
          <p:cNvPicPr preferRelativeResize="0"/>
          <p:nvPr/>
        </p:nvPicPr>
        <p:blipFill>
          <a:blip r:embed="rId3">
            <a:alphaModFix/>
          </a:blip>
          <a:stretch>
            <a:fillRect/>
          </a:stretch>
        </p:blipFill>
        <p:spPr>
          <a:xfrm>
            <a:off x="4708425" y="774875"/>
            <a:ext cx="4323225" cy="3118525"/>
          </a:xfrm>
          <a:prstGeom prst="rect">
            <a:avLst/>
          </a:prstGeom>
          <a:noFill/>
          <a:ln>
            <a:noFill/>
          </a:ln>
        </p:spPr>
      </p:pic>
      <p:sp>
        <p:nvSpPr>
          <p:cNvPr id="188" name="Google Shape;188;p36"/>
          <p:cNvSpPr txBox="1"/>
          <p:nvPr/>
        </p:nvSpPr>
        <p:spPr>
          <a:xfrm>
            <a:off x="4710175" y="3958350"/>
            <a:ext cx="4319700" cy="4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Proxima Nova"/>
                <a:ea typeface="Proxima Nova"/>
                <a:cs typeface="Proxima Nova"/>
                <a:sym typeface="Proxima Nova"/>
              </a:rPr>
              <a:t>Figure 1.  Each of the age groups are similarly distributed</a:t>
            </a:r>
            <a:r>
              <a:rPr lang="en">
                <a:solidFill>
                  <a:srgbClr val="FFFFFF"/>
                </a:solidFill>
                <a:latin typeface="Proxima Nova"/>
                <a:ea typeface="Proxima Nova"/>
                <a:cs typeface="Proxima Nova"/>
                <a:sym typeface="Proxima Nova"/>
              </a:rPr>
              <a:t> </a:t>
            </a:r>
            <a:endParaRPr>
              <a:solidFill>
                <a:srgbClr val="FFFFFF"/>
              </a:solidFill>
              <a:latin typeface="Proxima Nova"/>
              <a:ea typeface="Proxima Nova"/>
              <a:cs typeface="Proxima Nova"/>
              <a:sym typeface="Proxima Nova"/>
            </a:endParaRPr>
          </a:p>
        </p:txBody>
      </p:sp>
      <p:sp>
        <p:nvSpPr>
          <p:cNvPr id="189" name="Google Shape;189;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7"/>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Distribution of Pneumonia Deaths.</a:t>
            </a:r>
            <a:endParaRPr/>
          </a:p>
        </p:txBody>
      </p:sp>
      <p:sp>
        <p:nvSpPr>
          <p:cNvPr id="195" name="Google Shape;195;p37"/>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Each color represents a different age group</a:t>
            </a:r>
            <a:endParaRPr/>
          </a:p>
        </p:txBody>
      </p:sp>
      <p:pic>
        <p:nvPicPr>
          <p:cNvPr id="196" name="Google Shape;196;p37"/>
          <p:cNvPicPr preferRelativeResize="0"/>
          <p:nvPr/>
        </p:nvPicPr>
        <p:blipFill>
          <a:blip r:embed="rId3">
            <a:alphaModFix/>
          </a:blip>
          <a:stretch>
            <a:fillRect/>
          </a:stretch>
        </p:blipFill>
        <p:spPr>
          <a:xfrm>
            <a:off x="4670600" y="743450"/>
            <a:ext cx="4365351" cy="3152325"/>
          </a:xfrm>
          <a:prstGeom prst="rect">
            <a:avLst/>
          </a:prstGeom>
          <a:noFill/>
          <a:ln>
            <a:noFill/>
          </a:ln>
        </p:spPr>
      </p:pic>
      <p:sp>
        <p:nvSpPr>
          <p:cNvPr id="197" name="Google Shape;197;p37"/>
          <p:cNvSpPr txBox="1"/>
          <p:nvPr/>
        </p:nvSpPr>
        <p:spPr>
          <a:xfrm>
            <a:off x="4710175" y="3958350"/>
            <a:ext cx="4319700" cy="4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Proxima Nova"/>
                <a:ea typeface="Proxima Nova"/>
                <a:cs typeface="Proxima Nova"/>
                <a:sym typeface="Proxima Nova"/>
              </a:rPr>
              <a:t>Figure 2.  Each of the age groups are similarly distributed</a:t>
            </a:r>
            <a:r>
              <a:rPr lang="en">
                <a:solidFill>
                  <a:srgbClr val="FFFFFF"/>
                </a:solidFill>
                <a:latin typeface="Proxima Nova"/>
                <a:ea typeface="Proxima Nova"/>
                <a:cs typeface="Proxima Nova"/>
                <a:sym typeface="Proxima Nova"/>
              </a:rPr>
              <a:t> </a:t>
            </a:r>
            <a:endParaRPr>
              <a:solidFill>
                <a:srgbClr val="FFFFFF"/>
              </a:solidFill>
              <a:latin typeface="Proxima Nova"/>
              <a:ea typeface="Proxima Nova"/>
              <a:cs typeface="Proxima Nova"/>
              <a:sym typeface="Proxima Nova"/>
            </a:endParaRPr>
          </a:p>
        </p:txBody>
      </p:sp>
      <p:sp>
        <p:nvSpPr>
          <p:cNvPr id="198" name="Google Shape;198;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8"/>
          <p:cNvSpPr txBox="1"/>
          <p:nvPr>
            <p:ph type="title"/>
          </p:nvPr>
        </p:nvSpPr>
        <p:spPr>
          <a:xfrm>
            <a:off x="203075" y="216775"/>
            <a:ext cx="4045200" cy="3438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800"/>
              <a:t>Distribution Deaths in the 0-49 Age Group For COVID-19 and Pneumonia</a:t>
            </a:r>
            <a:r>
              <a:rPr lang="en"/>
              <a:t>.</a:t>
            </a:r>
            <a:endParaRPr/>
          </a:p>
        </p:txBody>
      </p:sp>
      <p:sp>
        <p:nvSpPr>
          <p:cNvPr id="204" name="Google Shape;204;p38"/>
          <p:cNvSpPr txBox="1"/>
          <p:nvPr>
            <p:ph idx="1" type="subTitle"/>
          </p:nvPr>
        </p:nvSpPr>
        <p:spPr>
          <a:xfrm>
            <a:off x="203075" y="3655376"/>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Each color represents a different age group</a:t>
            </a:r>
            <a:endParaRPr/>
          </a:p>
        </p:txBody>
      </p:sp>
      <p:sp>
        <p:nvSpPr>
          <p:cNvPr id="205" name="Google Shape;205;p38"/>
          <p:cNvSpPr txBox="1"/>
          <p:nvPr/>
        </p:nvSpPr>
        <p:spPr>
          <a:xfrm>
            <a:off x="4710175" y="3958350"/>
            <a:ext cx="4319700" cy="4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Proxima Nova"/>
                <a:ea typeface="Proxima Nova"/>
                <a:cs typeface="Proxima Nova"/>
                <a:sym typeface="Proxima Nova"/>
              </a:rPr>
              <a:t>Figure 3.  Each are similarly distributed</a:t>
            </a:r>
            <a:r>
              <a:rPr lang="en">
                <a:solidFill>
                  <a:srgbClr val="FFFFFF"/>
                </a:solidFill>
                <a:latin typeface="Proxima Nova"/>
                <a:ea typeface="Proxima Nova"/>
                <a:cs typeface="Proxima Nova"/>
                <a:sym typeface="Proxima Nova"/>
              </a:rPr>
              <a:t> </a:t>
            </a:r>
            <a:endParaRPr>
              <a:solidFill>
                <a:srgbClr val="FFFFFF"/>
              </a:solidFill>
              <a:latin typeface="Proxima Nova"/>
              <a:ea typeface="Proxima Nova"/>
              <a:cs typeface="Proxima Nova"/>
              <a:sym typeface="Proxima Nova"/>
            </a:endParaRPr>
          </a:p>
        </p:txBody>
      </p:sp>
      <p:pic>
        <p:nvPicPr>
          <p:cNvPr id="206" name="Google Shape;206;p38"/>
          <p:cNvPicPr preferRelativeResize="0"/>
          <p:nvPr/>
        </p:nvPicPr>
        <p:blipFill>
          <a:blip r:embed="rId3">
            <a:alphaModFix/>
          </a:blip>
          <a:stretch>
            <a:fillRect/>
          </a:stretch>
        </p:blipFill>
        <p:spPr>
          <a:xfrm>
            <a:off x="4710175" y="887227"/>
            <a:ext cx="4263225" cy="3008700"/>
          </a:xfrm>
          <a:prstGeom prst="rect">
            <a:avLst/>
          </a:prstGeom>
          <a:noFill/>
          <a:ln>
            <a:noFill/>
          </a:ln>
        </p:spPr>
      </p:pic>
      <p:sp>
        <p:nvSpPr>
          <p:cNvPr id="207" name="Google Shape;207;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9"/>
          <p:cNvSpPr txBox="1"/>
          <p:nvPr>
            <p:ph type="title"/>
          </p:nvPr>
        </p:nvSpPr>
        <p:spPr>
          <a:xfrm>
            <a:off x="203075" y="216775"/>
            <a:ext cx="4045200" cy="3438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800"/>
              <a:t>Distribution Deaths in the 50+ Age Group For COVID-19 and Pneumonia</a:t>
            </a:r>
            <a:r>
              <a:rPr lang="en"/>
              <a:t>.</a:t>
            </a:r>
            <a:endParaRPr/>
          </a:p>
        </p:txBody>
      </p:sp>
      <p:sp>
        <p:nvSpPr>
          <p:cNvPr id="213" name="Google Shape;213;p39"/>
          <p:cNvSpPr txBox="1"/>
          <p:nvPr>
            <p:ph idx="1" type="subTitle"/>
          </p:nvPr>
        </p:nvSpPr>
        <p:spPr>
          <a:xfrm>
            <a:off x="203075" y="3655376"/>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Each color represents a different age group</a:t>
            </a:r>
            <a:endParaRPr/>
          </a:p>
        </p:txBody>
      </p:sp>
      <p:sp>
        <p:nvSpPr>
          <p:cNvPr id="214" name="Google Shape;214;p39"/>
          <p:cNvSpPr txBox="1"/>
          <p:nvPr/>
        </p:nvSpPr>
        <p:spPr>
          <a:xfrm>
            <a:off x="4710175" y="3958350"/>
            <a:ext cx="4319700" cy="4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Proxima Nova"/>
                <a:ea typeface="Proxima Nova"/>
                <a:cs typeface="Proxima Nova"/>
                <a:sym typeface="Proxima Nova"/>
              </a:rPr>
              <a:t>Figure 4.  Each are similarly distributed</a:t>
            </a:r>
            <a:r>
              <a:rPr lang="en">
                <a:solidFill>
                  <a:srgbClr val="FFFFFF"/>
                </a:solidFill>
                <a:latin typeface="Proxima Nova"/>
                <a:ea typeface="Proxima Nova"/>
                <a:cs typeface="Proxima Nova"/>
                <a:sym typeface="Proxima Nova"/>
              </a:rPr>
              <a:t> </a:t>
            </a:r>
            <a:endParaRPr>
              <a:solidFill>
                <a:srgbClr val="FFFFFF"/>
              </a:solidFill>
              <a:latin typeface="Proxima Nova"/>
              <a:ea typeface="Proxima Nova"/>
              <a:cs typeface="Proxima Nova"/>
              <a:sym typeface="Proxima Nova"/>
            </a:endParaRPr>
          </a:p>
        </p:txBody>
      </p:sp>
      <p:pic>
        <p:nvPicPr>
          <p:cNvPr id="215" name="Google Shape;215;p39"/>
          <p:cNvPicPr preferRelativeResize="0"/>
          <p:nvPr/>
        </p:nvPicPr>
        <p:blipFill>
          <a:blip r:embed="rId3">
            <a:alphaModFix/>
          </a:blip>
          <a:stretch>
            <a:fillRect/>
          </a:stretch>
        </p:blipFill>
        <p:spPr>
          <a:xfrm>
            <a:off x="4710175" y="876064"/>
            <a:ext cx="4319700" cy="3082286"/>
          </a:xfrm>
          <a:prstGeom prst="rect">
            <a:avLst/>
          </a:prstGeom>
          <a:noFill/>
          <a:ln>
            <a:noFill/>
          </a:ln>
        </p:spPr>
      </p:pic>
      <p:sp>
        <p:nvSpPr>
          <p:cNvPr id="216" name="Google Shape;216;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0"/>
          <p:cNvSpPr txBox="1"/>
          <p:nvPr>
            <p:ph type="title"/>
          </p:nvPr>
        </p:nvSpPr>
        <p:spPr>
          <a:xfrm>
            <a:off x="203075" y="320200"/>
            <a:ext cx="4045200" cy="237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800"/>
              <a:t>Quartile-Quartile Plots</a:t>
            </a:r>
            <a:r>
              <a:rPr lang="en"/>
              <a:t>.</a:t>
            </a:r>
            <a:endParaRPr/>
          </a:p>
        </p:txBody>
      </p:sp>
      <p:sp>
        <p:nvSpPr>
          <p:cNvPr id="222" name="Google Shape;222;p40"/>
          <p:cNvSpPr txBox="1"/>
          <p:nvPr>
            <p:ph idx="1" type="subTitle"/>
          </p:nvPr>
        </p:nvSpPr>
        <p:spPr>
          <a:xfrm>
            <a:off x="203075" y="3122926"/>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Red line represents normality</a:t>
            </a:r>
            <a:endParaRPr/>
          </a:p>
          <a:p>
            <a:pPr indent="0" lvl="0" marL="0" rtl="0" algn="ctr">
              <a:spcBef>
                <a:spcPts val="0"/>
              </a:spcBef>
              <a:spcAft>
                <a:spcPts val="0"/>
              </a:spcAft>
              <a:buNone/>
            </a:pPr>
            <a:r>
              <a:rPr lang="en"/>
              <a:t>Both data sets are ‘non-normal’ in a similar way.</a:t>
            </a:r>
            <a:endParaRPr/>
          </a:p>
        </p:txBody>
      </p:sp>
      <p:sp>
        <p:nvSpPr>
          <p:cNvPr id="223" name="Google Shape;223;p40"/>
          <p:cNvSpPr txBox="1"/>
          <p:nvPr/>
        </p:nvSpPr>
        <p:spPr>
          <a:xfrm>
            <a:off x="5167375" y="4720350"/>
            <a:ext cx="3479100" cy="4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Proxima Nova"/>
                <a:ea typeface="Proxima Nova"/>
                <a:cs typeface="Proxima Nova"/>
                <a:sym typeface="Proxima Nova"/>
              </a:rPr>
              <a:t>Figure 5.  Each are similarly distributed</a:t>
            </a:r>
            <a:r>
              <a:rPr lang="en">
                <a:solidFill>
                  <a:srgbClr val="FFFFFF"/>
                </a:solidFill>
                <a:latin typeface="Proxima Nova"/>
                <a:ea typeface="Proxima Nova"/>
                <a:cs typeface="Proxima Nova"/>
                <a:sym typeface="Proxima Nova"/>
              </a:rPr>
              <a:t> </a:t>
            </a:r>
            <a:endParaRPr>
              <a:solidFill>
                <a:srgbClr val="FFFFFF"/>
              </a:solidFill>
              <a:latin typeface="Proxima Nova"/>
              <a:ea typeface="Proxima Nova"/>
              <a:cs typeface="Proxima Nova"/>
              <a:sym typeface="Proxima Nova"/>
            </a:endParaRPr>
          </a:p>
        </p:txBody>
      </p:sp>
      <p:pic>
        <p:nvPicPr>
          <p:cNvPr id="224" name="Google Shape;224;p40"/>
          <p:cNvPicPr preferRelativeResize="0"/>
          <p:nvPr/>
        </p:nvPicPr>
        <p:blipFill>
          <a:blip r:embed="rId3">
            <a:alphaModFix/>
          </a:blip>
          <a:stretch>
            <a:fillRect/>
          </a:stretch>
        </p:blipFill>
        <p:spPr>
          <a:xfrm>
            <a:off x="5027275" y="84950"/>
            <a:ext cx="3289825" cy="4589300"/>
          </a:xfrm>
          <a:prstGeom prst="rect">
            <a:avLst/>
          </a:prstGeom>
          <a:noFill/>
          <a:ln>
            <a:noFill/>
          </a:ln>
        </p:spPr>
      </p:pic>
      <p:sp>
        <p:nvSpPr>
          <p:cNvPr id="225" name="Google Shape;225;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1"/>
          <p:cNvSpPr txBox="1"/>
          <p:nvPr>
            <p:ph type="title"/>
          </p:nvPr>
        </p:nvSpPr>
        <p:spPr>
          <a:xfrm>
            <a:off x="203075" y="320200"/>
            <a:ext cx="4045200" cy="237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800"/>
              <a:t>Quartile-Quartile Plots</a:t>
            </a:r>
            <a:r>
              <a:rPr lang="en"/>
              <a:t>.</a:t>
            </a:r>
            <a:endParaRPr/>
          </a:p>
        </p:txBody>
      </p:sp>
      <p:sp>
        <p:nvSpPr>
          <p:cNvPr id="231" name="Google Shape;231;p41"/>
          <p:cNvSpPr txBox="1"/>
          <p:nvPr>
            <p:ph idx="1" type="subTitle"/>
          </p:nvPr>
        </p:nvSpPr>
        <p:spPr>
          <a:xfrm>
            <a:off x="203075" y="3122926"/>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Red line represents normality</a:t>
            </a:r>
            <a:endParaRPr/>
          </a:p>
          <a:p>
            <a:pPr indent="0" lvl="0" marL="0" rtl="0" algn="ctr">
              <a:spcBef>
                <a:spcPts val="0"/>
              </a:spcBef>
              <a:spcAft>
                <a:spcPts val="0"/>
              </a:spcAft>
              <a:buNone/>
            </a:pPr>
            <a:r>
              <a:rPr lang="en"/>
              <a:t>Both data sets are ‘non-normal’ in a similar way.</a:t>
            </a:r>
            <a:endParaRPr/>
          </a:p>
        </p:txBody>
      </p:sp>
      <p:sp>
        <p:nvSpPr>
          <p:cNvPr id="232" name="Google Shape;232;p41"/>
          <p:cNvSpPr txBox="1"/>
          <p:nvPr/>
        </p:nvSpPr>
        <p:spPr>
          <a:xfrm>
            <a:off x="5167375" y="4720350"/>
            <a:ext cx="3479100" cy="4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Proxima Nova"/>
                <a:ea typeface="Proxima Nova"/>
                <a:cs typeface="Proxima Nova"/>
                <a:sym typeface="Proxima Nova"/>
              </a:rPr>
              <a:t>Figure 6.  Each are similarly distributed</a:t>
            </a:r>
            <a:r>
              <a:rPr lang="en">
                <a:solidFill>
                  <a:srgbClr val="FFFFFF"/>
                </a:solidFill>
                <a:latin typeface="Proxima Nova"/>
                <a:ea typeface="Proxima Nova"/>
                <a:cs typeface="Proxima Nova"/>
                <a:sym typeface="Proxima Nova"/>
              </a:rPr>
              <a:t> </a:t>
            </a:r>
            <a:endParaRPr>
              <a:solidFill>
                <a:srgbClr val="FFFFFF"/>
              </a:solidFill>
              <a:latin typeface="Proxima Nova"/>
              <a:ea typeface="Proxima Nova"/>
              <a:cs typeface="Proxima Nova"/>
              <a:sym typeface="Proxima Nova"/>
            </a:endParaRPr>
          </a:p>
        </p:txBody>
      </p:sp>
      <p:pic>
        <p:nvPicPr>
          <p:cNvPr id="233" name="Google Shape;233;p41"/>
          <p:cNvPicPr preferRelativeResize="0"/>
          <p:nvPr/>
        </p:nvPicPr>
        <p:blipFill>
          <a:blip r:embed="rId3">
            <a:alphaModFix/>
          </a:blip>
          <a:stretch>
            <a:fillRect/>
          </a:stretch>
        </p:blipFill>
        <p:spPr>
          <a:xfrm>
            <a:off x="5009125" y="192425"/>
            <a:ext cx="3389881" cy="4527925"/>
          </a:xfrm>
          <a:prstGeom prst="rect">
            <a:avLst/>
          </a:prstGeom>
          <a:noFill/>
          <a:ln>
            <a:noFill/>
          </a:ln>
        </p:spPr>
      </p:pic>
      <p:sp>
        <p:nvSpPr>
          <p:cNvPr id="234" name="Google Shape;234;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2"/>
          <p:cNvSpPr txBox="1"/>
          <p:nvPr>
            <p:ph type="title"/>
          </p:nvPr>
        </p:nvSpPr>
        <p:spPr>
          <a:xfrm>
            <a:off x="203075" y="320200"/>
            <a:ext cx="4045200" cy="237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800"/>
              <a:t>COVID-19 </a:t>
            </a:r>
            <a:r>
              <a:rPr lang="en" sz="3800"/>
              <a:t>Quartile-Quartile Plots</a:t>
            </a:r>
            <a:r>
              <a:rPr lang="en"/>
              <a:t>.</a:t>
            </a:r>
            <a:endParaRPr/>
          </a:p>
        </p:txBody>
      </p:sp>
      <p:sp>
        <p:nvSpPr>
          <p:cNvPr id="240" name="Google Shape;240;p42"/>
          <p:cNvSpPr txBox="1"/>
          <p:nvPr>
            <p:ph idx="1" type="subTitle"/>
          </p:nvPr>
        </p:nvSpPr>
        <p:spPr>
          <a:xfrm>
            <a:off x="203075" y="3122926"/>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Red line represents normality</a:t>
            </a:r>
            <a:endParaRPr/>
          </a:p>
          <a:p>
            <a:pPr indent="0" lvl="0" marL="0" rtl="0" algn="ctr">
              <a:spcBef>
                <a:spcPts val="0"/>
              </a:spcBef>
              <a:spcAft>
                <a:spcPts val="0"/>
              </a:spcAft>
              <a:buNone/>
            </a:pPr>
            <a:r>
              <a:rPr lang="en"/>
              <a:t>Both data sets are ‘non-normal’ in a similar way.</a:t>
            </a:r>
            <a:endParaRPr/>
          </a:p>
        </p:txBody>
      </p:sp>
      <p:sp>
        <p:nvSpPr>
          <p:cNvPr id="241" name="Google Shape;241;p42"/>
          <p:cNvSpPr txBox="1"/>
          <p:nvPr/>
        </p:nvSpPr>
        <p:spPr>
          <a:xfrm>
            <a:off x="5167375" y="4644150"/>
            <a:ext cx="3479100" cy="4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Proxima Nova"/>
                <a:ea typeface="Proxima Nova"/>
                <a:cs typeface="Proxima Nova"/>
                <a:sym typeface="Proxima Nova"/>
              </a:rPr>
              <a:t>Figure 7.  Each are similarly distributed</a:t>
            </a:r>
            <a:r>
              <a:rPr lang="en">
                <a:solidFill>
                  <a:srgbClr val="FFFFFF"/>
                </a:solidFill>
                <a:latin typeface="Proxima Nova"/>
                <a:ea typeface="Proxima Nova"/>
                <a:cs typeface="Proxima Nova"/>
                <a:sym typeface="Proxima Nova"/>
              </a:rPr>
              <a:t> </a:t>
            </a:r>
            <a:endParaRPr>
              <a:solidFill>
                <a:srgbClr val="FFFFFF"/>
              </a:solidFill>
              <a:latin typeface="Proxima Nova"/>
              <a:ea typeface="Proxima Nova"/>
              <a:cs typeface="Proxima Nova"/>
              <a:sym typeface="Proxima Nova"/>
            </a:endParaRPr>
          </a:p>
        </p:txBody>
      </p:sp>
      <p:pic>
        <p:nvPicPr>
          <p:cNvPr id="242" name="Google Shape;242;p42"/>
          <p:cNvPicPr preferRelativeResize="0"/>
          <p:nvPr/>
        </p:nvPicPr>
        <p:blipFill>
          <a:blip r:embed="rId3">
            <a:alphaModFix/>
          </a:blip>
          <a:stretch>
            <a:fillRect/>
          </a:stretch>
        </p:blipFill>
        <p:spPr>
          <a:xfrm>
            <a:off x="4777363" y="155800"/>
            <a:ext cx="1842575" cy="2534663"/>
          </a:xfrm>
          <a:prstGeom prst="rect">
            <a:avLst/>
          </a:prstGeom>
          <a:noFill/>
          <a:ln>
            <a:noFill/>
          </a:ln>
        </p:spPr>
      </p:pic>
      <p:pic>
        <p:nvPicPr>
          <p:cNvPr id="243" name="Google Shape;243;p42"/>
          <p:cNvPicPr preferRelativeResize="0"/>
          <p:nvPr/>
        </p:nvPicPr>
        <p:blipFill>
          <a:blip r:embed="rId4">
            <a:alphaModFix/>
          </a:blip>
          <a:stretch>
            <a:fillRect/>
          </a:stretch>
        </p:blipFill>
        <p:spPr>
          <a:xfrm>
            <a:off x="7149050" y="152400"/>
            <a:ext cx="1842550" cy="2541441"/>
          </a:xfrm>
          <a:prstGeom prst="rect">
            <a:avLst/>
          </a:prstGeom>
          <a:noFill/>
          <a:ln>
            <a:noFill/>
          </a:ln>
        </p:spPr>
      </p:pic>
      <p:pic>
        <p:nvPicPr>
          <p:cNvPr id="244" name="Google Shape;244;p42"/>
          <p:cNvPicPr preferRelativeResize="0"/>
          <p:nvPr/>
        </p:nvPicPr>
        <p:blipFill>
          <a:blip r:embed="rId5">
            <a:alphaModFix/>
          </a:blip>
          <a:stretch>
            <a:fillRect/>
          </a:stretch>
        </p:blipFill>
        <p:spPr>
          <a:xfrm>
            <a:off x="5029475" y="2792991"/>
            <a:ext cx="2604800" cy="1721709"/>
          </a:xfrm>
          <a:prstGeom prst="rect">
            <a:avLst/>
          </a:prstGeom>
          <a:noFill/>
          <a:ln>
            <a:noFill/>
          </a:ln>
        </p:spPr>
      </p:pic>
      <p:sp>
        <p:nvSpPr>
          <p:cNvPr id="245" name="Google Shape;245;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3"/>
          <p:cNvSpPr txBox="1"/>
          <p:nvPr>
            <p:ph type="title"/>
          </p:nvPr>
        </p:nvSpPr>
        <p:spPr>
          <a:xfrm>
            <a:off x="203075" y="320200"/>
            <a:ext cx="4045200" cy="237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800"/>
              <a:t>Pneumonia</a:t>
            </a:r>
            <a:r>
              <a:rPr lang="en" sz="3800"/>
              <a:t> Quartile-Quartile Plots</a:t>
            </a:r>
            <a:r>
              <a:rPr lang="en"/>
              <a:t>.</a:t>
            </a:r>
            <a:endParaRPr/>
          </a:p>
        </p:txBody>
      </p:sp>
      <p:sp>
        <p:nvSpPr>
          <p:cNvPr id="251" name="Google Shape;251;p43"/>
          <p:cNvSpPr txBox="1"/>
          <p:nvPr>
            <p:ph idx="1" type="subTitle"/>
          </p:nvPr>
        </p:nvSpPr>
        <p:spPr>
          <a:xfrm>
            <a:off x="203075" y="3122926"/>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Red line represents normality</a:t>
            </a:r>
            <a:endParaRPr/>
          </a:p>
          <a:p>
            <a:pPr indent="0" lvl="0" marL="0" rtl="0" algn="ctr">
              <a:spcBef>
                <a:spcPts val="0"/>
              </a:spcBef>
              <a:spcAft>
                <a:spcPts val="0"/>
              </a:spcAft>
              <a:buNone/>
            </a:pPr>
            <a:r>
              <a:rPr lang="en"/>
              <a:t>Both data sets are ‘non-normal’ in a similar way.</a:t>
            </a:r>
            <a:endParaRPr/>
          </a:p>
        </p:txBody>
      </p:sp>
      <p:sp>
        <p:nvSpPr>
          <p:cNvPr id="252" name="Google Shape;252;p43"/>
          <p:cNvSpPr txBox="1"/>
          <p:nvPr/>
        </p:nvSpPr>
        <p:spPr>
          <a:xfrm>
            <a:off x="5167375" y="4644150"/>
            <a:ext cx="3479100" cy="4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Proxima Nova"/>
                <a:ea typeface="Proxima Nova"/>
                <a:cs typeface="Proxima Nova"/>
                <a:sym typeface="Proxima Nova"/>
              </a:rPr>
              <a:t>Figure 8.  Each are similarly distributed</a:t>
            </a:r>
            <a:r>
              <a:rPr lang="en">
                <a:solidFill>
                  <a:srgbClr val="FFFFFF"/>
                </a:solidFill>
                <a:latin typeface="Proxima Nova"/>
                <a:ea typeface="Proxima Nova"/>
                <a:cs typeface="Proxima Nova"/>
                <a:sym typeface="Proxima Nova"/>
              </a:rPr>
              <a:t> </a:t>
            </a:r>
            <a:endParaRPr>
              <a:solidFill>
                <a:srgbClr val="FFFFFF"/>
              </a:solidFill>
              <a:latin typeface="Proxima Nova"/>
              <a:ea typeface="Proxima Nova"/>
              <a:cs typeface="Proxima Nova"/>
              <a:sym typeface="Proxima Nova"/>
            </a:endParaRPr>
          </a:p>
        </p:txBody>
      </p:sp>
      <p:pic>
        <p:nvPicPr>
          <p:cNvPr id="253" name="Google Shape;253;p43"/>
          <p:cNvPicPr preferRelativeResize="0"/>
          <p:nvPr/>
        </p:nvPicPr>
        <p:blipFill>
          <a:blip r:embed="rId3">
            <a:alphaModFix/>
          </a:blip>
          <a:stretch>
            <a:fillRect/>
          </a:stretch>
        </p:blipFill>
        <p:spPr>
          <a:xfrm>
            <a:off x="5029475" y="2792991"/>
            <a:ext cx="2604800" cy="1721709"/>
          </a:xfrm>
          <a:prstGeom prst="rect">
            <a:avLst/>
          </a:prstGeom>
          <a:noFill/>
          <a:ln>
            <a:noFill/>
          </a:ln>
        </p:spPr>
      </p:pic>
      <p:pic>
        <p:nvPicPr>
          <p:cNvPr id="254" name="Google Shape;254;p43"/>
          <p:cNvPicPr preferRelativeResize="0"/>
          <p:nvPr/>
        </p:nvPicPr>
        <p:blipFill>
          <a:blip r:embed="rId4">
            <a:alphaModFix/>
          </a:blip>
          <a:stretch>
            <a:fillRect/>
          </a:stretch>
        </p:blipFill>
        <p:spPr>
          <a:xfrm>
            <a:off x="4806500" y="152400"/>
            <a:ext cx="1784325" cy="2488191"/>
          </a:xfrm>
          <a:prstGeom prst="rect">
            <a:avLst/>
          </a:prstGeom>
          <a:noFill/>
          <a:ln>
            <a:noFill/>
          </a:ln>
        </p:spPr>
      </p:pic>
      <p:pic>
        <p:nvPicPr>
          <p:cNvPr id="255" name="Google Shape;255;p43"/>
          <p:cNvPicPr preferRelativeResize="0"/>
          <p:nvPr/>
        </p:nvPicPr>
        <p:blipFill>
          <a:blip r:embed="rId5">
            <a:alphaModFix/>
          </a:blip>
          <a:stretch>
            <a:fillRect/>
          </a:stretch>
        </p:blipFill>
        <p:spPr>
          <a:xfrm>
            <a:off x="7052050" y="152400"/>
            <a:ext cx="1796287" cy="2488191"/>
          </a:xfrm>
          <a:prstGeom prst="rect">
            <a:avLst/>
          </a:prstGeom>
          <a:noFill/>
          <a:ln>
            <a:noFill/>
          </a:ln>
        </p:spPr>
      </p:pic>
      <p:sp>
        <p:nvSpPr>
          <p:cNvPr id="256" name="Google Shape;256;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6"/>
          <p:cNvSpPr txBox="1"/>
          <p:nvPr>
            <p:ph type="title"/>
          </p:nvPr>
        </p:nvSpPr>
        <p:spPr>
          <a:xfrm>
            <a:off x="311700" y="445025"/>
            <a:ext cx="8520600" cy="124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Why? : Learning to Extract Meaningful</a:t>
            </a:r>
            <a:endParaRPr sz="3600"/>
          </a:p>
          <a:p>
            <a:pPr indent="0" lvl="0" marL="0" rtl="0" algn="l">
              <a:spcBef>
                <a:spcPts val="0"/>
              </a:spcBef>
              <a:spcAft>
                <a:spcPts val="0"/>
              </a:spcAft>
              <a:buNone/>
            </a:pPr>
            <a:r>
              <a:rPr lang="en" sz="3600"/>
              <a:t>Insights From Data</a:t>
            </a:r>
            <a:endParaRPr sz="3600"/>
          </a:p>
        </p:txBody>
      </p:sp>
      <p:sp>
        <p:nvSpPr>
          <p:cNvPr id="115" name="Google Shape;115;p26"/>
          <p:cNvSpPr txBox="1"/>
          <p:nvPr>
            <p:ph idx="1" type="body"/>
          </p:nvPr>
        </p:nvSpPr>
        <p:spPr>
          <a:xfrm>
            <a:off x="311700" y="1859150"/>
            <a:ext cx="8520600" cy="2729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b="1" lang="en" sz="2400"/>
              <a:t>The motivation:</a:t>
            </a:r>
            <a:r>
              <a:rPr lang="en" sz="2400"/>
              <a:t> </a:t>
            </a:r>
            <a:endParaRPr sz="2400"/>
          </a:p>
          <a:p>
            <a:pPr indent="-381000" lvl="1" marL="914400" rtl="0" algn="l">
              <a:spcBef>
                <a:spcPts val="0"/>
              </a:spcBef>
              <a:spcAft>
                <a:spcPts val="0"/>
              </a:spcAft>
              <a:buSzPts val="2400"/>
              <a:buChar char="○"/>
            </a:pPr>
            <a:r>
              <a:rPr lang="en" sz="2400"/>
              <a:t>Practice my new </a:t>
            </a:r>
            <a:r>
              <a:rPr b="1" lang="en" sz="2400"/>
              <a:t>data</a:t>
            </a:r>
            <a:r>
              <a:rPr lang="en" sz="2400"/>
              <a:t> </a:t>
            </a:r>
            <a:r>
              <a:rPr b="1" lang="en" sz="2400"/>
              <a:t>science</a:t>
            </a:r>
            <a:r>
              <a:rPr lang="en" sz="2400"/>
              <a:t> skills</a:t>
            </a:r>
            <a:endParaRPr sz="2400"/>
          </a:p>
          <a:p>
            <a:pPr indent="-381000" lvl="1" marL="914400" rtl="0" algn="l">
              <a:spcBef>
                <a:spcPts val="0"/>
              </a:spcBef>
              <a:spcAft>
                <a:spcPts val="0"/>
              </a:spcAft>
              <a:buSzPts val="2400"/>
              <a:buChar char="○"/>
            </a:pPr>
            <a:r>
              <a:rPr lang="en" sz="2400"/>
              <a:t>Interesting, important, and worth knowing</a:t>
            </a:r>
            <a:endParaRPr sz="2400"/>
          </a:p>
          <a:p>
            <a:pPr indent="-381000" lvl="0" marL="457200" rtl="0" algn="l">
              <a:spcBef>
                <a:spcPts val="0"/>
              </a:spcBef>
              <a:spcAft>
                <a:spcPts val="0"/>
              </a:spcAft>
              <a:buSzPts val="2400"/>
              <a:buChar char="●"/>
            </a:pPr>
            <a:r>
              <a:rPr b="1" lang="en" sz="2400"/>
              <a:t>The data: </a:t>
            </a:r>
            <a:r>
              <a:rPr lang="en" sz="2400"/>
              <a:t>deaths attributed to the </a:t>
            </a:r>
            <a:r>
              <a:rPr b="1" lang="en" sz="2400"/>
              <a:t>COVID-19 </a:t>
            </a:r>
            <a:r>
              <a:rPr lang="en" sz="2400"/>
              <a:t>virus, aka: the </a:t>
            </a:r>
            <a:r>
              <a:rPr b="1" lang="en" sz="2400"/>
              <a:t>Coronavirus</a:t>
            </a:r>
            <a:r>
              <a:rPr lang="en" sz="2400"/>
              <a:t>, aka: </a:t>
            </a:r>
            <a:r>
              <a:rPr b="1" lang="en" sz="2400"/>
              <a:t>SARS-CoV-2 </a:t>
            </a:r>
            <a:r>
              <a:rPr lang="en" sz="2400"/>
              <a:t>(severe acute respiratory syndrome coronavirus 2)</a:t>
            </a:r>
            <a:endParaRPr sz="2400"/>
          </a:p>
        </p:txBody>
      </p:sp>
      <p:sp>
        <p:nvSpPr>
          <p:cNvPr id="116" name="Google Shape;116;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4"/>
          <p:cNvSpPr txBox="1"/>
          <p:nvPr>
            <p:ph idx="4294967295" type="title"/>
          </p:nvPr>
        </p:nvSpPr>
        <p:spPr>
          <a:xfrm>
            <a:off x="311700" y="186700"/>
            <a:ext cx="4084500" cy="10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Aha! </a:t>
            </a:r>
            <a:br>
              <a:rPr lang="en" sz="2400"/>
            </a:br>
            <a:r>
              <a:rPr lang="en" sz="3600"/>
              <a:t>My discoveries</a:t>
            </a:r>
            <a:endParaRPr sz="3600"/>
          </a:p>
        </p:txBody>
      </p:sp>
      <p:sp>
        <p:nvSpPr>
          <p:cNvPr id="262" name="Google Shape;262;p44"/>
          <p:cNvSpPr txBox="1"/>
          <p:nvPr>
            <p:ph idx="4294967295" type="body"/>
          </p:nvPr>
        </p:nvSpPr>
        <p:spPr>
          <a:xfrm>
            <a:off x="311700" y="1364375"/>
            <a:ext cx="4084500" cy="315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 these confidence intervals show?</a:t>
            </a:r>
            <a:endParaRPr/>
          </a:p>
          <a:p>
            <a:pPr indent="-304800" lvl="0" marL="457200" rtl="0" algn="l">
              <a:spcBef>
                <a:spcPts val="1600"/>
              </a:spcBef>
              <a:spcAft>
                <a:spcPts val="0"/>
              </a:spcAft>
              <a:buSzPts val="1200"/>
              <a:buAutoNum type="arabicPeriod"/>
            </a:pPr>
            <a:r>
              <a:rPr lang="en" sz="1200">
                <a:solidFill>
                  <a:srgbClr val="000000"/>
                </a:solidFill>
                <a:highlight>
                  <a:srgbClr val="FFFFFF"/>
                </a:highlight>
                <a:latin typeface="Arial"/>
                <a:ea typeface="Arial"/>
                <a:cs typeface="Arial"/>
                <a:sym typeface="Arial"/>
              </a:rPr>
              <a:t>COVID-19: We can see from the analysis above that when considering only non-zero death counts, there are 186 to 293 more deaths reported in the '50+' age group compared to the '0-49' age group</a:t>
            </a:r>
            <a:endParaRPr sz="1200"/>
          </a:p>
          <a:p>
            <a:pPr indent="-304800" lvl="0" marL="457200" rtl="0" algn="l">
              <a:spcBef>
                <a:spcPts val="1600"/>
              </a:spcBef>
              <a:spcAft>
                <a:spcPts val="1600"/>
              </a:spcAft>
              <a:buSzPts val="1200"/>
              <a:buAutoNum type="arabicPeriod"/>
            </a:pPr>
            <a:r>
              <a:rPr lang="en" sz="1200">
                <a:solidFill>
                  <a:srgbClr val="000000"/>
                </a:solidFill>
                <a:highlight>
                  <a:srgbClr val="FFFFFF"/>
                </a:highlight>
                <a:latin typeface="Arial"/>
                <a:ea typeface="Arial"/>
                <a:cs typeface="Arial"/>
                <a:sym typeface="Arial"/>
              </a:rPr>
              <a:t>Pneumonia: We can see from the analysis above that when considering only non-zero death counts, there are 244 to 344 more deaths reported in the '50+' age group compared to the '0-49' age group</a:t>
            </a:r>
            <a:endParaRPr/>
          </a:p>
        </p:txBody>
      </p:sp>
      <p:pic>
        <p:nvPicPr>
          <p:cNvPr id="263" name="Google Shape;263;p44"/>
          <p:cNvPicPr preferRelativeResize="0"/>
          <p:nvPr/>
        </p:nvPicPr>
        <p:blipFill>
          <a:blip r:embed="rId3">
            <a:alphaModFix/>
          </a:blip>
          <a:stretch>
            <a:fillRect/>
          </a:stretch>
        </p:blipFill>
        <p:spPr>
          <a:xfrm>
            <a:off x="5934225" y="186700"/>
            <a:ext cx="2957920" cy="2270575"/>
          </a:xfrm>
          <a:prstGeom prst="rect">
            <a:avLst/>
          </a:prstGeom>
          <a:noFill/>
          <a:ln>
            <a:noFill/>
          </a:ln>
        </p:spPr>
      </p:pic>
      <p:pic>
        <p:nvPicPr>
          <p:cNvPr id="264" name="Google Shape;264;p44"/>
          <p:cNvPicPr preferRelativeResize="0"/>
          <p:nvPr/>
        </p:nvPicPr>
        <p:blipFill>
          <a:blip r:embed="rId4">
            <a:alphaModFix/>
          </a:blip>
          <a:stretch>
            <a:fillRect/>
          </a:stretch>
        </p:blipFill>
        <p:spPr>
          <a:xfrm>
            <a:off x="5934225" y="2571738"/>
            <a:ext cx="2957925" cy="2258762"/>
          </a:xfrm>
          <a:prstGeom prst="rect">
            <a:avLst/>
          </a:prstGeom>
          <a:noFill/>
          <a:ln>
            <a:noFill/>
          </a:ln>
        </p:spPr>
      </p:pic>
      <p:sp>
        <p:nvSpPr>
          <p:cNvPr id="265" name="Google Shape;265;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5"/>
          <p:cNvSpPr txBox="1"/>
          <p:nvPr>
            <p:ph idx="4294967295" type="title"/>
          </p:nvPr>
        </p:nvSpPr>
        <p:spPr>
          <a:xfrm>
            <a:off x="311700" y="112150"/>
            <a:ext cx="4084500" cy="10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Aha! </a:t>
            </a:r>
            <a:br>
              <a:rPr lang="en" sz="2400"/>
            </a:br>
            <a:r>
              <a:rPr lang="en" sz="3600"/>
              <a:t>My discoveries</a:t>
            </a:r>
            <a:endParaRPr sz="3600"/>
          </a:p>
        </p:txBody>
      </p:sp>
      <p:sp>
        <p:nvSpPr>
          <p:cNvPr id="271" name="Google Shape;271;p45"/>
          <p:cNvSpPr txBox="1"/>
          <p:nvPr>
            <p:ph idx="4294967295" type="body"/>
          </p:nvPr>
        </p:nvSpPr>
        <p:spPr>
          <a:xfrm>
            <a:off x="311700" y="1042900"/>
            <a:ext cx="3958800" cy="315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about the other age groups</a:t>
            </a:r>
            <a:r>
              <a:rPr lang="en"/>
              <a:t>?</a:t>
            </a:r>
            <a:endParaRPr/>
          </a:p>
          <a:p>
            <a:pPr indent="0" lvl="0" marL="0" rtl="0" algn="l">
              <a:spcBef>
                <a:spcPts val="1600"/>
              </a:spcBef>
              <a:spcAft>
                <a:spcPts val="0"/>
              </a:spcAft>
              <a:buNone/>
            </a:pPr>
            <a:r>
              <a:rPr lang="en"/>
              <a:t>This table lists the confidence interval and the common language effect size for all the age group that had a statistically significant difference in deaths reported.</a:t>
            </a:r>
            <a:endParaRPr/>
          </a:p>
          <a:p>
            <a:pPr indent="0" lvl="0" marL="0" rtl="0" algn="l">
              <a:spcBef>
                <a:spcPts val="1600"/>
              </a:spcBef>
              <a:spcAft>
                <a:spcPts val="1600"/>
              </a:spcAft>
              <a:buNone/>
            </a:pPr>
            <a:r>
              <a:rPr lang="en"/>
              <a:t>For example: you can expect the 75-84 age group to have either 48-145 more deaths or about 71.5% more deaths than the 30-49 age group.</a:t>
            </a:r>
            <a:endParaRPr/>
          </a:p>
        </p:txBody>
      </p:sp>
      <p:pic>
        <p:nvPicPr>
          <p:cNvPr id="272" name="Google Shape;272;p45"/>
          <p:cNvPicPr preferRelativeResize="0"/>
          <p:nvPr/>
        </p:nvPicPr>
        <p:blipFill>
          <a:blip r:embed="rId3">
            <a:alphaModFix/>
          </a:blip>
          <a:stretch>
            <a:fillRect/>
          </a:stretch>
        </p:blipFill>
        <p:spPr>
          <a:xfrm>
            <a:off x="4335600" y="471875"/>
            <a:ext cx="4481975" cy="2886000"/>
          </a:xfrm>
          <a:prstGeom prst="rect">
            <a:avLst/>
          </a:prstGeom>
          <a:noFill/>
          <a:ln>
            <a:noFill/>
          </a:ln>
        </p:spPr>
      </p:pic>
      <p:sp>
        <p:nvSpPr>
          <p:cNvPr id="273" name="Google Shape;273;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6"/>
          <p:cNvSpPr txBox="1"/>
          <p:nvPr>
            <p:ph type="title"/>
          </p:nvPr>
        </p:nvSpPr>
        <p:spPr>
          <a:xfrm>
            <a:off x="490250" y="526350"/>
            <a:ext cx="7305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So what the doctors and medical professionals on TV says makes sense! It is important to take precautions to keep our older population safe!</a:t>
            </a:r>
            <a:endParaRPr sz="4300"/>
          </a:p>
        </p:txBody>
      </p:sp>
      <p:sp>
        <p:nvSpPr>
          <p:cNvPr id="279" name="Google Shape;279;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Conclusion</a:t>
            </a:r>
            <a:endParaRPr sz="3600"/>
          </a:p>
        </p:txBody>
      </p:sp>
      <p:sp>
        <p:nvSpPr>
          <p:cNvPr id="285" name="Google Shape;285;p47"/>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The data used in this research shows that among records with at least one reported death there are statistically significant differences in the number of deaths attributed to COVID-19 by age group, and the older the age group the greater number of deaths. The data shows that COVID-19 and Pneumonia both display this trend. </a:t>
            </a:r>
            <a:endParaRPr sz="2400"/>
          </a:p>
        </p:txBody>
      </p:sp>
      <p:sp>
        <p:nvSpPr>
          <p:cNvPr id="286" name="Google Shape;286;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8"/>
          <p:cNvSpPr txBox="1"/>
          <p:nvPr>
            <p:ph idx="4294967295" type="title"/>
          </p:nvPr>
        </p:nvSpPr>
        <p:spPr>
          <a:xfrm>
            <a:off x="311700" y="709050"/>
            <a:ext cx="8292900" cy="372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What else can we learn from this data?</a:t>
            </a:r>
            <a:endParaRPr sz="3200"/>
          </a:p>
          <a:p>
            <a:pPr indent="0" lvl="0" marL="0" rtl="0" algn="l">
              <a:spcBef>
                <a:spcPts val="1600"/>
              </a:spcBef>
              <a:spcAft>
                <a:spcPts val="0"/>
              </a:spcAft>
              <a:buNone/>
            </a:pPr>
            <a:r>
              <a:rPr lang="en" sz="2000"/>
              <a:t>This only considers deaths. What about the survivors?</a:t>
            </a:r>
            <a:endParaRPr sz="2000"/>
          </a:p>
          <a:p>
            <a:pPr indent="0" lvl="0" marL="0" rtl="0" algn="l">
              <a:spcBef>
                <a:spcPts val="1600"/>
              </a:spcBef>
              <a:spcAft>
                <a:spcPts val="0"/>
              </a:spcAft>
              <a:buNone/>
            </a:pPr>
            <a:r>
              <a:rPr lang="en" sz="2000"/>
              <a:t>The younger generations may be able to carry the virus asymptomatically, and that could have a big impact on transmission. Is that something that can be investigated with this data set?</a:t>
            </a:r>
            <a:endParaRPr sz="2000"/>
          </a:p>
          <a:p>
            <a:pPr indent="0" lvl="0" marL="0" rtl="0" algn="l">
              <a:spcBef>
                <a:spcPts val="1600"/>
              </a:spcBef>
              <a:spcAft>
                <a:spcPts val="0"/>
              </a:spcAft>
              <a:buNone/>
            </a:pPr>
            <a:r>
              <a:rPr lang="en" sz="2000"/>
              <a:t>Are there differences between genders?</a:t>
            </a:r>
            <a:endParaRPr sz="2000"/>
          </a:p>
          <a:p>
            <a:pPr indent="0" lvl="0" marL="0" rtl="0" algn="l">
              <a:spcBef>
                <a:spcPts val="1600"/>
              </a:spcBef>
              <a:spcAft>
                <a:spcPts val="0"/>
              </a:spcAft>
              <a:buNone/>
            </a:pPr>
            <a:r>
              <a:rPr lang="en" sz="2000"/>
              <a:t>Are there other data sets that we can pair with this one?</a:t>
            </a:r>
            <a:endParaRPr sz="2000"/>
          </a:p>
          <a:p>
            <a:pPr indent="0" lvl="0" marL="0" rtl="0" algn="l">
              <a:spcBef>
                <a:spcPts val="1600"/>
              </a:spcBef>
              <a:spcAft>
                <a:spcPts val="0"/>
              </a:spcAft>
              <a:buNone/>
            </a:pPr>
            <a:r>
              <a:rPr lang="en" sz="2000"/>
              <a:t>What about deaths reported from states with a larger elderly population? Can that influence be observed?</a:t>
            </a:r>
            <a:endParaRPr sz="2000"/>
          </a:p>
          <a:p>
            <a:pPr indent="0" lvl="0" marL="0" rtl="0" algn="l">
              <a:spcBef>
                <a:spcPts val="1600"/>
              </a:spcBef>
              <a:spcAft>
                <a:spcPts val="1600"/>
              </a:spcAft>
              <a:buNone/>
            </a:pPr>
            <a:r>
              <a:t/>
            </a:r>
            <a:endParaRPr sz="2000"/>
          </a:p>
        </p:txBody>
      </p:sp>
      <p:sp>
        <p:nvSpPr>
          <p:cNvPr id="292" name="Google Shape;292;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9"/>
          <p:cNvSpPr txBox="1"/>
          <p:nvPr>
            <p:ph idx="4294967295" type="title"/>
          </p:nvPr>
        </p:nvSpPr>
        <p:spPr>
          <a:xfrm>
            <a:off x="311700" y="709050"/>
            <a:ext cx="8292900" cy="372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3200"/>
          </a:p>
          <a:p>
            <a:pPr indent="0" lvl="0" marL="0" rtl="0" algn="ctr">
              <a:spcBef>
                <a:spcPts val="1600"/>
              </a:spcBef>
              <a:spcAft>
                <a:spcPts val="0"/>
              </a:spcAft>
              <a:buNone/>
            </a:pPr>
            <a:r>
              <a:rPr lang="en" sz="3200"/>
              <a:t>The End</a:t>
            </a:r>
            <a:endParaRPr sz="3200"/>
          </a:p>
          <a:p>
            <a:pPr indent="0" lvl="0" marL="0" rtl="0" algn="ctr">
              <a:spcBef>
                <a:spcPts val="1600"/>
              </a:spcBef>
              <a:spcAft>
                <a:spcPts val="0"/>
              </a:spcAft>
              <a:buNone/>
            </a:pPr>
            <a:r>
              <a:rPr lang="en" sz="3200"/>
              <a:t>Questions?</a:t>
            </a:r>
            <a:endParaRPr sz="3200"/>
          </a:p>
          <a:p>
            <a:pPr indent="0" lvl="0" marL="0" rtl="0" algn="l">
              <a:spcBef>
                <a:spcPts val="1600"/>
              </a:spcBef>
              <a:spcAft>
                <a:spcPts val="0"/>
              </a:spcAft>
              <a:buNone/>
            </a:pPr>
            <a:r>
              <a:t/>
            </a:r>
            <a:endParaRPr sz="3200"/>
          </a:p>
          <a:p>
            <a:pPr indent="0" lvl="0" marL="0" rtl="0" algn="l">
              <a:spcBef>
                <a:spcPts val="1600"/>
              </a:spcBef>
              <a:spcAft>
                <a:spcPts val="0"/>
              </a:spcAft>
              <a:buNone/>
            </a:pPr>
            <a:r>
              <a:t/>
            </a:r>
            <a:endParaRPr sz="3200"/>
          </a:p>
          <a:p>
            <a:pPr indent="0" lvl="0" marL="0" rtl="0" algn="l">
              <a:spcBef>
                <a:spcPts val="1600"/>
              </a:spcBef>
              <a:spcAft>
                <a:spcPts val="0"/>
              </a:spcAft>
              <a:buNone/>
            </a:pPr>
            <a:r>
              <a:t/>
            </a:r>
            <a:endParaRPr sz="3200"/>
          </a:p>
          <a:p>
            <a:pPr indent="0" lvl="0" marL="0" rtl="0" algn="l">
              <a:spcBef>
                <a:spcPts val="1600"/>
              </a:spcBef>
              <a:spcAft>
                <a:spcPts val="0"/>
              </a:spcAft>
              <a:buNone/>
            </a:pPr>
            <a:r>
              <a:t/>
            </a:r>
            <a:endParaRPr sz="2000"/>
          </a:p>
          <a:p>
            <a:pPr indent="0" lvl="0" marL="0" rtl="0" algn="l">
              <a:spcBef>
                <a:spcPts val="1600"/>
              </a:spcBef>
              <a:spcAft>
                <a:spcPts val="1600"/>
              </a:spcAft>
              <a:buNone/>
            </a:pPr>
            <a:r>
              <a:t/>
            </a:r>
            <a:endParaRPr sz="2000"/>
          </a:p>
        </p:txBody>
      </p:sp>
      <p:sp>
        <p:nvSpPr>
          <p:cNvPr id="298" name="Google Shape;298;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7"/>
          <p:cNvSpPr txBox="1"/>
          <p:nvPr>
            <p:ph idx="1" type="body"/>
          </p:nvPr>
        </p:nvSpPr>
        <p:spPr>
          <a:xfrm>
            <a:off x="100100" y="1024550"/>
            <a:ext cx="87888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According to the CDC website: </a:t>
            </a:r>
            <a:endParaRPr/>
          </a:p>
          <a:p>
            <a:pPr indent="0" lvl="0" marL="457200" rtl="0" algn="l">
              <a:spcBef>
                <a:spcPts val="1600"/>
              </a:spcBef>
              <a:spcAft>
                <a:spcPts val="1600"/>
              </a:spcAft>
              <a:buNone/>
            </a:pPr>
            <a:r>
              <a:rPr lang="en" sz="2000"/>
              <a:t>“</a:t>
            </a:r>
            <a:r>
              <a:rPr lang="en" sz="1500">
                <a:solidFill>
                  <a:srgbClr val="000000"/>
                </a:solidFill>
                <a:highlight>
                  <a:srgbClr val="FFFFFF"/>
                </a:highlight>
                <a:latin typeface="Arial"/>
                <a:ea typeface="Arial"/>
                <a:cs typeface="Arial"/>
                <a:sym typeface="Arial"/>
              </a:rPr>
              <a:t>As you get older, your risk for severe illness from COVID-19 increases. For example, people in their 50s are at higher risk for severe illness than people in their 40s. Similarly, people in their 60s or 70s are, in general, at higher risk for severe illness than people in their 50s. The greatest risk for severe illness from COVID-19 is among those aged 85 or older.”</a:t>
            </a:r>
            <a:endParaRPr sz="2000"/>
          </a:p>
        </p:txBody>
      </p:sp>
      <p:sp>
        <p:nvSpPr>
          <p:cNvPr id="122" name="Google Shape;122;p27"/>
          <p:cNvSpPr txBox="1"/>
          <p:nvPr/>
        </p:nvSpPr>
        <p:spPr>
          <a:xfrm>
            <a:off x="121350" y="4083200"/>
            <a:ext cx="8901300" cy="73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333333"/>
                </a:solidFill>
                <a:highlight>
                  <a:srgbClr val="FFFFFF"/>
                </a:highlight>
              </a:rPr>
              <a:t>Last Updated Sept. 11, 2020</a:t>
            </a:r>
            <a:endParaRPr sz="1000">
              <a:solidFill>
                <a:srgbClr val="333333"/>
              </a:solidFill>
              <a:highlight>
                <a:srgbClr val="FFFFFF"/>
              </a:highlight>
            </a:endParaRPr>
          </a:p>
          <a:p>
            <a:pPr indent="0" lvl="0" marL="0" rtl="0" algn="l">
              <a:lnSpc>
                <a:spcPct val="115000"/>
              </a:lnSpc>
              <a:spcBef>
                <a:spcPts val="0"/>
              </a:spcBef>
              <a:spcAft>
                <a:spcPts val="0"/>
              </a:spcAft>
              <a:buNone/>
            </a:pPr>
            <a:r>
              <a:rPr lang="en" sz="1000">
                <a:solidFill>
                  <a:srgbClr val="333333"/>
                </a:solidFill>
                <a:highlight>
                  <a:srgbClr val="FFFFFF"/>
                </a:highlight>
              </a:rPr>
              <a:t>Content source: National Center for Immunization and Respiratory Diseases (NCIRD), Division of Viral Diseases</a:t>
            </a:r>
            <a:endParaRPr sz="1000">
              <a:solidFill>
                <a:srgbClr val="333333"/>
              </a:solidFill>
              <a:highlight>
                <a:srgbClr val="FFFFFF"/>
              </a:highlight>
            </a:endParaRPr>
          </a:p>
          <a:p>
            <a:pPr indent="0" lvl="0" marL="0" rtl="0" algn="l">
              <a:lnSpc>
                <a:spcPct val="115000"/>
              </a:lnSpc>
              <a:spcBef>
                <a:spcPts val="0"/>
              </a:spcBef>
              <a:spcAft>
                <a:spcPts val="0"/>
              </a:spcAft>
              <a:buNone/>
            </a:pPr>
            <a:r>
              <a:rPr lang="en" sz="1000">
                <a:solidFill>
                  <a:srgbClr val="333333"/>
                </a:solidFill>
                <a:highlight>
                  <a:srgbClr val="FFFFFF"/>
                </a:highlight>
              </a:rPr>
              <a:t>Found at: https://www.cdc.gov/coronavirus/2019-ncov/need-extra-precautions/older-adults.html#:~:text=The%20greatest%20risk%20for%20severe,as%20having%20underlying%20medical%20conditions.</a:t>
            </a:r>
            <a:endParaRPr sz="1000">
              <a:solidFill>
                <a:srgbClr val="333333"/>
              </a:solidFill>
              <a:highlight>
                <a:srgbClr val="FFFFFF"/>
              </a:highlight>
            </a:endParaRPr>
          </a:p>
        </p:txBody>
      </p:sp>
      <p:sp>
        <p:nvSpPr>
          <p:cNvPr id="123" name="Google Shape;123;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8"/>
          <p:cNvSpPr txBox="1"/>
          <p:nvPr>
            <p:ph type="title"/>
          </p:nvPr>
        </p:nvSpPr>
        <p:spPr>
          <a:xfrm>
            <a:off x="311700" y="145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Will the reported deaths impact these age groups the same way the reported hospitalization have?</a:t>
            </a:r>
            <a:endParaRPr sz="2300"/>
          </a:p>
        </p:txBody>
      </p:sp>
      <p:pic>
        <p:nvPicPr>
          <p:cNvPr id="129" name="Google Shape;129;p28"/>
          <p:cNvPicPr preferRelativeResize="0"/>
          <p:nvPr/>
        </p:nvPicPr>
        <p:blipFill>
          <a:blip r:embed="rId3">
            <a:alphaModFix/>
          </a:blip>
          <a:stretch>
            <a:fillRect/>
          </a:stretch>
        </p:blipFill>
        <p:spPr>
          <a:xfrm>
            <a:off x="1363375" y="1105100"/>
            <a:ext cx="6745908" cy="3820975"/>
          </a:xfrm>
          <a:prstGeom prst="rect">
            <a:avLst/>
          </a:prstGeom>
          <a:noFill/>
          <a:ln>
            <a:noFill/>
          </a:ln>
        </p:spPr>
      </p:pic>
      <p:sp>
        <p:nvSpPr>
          <p:cNvPr id="130" name="Google Shape;130;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9"/>
          <p:cNvSpPr txBox="1"/>
          <p:nvPr>
            <p:ph type="title"/>
          </p:nvPr>
        </p:nvSpPr>
        <p:spPr>
          <a:xfrm>
            <a:off x="245825" y="724200"/>
            <a:ext cx="4055700" cy="3695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300"/>
              <a:t>When I consider all the records for deaths attributed to COVID-19 that had at least one death, can a statistically significant difference be observed between age groups, and how does this compare with the reported deaths attributed to the ‘Flu’ or Pneumonia? </a:t>
            </a:r>
            <a:endParaRPr sz="2300"/>
          </a:p>
        </p:txBody>
      </p:sp>
      <p:sp>
        <p:nvSpPr>
          <p:cNvPr id="136" name="Google Shape;136;p2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2400"/>
              <a:t>Doctors and medical professionals in the media claim that the elderly are at a greater risk of having a fatal encounter with COVID-19. Does this data set confirm or contradict that claim? </a:t>
            </a:r>
            <a:endParaRPr sz="2400"/>
          </a:p>
        </p:txBody>
      </p:sp>
      <p:sp>
        <p:nvSpPr>
          <p:cNvPr id="137" name="Google Shape;137;p29"/>
          <p:cNvSpPr txBox="1"/>
          <p:nvPr/>
        </p:nvSpPr>
        <p:spPr>
          <a:xfrm>
            <a:off x="1034750" y="112350"/>
            <a:ext cx="7224300" cy="4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500" u="sng">
                <a:latin typeface="Proxima Nova"/>
                <a:ea typeface="Proxima Nova"/>
                <a:cs typeface="Proxima Nova"/>
                <a:sym typeface="Proxima Nova"/>
              </a:rPr>
              <a:t>Forming a black a</a:t>
            </a:r>
            <a:r>
              <a:rPr lang="en" sz="3500" u="sng">
                <a:solidFill>
                  <a:srgbClr val="FFFFFF"/>
                </a:solidFill>
                <a:latin typeface="Proxima Nova"/>
                <a:ea typeface="Proxima Nova"/>
                <a:cs typeface="Proxima Nova"/>
                <a:sym typeface="Proxima Nova"/>
              </a:rPr>
              <a:t>nd white question</a:t>
            </a:r>
            <a:r>
              <a:rPr lang="en" sz="3500">
                <a:solidFill>
                  <a:srgbClr val="FFFFFF"/>
                </a:solidFill>
                <a:latin typeface="Proxima Nova"/>
                <a:ea typeface="Proxima Nova"/>
                <a:cs typeface="Proxima Nova"/>
                <a:sym typeface="Proxima Nova"/>
              </a:rPr>
              <a:t>:</a:t>
            </a:r>
            <a:r>
              <a:rPr lang="en" sz="3500">
                <a:latin typeface="Proxima Nova"/>
                <a:ea typeface="Proxima Nova"/>
                <a:cs typeface="Proxima Nova"/>
                <a:sym typeface="Proxima Nova"/>
              </a:rPr>
              <a:t> </a:t>
            </a:r>
            <a:endParaRPr sz="3500">
              <a:latin typeface="Proxima Nova"/>
              <a:ea typeface="Proxima Nova"/>
              <a:cs typeface="Proxima Nova"/>
              <a:sym typeface="Proxima Nova"/>
            </a:endParaRPr>
          </a:p>
        </p:txBody>
      </p:sp>
      <p:sp>
        <p:nvSpPr>
          <p:cNvPr id="138" name="Google Shape;138;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0"/>
          <p:cNvSpPr txBox="1"/>
          <p:nvPr>
            <p:ph type="title"/>
          </p:nvPr>
        </p:nvSpPr>
        <p:spPr>
          <a:xfrm>
            <a:off x="490250" y="526350"/>
            <a:ext cx="7487400" cy="4090800"/>
          </a:xfrm>
          <a:prstGeom prst="rect">
            <a:avLst/>
          </a:prstGeom>
        </p:spPr>
        <p:txBody>
          <a:bodyPr anchorCtr="0" anchor="ctr" bIns="91425" lIns="91425" spcFirstLastPara="1" rIns="91425" wrap="square" tIns="91425">
            <a:noAutofit/>
          </a:bodyPr>
          <a:lstStyle/>
          <a:p>
            <a:pPr indent="-533400" lvl="0" marL="457200" rtl="0" algn="l">
              <a:spcBef>
                <a:spcPts val="0"/>
              </a:spcBef>
              <a:spcAft>
                <a:spcPts val="0"/>
              </a:spcAft>
              <a:buSzPts val="4800"/>
              <a:buChar char="●"/>
            </a:pPr>
            <a:r>
              <a:rPr b="1" lang="en" sz="4400"/>
              <a:t>The null hypothesis</a:t>
            </a:r>
            <a:r>
              <a:rPr b="1" lang="en" sz="2000"/>
              <a:t> </a:t>
            </a:r>
            <a:endParaRPr b="1" sz="2000"/>
          </a:p>
          <a:p>
            <a:pPr indent="0" lvl="0" marL="457200" rtl="0" algn="l">
              <a:spcBef>
                <a:spcPts val="0"/>
              </a:spcBef>
              <a:spcAft>
                <a:spcPts val="0"/>
              </a:spcAft>
              <a:buNone/>
            </a:pPr>
            <a:r>
              <a:rPr b="1" lang="en" sz="2000"/>
              <a:t>(The difference of (means or medians) is ~0 )</a:t>
            </a:r>
            <a:endParaRPr b="1" sz="4400"/>
          </a:p>
          <a:p>
            <a:pPr indent="0" lvl="0" marL="457200" rtl="0" algn="l">
              <a:spcBef>
                <a:spcPts val="0"/>
              </a:spcBef>
              <a:spcAft>
                <a:spcPts val="0"/>
              </a:spcAft>
              <a:buNone/>
            </a:pPr>
            <a:r>
              <a:t/>
            </a:r>
            <a:endParaRPr b="1" sz="4400"/>
          </a:p>
          <a:p>
            <a:pPr indent="-533400" lvl="0" marL="457200" rtl="0" algn="l">
              <a:spcBef>
                <a:spcPts val="0"/>
              </a:spcBef>
              <a:spcAft>
                <a:spcPts val="0"/>
              </a:spcAft>
              <a:buSzPts val="4800"/>
              <a:buChar char="●"/>
            </a:pPr>
            <a:r>
              <a:rPr b="1" lang="en" sz="4400"/>
              <a:t>The alternative hypothesis</a:t>
            </a:r>
            <a:endParaRPr b="1" sz="4400"/>
          </a:p>
          <a:p>
            <a:pPr indent="0" lvl="0" marL="457200" rtl="0" algn="l">
              <a:spcBef>
                <a:spcPts val="0"/>
              </a:spcBef>
              <a:spcAft>
                <a:spcPts val="0"/>
              </a:spcAft>
              <a:buNone/>
            </a:pPr>
            <a:r>
              <a:rPr b="1" lang="en" sz="2000"/>
              <a:t> (or prediction that the (means or medians) will have a statistically significant difference)</a:t>
            </a:r>
            <a:endParaRPr sz="4400"/>
          </a:p>
        </p:txBody>
      </p:sp>
      <p:sp>
        <p:nvSpPr>
          <p:cNvPr id="144" name="Google Shape;144;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1"/>
          <p:cNvSpPr txBox="1"/>
          <p:nvPr>
            <p:ph type="title"/>
          </p:nvPr>
        </p:nvSpPr>
        <p:spPr>
          <a:xfrm>
            <a:off x="899100" y="526350"/>
            <a:ext cx="6866400" cy="4090800"/>
          </a:xfrm>
          <a:prstGeom prst="rect">
            <a:avLst/>
          </a:prstGeom>
        </p:spPr>
        <p:txBody>
          <a:bodyPr anchorCtr="0" anchor="ctr" bIns="91425" lIns="91425" spcFirstLastPara="1" rIns="91425" wrap="square" tIns="91425">
            <a:noAutofit/>
          </a:bodyPr>
          <a:lstStyle/>
          <a:p>
            <a:pPr indent="-508000" lvl="0" marL="457200" rtl="0" algn="l">
              <a:spcBef>
                <a:spcPts val="0"/>
              </a:spcBef>
              <a:spcAft>
                <a:spcPts val="0"/>
              </a:spcAft>
              <a:buSzPts val="4400"/>
              <a:buChar char="●"/>
            </a:pPr>
            <a:r>
              <a:rPr lang="en" sz="4400"/>
              <a:t>What do you think will happen?</a:t>
            </a:r>
            <a:endParaRPr sz="4400"/>
          </a:p>
          <a:p>
            <a:pPr indent="-508000" lvl="0" marL="457200" rtl="0" algn="l">
              <a:spcBef>
                <a:spcPts val="0"/>
              </a:spcBef>
              <a:spcAft>
                <a:spcPts val="0"/>
              </a:spcAft>
              <a:buSzPts val="4400"/>
              <a:buChar char="●"/>
            </a:pPr>
            <a:r>
              <a:rPr lang="en" sz="4400"/>
              <a:t>Will the null be rejected and the alternative be accepted, or will the null  be kept</a:t>
            </a:r>
            <a:r>
              <a:rPr lang="en" sz="4400"/>
              <a:t>?</a:t>
            </a:r>
            <a:endParaRPr sz="4400"/>
          </a:p>
        </p:txBody>
      </p:sp>
      <p:sp>
        <p:nvSpPr>
          <p:cNvPr id="150" name="Google Shape;150;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2"/>
          <p:cNvSpPr txBox="1"/>
          <p:nvPr>
            <p:ph type="title"/>
          </p:nvPr>
        </p:nvSpPr>
        <p:spPr>
          <a:xfrm>
            <a:off x="249300" y="207825"/>
            <a:ext cx="8520600" cy="89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Research: </a:t>
            </a:r>
            <a:r>
              <a:rPr lang="en" sz="2200"/>
              <a:t>A brief</a:t>
            </a:r>
            <a:r>
              <a:rPr lang="en" sz="2200"/>
              <a:t> “play-by-play”</a:t>
            </a:r>
            <a:endParaRPr sz="2200"/>
          </a:p>
        </p:txBody>
      </p:sp>
      <p:sp>
        <p:nvSpPr>
          <p:cNvPr id="156" name="Google Shape;156;p32"/>
          <p:cNvSpPr txBox="1"/>
          <p:nvPr>
            <p:ph idx="1" type="body"/>
          </p:nvPr>
        </p:nvSpPr>
        <p:spPr>
          <a:xfrm>
            <a:off x="311700" y="962150"/>
            <a:ext cx="8520600" cy="3645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Search for data</a:t>
            </a:r>
            <a:endParaRPr sz="2400"/>
          </a:p>
          <a:p>
            <a:pPr indent="-381000" lvl="1" marL="914400" rtl="0" algn="l">
              <a:spcBef>
                <a:spcPts val="0"/>
              </a:spcBef>
              <a:spcAft>
                <a:spcPts val="0"/>
              </a:spcAft>
              <a:buSzPts val="2400"/>
              <a:buChar char="○"/>
            </a:pPr>
            <a:r>
              <a:rPr lang="en" sz="2400"/>
              <a:t>Found some open source data at: </a:t>
            </a:r>
            <a:r>
              <a:rPr lang="en" sz="1650" u="sng">
                <a:solidFill>
                  <a:srgbClr val="1A466C"/>
                </a:solidFill>
                <a:highlight>
                  <a:srgbClr val="FFFFFF"/>
                </a:highlight>
                <a:latin typeface="Arial"/>
                <a:ea typeface="Arial"/>
                <a:cs typeface="Arial"/>
                <a:sym typeface="Arial"/>
                <a:hlinkClick r:id="rId3">
                  <a:extLst>
                    <a:ext uri="{A12FA001-AC4F-418D-AE19-62706E023703}">
                      <ahyp:hlinkClr val="tx"/>
                    </a:ext>
                  </a:extLst>
                </a:hlinkClick>
              </a:rPr>
              <a:t>https://data.cdc.gov/NCHS/Provisional-COVID-19-Death-Counts-by-Sex-Age-and-S/9bhg-hcku</a:t>
            </a:r>
            <a:r>
              <a:rPr lang="en" sz="1650">
                <a:solidFill>
                  <a:srgbClr val="000000"/>
                </a:solidFill>
                <a:highlight>
                  <a:srgbClr val="FFFFFF"/>
                </a:highlight>
                <a:latin typeface="Arial"/>
                <a:ea typeface="Arial"/>
                <a:cs typeface="Arial"/>
                <a:sym typeface="Arial"/>
              </a:rPr>
              <a:t> </a:t>
            </a:r>
            <a:endParaRPr sz="1650">
              <a:solidFill>
                <a:srgbClr val="000000"/>
              </a:solidFill>
              <a:highlight>
                <a:srgbClr val="FFFFFF"/>
              </a:highlight>
              <a:latin typeface="Arial"/>
              <a:ea typeface="Arial"/>
              <a:cs typeface="Arial"/>
              <a:sym typeface="Arial"/>
            </a:endParaRPr>
          </a:p>
          <a:p>
            <a:pPr indent="-381000" lvl="1" marL="914400" rtl="0" algn="l">
              <a:spcBef>
                <a:spcPts val="0"/>
              </a:spcBef>
              <a:spcAft>
                <a:spcPts val="0"/>
              </a:spcAft>
              <a:buClr>
                <a:srgbClr val="000000"/>
              </a:buClr>
              <a:buSzPts val="2400"/>
              <a:buFont typeface="Arial"/>
              <a:buChar char="○"/>
            </a:pPr>
            <a:r>
              <a:rPr lang="en" sz="2400">
                <a:solidFill>
                  <a:srgbClr val="000000"/>
                </a:solidFill>
                <a:highlight>
                  <a:srgbClr val="FFFFFF"/>
                </a:highlight>
                <a:latin typeface="Arial"/>
                <a:ea typeface="Arial"/>
                <a:cs typeface="Arial"/>
                <a:sym typeface="Arial"/>
              </a:rPr>
              <a:t>Alway read accompanying documentation</a:t>
            </a:r>
            <a:endParaRPr sz="2400">
              <a:solidFill>
                <a:srgbClr val="000000"/>
              </a:solidFill>
              <a:highlight>
                <a:srgbClr val="FFFFFF"/>
              </a:highlight>
              <a:latin typeface="Arial"/>
              <a:ea typeface="Arial"/>
              <a:cs typeface="Arial"/>
              <a:sym typeface="Arial"/>
            </a:endParaRPr>
          </a:p>
          <a:p>
            <a:pPr indent="-381000" lvl="0" marL="457200" rtl="0" algn="l">
              <a:spcBef>
                <a:spcPts val="0"/>
              </a:spcBef>
              <a:spcAft>
                <a:spcPts val="0"/>
              </a:spcAft>
              <a:buSzPts val="2400"/>
              <a:buChar char="➢"/>
            </a:pPr>
            <a:r>
              <a:rPr lang="en" sz="2400"/>
              <a:t>Exploring and Cleaning</a:t>
            </a:r>
            <a:endParaRPr sz="2400"/>
          </a:p>
          <a:p>
            <a:pPr indent="-381000" lvl="1" marL="914400" rtl="0" algn="l">
              <a:spcBef>
                <a:spcPts val="0"/>
              </a:spcBef>
              <a:spcAft>
                <a:spcPts val="0"/>
              </a:spcAft>
              <a:buSzPts val="2400"/>
              <a:buChar char="○"/>
            </a:pPr>
            <a:r>
              <a:rPr lang="en" sz="2400"/>
              <a:t>Data rarely comes in ideal shape and never comes  conveniently pre-arranged just for you. </a:t>
            </a:r>
            <a:endParaRPr sz="2400"/>
          </a:p>
          <a:p>
            <a:pPr indent="-381000" lvl="1" marL="914400" rtl="0" algn="l">
              <a:spcBef>
                <a:spcPts val="0"/>
              </a:spcBef>
              <a:spcAft>
                <a:spcPts val="0"/>
              </a:spcAft>
              <a:buSzPts val="2400"/>
              <a:buChar char="○"/>
            </a:pPr>
            <a:r>
              <a:rPr lang="en" sz="2400"/>
              <a:t>Determine arrangement and eliminate overlap and excess.</a:t>
            </a:r>
            <a:endParaRPr sz="2400"/>
          </a:p>
          <a:p>
            <a:pPr indent="0" lvl="0" marL="0" rtl="0" algn="l">
              <a:spcBef>
                <a:spcPts val="1600"/>
              </a:spcBef>
              <a:spcAft>
                <a:spcPts val="1600"/>
              </a:spcAft>
              <a:buNone/>
            </a:pPr>
            <a:r>
              <a:t/>
            </a:r>
            <a:endParaRPr sz="2400"/>
          </a:p>
        </p:txBody>
      </p:sp>
      <p:sp>
        <p:nvSpPr>
          <p:cNvPr id="157" name="Google Shape;157;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3"/>
          <p:cNvSpPr txBox="1"/>
          <p:nvPr>
            <p:ph type="title"/>
          </p:nvPr>
        </p:nvSpPr>
        <p:spPr>
          <a:xfrm>
            <a:off x="249300" y="207825"/>
            <a:ext cx="8520600" cy="89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Research: </a:t>
            </a:r>
            <a:r>
              <a:rPr lang="en" sz="2200"/>
              <a:t>A brief “play-by-play” cont’d...</a:t>
            </a:r>
            <a:endParaRPr sz="2200"/>
          </a:p>
        </p:txBody>
      </p:sp>
      <p:sp>
        <p:nvSpPr>
          <p:cNvPr id="163" name="Google Shape;163;p33"/>
          <p:cNvSpPr txBox="1"/>
          <p:nvPr>
            <p:ph idx="1" type="body"/>
          </p:nvPr>
        </p:nvSpPr>
        <p:spPr>
          <a:xfrm>
            <a:off x="311700" y="962150"/>
            <a:ext cx="4906800" cy="3645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Getting a feel for the data</a:t>
            </a:r>
            <a:endParaRPr sz="2400"/>
          </a:p>
          <a:p>
            <a:pPr indent="-381000" lvl="1" marL="914400" rtl="0" algn="l">
              <a:spcBef>
                <a:spcPts val="0"/>
              </a:spcBef>
              <a:spcAft>
                <a:spcPts val="0"/>
              </a:spcAft>
              <a:buSzPts val="2400"/>
              <a:buChar char="○"/>
            </a:pPr>
            <a:r>
              <a:rPr lang="en" sz="2400"/>
              <a:t>Preliminary visualization:</a:t>
            </a:r>
            <a:endParaRPr sz="2400"/>
          </a:p>
          <a:p>
            <a:pPr indent="-381000" lvl="2" marL="1371600" rtl="0" algn="l">
              <a:spcBef>
                <a:spcPts val="0"/>
              </a:spcBef>
              <a:spcAft>
                <a:spcPts val="0"/>
              </a:spcAft>
              <a:buSzPts val="2400"/>
              <a:buChar char="■"/>
            </a:pPr>
            <a:r>
              <a:rPr lang="en" sz="2400"/>
              <a:t>Distribution</a:t>
            </a:r>
            <a:endParaRPr sz="2400"/>
          </a:p>
          <a:p>
            <a:pPr indent="-381000" lvl="0" marL="457200" rtl="0" algn="l">
              <a:spcBef>
                <a:spcPts val="0"/>
              </a:spcBef>
              <a:spcAft>
                <a:spcPts val="0"/>
              </a:spcAft>
              <a:buSzPts val="2400"/>
              <a:buChar char="➢"/>
            </a:pPr>
            <a:r>
              <a:rPr lang="en" sz="2400"/>
              <a:t>What Tools Should I Use?</a:t>
            </a:r>
            <a:endParaRPr sz="2400"/>
          </a:p>
          <a:p>
            <a:pPr indent="-381000" lvl="1" marL="914400" rtl="0" algn="l">
              <a:spcBef>
                <a:spcPts val="0"/>
              </a:spcBef>
              <a:spcAft>
                <a:spcPts val="0"/>
              </a:spcAft>
              <a:buSzPts val="2400"/>
              <a:buChar char="○"/>
            </a:pPr>
            <a:r>
              <a:rPr lang="en" sz="2400"/>
              <a:t>Determine testing methods</a:t>
            </a:r>
            <a:endParaRPr sz="2400"/>
          </a:p>
          <a:p>
            <a:pPr indent="-381000" lvl="1" marL="914400" rtl="0" algn="l">
              <a:spcBef>
                <a:spcPts val="0"/>
              </a:spcBef>
              <a:spcAft>
                <a:spcPts val="0"/>
              </a:spcAft>
              <a:buSzPts val="2400"/>
              <a:buChar char="○"/>
            </a:pPr>
            <a:r>
              <a:rPr lang="en" sz="2400"/>
              <a:t>Which test best fits the distribution of my data sets?</a:t>
            </a:r>
            <a:endParaRPr sz="2400"/>
          </a:p>
          <a:p>
            <a:pPr indent="0" lvl="0" marL="0" rtl="0" algn="l">
              <a:spcBef>
                <a:spcPts val="1600"/>
              </a:spcBef>
              <a:spcAft>
                <a:spcPts val="1600"/>
              </a:spcAft>
              <a:buNone/>
            </a:pPr>
            <a:r>
              <a:t/>
            </a:r>
            <a:endParaRPr sz="2400"/>
          </a:p>
        </p:txBody>
      </p:sp>
      <p:pic>
        <p:nvPicPr>
          <p:cNvPr id="164" name="Google Shape;164;p33"/>
          <p:cNvPicPr preferRelativeResize="0"/>
          <p:nvPr/>
        </p:nvPicPr>
        <p:blipFill>
          <a:blip r:embed="rId3">
            <a:alphaModFix/>
          </a:blip>
          <a:stretch>
            <a:fillRect/>
          </a:stretch>
        </p:blipFill>
        <p:spPr>
          <a:xfrm>
            <a:off x="5707975" y="1110375"/>
            <a:ext cx="3006250" cy="2922750"/>
          </a:xfrm>
          <a:prstGeom prst="rect">
            <a:avLst/>
          </a:prstGeom>
          <a:noFill/>
          <a:ln>
            <a:noFill/>
          </a:ln>
        </p:spPr>
      </p:pic>
      <p:sp>
        <p:nvSpPr>
          <p:cNvPr id="165" name="Google Shape;165;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