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1" r:id="rId7"/>
    <p:sldId id="263" r:id="rId8"/>
    <p:sldId id="264" r:id="rId9"/>
    <p:sldId id="265" r:id="rId10"/>
    <p:sldId id="266" r:id="rId11"/>
    <p:sldId id="267" r:id="rId12"/>
    <p:sldId id="281" r:id="rId13"/>
    <p:sldId id="268" r:id="rId14"/>
    <p:sldId id="283" r:id="rId15"/>
    <p:sldId id="280" r:id="rId16"/>
    <p:sldId id="282"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c3d80a1e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c3d80a1e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4400e73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4400e73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006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4400e73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4400e73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4400e73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4400e73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72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c3d80a1e4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c3d80a1e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c3d80a1e4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c3d80a1e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58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c3d80a1e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c3d80a1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c3d80a1e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c3d80a1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4400e73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4400e73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9c40d9f9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9c40d9f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c3d80a1e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c3d80a1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c3d80a1e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c3d80a1e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b9a3abe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b9a3ab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descr="White cloud in front of dark blue star-filled sky"/>
          <p:cNvPicPr preferRelativeResize="0"/>
          <p:nvPr/>
        </p:nvPicPr>
        <p:blipFill rotWithShape="1">
          <a:blip r:embed="rId3">
            <a:alphaModFix/>
          </a:blip>
          <a:srcRect r="1719" b="17067"/>
          <a:stretch/>
        </p:blipFill>
        <p:spPr>
          <a:xfrm>
            <a:off x="0" y="0"/>
            <a:ext cx="9144001" cy="5143500"/>
          </a:xfrm>
          <a:prstGeom prst="rect">
            <a:avLst/>
          </a:prstGeom>
          <a:noFill/>
          <a:ln>
            <a:noFill/>
          </a:ln>
        </p:spPr>
      </p:pic>
      <p:sp>
        <p:nvSpPr>
          <p:cNvPr id="105" name="Google Shape;105;p25"/>
          <p:cNvSpPr txBox="1">
            <a:spLocks noGrp="1"/>
          </p:cNvSpPr>
          <p:nvPr>
            <p:ph type="ctrTitle"/>
          </p:nvPr>
        </p:nvSpPr>
        <p:spPr>
          <a:xfrm>
            <a:off x="510450" y="1467225"/>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Predicting Video Game Sales</a:t>
            </a:r>
            <a:endParaRPr sz="6000" dirty="0"/>
          </a:p>
        </p:txBody>
      </p:sp>
      <p:sp>
        <p:nvSpPr>
          <p:cNvPr id="106" name="Google Shape;106;p25"/>
          <p:cNvSpPr txBox="1">
            <a:spLocks noGrp="1"/>
          </p:cNvSpPr>
          <p:nvPr>
            <p:ph type="subTitle" idx="1"/>
          </p:nvPr>
        </p:nvSpPr>
        <p:spPr>
          <a:xfrm>
            <a:off x="510450" y="337316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
            </a:r>
            <a:r>
              <a:rPr lang="en" sz="2400"/>
              <a:t>y</a:t>
            </a:r>
            <a:r>
              <a:rPr lang="en"/>
              <a:t> Christopher Clegg</a:t>
            </a:r>
            <a:endParaRPr/>
          </a:p>
        </p:txBody>
      </p:sp>
      <p:sp>
        <p:nvSpPr>
          <p:cNvPr id="107" name="Google Shape;107;p25"/>
          <p:cNvSpPr txBox="1">
            <a:spLocks noGrp="1"/>
          </p:cNvSpPr>
          <p:nvPr>
            <p:ph type="subTitle" idx="1"/>
          </p:nvPr>
        </p:nvSpPr>
        <p:spPr>
          <a:xfrm>
            <a:off x="510450" y="4370773"/>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ece.clegg@gmail.com</a:t>
            </a:r>
            <a:endParaRPr sz="1800"/>
          </a:p>
        </p:txBody>
      </p:sp>
      <p:cxnSp>
        <p:nvCxnSpPr>
          <p:cNvPr id="108" name="Google Shape;108;p25"/>
          <p:cNvCxnSpPr/>
          <p:nvPr/>
        </p:nvCxnSpPr>
        <p:spPr>
          <a:xfrm rot="10800000" flipH="1">
            <a:off x="596075" y="3176025"/>
            <a:ext cx="8066400" cy="6300"/>
          </a:xfrm>
          <a:prstGeom prst="straightConnector1">
            <a:avLst/>
          </a:prstGeom>
          <a:noFill/>
          <a:ln w="19050" cap="flat" cmpd="sng">
            <a:solidFill>
              <a:schemeClr val="lt1"/>
            </a:solidFill>
            <a:prstDash val="solid"/>
            <a:round/>
            <a:headEnd type="none" w="med" len="med"/>
            <a:tailEnd type="none" w="med" len="med"/>
          </a:ln>
        </p:spPr>
      </p:cxnSp>
      <p:sp>
        <p:nvSpPr>
          <p:cNvPr id="109" name="Google Shape;10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txBox="1">
            <a:spLocks noGrp="1"/>
          </p:cNvSpPr>
          <p:nvPr>
            <p:ph type="title"/>
          </p:nvPr>
        </p:nvSpPr>
        <p:spPr>
          <a:xfrm>
            <a:off x="265500" y="110671"/>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XGBoost Regression.</a:t>
            </a:r>
            <a:endParaRPr dirty="0"/>
          </a:p>
        </p:txBody>
      </p:sp>
      <p:sp>
        <p:nvSpPr>
          <p:cNvPr id="186" name="Google Shape;186;p36"/>
          <p:cNvSpPr txBox="1">
            <a:spLocks noGrp="1"/>
          </p:cNvSpPr>
          <p:nvPr>
            <p:ph type="subTitle" idx="1"/>
          </p:nvPr>
        </p:nvSpPr>
        <p:spPr>
          <a:xfrm>
            <a:off x="265500" y="1452432"/>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Random Decision Tree with a self-correcting feature.</a:t>
            </a:r>
          </a:p>
          <a:p>
            <a:pPr marL="0" lvl="0" indent="0" algn="ctr" rtl="0">
              <a:spcBef>
                <a:spcPts val="0"/>
              </a:spcBef>
              <a:spcAft>
                <a:spcPts val="0"/>
              </a:spcAft>
              <a:buNone/>
            </a:pPr>
            <a:r>
              <a:rPr lang="en" b="1" u="sng" dirty="0"/>
              <a:t>Accuracy</a:t>
            </a:r>
            <a:r>
              <a:rPr lang="en" dirty="0"/>
              <a:t>:</a:t>
            </a:r>
          </a:p>
          <a:p>
            <a:pPr marL="0" lvl="0" indent="0" algn="ctr" rtl="0">
              <a:spcBef>
                <a:spcPts val="0"/>
              </a:spcBef>
              <a:spcAft>
                <a:spcPts val="0"/>
              </a:spcAft>
              <a:buNone/>
            </a:pPr>
            <a:r>
              <a:rPr lang="en-US" dirty="0"/>
              <a:t>Train Score: 0.852977</a:t>
            </a:r>
          </a:p>
          <a:p>
            <a:pPr marL="0" lvl="0" indent="0" algn="ctr" rtl="0">
              <a:spcBef>
                <a:spcPts val="0"/>
              </a:spcBef>
              <a:spcAft>
                <a:spcPts val="0"/>
              </a:spcAft>
              <a:buNone/>
            </a:pPr>
            <a:r>
              <a:rPr lang="en-US" dirty="0"/>
              <a:t>Test Score: 0.58996</a:t>
            </a:r>
          </a:p>
          <a:p>
            <a:pPr marL="0" lvl="0" indent="0" algn="ctr" rtl="0">
              <a:spcBef>
                <a:spcPts val="0"/>
              </a:spcBef>
              <a:spcAft>
                <a:spcPts val="0"/>
              </a:spcAft>
              <a:buNone/>
            </a:pPr>
            <a:r>
              <a:rPr lang="en-US" b="1" u="sng" dirty="0"/>
              <a:t>Parameters</a:t>
            </a:r>
            <a:r>
              <a:rPr lang="en-US" dirty="0"/>
              <a:t>: </a:t>
            </a:r>
          </a:p>
          <a:p>
            <a:pPr marL="0" lvl="0" indent="0" algn="ctr" rtl="0">
              <a:spcBef>
                <a:spcPts val="0"/>
              </a:spcBef>
              <a:spcAft>
                <a:spcPts val="0"/>
              </a:spcAft>
              <a:buNone/>
            </a:pPr>
            <a:r>
              <a:rPr lang="en-US" dirty="0"/>
              <a:t>Column Sample by tree: 1</a:t>
            </a:r>
          </a:p>
          <a:p>
            <a:pPr marL="0" lvl="0" indent="0" algn="ctr" rtl="0">
              <a:spcBef>
                <a:spcPts val="0"/>
              </a:spcBef>
              <a:spcAft>
                <a:spcPts val="0"/>
              </a:spcAft>
              <a:buNone/>
            </a:pPr>
            <a:r>
              <a:rPr lang="en-US" dirty="0"/>
              <a:t>Max Depth: 14</a:t>
            </a:r>
          </a:p>
          <a:p>
            <a:pPr marL="0" lvl="0" indent="0" algn="ctr" rtl="0">
              <a:spcBef>
                <a:spcPts val="0"/>
              </a:spcBef>
              <a:spcAft>
                <a:spcPts val="0"/>
              </a:spcAft>
              <a:buNone/>
            </a:pPr>
            <a:r>
              <a:rPr lang="en-US" dirty="0"/>
              <a:t>Subsample: 0.5</a:t>
            </a:r>
          </a:p>
          <a:p>
            <a:pPr marL="0" lvl="0" indent="0" algn="ctr" rtl="0">
              <a:spcBef>
                <a:spcPts val="0"/>
              </a:spcBef>
              <a:spcAft>
                <a:spcPts val="0"/>
              </a:spcAft>
              <a:buNone/>
            </a:pPr>
            <a:r>
              <a:rPr lang="en-US" b="1" u="sng" dirty="0"/>
              <a:t>MAE</a:t>
            </a:r>
            <a:r>
              <a:rPr lang="en-US" dirty="0"/>
              <a:t>: 0.437(million)</a:t>
            </a:r>
          </a:p>
          <a:p>
            <a:pPr marL="0" lvl="0" indent="0" algn="ctr" rtl="0">
              <a:spcBef>
                <a:spcPts val="0"/>
              </a:spcBef>
              <a:spcAft>
                <a:spcPts val="0"/>
              </a:spcAft>
              <a:buNone/>
            </a:pPr>
            <a:r>
              <a:rPr lang="en-US" b="1" u="sng" dirty="0"/>
              <a:t>MAPE</a:t>
            </a:r>
            <a:r>
              <a:rPr lang="en-US" dirty="0"/>
              <a:t>: 1.9332 x 100%</a:t>
            </a:r>
            <a:endParaRPr dirty="0"/>
          </a:p>
        </p:txBody>
      </p:sp>
      <p:sp>
        <p:nvSpPr>
          <p:cNvPr id="188" name="Google Shape;188;p36"/>
          <p:cNvSpPr txBox="1"/>
          <p:nvPr/>
        </p:nvSpPr>
        <p:spPr>
          <a:xfrm>
            <a:off x="4922826" y="3818779"/>
            <a:ext cx="43197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Proxima Nova"/>
                <a:ea typeface="Proxima Nova"/>
                <a:cs typeface="Proxima Nova"/>
                <a:sym typeface="Proxima Nova"/>
              </a:rPr>
              <a:t>Figure 1.  Predicted vs True values (Sales in Millions)</a:t>
            </a:r>
            <a:r>
              <a:rPr lang="en" dirty="0">
                <a:solidFill>
                  <a:srgbClr val="FFFFFF"/>
                </a:solidFill>
                <a:latin typeface="Proxima Nova"/>
                <a:ea typeface="Proxima Nova"/>
                <a:cs typeface="Proxima Nova"/>
                <a:sym typeface="Proxima Nova"/>
              </a:rPr>
              <a:t> </a:t>
            </a:r>
            <a:endParaRPr dirty="0">
              <a:solidFill>
                <a:srgbClr val="FFFFFF"/>
              </a:solidFill>
              <a:latin typeface="Proxima Nova"/>
              <a:ea typeface="Proxima Nova"/>
              <a:cs typeface="Proxima Nova"/>
              <a:sym typeface="Proxima Nova"/>
            </a:endParaRPr>
          </a:p>
        </p:txBody>
      </p:sp>
      <p:sp>
        <p:nvSpPr>
          <p:cNvPr id="189" name="Google Shape;18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0A750365-A3FE-4B18-A38A-A426E328E386}"/>
              </a:ext>
            </a:extLst>
          </p:cNvPr>
          <p:cNvPicPr>
            <a:picLocks noChangeAspect="1"/>
          </p:cNvPicPr>
          <p:nvPr/>
        </p:nvPicPr>
        <p:blipFill>
          <a:blip r:embed="rId3"/>
          <a:stretch>
            <a:fillRect/>
          </a:stretch>
        </p:blipFill>
        <p:spPr>
          <a:xfrm>
            <a:off x="4833300" y="1134591"/>
            <a:ext cx="4037451" cy="26635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txBox="1">
            <a:spLocks noGrp="1"/>
          </p:cNvSpPr>
          <p:nvPr>
            <p:ph type="title"/>
          </p:nvPr>
        </p:nvSpPr>
        <p:spPr>
          <a:xfrm>
            <a:off x="193110" y="101589"/>
            <a:ext cx="4045200" cy="9119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Lasso Model</a:t>
            </a:r>
            <a:endParaRPr dirty="0"/>
          </a:p>
        </p:txBody>
      </p:sp>
      <p:sp>
        <p:nvSpPr>
          <p:cNvPr id="195" name="Google Shape;195;p37"/>
          <p:cNvSpPr txBox="1">
            <a:spLocks noGrp="1"/>
          </p:cNvSpPr>
          <p:nvPr>
            <p:ph type="subTitle" idx="1"/>
          </p:nvPr>
        </p:nvSpPr>
        <p:spPr>
          <a:xfrm>
            <a:off x="276948" y="926263"/>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Linear Regression with L1 regulariation</a:t>
            </a:r>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Accuracy</a:t>
            </a:r>
            <a:r>
              <a:rPr lang="en" dirty="0"/>
              <a:t>:</a:t>
            </a:r>
          </a:p>
          <a:p>
            <a:pPr marL="0" lvl="0" indent="0" algn="ctr" rtl="0">
              <a:spcBef>
                <a:spcPts val="0"/>
              </a:spcBef>
              <a:spcAft>
                <a:spcPts val="0"/>
              </a:spcAft>
              <a:buNone/>
            </a:pPr>
            <a:r>
              <a:rPr lang="en-US" dirty="0"/>
              <a:t>Train Score: 0.5004</a:t>
            </a:r>
          </a:p>
          <a:p>
            <a:pPr marL="0" lvl="0" indent="0" algn="ctr" rtl="0">
              <a:spcBef>
                <a:spcPts val="0"/>
              </a:spcBef>
              <a:spcAft>
                <a:spcPts val="0"/>
              </a:spcAft>
              <a:buNone/>
            </a:pPr>
            <a:r>
              <a:rPr lang="en-US" dirty="0"/>
              <a:t>Test Score: 0.4364</a:t>
            </a: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Parameters</a:t>
            </a:r>
            <a:r>
              <a:rPr lang="en" dirty="0"/>
              <a:t>:</a:t>
            </a:r>
          </a:p>
          <a:p>
            <a:pPr marL="0" lvl="0" indent="0" algn="ctr" rtl="0">
              <a:spcBef>
                <a:spcPts val="0"/>
              </a:spcBef>
              <a:spcAft>
                <a:spcPts val="0"/>
              </a:spcAft>
              <a:buNone/>
            </a:pPr>
            <a:r>
              <a:rPr lang="en" dirty="0"/>
              <a:t> Lambda = 0.0001</a:t>
            </a:r>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MAE</a:t>
            </a:r>
            <a:r>
              <a:rPr lang="en" dirty="0"/>
              <a:t>: 0.4982 (million)</a:t>
            </a:r>
          </a:p>
          <a:p>
            <a:pPr marL="0" lvl="0" indent="0" algn="ctr" rtl="0">
              <a:spcBef>
                <a:spcPts val="0"/>
              </a:spcBef>
              <a:spcAft>
                <a:spcPts val="0"/>
              </a:spcAft>
              <a:buNone/>
            </a:pPr>
            <a:r>
              <a:rPr lang="en" b="1" u="sng" dirty="0"/>
              <a:t>MAPE</a:t>
            </a:r>
            <a:r>
              <a:rPr lang="en" dirty="0"/>
              <a:t>: 0.2307 * 100%</a:t>
            </a:r>
            <a:endParaRPr lang="en" b="1" u="sng" dirty="0"/>
          </a:p>
          <a:p>
            <a:pPr marL="0" lvl="0" indent="0" algn="ctr" rtl="0">
              <a:spcBef>
                <a:spcPts val="0"/>
              </a:spcBef>
              <a:spcAft>
                <a:spcPts val="0"/>
              </a:spcAft>
              <a:buNone/>
            </a:pPr>
            <a:endParaRPr dirty="0"/>
          </a:p>
        </p:txBody>
      </p:sp>
      <p:sp>
        <p:nvSpPr>
          <p:cNvPr id="197" name="Google Shape;197;p37"/>
          <p:cNvSpPr txBox="1"/>
          <p:nvPr/>
        </p:nvSpPr>
        <p:spPr>
          <a:xfrm>
            <a:off x="4710175" y="3958350"/>
            <a:ext cx="43197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Proxima Nova"/>
                <a:ea typeface="Proxima Nova"/>
                <a:cs typeface="Proxima Nova"/>
                <a:sym typeface="Proxima Nova"/>
              </a:rPr>
              <a:t>Figure 2.  Predicted vs True (Sales in mllions)</a:t>
            </a:r>
            <a:endParaRPr dirty="0">
              <a:solidFill>
                <a:srgbClr val="FFFFFF"/>
              </a:solidFill>
              <a:latin typeface="Proxima Nova"/>
              <a:ea typeface="Proxima Nova"/>
              <a:cs typeface="Proxima Nova"/>
              <a:sym typeface="Proxima Nova"/>
            </a:endParaRPr>
          </a:p>
        </p:txBody>
      </p:sp>
      <p:sp>
        <p:nvSpPr>
          <p:cNvPr id="198" name="Google Shape;19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8" name="Picture 7">
            <a:extLst>
              <a:ext uri="{FF2B5EF4-FFF2-40B4-BE49-F238E27FC236}">
                <a16:creationId xmlns:a16="http://schemas.microsoft.com/office/drawing/2014/main" id="{69133573-76AA-49E7-826A-0469E4B84A7A}"/>
              </a:ext>
            </a:extLst>
          </p:cNvPr>
          <p:cNvPicPr>
            <a:picLocks noChangeAspect="1"/>
          </p:cNvPicPr>
          <p:nvPr/>
        </p:nvPicPr>
        <p:blipFill>
          <a:blip r:embed="rId3"/>
          <a:stretch>
            <a:fillRect/>
          </a:stretch>
        </p:blipFill>
        <p:spPr>
          <a:xfrm>
            <a:off x="4701458" y="773250"/>
            <a:ext cx="4319700" cy="2938757"/>
          </a:xfrm>
          <a:prstGeom prst="rect">
            <a:avLst/>
          </a:prstGeom>
        </p:spPr>
      </p:pic>
    </p:spTree>
    <p:extLst>
      <p:ext uri="{BB962C8B-B14F-4D97-AF65-F5344CB8AC3E}">
        <p14:creationId xmlns:p14="http://schemas.microsoft.com/office/powerpoint/2010/main" val="361372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txBox="1">
            <a:spLocks noGrp="1"/>
          </p:cNvSpPr>
          <p:nvPr>
            <p:ph type="title"/>
          </p:nvPr>
        </p:nvSpPr>
        <p:spPr>
          <a:xfrm>
            <a:off x="151817" y="0"/>
            <a:ext cx="4315095" cy="9119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Elastic Net Model</a:t>
            </a:r>
            <a:endParaRPr dirty="0"/>
          </a:p>
        </p:txBody>
      </p:sp>
      <p:sp>
        <p:nvSpPr>
          <p:cNvPr id="195" name="Google Shape;195;p37"/>
          <p:cNvSpPr txBox="1">
            <a:spLocks noGrp="1"/>
          </p:cNvSpPr>
          <p:nvPr>
            <p:ph type="subTitle" idx="1"/>
          </p:nvPr>
        </p:nvSpPr>
        <p:spPr>
          <a:xfrm>
            <a:off x="321890" y="689052"/>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Linear Regression with L1 &amp; L2 regulariation</a:t>
            </a:r>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Accuracy</a:t>
            </a:r>
            <a:r>
              <a:rPr lang="en" dirty="0"/>
              <a:t>:</a:t>
            </a:r>
          </a:p>
          <a:p>
            <a:pPr marL="0" lvl="0" indent="0" algn="ctr" rtl="0">
              <a:spcBef>
                <a:spcPts val="0"/>
              </a:spcBef>
              <a:spcAft>
                <a:spcPts val="0"/>
              </a:spcAft>
              <a:buNone/>
            </a:pPr>
            <a:r>
              <a:rPr lang="en-US" dirty="0"/>
              <a:t>Train Score: 0.4786</a:t>
            </a:r>
          </a:p>
          <a:p>
            <a:pPr marL="0" lvl="0" indent="0" algn="ctr" rtl="0">
              <a:spcBef>
                <a:spcPts val="0"/>
              </a:spcBef>
              <a:spcAft>
                <a:spcPts val="0"/>
              </a:spcAft>
              <a:buNone/>
            </a:pPr>
            <a:r>
              <a:rPr lang="en-US" dirty="0"/>
              <a:t>Test Score: 0.4201</a:t>
            </a: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Parameters</a:t>
            </a:r>
            <a:r>
              <a:rPr lang="en" dirty="0"/>
              <a:t>:</a:t>
            </a:r>
          </a:p>
          <a:p>
            <a:pPr marL="0" lvl="0" indent="0" algn="ctr" rtl="0">
              <a:spcBef>
                <a:spcPts val="0"/>
              </a:spcBef>
              <a:spcAft>
                <a:spcPts val="0"/>
              </a:spcAft>
              <a:buNone/>
            </a:pPr>
            <a:r>
              <a:rPr lang="en" dirty="0"/>
              <a:t> Lambda = 0.001</a:t>
            </a:r>
          </a:p>
          <a:p>
            <a:pPr marL="0" lvl="0" indent="0" algn="ctr" rtl="0">
              <a:spcBef>
                <a:spcPts val="0"/>
              </a:spcBef>
              <a:spcAft>
                <a:spcPts val="0"/>
              </a:spcAft>
              <a:buNone/>
            </a:pPr>
            <a:r>
              <a:rPr lang="en" dirty="0"/>
              <a:t>L1 Ratio = 0.1</a:t>
            </a:r>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MAE</a:t>
            </a:r>
            <a:r>
              <a:rPr lang="en" dirty="0"/>
              <a:t>: 0.5064 (million)</a:t>
            </a:r>
          </a:p>
          <a:p>
            <a:pPr marL="0" lvl="0" indent="0" algn="ctr" rtl="0">
              <a:spcBef>
                <a:spcPts val="0"/>
              </a:spcBef>
              <a:spcAft>
                <a:spcPts val="0"/>
              </a:spcAft>
              <a:buNone/>
            </a:pPr>
            <a:r>
              <a:rPr lang="en" b="1" u="sng" dirty="0"/>
              <a:t>MAPE</a:t>
            </a:r>
            <a:r>
              <a:rPr lang="en" dirty="0"/>
              <a:t>: 0.2340 * 100%</a:t>
            </a:r>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197" name="Google Shape;197;p37"/>
          <p:cNvSpPr txBox="1"/>
          <p:nvPr/>
        </p:nvSpPr>
        <p:spPr>
          <a:xfrm>
            <a:off x="5103580" y="3618155"/>
            <a:ext cx="43197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Proxima Nova"/>
                <a:ea typeface="Proxima Nova"/>
                <a:cs typeface="Proxima Nova"/>
                <a:sym typeface="Proxima Nova"/>
              </a:rPr>
              <a:t>Figure 3.  Predicted vs True (Sales in mllions)</a:t>
            </a:r>
            <a:endParaRPr dirty="0">
              <a:solidFill>
                <a:srgbClr val="FFFFFF"/>
              </a:solidFill>
              <a:latin typeface="Proxima Nova"/>
              <a:ea typeface="Proxima Nova"/>
              <a:cs typeface="Proxima Nova"/>
              <a:sym typeface="Proxima Nova"/>
            </a:endParaRPr>
          </a:p>
        </p:txBody>
      </p:sp>
      <p:sp>
        <p:nvSpPr>
          <p:cNvPr id="198" name="Google Shape;19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9" name="Picture 8">
            <a:extLst>
              <a:ext uri="{FF2B5EF4-FFF2-40B4-BE49-F238E27FC236}">
                <a16:creationId xmlns:a16="http://schemas.microsoft.com/office/drawing/2014/main" id="{7372EFC5-EFAC-427F-9655-BE00CE2C4CF3}"/>
              </a:ext>
            </a:extLst>
          </p:cNvPr>
          <p:cNvPicPr>
            <a:picLocks noChangeAspect="1"/>
          </p:cNvPicPr>
          <p:nvPr/>
        </p:nvPicPr>
        <p:blipFill>
          <a:blip r:embed="rId3"/>
          <a:stretch>
            <a:fillRect/>
          </a:stretch>
        </p:blipFill>
        <p:spPr>
          <a:xfrm>
            <a:off x="4743306" y="757299"/>
            <a:ext cx="4277852" cy="28608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txBox="1">
            <a:spLocks noGrp="1"/>
          </p:cNvSpPr>
          <p:nvPr>
            <p:ph type="title"/>
          </p:nvPr>
        </p:nvSpPr>
        <p:spPr>
          <a:xfrm>
            <a:off x="151817" y="0"/>
            <a:ext cx="4315095" cy="9119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KNN Regression</a:t>
            </a:r>
            <a:endParaRPr dirty="0"/>
          </a:p>
        </p:txBody>
      </p:sp>
      <p:sp>
        <p:nvSpPr>
          <p:cNvPr id="195" name="Google Shape;195;p37"/>
          <p:cNvSpPr txBox="1">
            <a:spLocks noGrp="1"/>
          </p:cNvSpPr>
          <p:nvPr>
            <p:ph type="subTitle" idx="1"/>
          </p:nvPr>
        </p:nvSpPr>
        <p:spPr>
          <a:xfrm>
            <a:off x="321890" y="689052"/>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K-nearest neighbors’ regression</a:t>
            </a:r>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Accuracy</a:t>
            </a:r>
            <a:r>
              <a:rPr lang="en" dirty="0"/>
              <a:t>:</a:t>
            </a:r>
          </a:p>
          <a:p>
            <a:pPr marL="0" lvl="0" indent="0" algn="ctr" rtl="0">
              <a:spcBef>
                <a:spcPts val="0"/>
              </a:spcBef>
              <a:spcAft>
                <a:spcPts val="0"/>
              </a:spcAft>
              <a:buNone/>
            </a:pPr>
            <a:r>
              <a:rPr lang="en-US" dirty="0"/>
              <a:t>Train Score: 0.58312</a:t>
            </a:r>
          </a:p>
          <a:p>
            <a:pPr marL="0" lvl="0" indent="0" algn="ctr" rtl="0">
              <a:spcBef>
                <a:spcPts val="0"/>
              </a:spcBef>
              <a:spcAft>
                <a:spcPts val="0"/>
              </a:spcAft>
              <a:buNone/>
            </a:pPr>
            <a:r>
              <a:rPr lang="en-US" dirty="0"/>
              <a:t>Test Score: 0.4769</a:t>
            </a: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Parameters</a:t>
            </a:r>
            <a:r>
              <a:rPr lang="en" dirty="0"/>
              <a:t>:</a:t>
            </a:r>
          </a:p>
          <a:p>
            <a:pPr marL="0" lvl="0" indent="0" algn="ctr" rtl="0">
              <a:spcBef>
                <a:spcPts val="0"/>
              </a:spcBef>
              <a:spcAft>
                <a:spcPts val="0"/>
              </a:spcAft>
              <a:buNone/>
            </a:pPr>
            <a:r>
              <a:rPr lang="en" dirty="0"/>
              <a:t> 13 neighbors</a:t>
            </a:r>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MAE</a:t>
            </a:r>
            <a:r>
              <a:rPr lang="en" dirty="0"/>
              <a:t>: 0.4735 (million)</a:t>
            </a:r>
          </a:p>
          <a:p>
            <a:pPr marL="0" lvl="0" indent="0" algn="ctr" rtl="0">
              <a:spcBef>
                <a:spcPts val="0"/>
              </a:spcBef>
              <a:spcAft>
                <a:spcPts val="0"/>
              </a:spcAft>
              <a:buNone/>
            </a:pPr>
            <a:r>
              <a:rPr lang="en" b="1" u="sng" dirty="0"/>
              <a:t>MAPE</a:t>
            </a:r>
            <a:r>
              <a:rPr lang="en" dirty="0"/>
              <a:t>: 0.2073 * 100%</a:t>
            </a:r>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197" name="Google Shape;197;p37"/>
          <p:cNvSpPr txBox="1"/>
          <p:nvPr/>
        </p:nvSpPr>
        <p:spPr>
          <a:xfrm>
            <a:off x="8149649" y="3521948"/>
            <a:ext cx="959811" cy="5438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Proxima Nova"/>
                <a:ea typeface="Proxima Nova"/>
                <a:cs typeface="Proxima Nova"/>
                <a:sym typeface="Proxima Nova"/>
              </a:rPr>
              <a:t>Figure 5.  Predicted vs True (Sales in mllions)</a:t>
            </a:r>
            <a:endParaRPr dirty="0">
              <a:solidFill>
                <a:srgbClr val="FFFFFF"/>
              </a:solidFill>
              <a:latin typeface="Proxima Nova"/>
              <a:ea typeface="Proxima Nova"/>
              <a:cs typeface="Proxima Nova"/>
              <a:sym typeface="Proxima Nova"/>
            </a:endParaRPr>
          </a:p>
        </p:txBody>
      </p:sp>
      <p:sp>
        <p:nvSpPr>
          <p:cNvPr id="198" name="Google Shape;19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9" name="Google Shape;197;p37">
            <a:extLst>
              <a:ext uri="{FF2B5EF4-FFF2-40B4-BE49-F238E27FC236}">
                <a16:creationId xmlns:a16="http://schemas.microsoft.com/office/drawing/2014/main" id="{821FD516-CE0D-45C2-985A-D8E7611E2A02}"/>
              </a:ext>
            </a:extLst>
          </p:cNvPr>
          <p:cNvSpPr txBox="1"/>
          <p:nvPr/>
        </p:nvSpPr>
        <p:spPr>
          <a:xfrm>
            <a:off x="4632574" y="1041076"/>
            <a:ext cx="1082004"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Proxima Nova"/>
                <a:ea typeface="Proxima Nova"/>
                <a:cs typeface="Proxima Nova"/>
                <a:sym typeface="Proxima Nova"/>
              </a:rPr>
              <a:t>Figure 4.  Finding the best number of neighbors</a:t>
            </a:r>
            <a:endParaRPr dirty="0">
              <a:solidFill>
                <a:srgbClr val="FFFFFF"/>
              </a:solidFill>
              <a:latin typeface="Proxima Nova"/>
              <a:ea typeface="Proxima Nova"/>
              <a:cs typeface="Proxima Nova"/>
              <a:sym typeface="Proxima Nova"/>
            </a:endParaRPr>
          </a:p>
        </p:txBody>
      </p:sp>
      <p:pic>
        <p:nvPicPr>
          <p:cNvPr id="8" name="Picture 7">
            <a:extLst>
              <a:ext uri="{FF2B5EF4-FFF2-40B4-BE49-F238E27FC236}">
                <a16:creationId xmlns:a16="http://schemas.microsoft.com/office/drawing/2014/main" id="{164A93CB-68D2-42BC-BF13-5F4D8DBFA5CB}"/>
              </a:ext>
            </a:extLst>
          </p:cNvPr>
          <p:cNvPicPr>
            <a:picLocks noChangeAspect="1"/>
          </p:cNvPicPr>
          <p:nvPr/>
        </p:nvPicPr>
        <p:blipFill>
          <a:blip r:embed="rId3"/>
          <a:stretch>
            <a:fillRect/>
          </a:stretch>
        </p:blipFill>
        <p:spPr>
          <a:xfrm>
            <a:off x="5630782" y="86683"/>
            <a:ext cx="3390376" cy="2216784"/>
          </a:xfrm>
          <a:prstGeom prst="rect">
            <a:avLst/>
          </a:prstGeom>
        </p:spPr>
      </p:pic>
      <p:pic>
        <p:nvPicPr>
          <p:cNvPr id="11" name="Picture 10">
            <a:extLst>
              <a:ext uri="{FF2B5EF4-FFF2-40B4-BE49-F238E27FC236}">
                <a16:creationId xmlns:a16="http://schemas.microsoft.com/office/drawing/2014/main" id="{507DAA06-8E14-4861-9BF8-CC1564C8A887}"/>
              </a:ext>
            </a:extLst>
          </p:cNvPr>
          <p:cNvPicPr>
            <a:picLocks noChangeAspect="1"/>
          </p:cNvPicPr>
          <p:nvPr/>
        </p:nvPicPr>
        <p:blipFill>
          <a:blip r:embed="rId4"/>
          <a:stretch>
            <a:fillRect/>
          </a:stretch>
        </p:blipFill>
        <p:spPr>
          <a:xfrm>
            <a:off x="4669369" y="2621946"/>
            <a:ext cx="3480280" cy="2343862"/>
          </a:xfrm>
          <a:prstGeom prst="rect">
            <a:avLst/>
          </a:prstGeom>
        </p:spPr>
      </p:pic>
    </p:spTree>
    <p:extLst>
      <p:ext uri="{BB962C8B-B14F-4D97-AF65-F5344CB8AC3E}">
        <p14:creationId xmlns:p14="http://schemas.microsoft.com/office/powerpoint/2010/main" val="192708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title" idx="4294967295"/>
          </p:nvPr>
        </p:nvSpPr>
        <p:spPr>
          <a:xfrm>
            <a:off x="311700" y="709050"/>
            <a:ext cx="8292900" cy="372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a:p>
            <a:pPr lvl="0" algn="ctr" rtl="0">
              <a:spcBef>
                <a:spcPts val="1600"/>
              </a:spcBef>
              <a:spcAft>
                <a:spcPts val="0"/>
              </a:spcAft>
            </a:pPr>
            <a:r>
              <a:rPr lang="en-US" sz="3200" dirty="0"/>
              <a:t>Where to go from here?</a:t>
            </a:r>
            <a:br>
              <a:rPr lang="en-US" sz="3200" dirty="0"/>
            </a:br>
            <a:br>
              <a:rPr lang="en-US" sz="3200" dirty="0"/>
            </a:br>
            <a:r>
              <a:rPr lang="en-US" sz="3200" dirty="0"/>
              <a:t>Improve models for sales in other countries</a:t>
            </a:r>
            <a:br>
              <a:rPr lang="en-US" sz="3200" dirty="0"/>
            </a:br>
            <a:br>
              <a:rPr lang="en-US" sz="3200" dirty="0"/>
            </a:br>
            <a:r>
              <a:rPr lang="en-US" sz="3200" dirty="0"/>
              <a:t>Investigate further investment in sponsored critics.  </a:t>
            </a:r>
            <a:endParaRPr sz="3200" dirty="0"/>
          </a:p>
          <a:p>
            <a:pPr marL="0" lvl="0" indent="0" algn="l" rtl="0">
              <a:spcBef>
                <a:spcPts val="1600"/>
              </a:spcBef>
              <a:spcAft>
                <a:spcPts val="0"/>
              </a:spcAft>
              <a:buNone/>
            </a:pPr>
            <a:endParaRPr sz="3200"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sp>
        <p:nvSpPr>
          <p:cNvPr id="298" name="Google Shape;29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title" idx="4294967295"/>
          </p:nvPr>
        </p:nvSpPr>
        <p:spPr>
          <a:xfrm>
            <a:off x="311700" y="709050"/>
            <a:ext cx="8292900" cy="372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a:p>
          <a:p>
            <a:pPr marL="0" lvl="0" indent="0" algn="ctr" rtl="0">
              <a:spcBef>
                <a:spcPts val="1600"/>
              </a:spcBef>
              <a:spcAft>
                <a:spcPts val="0"/>
              </a:spcAft>
              <a:buNone/>
            </a:pPr>
            <a:r>
              <a:rPr lang="en" sz="3200"/>
              <a:t>The End</a:t>
            </a:r>
            <a:endParaRPr sz="3200"/>
          </a:p>
          <a:p>
            <a:pPr marL="0" lvl="0" indent="0" algn="ctr" rtl="0">
              <a:spcBef>
                <a:spcPts val="1600"/>
              </a:spcBef>
              <a:spcAft>
                <a:spcPts val="0"/>
              </a:spcAft>
              <a:buNone/>
            </a:pPr>
            <a:r>
              <a:rPr lang="en" sz="3200"/>
              <a:t>Questions?</a:t>
            </a:r>
            <a:endParaRPr sz="3200"/>
          </a:p>
          <a:p>
            <a:pPr marL="0" lvl="0" indent="0" algn="l" rtl="0">
              <a:spcBef>
                <a:spcPts val="1600"/>
              </a:spcBef>
              <a:spcAft>
                <a:spcPts val="0"/>
              </a:spcAft>
              <a:buNone/>
            </a:pPr>
            <a:endParaRPr sz="3200"/>
          </a:p>
          <a:p>
            <a:pPr marL="0" lvl="0" indent="0" algn="l" rtl="0">
              <a:spcBef>
                <a:spcPts val="1600"/>
              </a:spcBef>
              <a:spcAft>
                <a:spcPts val="0"/>
              </a:spcAft>
              <a:buNone/>
            </a:pPr>
            <a:endParaRPr sz="3200"/>
          </a:p>
          <a:p>
            <a:pPr marL="0" lvl="0" indent="0" algn="l" rtl="0">
              <a:spcBef>
                <a:spcPts val="1600"/>
              </a:spcBef>
              <a:spcAft>
                <a:spcPts val="0"/>
              </a:spcAft>
              <a:buNone/>
            </a:pPr>
            <a:endParaRPr sz="3200"/>
          </a:p>
          <a:p>
            <a:pPr marL="0" lvl="0" indent="0" algn="l" rtl="0">
              <a:spcBef>
                <a:spcPts val="1600"/>
              </a:spcBef>
              <a:spcAft>
                <a:spcPts val="0"/>
              </a:spcAft>
              <a:buNone/>
            </a:pPr>
            <a:endParaRPr sz="2000"/>
          </a:p>
          <a:p>
            <a:pPr marL="0" lvl="0" indent="0" algn="l" rtl="0">
              <a:spcBef>
                <a:spcPts val="1600"/>
              </a:spcBef>
              <a:spcAft>
                <a:spcPts val="1600"/>
              </a:spcAft>
              <a:buNone/>
            </a:pPr>
            <a:endParaRPr sz="2000"/>
          </a:p>
        </p:txBody>
      </p:sp>
      <p:sp>
        <p:nvSpPr>
          <p:cNvPr id="298" name="Google Shape;29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12902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226208" y="86683"/>
            <a:ext cx="8520600" cy="12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Why? </a:t>
            </a:r>
            <a:r>
              <a:rPr lang="en-US" sz="3600" dirty="0"/>
              <a:t>Build a model that can predict video game sales. </a:t>
            </a:r>
            <a:endParaRPr sz="3600" dirty="0"/>
          </a:p>
        </p:txBody>
      </p:sp>
      <p:sp>
        <p:nvSpPr>
          <p:cNvPr id="115" name="Google Shape;115;p26"/>
          <p:cNvSpPr txBox="1">
            <a:spLocks noGrp="1"/>
          </p:cNvSpPr>
          <p:nvPr>
            <p:ph type="body" idx="1"/>
          </p:nvPr>
        </p:nvSpPr>
        <p:spPr>
          <a:xfrm>
            <a:off x="226208" y="1085118"/>
            <a:ext cx="8520600" cy="272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b="1" dirty="0"/>
              <a:t>The motivation:</a:t>
            </a:r>
            <a:r>
              <a:rPr lang="en" sz="2400" dirty="0"/>
              <a:t> </a:t>
            </a:r>
            <a:endParaRPr sz="2400" dirty="0"/>
          </a:p>
          <a:p>
            <a:pPr marL="914400" lvl="1" indent="-381000" algn="l" rtl="0">
              <a:spcBef>
                <a:spcPts val="0"/>
              </a:spcBef>
              <a:spcAft>
                <a:spcPts val="0"/>
              </a:spcAft>
              <a:buSzPts val="2400"/>
              <a:buChar char="○"/>
            </a:pPr>
            <a:r>
              <a:rPr lang="en" sz="2400" dirty="0"/>
              <a:t>Practice my new </a:t>
            </a:r>
            <a:r>
              <a:rPr lang="en" sz="2400" b="1" dirty="0"/>
              <a:t>data</a:t>
            </a:r>
            <a:r>
              <a:rPr lang="en" sz="2400" dirty="0"/>
              <a:t> </a:t>
            </a:r>
            <a:r>
              <a:rPr lang="en" sz="2400" b="1" dirty="0"/>
              <a:t>science</a:t>
            </a:r>
            <a:r>
              <a:rPr lang="en" sz="2400" dirty="0"/>
              <a:t> skills, investigate the relationships between my variables and target</a:t>
            </a:r>
            <a:endParaRPr sz="2400" dirty="0"/>
          </a:p>
          <a:p>
            <a:pPr marL="914400" lvl="1" indent="-381000" algn="l" rtl="0">
              <a:spcBef>
                <a:spcPts val="0"/>
              </a:spcBef>
              <a:spcAft>
                <a:spcPts val="0"/>
              </a:spcAft>
              <a:buSzPts val="2400"/>
              <a:buChar char="○"/>
            </a:pPr>
            <a:r>
              <a:rPr lang="en" sz="2400" dirty="0"/>
              <a:t>Interesting, important, and worth knowing</a:t>
            </a:r>
            <a:endParaRPr sz="2400" dirty="0"/>
          </a:p>
          <a:p>
            <a:pPr marL="457200" lvl="0" indent="-381000" algn="l" rtl="0">
              <a:spcBef>
                <a:spcPts val="0"/>
              </a:spcBef>
              <a:spcAft>
                <a:spcPts val="0"/>
              </a:spcAft>
              <a:buSzPts val="2400"/>
              <a:buChar char="●"/>
            </a:pPr>
            <a:r>
              <a:rPr lang="en" sz="2400" b="1" dirty="0"/>
              <a:t>The data: </a:t>
            </a:r>
          </a:p>
          <a:p>
            <a:pPr lvl="1" indent="-381000">
              <a:spcBef>
                <a:spcPts val="0"/>
              </a:spcBef>
              <a:buSzPts val="2400"/>
              <a:buChar char="●"/>
            </a:pPr>
            <a:r>
              <a:rPr lang="en" sz="2000" dirty="0"/>
              <a:t>Sales: North America, Europe, Japan, an accummulation from other places, and a Global Total. </a:t>
            </a:r>
          </a:p>
          <a:p>
            <a:pPr lvl="1" indent="-381000">
              <a:spcBef>
                <a:spcPts val="0"/>
              </a:spcBef>
              <a:buSzPts val="2400"/>
              <a:buChar char="●"/>
            </a:pPr>
            <a:r>
              <a:rPr lang="en" sz="2000" dirty="0"/>
              <a:t>Video Game Descripters: Platform, Genre, Rating, Year Released</a:t>
            </a:r>
          </a:p>
          <a:p>
            <a:pPr lvl="1" indent="-381000">
              <a:spcBef>
                <a:spcPts val="0"/>
              </a:spcBef>
              <a:buSzPts val="2400"/>
              <a:buChar char="●"/>
            </a:pPr>
            <a:r>
              <a:rPr lang="en" sz="2000" dirty="0"/>
              <a:t>Public reaction: Critic Score, User Score, and quantities of critics and users</a:t>
            </a:r>
            <a:endParaRPr sz="2000" dirty="0"/>
          </a:p>
        </p:txBody>
      </p:sp>
      <p:sp>
        <p:nvSpPr>
          <p:cNvPr id="116" name="Google Shape;11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7"/>
          <p:cNvSpPr txBox="1">
            <a:spLocks noGrp="1"/>
          </p:cNvSpPr>
          <p:nvPr>
            <p:ph type="body" idx="1"/>
          </p:nvPr>
        </p:nvSpPr>
        <p:spPr>
          <a:xfrm>
            <a:off x="122842" y="223899"/>
            <a:ext cx="8690708" cy="4439318"/>
          </a:xfrm>
          <a:prstGeom prst="rect">
            <a:avLst/>
          </a:prstGeom>
        </p:spPr>
        <p:txBody>
          <a:bodyPr spcFirstLastPara="1" wrap="square" lIns="91425" tIns="91425" rIns="91425" bIns="91425" anchor="t" anchorCtr="0">
            <a:noAutofit/>
          </a:bodyPr>
          <a:lstStyle/>
          <a:p>
            <a:pPr marL="800100">
              <a:spcBef>
                <a:spcPts val="1600"/>
              </a:spcBef>
              <a:spcAft>
                <a:spcPts val="1600"/>
              </a:spcAft>
            </a:pPr>
            <a:r>
              <a:rPr lang="en-US" sz="2000" b="1" dirty="0"/>
              <a:t> IS THIS LIKE ONE OF THOSE ‘CHICKEN OR EGG SENARIOS?</a:t>
            </a:r>
            <a:endParaRPr lang="en-US" sz="1600" b="1" dirty="0"/>
          </a:p>
        </p:txBody>
      </p:sp>
      <p:sp>
        <p:nvSpPr>
          <p:cNvPr id="123" name="Google Shape;12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a:extLst>
              <a:ext uri="{FF2B5EF4-FFF2-40B4-BE49-F238E27FC236}">
                <a16:creationId xmlns:a16="http://schemas.microsoft.com/office/drawing/2014/main" id="{2F14A913-A6CC-4779-B331-00D45CC9C82A}"/>
              </a:ext>
            </a:extLst>
          </p:cNvPr>
          <p:cNvPicPr>
            <a:picLocks noChangeAspect="1"/>
          </p:cNvPicPr>
          <p:nvPr/>
        </p:nvPicPr>
        <p:blipFill>
          <a:blip r:embed="rId3"/>
          <a:stretch>
            <a:fillRect/>
          </a:stretch>
        </p:blipFill>
        <p:spPr>
          <a:xfrm>
            <a:off x="904608" y="1037339"/>
            <a:ext cx="3826880" cy="2372666"/>
          </a:xfrm>
          <a:prstGeom prst="rect">
            <a:avLst/>
          </a:prstGeom>
        </p:spPr>
      </p:pic>
      <p:sp>
        <p:nvSpPr>
          <p:cNvPr id="3" name="TextBox 2">
            <a:extLst>
              <a:ext uri="{FF2B5EF4-FFF2-40B4-BE49-F238E27FC236}">
                <a16:creationId xmlns:a16="http://schemas.microsoft.com/office/drawing/2014/main" id="{A657DF1C-80C5-41B6-9DE7-FB63A01B1BDD}"/>
              </a:ext>
            </a:extLst>
          </p:cNvPr>
          <p:cNvSpPr txBox="1"/>
          <p:nvPr/>
        </p:nvSpPr>
        <p:spPr>
          <a:xfrm>
            <a:off x="358712" y="4663217"/>
            <a:ext cx="8218967" cy="307777"/>
          </a:xfrm>
          <a:prstGeom prst="rect">
            <a:avLst/>
          </a:prstGeom>
          <a:noFill/>
        </p:spPr>
        <p:txBody>
          <a:bodyPr wrap="square" rtlCol="0">
            <a:spAutoFit/>
          </a:bodyPr>
          <a:lstStyle/>
          <a:p>
            <a:r>
              <a:rPr lang="en-US" dirty="0"/>
              <a:t>Picture Source: https://www.brainpickings.org/2013/02/01/which-came-first-the-chicken-or-the-egg/</a:t>
            </a:r>
          </a:p>
        </p:txBody>
      </p:sp>
      <p:sp>
        <p:nvSpPr>
          <p:cNvPr id="4" name="TextBox 3">
            <a:extLst>
              <a:ext uri="{FF2B5EF4-FFF2-40B4-BE49-F238E27FC236}">
                <a16:creationId xmlns:a16="http://schemas.microsoft.com/office/drawing/2014/main" id="{85BD8498-91A1-42FE-9359-1147410A5BF2}"/>
              </a:ext>
            </a:extLst>
          </p:cNvPr>
          <p:cNvSpPr txBox="1"/>
          <p:nvPr/>
        </p:nvSpPr>
        <p:spPr>
          <a:xfrm>
            <a:off x="5159312" y="2443558"/>
            <a:ext cx="3654238" cy="1569660"/>
          </a:xfrm>
          <a:prstGeom prst="rect">
            <a:avLst/>
          </a:prstGeom>
          <a:noFill/>
        </p:spPr>
        <p:txBody>
          <a:bodyPr wrap="square" rtlCol="0">
            <a:spAutoFit/>
          </a:bodyPr>
          <a:lstStyle/>
          <a:p>
            <a:r>
              <a:rPr lang="en-US" sz="2400" dirty="0"/>
              <a:t>Did the critics review boost sales, or did the critic’s review come after the boosted sales?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txBox="1">
            <a:spLocks noGrp="1"/>
          </p:cNvSpPr>
          <p:nvPr>
            <p:ph type="title"/>
          </p:nvPr>
        </p:nvSpPr>
        <p:spPr>
          <a:xfrm>
            <a:off x="311700" y="145400"/>
            <a:ext cx="8520600" cy="3363344"/>
          </a:xfrm>
          <a:prstGeom prst="rect">
            <a:avLst/>
          </a:prstGeom>
        </p:spPr>
        <p:txBody>
          <a:bodyPr spcFirstLastPara="1" wrap="square" lIns="91425" tIns="91425" rIns="91425" bIns="91425" anchor="t" anchorCtr="0">
            <a:noAutofit/>
          </a:bodyPr>
          <a:lstStyle/>
          <a:p>
            <a:pPr marL="342900" lvl="0" indent="-342900" rtl="0">
              <a:spcBef>
                <a:spcPts val="0"/>
              </a:spcBef>
              <a:spcAft>
                <a:spcPts val="0"/>
              </a:spcAft>
              <a:buFont typeface="Arial" panose="020B0604020202020204" pitchFamily="34" charset="0"/>
              <a:buChar char="•"/>
            </a:pPr>
            <a:r>
              <a:rPr lang="en-US" sz="2300" dirty="0"/>
              <a:t>How important are those reviews?</a:t>
            </a:r>
            <a:br>
              <a:rPr lang="en-US" sz="2300" dirty="0"/>
            </a:br>
            <a:br>
              <a:rPr lang="en-US" sz="2300" dirty="0"/>
            </a:br>
            <a:r>
              <a:rPr lang="en-US" sz="2300" dirty="0"/>
              <a:t>The number of Yelp’s reviews has steadily grown over the quarters in 2018-2019, and year over year (YoY) growth stands at 17%.</a:t>
            </a:r>
            <a:br>
              <a:rPr lang="en-US" sz="2300" dirty="0"/>
            </a:br>
            <a:r>
              <a:rPr lang="en-US" sz="2300" dirty="0"/>
              <a:t>Nearly half of the small businesses listed on Yelp have a 5-star rating! There is a high probability that customers logging into the platform will be persuaded by positive reviews to finally convert.</a:t>
            </a:r>
            <a:br>
              <a:rPr lang="en-US" sz="2300" dirty="0"/>
            </a:br>
            <a:r>
              <a:rPr lang="en-US" sz="2300" dirty="0"/>
              <a:t>Yelp has consistently battled fake and misleading reviews. In Q4, 2019, it released 198 alerts, notifying consumers of biased review practices, thereby protecting business ratings.</a:t>
            </a:r>
            <a:br>
              <a:rPr lang="en-US" sz="2300" dirty="0"/>
            </a:br>
            <a:br>
              <a:rPr lang="en-US" sz="2300" dirty="0"/>
            </a:br>
            <a:endParaRPr lang="en-US" sz="2300" dirty="0"/>
          </a:p>
        </p:txBody>
      </p:sp>
      <p:sp>
        <p:nvSpPr>
          <p:cNvPr id="130" name="Google Shape;13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extBox 2">
            <a:extLst>
              <a:ext uri="{FF2B5EF4-FFF2-40B4-BE49-F238E27FC236}">
                <a16:creationId xmlns:a16="http://schemas.microsoft.com/office/drawing/2014/main" id="{1B232E3D-1C62-4E81-8B03-3A59A7FA2A53}"/>
              </a:ext>
            </a:extLst>
          </p:cNvPr>
          <p:cNvSpPr txBox="1"/>
          <p:nvPr/>
        </p:nvSpPr>
        <p:spPr>
          <a:xfrm>
            <a:off x="549254" y="4706128"/>
            <a:ext cx="8045491" cy="307777"/>
          </a:xfrm>
          <a:prstGeom prst="rect">
            <a:avLst/>
          </a:prstGeom>
          <a:noFill/>
        </p:spPr>
        <p:txBody>
          <a:bodyPr wrap="square" rtlCol="0">
            <a:spAutoFit/>
          </a:bodyPr>
          <a:lstStyle/>
          <a:p>
            <a:r>
              <a:rPr lang="en-US" dirty="0"/>
              <a:t>Source: https://www.martechadvisor.com/articles/seo/yelp-vs-google-for-smbs/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490250" y="526350"/>
            <a:ext cx="7487400" cy="4090800"/>
          </a:xfrm>
          <a:prstGeom prst="rect">
            <a:avLst/>
          </a:prstGeom>
        </p:spPr>
        <p:txBody>
          <a:bodyPr spcFirstLastPara="1" wrap="square" lIns="91425" tIns="91425" rIns="91425" bIns="91425" anchor="ctr" anchorCtr="0">
            <a:noAutofit/>
          </a:bodyPr>
          <a:lstStyle/>
          <a:p>
            <a:pPr marL="457200" lvl="0" indent="-533400" algn="l" rtl="0">
              <a:spcBef>
                <a:spcPts val="0"/>
              </a:spcBef>
              <a:spcAft>
                <a:spcPts val="0"/>
              </a:spcAft>
              <a:buSzPts val="4800"/>
              <a:buChar char="●"/>
            </a:pPr>
            <a:r>
              <a:rPr lang="en" sz="4400" b="1" dirty="0"/>
              <a:t>How accurately can sales be predicted?</a:t>
            </a:r>
            <a:endParaRPr sz="2000" b="1" dirty="0"/>
          </a:p>
          <a:p>
            <a:pPr marL="457200" lvl="0" indent="0" algn="l" rtl="0">
              <a:spcBef>
                <a:spcPts val="0"/>
              </a:spcBef>
              <a:spcAft>
                <a:spcPts val="0"/>
              </a:spcAft>
              <a:buNone/>
            </a:pPr>
            <a:endParaRPr sz="4400" b="1" dirty="0"/>
          </a:p>
          <a:p>
            <a:pPr marL="457200" lvl="0" indent="-533400" algn="l" rtl="0">
              <a:spcBef>
                <a:spcPts val="0"/>
              </a:spcBef>
              <a:spcAft>
                <a:spcPts val="0"/>
              </a:spcAft>
              <a:buSzPts val="4800"/>
              <a:buChar char="●"/>
            </a:pPr>
            <a:r>
              <a:rPr lang="en" sz="4400" b="1" dirty="0"/>
              <a:t>What data is used to form a predictions? What other data could be used?</a:t>
            </a:r>
            <a:endParaRPr sz="4400" b="1" dirty="0"/>
          </a:p>
          <a:p>
            <a:pPr marL="457200" lvl="0" indent="0" algn="l" rtl="0">
              <a:spcBef>
                <a:spcPts val="0"/>
              </a:spcBef>
              <a:spcAft>
                <a:spcPts val="0"/>
              </a:spcAft>
              <a:buNone/>
            </a:pPr>
            <a:r>
              <a:rPr lang="en" sz="2000" b="1" dirty="0"/>
              <a:t> </a:t>
            </a:r>
            <a:endParaRPr sz="4400" dirty="0"/>
          </a:p>
        </p:txBody>
      </p:sp>
      <p:sp>
        <p:nvSpPr>
          <p:cNvPr id="144" name="Google Shape;14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a:off x="249300" y="207825"/>
            <a:ext cx="8520600"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Research: </a:t>
            </a:r>
            <a:r>
              <a:rPr lang="en" sz="2200"/>
              <a:t>A brief “play-by-play”</a:t>
            </a:r>
            <a:endParaRPr sz="2200"/>
          </a:p>
        </p:txBody>
      </p:sp>
      <p:sp>
        <p:nvSpPr>
          <p:cNvPr id="156" name="Google Shape;156;p32"/>
          <p:cNvSpPr txBox="1">
            <a:spLocks noGrp="1"/>
          </p:cNvSpPr>
          <p:nvPr>
            <p:ph type="body" idx="1"/>
          </p:nvPr>
        </p:nvSpPr>
        <p:spPr>
          <a:xfrm>
            <a:off x="311700" y="962149"/>
            <a:ext cx="4818353" cy="3973525"/>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Search for data</a:t>
            </a:r>
            <a:endParaRPr sz="2000" dirty="0"/>
          </a:p>
          <a:p>
            <a:pPr marL="914400" lvl="1" indent="-381000" algn="l" rtl="0">
              <a:spcBef>
                <a:spcPts val="0"/>
              </a:spcBef>
              <a:spcAft>
                <a:spcPts val="0"/>
              </a:spcAft>
              <a:buSzPts val="2400"/>
              <a:buChar char="○"/>
            </a:pPr>
            <a:r>
              <a:rPr lang="en" sz="1600" dirty="0"/>
              <a:t>Found some open-source data at Kaggle.com provided by Rush Kirubi and Kendall Gillies</a:t>
            </a:r>
          </a:p>
          <a:p>
            <a:pPr indent="-381000">
              <a:buSzPts val="2400"/>
              <a:buChar char="○"/>
            </a:pPr>
            <a:r>
              <a:rPr lang="en-US" sz="2800" dirty="0"/>
              <a:t>Exploring and Cleaning</a:t>
            </a:r>
          </a:p>
          <a:p>
            <a:pPr marL="914400" lvl="1" indent="-381000" algn="l" rtl="0">
              <a:spcBef>
                <a:spcPts val="0"/>
              </a:spcBef>
              <a:spcAft>
                <a:spcPts val="0"/>
              </a:spcAft>
              <a:buSzPts val="2400"/>
              <a:buChar char="○"/>
            </a:pPr>
            <a:r>
              <a:rPr lang="en" sz="1600" dirty="0"/>
              <a:t>Data rarely comes in ideal shape and never comes conveniently pre-arranged just for you. </a:t>
            </a:r>
            <a:endParaRPr sz="1600" dirty="0"/>
          </a:p>
          <a:p>
            <a:pPr marL="914400" lvl="1" indent="-381000" algn="l" rtl="0">
              <a:spcBef>
                <a:spcPts val="0"/>
              </a:spcBef>
              <a:spcAft>
                <a:spcPts val="0"/>
              </a:spcAft>
              <a:buSzPts val="2400"/>
              <a:buChar char="○"/>
            </a:pPr>
            <a:r>
              <a:rPr lang="en-US" sz="1600" dirty="0"/>
              <a:t>What to do about missing data?</a:t>
            </a:r>
          </a:p>
          <a:p>
            <a:pPr lvl="2" indent="-381000">
              <a:spcBef>
                <a:spcPts val="0"/>
              </a:spcBef>
              <a:buSzPts val="2400"/>
              <a:buChar char="○"/>
            </a:pPr>
            <a:r>
              <a:rPr lang="en-US" sz="1600" dirty="0"/>
              <a:t>Drop it or fill it in?</a:t>
            </a:r>
          </a:p>
          <a:p>
            <a:pPr marL="914400" lvl="1" indent="-381000" algn="l" rtl="0">
              <a:spcBef>
                <a:spcPts val="0"/>
              </a:spcBef>
              <a:spcAft>
                <a:spcPts val="0"/>
              </a:spcAft>
              <a:buSzPts val="2400"/>
              <a:buChar char="○"/>
            </a:pPr>
            <a:r>
              <a:rPr lang="en-US" sz="1600" dirty="0"/>
              <a:t>Preparation for the model. </a:t>
            </a:r>
          </a:p>
          <a:p>
            <a:pPr lvl="2" indent="-381000">
              <a:spcBef>
                <a:spcPts val="0"/>
              </a:spcBef>
              <a:buSzPts val="2400"/>
              <a:buChar char="○"/>
            </a:pPr>
            <a:r>
              <a:rPr lang="en-US" sz="1600" dirty="0"/>
              <a:t>Encoding, and scaling.</a:t>
            </a:r>
            <a:endParaRPr sz="1600" dirty="0"/>
          </a:p>
          <a:p>
            <a:pPr marL="0" lvl="0" indent="0" algn="l" rtl="0">
              <a:spcBef>
                <a:spcPts val="1600"/>
              </a:spcBef>
              <a:spcAft>
                <a:spcPts val="1600"/>
              </a:spcAft>
              <a:buNone/>
            </a:pPr>
            <a:endParaRPr sz="2400" dirty="0"/>
          </a:p>
        </p:txBody>
      </p:sp>
      <p:sp>
        <p:nvSpPr>
          <p:cNvPr id="157" name="Google Shape;15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71DD58E7-4DD6-4D55-BB25-318E855A28B2}"/>
              </a:ext>
            </a:extLst>
          </p:cNvPr>
          <p:cNvPicPr>
            <a:picLocks noChangeAspect="1"/>
          </p:cNvPicPr>
          <p:nvPr/>
        </p:nvPicPr>
        <p:blipFill>
          <a:blip r:embed="rId3"/>
          <a:stretch>
            <a:fillRect/>
          </a:stretch>
        </p:blipFill>
        <p:spPr>
          <a:xfrm>
            <a:off x="5130053" y="1116644"/>
            <a:ext cx="3742824" cy="1057938"/>
          </a:xfrm>
          <a:prstGeom prst="rect">
            <a:avLst/>
          </a:prstGeom>
        </p:spPr>
      </p:pic>
      <p:pic>
        <p:nvPicPr>
          <p:cNvPr id="3" name="Picture 2">
            <a:extLst>
              <a:ext uri="{FF2B5EF4-FFF2-40B4-BE49-F238E27FC236}">
                <a16:creationId xmlns:a16="http://schemas.microsoft.com/office/drawing/2014/main" id="{0CAAD531-CE92-47D2-9DD1-33B286A1CCD6}"/>
              </a:ext>
            </a:extLst>
          </p:cNvPr>
          <p:cNvPicPr>
            <a:picLocks noChangeAspect="1"/>
          </p:cNvPicPr>
          <p:nvPr/>
        </p:nvPicPr>
        <p:blipFill>
          <a:blip r:embed="rId4"/>
          <a:stretch>
            <a:fillRect/>
          </a:stretch>
        </p:blipFill>
        <p:spPr>
          <a:xfrm>
            <a:off x="5461710" y="2988098"/>
            <a:ext cx="1339545" cy="1675119"/>
          </a:xfrm>
          <a:prstGeom prst="rect">
            <a:avLst/>
          </a:prstGeom>
        </p:spPr>
      </p:pic>
      <p:pic>
        <p:nvPicPr>
          <p:cNvPr id="4" name="Picture 3">
            <a:extLst>
              <a:ext uri="{FF2B5EF4-FFF2-40B4-BE49-F238E27FC236}">
                <a16:creationId xmlns:a16="http://schemas.microsoft.com/office/drawing/2014/main" id="{0DEF18AE-E142-43C8-84B4-4E640E663FAA}"/>
              </a:ext>
            </a:extLst>
          </p:cNvPr>
          <p:cNvPicPr>
            <a:picLocks noChangeAspect="1"/>
          </p:cNvPicPr>
          <p:nvPr/>
        </p:nvPicPr>
        <p:blipFill>
          <a:blip r:embed="rId5"/>
          <a:stretch>
            <a:fillRect/>
          </a:stretch>
        </p:blipFill>
        <p:spPr>
          <a:xfrm>
            <a:off x="7132912" y="2291093"/>
            <a:ext cx="1461727" cy="25280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a:spLocks noGrp="1"/>
          </p:cNvSpPr>
          <p:nvPr>
            <p:ph type="title"/>
          </p:nvPr>
        </p:nvSpPr>
        <p:spPr>
          <a:xfrm>
            <a:off x="249300" y="207825"/>
            <a:ext cx="8520600"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Research: </a:t>
            </a:r>
            <a:r>
              <a:rPr lang="en" sz="2200"/>
              <a:t>A brief “play-by-play” cont’d...</a:t>
            </a:r>
            <a:endParaRPr sz="2200"/>
          </a:p>
        </p:txBody>
      </p:sp>
      <p:sp>
        <p:nvSpPr>
          <p:cNvPr id="163" name="Google Shape;163;p33"/>
          <p:cNvSpPr txBox="1">
            <a:spLocks noGrp="1"/>
          </p:cNvSpPr>
          <p:nvPr>
            <p:ph type="body" idx="1"/>
          </p:nvPr>
        </p:nvSpPr>
        <p:spPr>
          <a:xfrm>
            <a:off x="311700" y="962150"/>
            <a:ext cx="4906800" cy="3645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Getting a feel for the data</a:t>
            </a:r>
            <a:endParaRPr sz="2400" dirty="0"/>
          </a:p>
          <a:p>
            <a:pPr marL="914400" lvl="1" indent="-381000" algn="l" rtl="0">
              <a:spcBef>
                <a:spcPts val="0"/>
              </a:spcBef>
              <a:spcAft>
                <a:spcPts val="0"/>
              </a:spcAft>
              <a:buSzPts val="2400"/>
              <a:buChar char="○"/>
            </a:pPr>
            <a:r>
              <a:rPr lang="en" sz="2400" dirty="0"/>
              <a:t>Preliminary visualization:</a:t>
            </a:r>
            <a:endParaRPr sz="2400" dirty="0"/>
          </a:p>
          <a:p>
            <a:pPr marL="1371600" lvl="2" indent="-381000" algn="l" rtl="0">
              <a:spcBef>
                <a:spcPts val="0"/>
              </a:spcBef>
              <a:spcAft>
                <a:spcPts val="0"/>
              </a:spcAft>
              <a:buSzPts val="2400"/>
              <a:buChar char="■"/>
            </a:pPr>
            <a:r>
              <a:rPr lang="en" sz="2400" dirty="0"/>
              <a:t>Distributions</a:t>
            </a:r>
          </a:p>
          <a:p>
            <a:pPr marL="1371600" lvl="2" indent="-381000" algn="l" rtl="0">
              <a:spcBef>
                <a:spcPts val="0"/>
              </a:spcBef>
              <a:spcAft>
                <a:spcPts val="0"/>
              </a:spcAft>
              <a:buSzPts val="2400"/>
              <a:buChar char="■"/>
            </a:pPr>
            <a:r>
              <a:rPr lang="en" sz="2400" dirty="0"/>
              <a:t>Scatterplots</a:t>
            </a:r>
            <a:endParaRPr sz="2400" dirty="0"/>
          </a:p>
          <a:p>
            <a:pPr marL="457200" lvl="0" indent="-381000" algn="l" rtl="0">
              <a:spcBef>
                <a:spcPts val="0"/>
              </a:spcBef>
              <a:spcAft>
                <a:spcPts val="0"/>
              </a:spcAft>
              <a:buSzPts val="2400"/>
              <a:buChar char="➢"/>
            </a:pPr>
            <a:r>
              <a:rPr lang="en" sz="2400" dirty="0"/>
              <a:t>What Tools Should I Use?</a:t>
            </a:r>
            <a:endParaRPr sz="2400" dirty="0"/>
          </a:p>
          <a:p>
            <a:pPr marL="914400" lvl="1" indent="-381000" algn="l" rtl="0">
              <a:spcBef>
                <a:spcPts val="0"/>
              </a:spcBef>
              <a:spcAft>
                <a:spcPts val="0"/>
              </a:spcAft>
              <a:buSzPts val="2400"/>
              <a:buChar char="○"/>
            </a:pPr>
            <a:r>
              <a:rPr lang="en" sz="2400" dirty="0"/>
              <a:t>Determine </a:t>
            </a:r>
            <a:r>
              <a:rPr lang="en-US" sz="2400" dirty="0"/>
              <a:t>models to use</a:t>
            </a:r>
            <a:endParaRPr sz="2400" dirty="0"/>
          </a:p>
          <a:p>
            <a:pPr marL="914400" lvl="1" indent="-381000" algn="l" rtl="0">
              <a:spcBef>
                <a:spcPts val="0"/>
              </a:spcBef>
              <a:spcAft>
                <a:spcPts val="0"/>
              </a:spcAft>
              <a:buSzPts val="2400"/>
              <a:buChar char="○"/>
            </a:pPr>
            <a:r>
              <a:rPr lang="en" sz="2400" dirty="0"/>
              <a:t>Which </a:t>
            </a:r>
            <a:r>
              <a:rPr lang="en-US" sz="2400" dirty="0"/>
              <a:t>model best fits the goal of this project.</a:t>
            </a:r>
            <a:endParaRPr sz="2400" dirty="0"/>
          </a:p>
          <a:p>
            <a:pPr marL="0" lvl="0" indent="0" algn="l" rtl="0">
              <a:spcBef>
                <a:spcPts val="1600"/>
              </a:spcBef>
              <a:spcAft>
                <a:spcPts val="1600"/>
              </a:spcAft>
              <a:buNone/>
            </a:pPr>
            <a:endParaRPr sz="2400" dirty="0"/>
          </a:p>
        </p:txBody>
      </p:sp>
      <p:pic>
        <p:nvPicPr>
          <p:cNvPr id="164" name="Google Shape;164;p33"/>
          <p:cNvPicPr preferRelativeResize="0"/>
          <p:nvPr/>
        </p:nvPicPr>
        <p:blipFill>
          <a:blip r:embed="rId3">
            <a:alphaModFix/>
          </a:blip>
          <a:stretch>
            <a:fillRect/>
          </a:stretch>
        </p:blipFill>
        <p:spPr>
          <a:xfrm>
            <a:off x="5707975" y="1110375"/>
            <a:ext cx="3006250" cy="2922750"/>
          </a:xfrm>
          <a:prstGeom prst="rect">
            <a:avLst/>
          </a:prstGeom>
          <a:noFill/>
          <a:ln>
            <a:noFill/>
          </a:ln>
        </p:spPr>
      </p:pic>
      <p:sp>
        <p:nvSpPr>
          <p:cNvPr id="165" name="Google Shape;16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249300" y="207825"/>
            <a:ext cx="8520600"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Research: </a:t>
            </a:r>
            <a:r>
              <a:rPr lang="en" sz="2200"/>
              <a:t>A brief “play-by-play” cont’d...</a:t>
            </a:r>
            <a:endParaRPr sz="2200"/>
          </a:p>
        </p:txBody>
      </p:sp>
      <p:sp>
        <p:nvSpPr>
          <p:cNvPr id="171" name="Google Shape;171;p34"/>
          <p:cNvSpPr txBox="1">
            <a:spLocks noGrp="1"/>
          </p:cNvSpPr>
          <p:nvPr>
            <p:ph type="body" idx="1"/>
          </p:nvPr>
        </p:nvSpPr>
        <p:spPr>
          <a:xfrm>
            <a:off x="311700" y="962150"/>
            <a:ext cx="4906800" cy="3645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Apply model methods</a:t>
            </a:r>
            <a:endParaRPr sz="2400" dirty="0"/>
          </a:p>
          <a:p>
            <a:pPr marL="457200" lvl="0" indent="-381000" algn="l" rtl="0">
              <a:spcBef>
                <a:spcPts val="0"/>
              </a:spcBef>
              <a:spcAft>
                <a:spcPts val="0"/>
              </a:spcAft>
              <a:buSzPts val="2400"/>
              <a:buChar char="➢"/>
            </a:pPr>
            <a:r>
              <a:rPr lang="en-US" sz="2400" dirty="0"/>
              <a:t>Tuning Parameters</a:t>
            </a:r>
            <a:endParaRPr sz="2400" dirty="0"/>
          </a:p>
          <a:p>
            <a:pPr marL="457200" lvl="0" indent="-381000" algn="l" rtl="0">
              <a:spcBef>
                <a:spcPts val="0"/>
              </a:spcBef>
              <a:spcAft>
                <a:spcPts val="0"/>
              </a:spcAft>
              <a:buSzPts val="2400"/>
              <a:buChar char="➢"/>
            </a:pPr>
            <a:r>
              <a:rPr lang="en" sz="2400" dirty="0"/>
              <a:t>Visualize the results, incorporate them into an explanation that is relatable, and form a final conclusion.</a:t>
            </a:r>
            <a:endParaRPr sz="2400" dirty="0"/>
          </a:p>
          <a:p>
            <a:pPr marL="457200" lvl="0" indent="0" algn="l" rtl="0">
              <a:spcBef>
                <a:spcPts val="1600"/>
              </a:spcBef>
              <a:spcAft>
                <a:spcPts val="0"/>
              </a:spcAft>
              <a:buNone/>
            </a:pPr>
            <a:endParaRPr sz="2400" dirty="0"/>
          </a:p>
          <a:p>
            <a:pPr marL="0" lvl="0" indent="0" algn="l" rtl="0">
              <a:spcBef>
                <a:spcPts val="1600"/>
              </a:spcBef>
              <a:spcAft>
                <a:spcPts val="1600"/>
              </a:spcAft>
              <a:buNone/>
            </a:pPr>
            <a:endParaRPr sz="2400" dirty="0"/>
          </a:p>
        </p:txBody>
      </p:sp>
      <p:sp>
        <p:nvSpPr>
          <p:cNvPr id="172" name="Google Shape;17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61898FB2-5CE6-4491-A522-14F639A20861}"/>
              </a:ext>
            </a:extLst>
          </p:cNvPr>
          <p:cNvPicPr>
            <a:picLocks noChangeAspect="1"/>
          </p:cNvPicPr>
          <p:nvPr/>
        </p:nvPicPr>
        <p:blipFill>
          <a:blip r:embed="rId3"/>
          <a:stretch>
            <a:fillRect/>
          </a:stretch>
        </p:blipFill>
        <p:spPr>
          <a:xfrm>
            <a:off x="5709322" y="839972"/>
            <a:ext cx="2763136" cy="2763136"/>
          </a:xfrm>
          <a:prstGeom prst="rect">
            <a:avLst/>
          </a:prstGeom>
        </p:spPr>
      </p:pic>
      <p:sp>
        <p:nvSpPr>
          <p:cNvPr id="3" name="TextBox 2">
            <a:extLst>
              <a:ext uri="{FF2B5EF4-FFF2-40B4-BE49-F238E27FC236}">
                <a16:creationId xmlns:a16="http://schemas.microsoft.com/office/drawing/2014/main" id="{7595322A-55B3-4B38-8D60-EE7DF7BAAA0C}"/>
              </a:ext>
            </a:extLst>
          </p:cNvPr>
          <p:cNvSpPr txBox="1"/>
          <p:nvPr/>
        </p:nvSpPr>
        <p:spPr>
          <a:xfrm>
            <a:off x="249300" y="4533597"/>
            <a:ext cx="8075993" cy="523220"/>
          </a:xfrm>
          <a:prstGeom prst="rect">
            <a:avLst/>
          </a:prstGeom>
          <a:noFill/>
        </p:spPr>
        <p:txBody>
          <a:bodyPr wrap="square" rtlCol="0">
            <a:spAutoFit/>
          </a:bodyPr>
          <a:lstStyle/>
          <a:p>
            <a:r>
              <a:rPr lang="en-US" dirty="0"/>
              <a:t>Picture Source: https://www.123rf.com/photo_124220354_stock-vector-finish-banner-symbol-of-championship-successful-racing-symbol-finish-line-flat-design-eps-10-.html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My methods</a:t>
            </a:r>
            <a:endParaRPr/>
          </a:p>
        </p:txBody>
      </p:sp>
      <p:sp>
        <p:nvSpPr>
          <p:cNvPr id="178" name="Google Shape;178;p3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These are the method I chose, and why I chose them.</a:t>
            </a:r>
            <a:endParaRPr/>
          </a:p>
        </p:txBody>
      </p:sp>
      <p:sp>
        <p:nvSpPr>
          <p:cNvPr id="179" name="Google Shape;179;p35"/>
          <p:cNvSpPr txBox="1">
            <a:spLocks noGrp="1"/>
          </p:cNvSpPr>
          <p:nvPr>
            <p:ph type="body" idx="2"/>
          </p:nvPr>
        </p:nvSpPr>
        <p:spPr>
          <a:xfrm>
            <a:off x="4909808" y="623850"/>
            <a:ext cx="3837000" cy="3895800"/>
          </a:xfrm>
          <a:prstGeom prst="rect">
            <a:avLst/>
          </a:prstGeom>
        </p:spPr>
        <p:txBody>
          <a:bodyPr spcFirstLastPara="1" wrap="square" lIns="91425" tIns="91425" rIns="91425" bIns="91425" anchor="ctr" anchorCtr="0">
            <a:noAutofit/>
          </a:bodyPr>
          <a:lstStyle/>
          <a:p>
            <a:pPr marL="457200" lvl="0" indent="-342900" algn="l" rtl="0">
              <a:spcBef>
                <a:spcPts val="1600"/>
              </a:spcBef>
              <a:spcAft>
                <a:spcPts val="0"/>
              </a:spcAft>
              <a:buSzPts val="1800"/>
              <a:buChar char="●"/>
            </a:pPr>
            <a:r>
              <a:rPr lang="en" dirty="0"/>
              <a:t>XGBoost Regression</a:t>
            </a:r>
            <a:endParaRPr dirty="0"/>
          </a:p>
          <a:p>
            <a:pPr marL="457200" lvl="0" indent="-342900" algn="l" rtl="0">
              <a:spcBef>
                <a:spcPts val="1600"/>
              </a:spcBef>
              <a:spcAft>
                <a:spcPts val="0"/>
              </a:spcAft>
              <a:buSzPts val="1800"/>
              <a:buChar char="●"/>
            </a:pPr>
            <a:r>
              <a:rPr lang="en" dirty="0"/>
              <a:t>Linear Regression</a:t>
            </a:r>
          </a:p>
          <a:p>
            <a:pPr lvl="1" indent="-342900">
              <a:buSzPts val="1800"/>
              <a:buChar char="●"/>
            </a:pPr>
            <a:r>
              <a:rPr lang="en" dirty="0"/>
              <a:t>Lasso, Elastic Net</a:t>
            </a:r>
          </a:p>
          <a:p>
            <a:pPr marL="457200" lvl="0" indent="-342900" algn="l" rtl="0">
              <a:spcBef>
                <a:spcPts val="1600"/>
              </a:spcBef>
              <a:spcAft>
                <a:spcPts val="0"/>
              </a:spcAft>
              <a:buSzPts val="1800"/>
              <a:buChar char="●"/>
            </a:pPr>
            <a:r>
              <a:rPr lang="en-US" dirty="0"/>
              <a:t>K Nearest Neighbors</a:t>
            </a:r>
          </a:p>
          <a:p>
            <a:pPr marL="457200" lvl="0" indent="-342900" algn="l" rtl="0">
              <a:spcBef>
                <a:spcPts val="1600"/>
              </a:spcBef>
              <a:spcAft>
                <a:spcPts val="0"/>
              </a:spcAft>
              <a:buSzPts val="1800"/>
              <a:buChar char="●"/>
            </a:pPr>
            <a:r>
              <a:rPr lang="en-US" dirty="0"/>
              <a:t>Tune parameters in a ‘Grid Search’</a:t>
            </a:r>
          </a:p>
          <a:p>
            <a:pPr marL="457200" lvl="0" indent="-342900" algn="l" rtl="0">
              <a:spcBef>
                <a:spcPts val="1600"/>
              </a:spcBef>
              <a:spcAft>
                <a:spcPts val="0"/>
              </a:spcAft>
              <a:buSzPts val="1800"/>
              <a:buChar char="●"/>
            </a:pPr>
            <a:r>
              <a:rPr lang="en-US" dirty="0"/>
              <a:t>Compare the training and test scores. </a:t>
            </a:r>
          </a:p>
          <a:p>
            <a:pPr marL="457200" lvl="0" indent="-342900" algn="l" rtl="0">
              <a:spcBef>
                <a:spcPts val="1600"/>
              </a:spcBef>
              <a:spcAft>
                <a:spcPts val="0"/>
              </a:spcAft>
              <a:buSzPts val="1800"/>
              <a:buChar char="●"/>
            </a:pPr>
            <a:r>
              <a:rPr lang="en-US" dirty="0"/>
              <a:t>Observe the plot of true vs predicted values. </a:t>
            </a:r>
            <a:endParaRPr dirty="0"/>
          </a:p>
        </p:txBody>
      </p:sp>
      <p:sp>
        <p:nvSpPr>
          <p:cNvPr id="180" name="Google Shape;18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4236</TotalTime>
  <Words>754</Words>
  <Application>Microsoft Office PowerPoint</Application>
  <PresentationFormat>On-screen Show (16:9)</PresentationFormat>
  <Paragraphs>128</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Proxima Nova</vt:lpstr>
      <vt:lpstr>Simple Light</vt:lpstr>
      <vt:lpstr>Spearmint</vt:lpstr>
      <vt:lpstr>Predicting Video Game Sales</vt:lpstr>
      <vt:lpstr>Why? Build a model that can predict video game sales. </vt:lpstr>
      <vt:lpstr>PowerPoint Presentation</vt:lpstr>
      <vt:lpstr>How important are those reviews?  The number of Yelp’s reviews has steadily grown over the quarters in 2018-2019, and year over year (YoY) growth stands at 17%. Nearly half of the small businesses listed on Yelp have a 5-star rating! There is a high probability that customers logging into the platform will be persuaded by positive reviews to finally convert. Yelp has consistently battled fake and misleading reviews. In Q4, 2019, it released 198 alerts, notifying consumers of biased review practices, thereby protecting business ratings.  </vt:lpstr>
      <vt:lpstr>How accurately can sales be predicted?  What data is used to form a predictions? What other data could be used?  </vt:lpstr>
      <vt:lpstr>Research: A brief “play-by-play”</vt:lpstr>
      <vt:lpstr>Research: A brief “play-by-play” cont’d...</vt:lpstr>
      <vt:lpstr>Research: A brief “play-by-play” cont’d...</vt:lpstr>
      <vt:lpstr>My methods</vt:lpstr>
      <vt:lpstr>XGBoost Regression.</vt:lpstr>
      <vt:lpstr>Lasso Model</vt:lpstr>
      <vt:lpstr>Elastic Net Model</vt:lpstr>
      <vt:lpstr>KNN Regression</vt:lpstr>
      <vt:lpstr> Where to go from here?  Improve models for sales in other countries  Investigate further investment in sponsored critics.     </vt:lpstr>
      <vt:lpstr> The End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COVID-19 Deaths Reported by Age Group</dc:title>
  <dc:creator>Chris Clegg</dc:creator>
  <cp:lastModifiedBy>Chris Clegg</cp:lastModifiedBy>
  <cp:revision>36</cp:revision>
  <dcterms:modified xsi:type="dcterms:W3CDTF">2021-01-12T14:41:04Z</dcterms:modified>
</cp:coreProperties>
</file>