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</p:sldIdLst>
  <p:sldSz cx="16459200" cy="109728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3DD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066267" y="1495479"/>
            <a:ext cx="10469883" cy="3309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310037" y="1068515"/>
            <a:ext cx="5386423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</a:t>
            </a:r>
            <a:r>
              <a:rPr lang="en-US" dirty="0" err="1" smtClean="0"/>
              <a:t>Contig</a:t>
            </a:r>
            <a:r>
              <a:rPr lang="en-US" dirty="0" smtClean="0"/>
              <a:t> is linked </a:t>
            </a:r>
            <a:r>
              <a:rPr lang="en-US" dirty="0" smtClean="0"/>
              <a:t>to Sample Alteration via </a:t>
            </a:r>
            <a:r>
              <a:rPr lang="en-US" dirty="0" smtClean="0"/>
              <a:t>"</a:t>
            </a:r>
            <a:r>
              <a:rPr lang="en-US" dirty="0" err="1" smtClean="0"/>
              <a:t>targetSeq</a:t>
            </a:r>
            <a:r>
              <a:rPr lang="en-US" dirty="0" smtClean="0"/>
              <a:t>": </a:t>
            </a:r>
            <a:r>
              <a:rPr lang="en-US" dirty="0" smtClean="0"/>
              <a:t>"NC_020507.1"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7600" y="1486461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4144385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2028" y="4106025"/>
            <a:ext cx="8094159" cy="472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"alterations": </a:t>
            </a:r>
            <a:r>
              <a:rPr lang="en-US" dirty="0" smtClean="0"/>
              <a:t>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"type": </a:t>
            </a:r>
            <a:r>
              <a:rPr lang="en-US" dirty="0"/>
              <a:t>"deletion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targetSeq</a:t>
            </a:r>
            <a:r>
              <a:rPr lang="en-US" dirty="0" smtClean="0"/>
              <a:t>": "NC_020507.1",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targetAssembly</a:t>
            </a:r>
            <a:r>
              <a:rPr lang="en-US" dirty="0" smtClean="0"/>
              <a:t>": </a:t>
            </a:r>
            <a:r>
              <a:rPr lang="en-US" dirty="0"/>
              <a:t>"GCF_000344755.1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targetFeature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“,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targetRegion</a:t>
            </a:r>
            <a:r>
              <a:rPr lang="en-US" dirty="0" smtClean="0"/>
              <a:t>":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"</a:t>
            </a:r>
            <a:r>
              <a:rPr lang="en-US" dirty="0"/>
              <a:t>feature": </a:t>
            </a:r>
            <a:r>
              <a:rPr lang="en-US" dirty="0" smtClean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"start": </a:t>
            </a:r>
            <a:r>
              <a:rPr lang="en-US" dirty="0"/>
              <a:t>4144385,</a:t>
            </a:r>
            <a:endParaRPr lang="en-US" dirty="0" smtClean="0"/>
          </a:p>
          <a:p>
            <a:r>
              <a:rPr lang="en-US" dirty="0" smtClean="0"/>
              <a:t>                  "end": 4145453,</a:t>
            </a:r>
            <a:endParaRPr lang="en-US" dirty="0"/>
          </a:p>
          <a:p>
            <a:r>
              <a:rPr lang="en-US" dirty="0"/>
              <a:t>              </a:t>
            </a:r>
            <a:r>
              <a:rPr lang="en-US" dirty="0" smtClean="0"/>
              <a:t>    "</a:t>
            </a:r>
            <a:r>
              <a:rPr lang="en-US" dirty="0" err="1"/>
              <a:t>featureStart</a:t>
            </a:r>
            <a:r>
              <a:rPr lang="en-US" dirty="0"/>
              <a:t>": 4144400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smtClean="0"/>
              <a:t>   "</a:t>
            </a:r>
            <a:r>
              <a:rPr lang="en-US" dirty="0" err="1"/>
              <a:t>featureEnd</a:t>
            </a:r>
            <a:r>
              <a:rPr lang="en-US" dirty="0"/>
              <a:t>": </a:t>
            </a:r>
            <a:r>
              <a:rPr lang="en-US" dirty="0" smtClean="0"/>
              <a:t>4145901,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"</a:t>
            </a:r>
            <a:r>
              <a:rPr lang="en-US" dirty="0" err="1" smtClean="0"/>
              <a:t>featureOrientation</a:t>
            </a:r>
            <a:r>
              <a:rPr lang="en-US" dirty="0"/>
              <a:t>": "http://sbols.org/v2#inline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…                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9580417" y="4562685"/>
            <a:ext cx="5413266" cy="25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"id": </a:t>
            </a:r>
            <a:r>
              <a:rPr lang="en-US" dirty="0" smtClean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"role</a:t>
            </a:r>
            <a:r>
              <a:rPr lang="en-US" dirty="0"/>
              <a:t>": "</a:t>
            </a:r>
            <a:r>
              <a:rPr lang="en-US" dirty="0" smtClean="0"/>
              <a:t>gene",</a:t>
            </a:r>
          </a:p>
          <a:p>
            <a:r>
              <a:rPr lang="en-US" dirty="0" smtClean="0"/>
              <a:t>               "sequence": </a:t>
            </a:r>
            <a:r>
              <a:rPr lang="en-US" dirty="0"/>
              <a:t>"</a:t>
            </a:r>
            <a:r>
              <a:rPr lang="en-US" dirty="0" err="1"/>
              <a:t>atgtaca</a:t>
            </a:r>
            <a:r>
              <a:rPr lang="en-US" dirty="0" smtClean="0"/>
              <a:t>…“</a:t>
            </a:r>
          </a:p>
          <a:p>
            <a:r>
              <a:rPr lang="en-US" dirty="0"/>
              <a:t> </a:t>
            </a:r>
            <a:r>
              <a:rPr lang="en-US" dirty="0" smtClean="0"/>
              <a:t>           },</a:t>
            </a:r>
          </a:p>
          <a:p>
            <a:r>
              <a:rPr lang="en-US" dirty="0" smtClean="0"/>
              <a:t>            …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302026" y="1113720"/>
            <a:ext cx="106678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6891701" y="1122388"/>
            <a:ext cx="96575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5063" y="1497519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4145453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024438" y="2618205"/>
            <a:ext cx="3500437" cy="330924"/>
          </a:xfrm>
          <a:prstGeom prst="rect">
            <a:avLst/>
          </a:prstGeom>
          <a:solidFill>
            <a:srgbClr val="F58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>
            <a:stCxn id="165" idx="1"/>
            <a:endCxn id="123" idx="1"/>
          </p:cNvCxnSpPr>
          <p:nvPr/>
        </p:nvCxnSpPr>
        <p:spPr>
          <a:xfrm flipV="1">
            <a:off x="3657600" y="1686965"/>
            <a:ext cx="0" cy="5381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024439" y="1486460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4144400</a:t>
            </a:r>
            <a:endParaRPr lang="en-US" dirty="0"/>
          </a:p>
        </p:txBody>
      </p:sp>
      <p:cxnSp>
        <p:nvCxnSpPr>
          <p:cNvPr id="161" name="Straight Connector 160"/>
          <p:cNvCxnSpPr>
            <a:stCxn id="158" idx="3"/>
          </p:cNvCxnSpPr>
          <p:nvPr/>
        </p:nvCxnSpPr>
        <p:spPr>
          <a:xfrm flipV="1">
            <a:off x="8524875" y="1728530"/>
            <a:ext cx="0" cy="1055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508669" y="1493380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4145901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8362975" y="1087863"/>
            <a:ext cx="159490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4835853" y="1113774"/>
            <a:ext cx="175144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165" name="Rectangle 164"/>
          <p:cNvSpPr/>
          <p:nvPr/>
        </p:nvSpPr>
        <p:spPr>
          <a:xfrm>
            <a:off x="3657600" y="2059686"/>
            <a:ext cx="3117463" cy="3309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8" name="Straight Connector 167"/>
          <p:cNvCxnSpPr>
            <a:stCxn id="165" idx="3"/>
            <a:endCxn id="153" idx="1"/>
          </p:cNvCxnSpPr>
          <p:nvPr/>
        </p:nvCxnSpPr>
        <p:spPr>
          <a:xfrm flipV="1">
            <a:off x="6775063" y="1698023"/>
            <a:ext cx="0" cy="5271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8" idx="1"/>
            <a:endCxn id="160" idx="1"/>
          </p:cNvCxnSpPr>
          <p:nvPr/>
        </p:nvCxnSpPr>
        <p:spPr>
          <a:xfrm flipV="1">
            <a:off x="5024438" y="1686964"/>
            <a:ext cx="1" cy="10967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835853" y="2821260"/>
            <a:ext cx="8832066" cy="132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 Feature is </a:t>
            </a:r>
            <a:r>
              <a:rPr lang="en-US" dirty="0"/>
              <a:t>identified by "</a:t>
            </a:r>
            <a:r>
              <a:rPr lang="en-US" dirty="0" smtClean="0"/>
              <a:t>id": </a:t>
            </a:r>
            <a:r>
              <a:rPr lang="en-US" dirty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 </a:t>
            </a:r>
          </a:p>
          <a:p>
            <a:pPr algn="r"/>
            <a:r>
              <a:rPr lang="en-US" dirty="0" smtClean="0"/>
              <a:t>and is linked </a:t>
            </a:r>
            <a:r>
              <a:rPr lang="en-US" dirty="0" smtClean="0"/>
              <a:t>to Sample Alteration via </a:t>
            </a:r>
            <a:r>
              <a:rPr lang="en-US" dirty="0" smtClean="0"/>
              <a:t>"</a:t>
            </a:r>
            <a:r>
              <a:rPr lang="en-US" dirty="0" err="1" smtClean="0"/>
              <a:t>targetFeature</a:t>
            </a:r>
            <a:r>
              <a:rPr lang="en-US" dirty="0" smtClean="0"/>
              <a:t>":"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  <a:endParaRPr lang="en-US" dirty="0" smtClean="0"/>
          </a:p>
          <a:p>
            <a:pPr algn="r"/>
            <a:r>
              <a:rPr lang="en-US" dirty="0" smtClean="0"/>
              <a:t>and its "</a:t>
            </a:r>
            <a:r>
              <a:rPr lang="en-US" dirty="0" err="1" smtClean="0"/>
              <a:t>targetRegion</a:t>
            </a:r>
            <a:r>
              <a:rPr lang="en-US" dirty="0" smtClean="0"/>
              <a:t>" via </a:t>
            </a:r>
            <a:r>
              <a:rPr lang="en-US" dirty="0"/>
              <a:t>"</a:t>
            </a:r>
            <a:r>
              <a:rPr lang="en-US" dirty="0" smtClean="0"/>
              <a:t>feature</a:t>
            </a:r>
            <a:r>
              <a:rPr lang="en-US" dirty="0"/>
              <a:t>": 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</a:p>
          <a:p>
            <a:pPr algn="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938697" y="2041156"/>
            <a:ext cx="4230807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 </a:t>
            </a:r>
            <a:r>
              <a:rPr lang="en-US" dirty="0" smtClean="0"/>
              <a:t>for Sample Alteration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1407990" y="9103769"/>
            <a:ext cx="13909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Example of a deletion detected by aligning the sample assembly to an annotated reference assembly. </a:t>
            </a:r>
            <a:r>
              <a:rPr lang="en-US" sz="3200" i="1" dirty="0" smtClean="0"/>
              <a:t>The location </a:t>
            </a:r>
            <a:r>
              <a:rPr lang="en-US" sz="3200" i="1" dirty="0"/>
              <a:t>of </a:t>
            </a:r>
            <a:r>
              <a:rPr lang="en-US" sz="3200" i="1" dirty="0" smtClean="0"/>
              <a:t>the </a:t>
            </a:r>
            <a:r>
              <a:rPr lang="en-US" sz="3200" i="1" dirty="0" smtClean="0"/>
              <a:t>detected deletion </a:t>
            </a:r>
            <a:r>
              <a:rPr lang="en-US" sz="3200" i="1" dirty="0"/>
              <a:t>is reported with respect </a:t>
            </a:r>
            <a:r>
              <a:rPr lang="en-US" sz="3200" i="1" dirty="0" smtClean="0"/>
              <a:t>to the </a:t>
            </a:r>
            <a:r>
              <a:rPr lang="en-US" sz="3200" i="1" smtClean="0"/>
              <a:t>reference </a:t>
            </a:r>
            <a:r>
              <a:rPr lang="en-US" sz="3200" i="1" smtClean="0"/>
              <a:t>assembly.</a:t>
            </a:r>
            <a:endParaRPr lang="en-US" sz="32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310036" y="247333"/>
            <a:ext cx="538642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Alteration is </a:t>
            </a:r>
            <a:r>
              <a:rPr lang="en-US" dirty="0"/>
              <a:t>item in "alterations"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066267" y="3054117"/>
            <a:ext cx="10469883" cy="3309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04633" y="535200"/>
            <a:ext cx="9931516" cy="33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693375" y="111781"/>
            <a:ext cx="4942317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</a:t>
            </a:r>
            <a:r>
              <a:rPr lang="en-US" dirty="0" err="1" smtClean="0"/>
              <a:t>Contig</a:t>
            </a:r>
            <a:r>
              <a:rPr lang="en-US" dirty="0" smtClean="0"/>
              <a:t> is item </a:t>
            </a:r>
            <a:r>
              <a:rPr lang="en-US" dirty="0"/>
              <a:t>in </a:t>
            </a:r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 identified by "source"</a:t>
            </a:r>
            <a:r>
              <a:rPr lang="en-US" dirty="0"/>
              <a:t>: "scf7190000000003"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945346" y="1392404"/>
            <a:ext cx="554699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Region is item </a:t>
            </a:r>
            <a:r>
              <a:rPr lang="en-US" dirty="0"/>
              <a:t>in "</a:t>
            </a:r>
            <a:r>
              <a:rPr lang="en-US" dirty="0" smtClean="0"/>
              <a:t>regions</a:t>
            </a:r>
            <a:r>
              <a:rPr lang="en-US" dirty="0"/>
              <a:t>" </a:t>
            </a:r>
            <a:r>
              <a:rPr lang="en-US" dirty="0" smtClean="0"/>
              <a:t>of Sample </a:t>
            </a:r>
            <a:r>
              <a:rPr lang="en-US" dirty="0" err="1" smtClean="0"/>
              <a:t>Contig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1100300" y="3118399"/>
            <a:ext cx="4114385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</a:t>
            </a:r>
            <a:r>
              <a:rPr lang="en-US" dirty="0" err="1" smtClean="0"/>
              <a:t>Contig</a:t>
            </a:r>
            <a:r>
              <a:rPr lang="en-US" dirty="0" smtClean="0"/>
              <a:t> is linked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of Sample Region via "</a:t>
            </a:r>
            <a:r>
              <a:rPr lang="en-US" dirty="0" err="1" smtClean="0"/>
              <a:t>targetSeq</a:t>
            </a:r>
            <a:r>
              <a:rPr lang="en-US" dirty="0" smtClean="0"/>
              <a:t>": "NC_020507.1"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7600" y="3045099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4144385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735" y="3461790"/>
            <a:ext cx="8094159" cy="750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"source": </a:t>
            </a:r>
            <a:r>
              <a:rPr lang="en-US" dirty="0"/>
              <a:t>"scf7190000000003",</a:t>
            </a:r>
            <a:endParaRPr lang="en-US" dirty="0" smtClean="0"/>
          </a:p>
          <a:p>
            <a:r>
              <a:rPr lang="en-US" dirty="0" smtClean="0"/>
              <a:t>               "regions": [</a:t>
            </a:r>
          </a:p>
          <a:p>
            <a:r>
              <a:rPr lang="en-US" dirty="0" smtClean="0"/>
              <a:t>                  {</a:t>
            </a:r>
          </a:p>
          <a:p>
            <a:r>
              <a:rPr lang="en-US" dirty="0" smtClean="0"/>
              <a:t>                     "engineered": "http://guardian.bbn.technology#engineered",</a:t>
            </a:r>
          </a:p>
          <a:p>
            <a:r>
              <a:rPr lang="en-US" dirty="0" smtClean="0"/>
              <a:t>                     </a:t>
            </a:r>
            <a:r>
              <a:rPr lang="en-US" dirty="0"/>
              <a:t>"start": 1303301,</a:t>
            </a:r>
            <a:endParaRPr lang="en-US" dirty="0" smtClean="0"/>
          </a:p>
          <a:p>
            <a:r>
              <a:rPr lang="en-US" dirty="0" smtClean="0"/>
              <a:t>                     "end": </a:t>
            </a:r>
            <a:r>
              <a:rPr lang="en-US" dirty="0"/>
              <a:t>1303301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"</a:t>
            </a:r>
            <a:r>
              <a:rPr lang="en-US" dirty="0"/>
              <a:t>orientation":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smtClean="0"/>
              <a:t>sbols.org/v2#inline",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"role": </a:t>
            </a:r>
            <a:r>
              <a:rPr lang="en-US" dirty="0"/>
              <a:t>"</a:t>
            </a:r>
            <a:r>
              <a:rPr lang="en-US" dirty="0" err="1" smtClean="0"/>
              <a:t>deletion_junction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"</a:t>
            </a:r>
            <a:r>
              <a:rPr lang="en-US" dirty="0" err="1" smtClean="0"/>
              <a:t>sourceAlteration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                "type": </a:t>
            </a:r>
            <a:r>
              <a:rPr lang="en-US" dirty="0"/>
              <a:t>"deletion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targetSeq</a:t>
            </a:r>
            <a:r>
              <a:rPr lang="en-US" dirty="0" smtClean="0"/>
              <a:t>": "NC_020507.1",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targetAssembly</a:t>
            </a:r>
            <a:r>
              <a:rPr lang="en-US" dirty="0" smtClean="0"/>
              <a:t>": </a:t>
            </a:r>
            <a:r>
              <a:rPr lang="en-US" dirty="0"/>
              <a:t>"GCF_000344755.1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</a:t>
            </a:r>
            <a:r>
              <a:rPr lang="en-US" dirty="0"/>
              <a:t>"</a:t>
            </a:r>
            <a:r>
              <a:rPr lang="en-US" dirty="0" err="1" smtClean="0"/>
              <a:t>targetFeature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“,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targetRegion</a:t>
            </a:r>
            <a:r>
              <a:rPr lang="en-US" dirty="0" smtClean="0"/>
              <a:t>":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"</a:t>
            </a:r>
            <a:r>
              <a:rPr lang="en-US" dirty="0"/>
              <a:t>feature": </a:t>
            </a:r>
            <a:r>
              <a:rPr lang="en-US" dirty="0" smtClean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   "start": </a:t>
            </a:r>
            <a:r>
              <a:rPr lang="en-US" dirty="0"/>
              <a:t>4144385,</a:t>
            </a:r>
            <a:endParaRPr lang="en-US" dirty="0" smtClean="0"/>
          </a:p>
          <a:p>
            <a:r>
              <a:rPr lang="en-US" dirty="0" smtClean="0"/>
              <a:t>                           "end": 4145453,</a:t>
            </a:r>
            <a:endParaRPr lang="en-US" dirty="0"/>
          </a:p>
          <a:p>
            <a:r>
              <a:rPr lang="en-US" dirty="0"/>
              <a:t>                           "</a:t>
            </a:r>
            <a:r>
              <a:rPr lang="en-US" dirty="0" err="1"/>
              <a:t>featureStart</a:t>
            </a:r>
            <a:r>
              <a:rPr lang="en-US" dirty="0"/>
              <a:t>": 4144400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          "</a:t>
            </a:r>
            <a:r>
              <a:rPr lang="en-US" dirty="0" err="1"/>
              <a:t>featureEnd</a:t>
            </a:r>
            <a:r>
              <a:rPr lang="en-US" dirty="0"/>
              <a:t>": </a:t>
            </a:r>
            <a:r>
              <a:rPr lang="en-US" dirty="0" smtClean="0"/>
              <a:t>4145901,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"</a:t>
            </a:r>
            <a:r>
              <a:rPr lang="en-US" dirty="0" err="1" smtClean="0"/>
              <a:t>featureOrientation</a:t>
            </a:r>
            <a:r>
              <a:rPr lang="en-US" dirty="0"/>
              <a:t>": "http://sbols.org/v2#inline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   …                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9580417" y="5477085"/>
            <a:ext cx="5413266" cy="25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"id": </a:t>
            </a:r>
            <a:r>
              <a:rPr lang="en-US" dirty="0"/>
              <a:t>" 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"role</a:t>
            </a:r>
            <a:r>
              <a:rPr lang="en-US" dirty="0"/>
              <a:t>": "</a:t>
            </a:r>
            <a:r>
              <a:rPr lang="en-US" dirty="0" smtClean="0"/>
              <a:t>gene",</a:t>
            </a:r>
          </a:p>
          <a:p>
            <a:r>
              <a:rPr lang="en-US" dirty="0" smtClean="0"/>
              <a:t>               "sequence": </a:t>
            </a:r>
            <a:r>
              <a:rPr lang="en-US" dirty="0"/>
              <a:t>"</a:t>
            </a:r>
            <a:r>
              <a:rPr lang="en-US" dirty="0" err="1"/>
              <a:t>atgtaca</a:t>
            </a:r>
            <a:r>
              <a:rPr lang="en-US" dirty="0" smtClean="0"/>
              <a:t>…“</a:t>
            </a:r>
          </a:p>
          <a:p>
            <a:r>
              <a:rPr lang="en-US" dirty="0"/>
              <a:t> </a:t>
            </a:r>
            <a:r>
              <a:rPr lang="en-US" dirty="0" smtClean="0"/>
              <a:t>            },</a:t>
            </a:r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smtClean="0"/>
              <a:t> 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4" name="Straight Connector 133"/>
          <p:cNvCxnSpPr>
            <a:endCxn id="153" idx="1"/>
          </p:cNvCxnSpPr>
          <p:nvPr/>
        </p:nvCxnSpPr>
        <p:spPr>
          <a:xfrm>
            <a:off x="5445043" y="1793411"/>
            <a:ext cx="1330020" cy="1463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302026" y="2672358"/>
            <a:ext cx="106678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3909112" y="155334"/>
            <a:ext cx="2133575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 = "end" </a:t>
            </a:r>
            <a:endParaRPr lang="en-US" b="1" dirty="0"/>
          </a:p>
        </p:txBody>
      </p:sp>
      <p:cxnSp>
        <p:nvCxnSpPr>
          <p:cNvPr id="110" name="Straight Connector 109"/>
          <p:cNvCxnSpPr>
            <a:endCxn id="116" idx="2"/>
          </p:cNvCxnSpPr>
          <p:nvPr/>
        </p:nvCxnSpPr>
        <p:spPr>
          <a:xfrm flipV="1">
            <a:off x="3655451" y="1737915"/>
            <a:ext cx="1768793" cy="15076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00605" y="1406991"/>
            <a:ext cx="47278" cy="330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91701" y="2681026"/>
            <a:ext cx="96575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239491" y="521418"/>
            <a:ext cx="117809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1303301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775063" y="3056157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4145453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024438" y="4176843"/>
            <a:ext cx="3500437" cy="330924"/>
          </a:xfrm>
          <a:prstGeom prst="rect">
            <a:avLst/>
          </a:prstGeom>
          <a:solidFill>
            <a:srgbClr val="F58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>
            <a:stCxn id="165" idx="1"/>
            <a:endCxn id="123" idx="1"/>
          </p:cNvCxnSpPr>
          <p:nvPr/>
        </p:nvCxnSpPr>
        <p:spPr>
          <a:xfrm flipV="1">
            <a:off x="3657600" y="3245603"/>
            <a:ext cx="0" cy="5381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024439" y="3045098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4144400</a:t>
            </a:r>
            <a:endParaRPr lang="en-US" dirty="0"/>
          </a:p>
        </p:txBody>
      </p:sp>
      <p:cxnSp>
        <p:nvCxnSpPr>
          <p:cNvPr id="161" name="Straight Connector 160"/>
          <p:cNvCxnSpPr>
            <a:stCxn id="158" idx="3"/>
          </p:cNvCxnSpPr>
          <p:nvPr/>
        </p:nvCxnSpPr>
        <p:spPr>
          <a:xfrm flipV="1">
            <a:off x="8524875" y="3287168"/>
            <a:ext cx="0" cy="1055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508669" y="3052018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4145901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8362975" y="2646501"/>
            <a:ext cx="159490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4835853" y="2672412"/>
            <a:ext cx="175144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165" name="Rectangle 164"/>
          <p:cNvSpPr/>
          <p:nvPr/>
        </p:nvSpPr>
        <p:spPr>
          <a:xfrm>
            <a:off x="3657600" y="3618324"/>
            <a:ext cx="3117463" cy="3309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8" name="Straight Connector 167"/>
          <p:cNvCxnSpPr>
            <a:stCxn id="165" idx="3"/>
            <a:endCxn id="153" idx="1"/>
          </p:cNvCxnSpPr>
          <p:nvPr/>
        </p:nvCxnSpPr>
        <p:spPr>
          <a:xfrm flipV="1">
            <a:off x="6775063" y="3256661"/>
            <a:ext cx="0" cy="5271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8" idx="1"/>
            <a:endCxn id="160" idx="1"/>
          </p:cNvCxnSpPr>
          <p:nvPr/>
        </p:nvCxnSpPr>
        <p:spPr>
          <a:xfrm flipV="1">
            <a:off x="5024438" y="3245602"/>
            <a:ext cx="1" cy="10967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008623" y="4339438"/>
            <a:ext cx="8374866" cy="132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 Feature is </a:t>
            </a:r>
            <a:r>
              <a:rPr lang="en-US" dirty="0"/>
              <a:t>identified by "</a:t>
            </a:r>
            <a:r>
              <a:rPr lang="en-US" dirty="0" smtClean="0"/>
              <a:t>id": </a:t>
            </a:r>
            <a:r>
              <a:rPr lang="en-US" dirty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 </a:t>
            </a:r>
          </a:p>
          <a:p>
            <a:pPr algn="r"/>
            <a:r>
              <a:rPr lang="en-US" dirty="0" smtClean="0"/>
              <a:t>and is linked to </a:t>
            </a:r>
            <a:r>
              <a:rPr lang="en-US" dirty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of Sample Region via "</a:t>
            </a:r>
            <a:r>
              <a:rPr lang="en-US" dirty="0" err="1" smtClean="0"/>
              <a:t>targetFeature</a:t>
            </a:r>
            <a:r>
              <a:rPr lang="en-US" dirty="0" smtClean="0"/>
              <a:t>":"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  <a:endParaRPr lang="en-US" dirty="0" smtClean="0"/>
          </a:p>
          <a:p>
            <a:pPr algn="r"/>
            <a:r>
              <a:rPr lang="en-US" dirty="0" smtClean="0"/>
              <a:t>and its "</a:t>
            </a:r>
            <a:r>
              <a:rPr lang="en-US" dirty="0" err="1" smtClean="0"/>
              <a:t>targetRegion</a:t>
            </a:r>
            <a:r>
              <a:rPr lang="en-US" dirty="0" smtClean="0"/>
              <a:t>" via </a:t>
            </a:r>
            <a:r>
              <a:rPr lang="en-US" dirty="0"/>
              <a:t>"</a:t>
            </a:r>
            <a:r>
              <a:rPr lang="en-US" dirty="0" smtClean="0"/>
              <a:t>feature</a:t>
            </a:r>
            <a:r>
              <a:rPr lang="en-US" dirty="0"/>
              <a:t>": 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</a:p>
          <a:p>
            <a:pPr algn="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6901982" y="3580282"/>
            <a:ext cx="4036156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 </a:t>
            </a:r>
            <a:r>
              <a:rPr lang="en-US" dirty="0"/>
              <a:t>of </a:t>
            </a:r>
            <a:r>
              <a:rPr lang="en-US" dirty="0" smtClean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for Sample Region</a:t>
            </a:r>
            <a:endParaRPr lang="en-US" b="1" dirty="0"/>
          </a:p>
        </p:txBody>
      </p:sp>
      <p:cxnSp>
        <p:nvCxnSpPr>
          <p:cNvPr id="189" name="Straight Connector 188"/>
          <p:cNvCxnSpPr>
            <a:stCxn id="116" idx="0"/>
            <a:endCxn id="151" idx="3"/>
          </p:cNvCxnSpPr>
          <p:nvPr/>
        </p:nvCxnSpPr>
        <p:spPr>
          <a:xfrm flipH="1" flipV="1">
            <a:off x="5417583" y="721922"/>
            <a:ext cx="6661" cy="6850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17763" y="8010025"/>
            <a:ext cx="102407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Example of </a:t>
            </a:r>
            <a:r>
              <a:rPr lang="en-US" sz="3200" b="1" i="1" dirty="0" smtClean="0"/>
              <a:t>a deletion detected by </a:t>
            </a:r>
            <a:r>
              <a:rPr lang="en-US" sz="3200" b="1" i="1" dirty="0"/>
              <a:t>aligning the sample assembly to an annotated reference assembly. </a:t>
            </a:r>
            <a:r>
              <a:rPr lang="en-US" sz="3200" i="1" dirty="0"/>
              <a:t>The location of the </a:t>
            </a:r>
            <a:r>
              <a:rPr lang="en-US" sz="3200" i="1" dirty="0" smtClean="0"/>
              <a:t>detected deletion </a:t>
            </a:r>
            <a:r>
              <a:rPr lang="en-US" sz="3200" i="1" dirty="0"/>
              <a:t>is reported with respect to </a:t>
            </a:r>
            <a:r>
              <a:rPr lang="en-US" sz="3200" i="1" dirty="0" smtClean="0"/>
              <a:t>both the sample assembly and </a:t>
            </a:r>
            <a:r>
              <a:rPr lang="en-US" sz="3200" i="1" dirty="0"/>
              <a:t>reference </a:t>
            </a:r>
            <a:r>
              <a:rPr lang="en-US" sz="3200" i="1" dirty="0" smtClean="0"/>
              <a:t>assembly.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0050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2022236" y="3012553"/>
            <a:ext cx="10469883" cy="3309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92911" y="639110"/>
            <a:ext cx="9931516" cy="33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381655" y="215691"/>
            <a:ext cx="4942317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</a:t>
            </a:r>
            <a:r>
              <a:rPr lang="en-US" dirty="0" err="1" smtClean="0"/>
              <a:t>Contig</a:t>
            </a:r>
            <a:r>
              <a:rPr lang="en-US" dirty="0" smtClean="0"/>
              <a:t> is item </a:t>
            </a:r>
            <a:r>
              <a:rPr lang="en-US" dirty="0"/>
              <a:t>in </a:t>
            </a:r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 identified by "source"</a:t>
            </a:r>
            <a:r>
              <a:rPr lang="en-US" dirty="0"/>
              <a:t>: "scf7190000000003"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056271" y="3076835"/>
            <a:ext cx="3945287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</a:t>
            </a:r>
            <a:r>
              <a:rPr lang="en-US" dirty="0" err="1" smtClean="0"/>
              <a:t>Contig</a:t>
            </a:r>
            <a:r>
              <a:rPr lang="en-US" dirty="0" smtClean="0"/>
              <a:t> is linked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of Sample ROI via "</a:t>
            </a:r>
            <a:r>
              <a:rPr lang="en-US" dirty="0" err="1" smtClean="0"/>
              <a:t>targetSeq</a:t>
            </a:r>
            <a:r>
              <a:rPr lang="en-US" dirty="0" smtClean="0"/>
              <a:t>": </a:t>
            </a:r>
            <a:r>
              <a:rPr lang="en-US" dirty="0" smtClean="0"/>
              <a:t>"NC_020507.1"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613569" y="3003535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4144385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0879" y="2508324"/>
            <a:ext cx="8001683" cy="842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"source": </a:t>
            </a:r>
            <a:r>
              <a:rPr lang="en-US" dirty="0"/>
              <a:t>"scf7190000000003",</a:t>
            </a:r>
            <a:endParaRPr lang="en-US" dirty="0" smtClean="0"/>
          </a:p>
          <a:p>
            <a:r>
              <a:rPr lang="en-US" dirty="0" smtClean="0"/>
              <a:t>               "regions": [</a:t>
            </a:r>
          </a:p>
          <a:p>
            <a:r>
              <a:rPr lang="en-US" dirty="0" smtClean="0"/>
              <a:t>                 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"feature": </a:t>
            </a:r>
            <a:r>
              <a:rPr lang="en-US" dirty="0" smtClean="0"/>
              <a:t>"rocD_deletion_junction_0",</a:t>
            </a:r>
            <a:endParaRPr lang="en-US" dirty="0" smtClean="0"/>
          </a:p>
          <a:p>
            <a:r>
              <a:rPr lang="en-US" dirty="0" smtClean="0"/>
              <a:t>                     "engineered": "http://guardian.bbn.technology#engineered",</a:t>
            </a:r>
          </a:p>
          <a:p>
            <a:r>
              <a:rPr lang="en-US" dirty="0" smtClean="0"/>
              <a:t>                     </a:t>
            </a:r>
            <a:r>
              <a:rPr lang="en-US" dirty="0"/>
              <a:t>"start": </a:t>
            </a:r>
            <a:r>
              <a:rPr lang="en-US" dirty="0" smtClean="0"/>
              <a:t>1303295,</a:t>
            </a:r>
          </a:p>
          <a:p>
            <a:r>
              <a:rPr lang="en-US" dirty="0" smtClean="0"/>
              <a:t>                     "end": </a:t>
            </a:r>
            <a:r>
              <a:rPr lang="en-US" dirty="0"/>
              <a:t>1303303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"</a:t>
            </a:r>
            <a:r>
              <a:rPr lang="en-US" dirty="0" err="1" smtClean="0"/>
              <a:t>featureStart</a:t>
            </a:r>
            <a:r>
              <a:rPr lang="en-US" dirty="0"/>
              <a:t>": 1303301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    </a:t>
            </a:r>
            <a:r>
              <a:rPr lang="en-US" dirty="0" smtClean="0"/>
              <a:t>"</a:t>
            </a:r>
            <a:r>
              <a:rPr lang="en-US" dirty="0" err="1"/>
              <a:t>featureEnd</a:t>
            </a:r>
            <a:r>
              <a:rPr lang="en-US" dirty="0"/>
              <a:t>": 1303301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“</a:t>
            </a:r>
            <a:r>
              <a:rPr lang="en-US" dirty="0" err="1" smtClean="0"/>
              <a:t>featureOrientation</a:t>
            </a:r>
            <a:r>
              <a:rPr lang="en-US" dirty="0"/>
              <a:t>":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smtClean="0"/>
              <a:t>sbols.org/v2#inline",</a:t>
            </a:r>
          </a:p>
          <a:p>
            <a:r>
              <a:rPr lang="en-US" dirty="0" smtClean="0"/>
              <a:t>                     "</a:t>
            </a:r>
            <a:r>
              <a:rPr lang="en-US" dirty="0" err="1" smtClean="0"/>
              <a:t>sourceAlteration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                "type": </a:t>
            </a:r>
            <a:r>
              <a:rPr lang="en-US" dirty="0"/>
              <a:t>"deletion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/>
              <a:t>"</a:t>
            </a:r>
            <a:r>
              <a:rPr lang="en-US" dirty="0" err="1"/>
              <a:t>derivedFeature</a:t>
            </a:r>
            <a:r>
              <a:rPr lang="en-US" dirty="0"/>
              <a:t>": </a:t>
            </a:r>
            <a:r>
              <a:rPr lang="en-US" dirty="0" smtClean="0"/>
              <a:t>"rocD_deletion_junction_0",</a:t>
            </a:r>
            <a:endParaRPr lang="en-US" dirty="0" smtClean="0"/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targetSeq</a:t>
            </a:r>
            <a:r>
              <a:rPr lang="en-US" dirty="0" smtClean="0"/>
              <a:t>": "NC_020507.1",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targetAssembly</a:t>
            </a:r>
            <a:r>
              <a:rPr lang="en-US" dirty="0" smtClean="0"/>
              <a:t>": </a:t>
            </a:r>
            <a:r>
              <a:rPr lang="en-US" dirty="0"/>
              <a:t>"GCF_000344755.1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</a:t>
            </a:r>
            <a:r>
              <a:rPr lang="en-US" dirty="0"/>
              <a:t>"</a:t>
            </a:r>
            <a:r>
              <a:rPr lang="en-US" dirty="0" err="1" smtClean="0"/>
              <a:t>targetFeature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err="1"/>
              <a:t>rocD</a:t>
            </a:r>
            <a:r>
              <a:rPr lang="en-US" dirty="0"/>
              <a:t>",</a:t>
            </a:r>
            <a:endParaRPr lang="en-US" dirty="0" smtClean="0"/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targetRegion</a:t>
            </a:r>
            <a:r>
              <a:rPr lang="en-US" dirty="0" smtClean="0"/>
              <a:t>":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/>
              <a:t>"feature": "</a:t>
            </a:r>
            <a:r>
              <a:rPr lang="en-US" dirty="0" err="1"/>
              <a:t>rocD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   "start": </a:t>
            </a:r>
            <a:r>
              <a:rPr lang="en-US" dirty="0"/>
              <a:t>4144385,</a:t>
            </a:r>
            <a:endParaRPr lang="en-US" dirty="0" smtClean="0"/>
          </a:p>
          <a:p>
            <a:r>
              <a:rPr lang="en-US" dirty="0" smtClean="0"/>
              <a:t>                           "end": 4145453,</a:t>
            </a:r>
            <a:endParaRPr lang="en-US" dirty="0"/>
          </a:p>
          <a:p>
            <a:r>
              <a:rPr lang="en-US" dirty="0"/>
              <a:t>                           "</a:t>
            </a:r>
            <a:r>
              <a:rPr lang="en-US" dirty="0" err="1"/>
              <a:t>featureStart</a:t>
            </a:r>
            <a:r>
              <a:rPr lang="en-US" dirty="0"/>
              <a:t>": 4144400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          "</a:t>
            </a:r>
            <a:r>
              <a:rPr lang="en-US" dirty="0" err="1"/>
              <a:t>featureEnd</a:t>
            </a:r>
            <a:r>
              <a:rPr lang="en-US" dirty="0"/>
              <a:t>": </a:t>
            </a:r>
            <a:r>
              <a:rPr lang="en-US" dirty="0" smtClean="0"/>
              <a:t>4145901,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     "</a:t>
            </a:r>
            <a:r>
              <a:rPr lang="en-US" dirty="0" err="1" smtClean="0"/>
              <a:t>featureOrientation</a:t>
            </a:r>
            <a:r>
              <a:rPr lang="en-US" dirty="0"/>
              <a:t>":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smtClean="0"/>
              <a:t>sbols.org/v2#inline",</a:t>
            </a:r>
            <a:endParaRPr lang="en-US" dirty="0"/>
          </a:p>
          <a:p>
            <a:r>
              <a:rPr lang="en-US" dirty="0" smtClean="0"/>
              <a:t>                           …   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9799993" y="5297070"/>
            <a:ext cx="5413266" cy="379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[</a:t>
            </a:r>
          </a:p>
          <a:p>
            <a:r>
              <a:rPr lang="en-US" dirty="0"/>
              <a:t>        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"id": </a:t>
            </a:r>
            <a:r>
              <a:rPr lang="en-US" dirty="0" smtClean="0"/>
              <a:t>“rocD_deletion_junction_0",</a:t>
            </a:r>
            <a:endParaRPr lang="en-US" dirty="0"/>
          </a:p>
          <a:p>
            <a:r>
              <a:rPr lang="en-US" dirty="0"/>
              <a:t>               "role": "</a:t>
            </a:r>
            <a:r>
              <a:rPr lang="en-US" dirty="0" err="1"/>
              <a:t>deletion_junction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smtClean="0"/>
              <a:t>}, </a:t>
            </a:r>
            <a:endParaRPr lang="en-US" dirty="0"/>
          </a:p>
          <a:p>
            <a:r>
              <a:rPr lang="en-US" dirty="0" smtClean="0"/>
              <a:t>           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             "id": </a:t>
            </a:r>
            <a:r>
              <a:rPr lang="en-US" dirty="0" smtClean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"role</a:t>
            </a:r>
            <a:r>
              <a:rPr lang="en-US" dirty="0"/>
              <a:t>": "</a:t>
            </a:r>
            <a:r>
              <a:rPr lang="en-US" dirty="0" smtClean="0"/>
              <a:t>gene",</a:t>
            </a:r>
          </a:p>
          <a:p>
            <a:r>
              <a:rPr lang="en-US" dirty="0" smtClean="0"/>
              <a:t>               "sequence": </a:t>
            </a:r>
            <a:r>
              <a:rPr lang="en-US" dirty="0"/>
              <a:t>"</a:t>
            </a:r>
            <a:r>
              <a:rPr lang="en-US" dirty="0" err="1"/>
              <a:t>atgtaca</a:t>
            </a:r>
            <a:r>
              <a:rPr lang="en-US" dirty="0"/>
              <a:t>…"</a:t>
            </a:r>
            <a:endParaRPr lang="en-US" dirty="0" smtClean="0"/>
          </a:p>
          <a:p>
            <a:r>
              <a:rPr lang="en-US" dirty="0" smtClean="0"/>
              <a:t>            },</a:t>
            </a:r>
            <a:endParaRPr lang="en-US" dirty="0" smtClean="0"/>
          </a:p>
          <a:p>
            <a:r>
              <a:rPr lang="en-US" dirty="0" smtClean="0"/>
              <a:t>            …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277114" y="2610478"/>
            <a:ext cx="106678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cxnSp>
        <p:nvCxnSpPr>
          <p:cNvPr id="110" name="Straight Connector 109"/>
          <p:cNvCxnSpPr>
            <a:stCxn id="123" idx="1"/>
            <a:endCxn id="38" idx="2"/>
          </p:cNvCxnSpPr>
          <p:nvPr/>
        </p:nvCxnSpPr>
        <p:spPr>
          <a:xfrm flipV="1">
            <a:off x="4613569" y="1897147"/>
            <a:ext cx="1815937" cy="13068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847670" y="2639462"/>
            <a:ext cx="96575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731032" y="3014593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4145453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980407" y="4135279"/>
            <a:ext cx="3500437" cy="330924"/>
          </a:xfrm>
          <a:prstGeom prst="rect">
            <a:avLst/>
          </a:prstGeom>
          <a:solidFill>
            <a:srgbClr val="F58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>
            <a:stCxn id="165" idx="1"/>
            <a:endCxn id="123" idx="1"/>
          </p:cNvCxnSpPr>
          <p:nvPr/>
        </p:nvCxnSpPr>
        <p:spPr>
          <a:xfrm flipV="1">
            <a:off x="4613569" y="3204039"/>
            <a:ext cx="0" cy="5381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980408" y="3003534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4144400</a:t>
            </a:r>
            <a:endParaRPr lang="en-US" dirty="0"/>
          </a:p>
        </p:txBody>
      </p:sp>
      <p:cxnSp>
        <p:nvCxnSpPr>
          <p:cNvPr id="161" name="Straight Connector 160"/>
          <p:cNvCxnSpPr>
            <a:stCxn id="158" idx="3"/>
          </p:cNvCxnSpPr>
          <p:nvPr/>
        </p:nvCxnSpPr>
        <p:spPr>
          <a:xfrm flipV="1">
            <a:off x="9480844" y="3245604"/>
            <a:ext cx="0" cy="1055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464638" y="3010454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4145901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9318944" y="2604937"/>
            <a:ext cx="159490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5526944" y="2611376"/>
            <a:ext cx="175144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165" name="Rectangle 164"/>
          <p:cNvSpPr/>
          <p:nvPr/>
        </p:nvSpPr>
        <p:spPr>
          <a:xfrm>
            <a:off x="4613569" y="3576760"/>
            <a:ext cx="3117463" cy="3309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8" name="Straight Connector 167"/>
          <p:cNvCxnSpPr>
            <a:stCxn id="165" idx="3"/>
            <a:endCxn id="153" idx="1"/>
          </p:cNvCxnSpPr>
          <p:nvPr/>
        </p:nvCxnSpPr>
        <p:spPr>
          <a:xfrm flipV="1">
            <a:off x="7731032" y="3215097"/>
            <a:ext cx="0" cy="5271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8" idx="1"/>
            <a:endCxn id="160" idx="1"/>
          </p:cNvCxnSpPr>
          <p:nvPr/>
        </p:nvCxnSpPr>
        <p:spPr>
          <a:xfrm flipV="1">
            <a:off x="5980407" y="3204038"/>
            <a:ext cx="1" cy="10967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159185" y="4335782"/>
            <a:ext cx="8154551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Feature is identified by "id": "</a:t>
            </a:r>
            <a:r>
              <a:rPr lang="en-US" dirty="0" err="1"/>
              <a:t>rocD</a:t>
            </a:r>
            <a:r>
              <a:rPr lang="en-US" dirty="0"/>
              <a:t>" </a:t>
            </a:r>
          </a:p>
          <a:p>
            <a:r>
              <a:rPr lang="en-US" dirty="0"/>
              <a:t>and is linked to "</a:t>
            </a:r>
            <a:r>
              <a:rPr lang="en-US" dirty="0" err="1"/>
              <a:t>sourceAlteration</a:t>
            </a:r>
            <a:r>
              <a:rPr lang="en-US" dirty="0"/>
              <a:t>" of Sample ROI via "</a:t>
            </a:r>
            <a:r>
              <a:rPr lang="en-US" dirty="0" err="1"/>
              <a:t>targetFeature</a:t>
            </a:r>
            <a:r>
              <a:rPr lang="en-US" dirty="0" smtClean="0"/>
              <a:t>": "</a:t>
            </a:r>
            <a:r>
              <a:rPr lang="en-US" dirty="0" err="1"/>
              <a:t>rocD</a:t>
            </a:r>
            <a:r>
              <a:rPr lang="en-US" dirty="0"/>
              <a:t>"</a:t>
            </a:r>
          </a:p>
          <a:p>
            <a:r>
              <a:rPr lang="en-US" dirty="0"/>
              <a:t>and its "</a:t>
            </a:r>
            <a:r>
              <a:rPr lang="en-US" dirty="0" err="1"/>
              <a:t>targetRegion</a:t>
            </a:r>
            <a:r>
              <a:rPr lang="en-US" dirty="0"/>
              <a:t>" via "feature": "</a:t>
            </a:r>
            <a:r>
              <a:rPr lang="en-US" dirty="0" err="1"/>
              <a:t>rocD</a:t>
            </a:r>
            <a:r>
              <a:rPr lang="en-US" dirty="0" smtClean="0"/>
              <a:t>"    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065769" y="3538718"/>
            <a:ext cx="4036156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 </a:t>
            </a:r>
            <a:r>
              <a:rPr lang="en-US" dirty="0"/>
              <a:t>of </a:t>
            </a:r>
            <a:r>
              <a:rPr lang="en-US" dirty="0" smtClean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for Sample ROI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41069" y="1102439"/>
            <a:ext cx="550455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ROI is item </a:t>
            </a:r>
            <a:r>
              <a:rPr lang="en-US" dirty="0"/>
              <a:t>in "</a:t>
            </a:r>
            <a:r>
              <a:rPr lang="en-US" dirty="0" smtClean="0"/>
              <a:t>regions</a:t>
            </a:r>
            <a:r>
              <a:rPr lang="en-US" dirty="0"/>
              <a:t>" </a:t>
            </a:r>
            <a:r>
              <a:rPr lang="en-US" dirty="0" smtClean="0"/>
              <a:t>of Sample </a:t>
            </a:r>
            <a:r>
              <a:rPr lang="en-US" dirty="0" err="1" smtClean="0"/>
              <a:t>Contig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6" idx="1"/>
            <a:endCxn id="33" idx="3"/>
          </p:cNvCxnSpPr>
          <p:nvPr/>
        </p:nvCxnSpPr>
        <p:spPr>
          <a:xfrm>
            <a:off x="6543602" y="825835"/>
            <a:ext cx="964" cy="446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5425" y="965147"/>
            <a:ext cx="96508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316382" y="1106948"/>
            <a:ext cx="228184" cy="330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1609" y="625331"/>
            <a:ext cx="113477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1303295</a:t>
            </a:r>
            <a:endParaRPr lang="en-US" dirty="0"/>
          </a:p>
        </p:txBody>
      </p:sp>
      <p:cxnSp>
        <p:nvCxnSpPr>
          <p:cNvPr id="35" name="Straight Connector 34"/>
          <p:cNvCxnSpPr>
            <a:stCxn id="33" idx="1"/>
            <a:endCxn id="34" idx="3"/>
          </p:cNvCxnSpPr>
          <p:nvPr/>
        </p:nvCxnSpPr>
        <p:spPr>
          <a:xfrm flipV="1">
            <a:off x="6316382" y="825835"/>
            <a:ext cx="0" cy="446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43602" y="625331"/>
            <a:ext cx="113477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1303303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02065" y="293447"/>
            <a:ext cx="857120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 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6405867" y="1566223"/>
            <a:ext cx="47278" cy="330924"/>
          </a:xfrm>
          <a:prstGeom prst="rect">
            <a:avLst/>
          </a:prstGeom>
          <a:solidFill>
            <a:srgbClr val="F8C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38900" y="164796"/>
            <a:ext cx="117809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1303301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06258" y="-10577"/>
            <a:ext cx="3286884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 = "</a:t>
            </a:r>
            <a:r>
              <a:rPr lang="en-US" dirty="0" err="1" smtClean="0"/>
              <a:t>featureEnd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39899" y="1575500"/>
            <a:ext cx="9679267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Deletion Junction Feature item </a:t>
            </a:r>
            <a:r>
              <a:rPr lang="en-US" dirty="0"/>
              <a:t>in "features" identified by "id ": </a:t>
            </a:r>
            <a:r>
              <a:rPr lang="en-US" dirty="0" smtClean="0"/>
              <a:t>"rocD_deletion_junction_0</a:t>
            </a:r>
            <a:r>
              <a:rPr lang="en-US" dirty="0" smtClean="0"/>
              <a:t>"</a:t>
            </a:r>
            <a:endParaRPr lang="en-US" dirty="0"/>
          </a:p>
          <a:p>
            <a:pPr algn="r"/>
            <a:r>
              <a:rPr lang="en-US" dirty="0"/>
              <a:t>and is linked to Sample ROI via "feature": </a:t>
            </a:r>
            <a:r>
              <a:rPr lang="en-US" dirty="0" smtClean="0"/>
              <a:t>"</a:t>
            </a:r>
            <a:r>
              <a:rPr lang="en-US" dirty="0" smtClean="0"/>
              <a:t>rocD_deletion_junction_0</a:t>
            </a:r>
            <a:r>
              <a:rPr lang="en-US" dirty="0"/>
              <a:t>“</a:t>
            </a:r>
            <a:endParaRPr lang="en-US" dirty="0" smtClean="0"/>
          </a:p>
          <a:p>
            <a:pPr algn="r"/>
            <a:r>
              <a:rPr lang="en-US" dirty="0" smtClean="0"/>
              <a:t>and its “</a:t>
            </a:r>
            <a:r>
              <a:rPr lang="en-US" dirty="0" err="1" smtClean="0"/>
              <a:t>sourceAlteration</a:t>
            </a:r>
            <a:r>
              <a:rPr lang="en-US" dirty="0" smtClean="0"/>
              <a:t>“ via “</a:t>
            </a:r>
            <a:r>
              <a:rPr lang="en-US" dirty="0" err="1" smtClean="0"/>
              <a:t>derivedFeature</a:t>
            </a:r>
            <a:r>
              <a:rPr lang="en-US" dirty="0" smtClean="0"/>
              <a:t>": </a:t>
            </a:r>
            <a:r>
              <a:rPr lang="en-US" dirty="0" smtClean="0"/>
              <a:t>"</a:t>
            </a:r>
            <a:r>
              <a:rPr lang="en-US" dirty="0" smtClean="0"/>
              <a:t>rocD_deletion_junction_0</a:t>
            </a:r>
            <a:r>
              <a:rPr lang="en-US" dirty="0"/>
              <a:t>“</a:t>
            </a:r>
            <a:endParaRPr lang="en-US" dirty="0"/>
          </a:p>
        </p:txBody>
      </p:sp>
      <p:cxnSp>
        <p:nvCxnSpPr>
          <p:cNvPr id="134" name="Straight Connector 133"/>
          <p:cNvCxnSpPr>
            <a:stCxn id="40" idx="2"/>
            <a:endCxn id="38" idx="0"/>
          </p:cNvCxnSpPr>
          <p:nvPr/>
        </p:nvCxnSpPr>
        <p:spPr>
          <a:xfrm>
            <a:off x="6427946" y="565803"/>
            <a:ext cx="1560" cy="10004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3" idx="1"/>
            <a:endCxn id="38" idx="2"/>
          </p:cNvCxnSpPr>
          <p:nvPr/>
        </p:nvCxnSpPr>
        <p:spPr>
          <a:xfrm flipH="1" flipV="1">
            <a:off x="6429506" y="1897147"/>
            <a:ext cx="1301526" cy="13179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958677" y="9022206"/>
            <a:ext cx="9460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Example of a deletion detected by aligning a </a:t>
            </a:r>
            <a:r>
              <a:rPr lang="en-US" sz="2800" b="1" i="1" dirty="0" smtClean="0"/>
              <a:t>region of interest (ROI) </a:t>
            </a:r>
            <a:r>
              <a:rPr lang="en-US" sz="2800" b="1" i="1" dirty="0" smtClean="0"/>
              <a:t>in </a:t>
            </a:r>
            <a:r>
              <a:rPr lang="en-US" sz="2800" b="1" i="1" dirty="0" smtClean="0"/>
              <a:t>the sample assembly to an annotated reference assembly. </a:t>
            </a:r>
            <a:r>
              <a:rPr lang="en-US" sz="2800" i="1" dirty="0" smtClean="0"/>
              <a:t>The</a:t>
            </a:r>
            <a:r>
              <a:rPr lang="en-US" sz="2800" b="1" i="1" dirty="0" smtClean="0"/>
              <a:t> </a:t>
            </a:r>
            <a:r>
              <a:rPr lang="en-US" sz="2800" i="1" dirty="0" smtClean="0"/>
              <a:t>location </a:t>
            </a:r>
            <a:r>
              <a:rPr lang="en-US" sz="2800" i="1" dirty="0"/>
              <a:t>of </a:t>
            </a:r>
            <a:r>
              <a:rPr lang="en-US" sz="2800" i="1" dirty="0" smtClean="0"/>
              <a:t>the </a:t>
            </a:r>
            <a:r>
              <a:rPr lang="en-US" sz="2800" i="1" dirty="0" smtClean="0"/>
              <a:t>detected deletion </a:t>
            </a:r>
            <a:r>
              <a:rPr lang="en-US" sz="2800" i="1" dirty="0"/>
              <a:t>is reported with respect </a:t>
            </a:r>
            <a:r>
              <a:rPr lang="en-US" sz="2800" i="1" dirty="0" smtClean="0"/>
              <a:t>to both the sample assembly and reference assembly.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320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13704</TotalTime>
  <Words>967</Words>
  <Application>Microsoft Office PowerPoint</Application>
  <PresentationFormat>Custom</PresentationFormat>
  <Paragraphs>154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Roehner</dc:creator>
  <cp:lastModifiedBy>Nicholas Roehner</cp:lastModifiedBy>
  <cp:revision>71</cp:revision>
  <dcterms:created xsi:type="dcterms:W3CDTF">2021-02-18T17:25:52Z</dcterms:created>
  <dcterms:modified xsi:type="dcterms:W3CDTF">2021-05-25T02:02:48Z</dcterms:modified>
</cp:coreProperties>
</file>