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  <p:sldId id="260" r:id="rId4"/>
    <p:sldId id="261" r:id="rId5"/>
    <p:sldId id="258" r:id="rId6"/>
  </p:sldIdLst>
  <p:sldSz cx="16459200" cy="10972800"/>
  <p:notesSz cx="6858000" cy="9144000"/>
  <p:defaultTextStyle>
    <a:defPPr>
      <a:defRPr lang="en-US"/>
    </a:defPPr>
    <a:lvl1pPr marL="0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10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1795781"/>
            <a:ext cx="1399032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763261"/>
            <a:ext cx="123444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698A-09C2-4352-9BC3-4803FADD815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859C-64B4-46E6-AEC1-CFDF41C8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3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698A-09C2-4352-9BC3-4803FADD815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859C-64B4-46E6-AEC1-CFDF41C8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3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584200"/>
            <a:ext cx="3549015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584200"/>
            <a:ext cx="10441305" cy="929894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698A-09C2-4352-9BC3-4803FADD815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859C-64B4-46E6-AEC1-CFDF41C8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1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698A-09C2-4352-9BC3-4803FADD815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859C-64B4-46E6-AEC1-CFDF41C8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735583"/>
            <a:ext cx="1419606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7343143"/>
            <a:ext cx="1419606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698A-09C2-4352-9BC3-4803FADD815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859C-64B4-46E6-AEC1-CFDF41C8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4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921000"/>
            <a:ext cx="6995160" cy="69621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921000"/>
            <a:ext cx="6995160" cy="69621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698A-09C2-4352-9BC3-4803FADD815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859C-64B4-46E6-AEC1-CFDF41C8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3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84202"/>
            <a:ext cx="1419606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2689861"/>
            <a:ext cx="6963012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008120"/>
            <a:ext cx="6963012" cy="58953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2689861"/>
            <a:ext cx="699730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008120"/>
            <a:ext cx="6997304" cy="58953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698A-09C2-4352-9BC3-4803FADD815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859C-64B4-46E6-AEC1-CFDF41C8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2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698A-09C2-4352-9BC3-4803FADD815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859C-64B4-46E6-AEC1-CFDF41C8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698A-09C2-4352-9BC3-4803FADD815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859C-64B4-46E6-AEC1-CFDF41C8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579882"/>
            <a:ext cx="833247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698A-09C2-4352-9BC3-4803FADD815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859C-64B4-46E6-AEC1-CFDF41C8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2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579882"/>
            <a:ext cx="833247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698A-09C2-4352-9BC3-4803FADD815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859C-64B4-46E6-AEC1-CFDF41C8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2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584202"/>
            <a:ext cx="141960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921000"/>
            <a:ext cx="141960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A698A-09C2-4352-9BC3-4803FADD815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0170162"/>
            <a:ext cx="55549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859C-64B4-46E6-AEC1-CFDF41C8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1066267" y="2409884"/>
            <a:ext cx="10469883" cy="3309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0" name="Straight Connector 109"/>
          <p:cNvCxnSpPr>
            <a:stCxn id="121" idx="1"/>
            <a:endCxn id="123" idx="3"/>
          </p:cNvCxnSpPr>
          <p:nvPr/>
        </p:nvCxnSpPr>
        <p:spPr>
          <a:xfrm flipH="1">
            <a:off x="4781561" y="1297865"/>
            <a:ext cx="2208712" cy="13035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4781561" y="985683"/>
            <a:ext cx="2208712" cy="3309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990273" y="943024"/>
            <a:ext cx="7998605" cy="709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Targeted Search Feature is item in "features" identified by "id</a:t>
            </a:r>
            <a:r>
              <a:rPr lang="en-US" dirty="0"/>
              <a:t>": "</a:t>
            </a:r>
            <a:r>
              <a:rPr lang="en-US" dirty="0" err="1" smtClean="0"/>
              <a:t>yeGFP</a:t>
            </a:r>
            <a:r>
              <a:rPr lang="en-US" dirty="0" smtClean="0"/>
              <a:t>"</a:t>
            </a:r>
            <a:endParaRPr lang="en-US" dirty="0"/>
          </a:p>
          <a:p>
            <a:pPr algn="r"/>
            <a:r>
              <a:rPr lang="en-US" dirty="0" smtClean="0"/>
              <a:t>and is linked to Sample </a:t>
            </a:r>
            <a:r>
              <a:rPr lang="en-US" dirty="0" smtClean="0"/>
              <a:t>Alteration via </a:t>
            </a:r>
            <a:r>
              <a:rPr lang="en-US" dirty="0" smtClean="0"/>
              <a:t>"</a:t>
            </a:r>
            <a:r>
              <a:rPr lang="en-US" dirty="0" err="1" smtClean="0"/>
              <a:t>derivedFeature</a:t>
            </a:r>
            <a:r>
              <a:rPr lang="en-US" dirty="0"/>
              <a:t>": "</a:t>
            </a:r>
            <a:r>
              <a:rPr lang="en-US" dirty="0" err="1" smtClean="0"/>
              <a:t>yeGFP</a:t>
            </a:r>
            <a:r>
              <a:rPr lang="en-US" dirty="0" smtClean="0"/>
              <a:t>" 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10358166" y="1858456"/>
            <a:ext cx="5177286" cy="709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Reference </a:t>
            </a:r>
            <a:r>
              <a:rPr lang="en-US" dirty="0" err="1" smtClean="0"/>
              <a:t>Contig</a:t>
            </a:r>
            <a:r>
              <a:rPr lang="en-US" dirty="0" smtClean="0"/>
              <a:t> is linked to Sample Alteration via "</a:t>
            </a:r>
            <a:r>
              <a:rPr lang="en-US" dirty="0" err="1" smtClean="0"/>
              <a:t>targetSeq</a:t>
            </a:r>
            <a:r>
              <a:rPr lang="en-US" dirty="0" smtClean="0"/>
              <a:t>": "NC_002947.4"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833813" y="2400866"/>
            <a:ext cx="947748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10383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9580417" y="4957541"/>
            <a:ext cx="5413266" cy="256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  <a:r>
              <a:rPr lang="en-US" dirty="0" smtClean="0"/>
              <a:t>,</a:t>
            </a:r>
          </a:p>
          <a:p>
            <a:r>
              <a:rPr lang="en-US" dirty="0" smtClean="0"/>
              <a:t>"</a:t>
            </a:r>
            <a:r>
              <a:rPr lang="en-US" dirty="0"/>
              <a:t>features</a:t>
            </a:r>
            <a:r>
              <a:rPr lang="en-US" dirty="0" smtClean="0"/>
              <a:t>": [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"id": </a:t>
            </a:r>
            <a:r>
              <a:rPr lang="en-US" dirty="0"/>
              <a:t>" </a:t>
            </a:r>
            <a:r>
              <a:rPr lang="en-US" dirty="0" err="1" smtClean="0"/>
              <a:t>yEGFP</a:t>
            </a:r>
            <a:r>
              <a:rPr lang="en-US" dirty="0" smtClean="0"/>
              <a:t>",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/>
              <a:t>"</a:t>
            </a:r>
            <a:r>
              <a:rPr lang="en-US" dirty="0" smtClean="0"/>
              <a:t>role</a:t>
            </a:r>
            <a:r>
              <a:rPr lang="en-US" dirty="0"/>
              <a:t>": "</a:t>
            </a:r>
            <a:r>
              <a:rPr lang="en-US" dirty="0" smtClean="0"/>
              <a:t>CDS",</a:t>
            </a:r>
          </a:p>
          <a:p>
            <a:r>
              <a:rPr lang="en-US" dirty="0" smtClean="0"/>
              <a:t>               "sequence</a:t>
            </a:r>
            <a:r>
              <a:rPr lang="en-US" dirty="0"/>
              <a:t>": </a:t>
            </a:r>
            <a:r>
              <a:rPr lang="en-US" dirty="0" smtClean="0"/>
              <a:t>"ATGTCTAAAG…“</a:t>
            </a:r>
          </a:p>
          <a:p>
            <a:r>
              <a:rPr lang="en-US" dirty="0"/>
              <a:t> </a:t>
            </a:r>
            <a:r>
              <a:rPr lang="en-US" dirty="0" smtClean="0"/>
              <a:t>           },</a:t>
            </a:r>
          </a:p>
          <a:p>
            <a:r>
              <a:rPr lang="en-US" dirty="0" smtClean="0"/>
              <a:t>            …</a:t>
            </a:r>
            <a:endParaRPr lang="en-US" dirty="0"/>
          </a:p>
        </p:txBody>
      </p:sp>
      <p:cxnSp>
        <p:nvCxnSpPr>
          <p:cNvPr id="134" name="Straight Connector 133"/>
          <p:cNvCxnSpPr>
            <a:stCxn id="112" idx="1"/>
            <a:endCxn id="123" idx="3"/>
          </p:cNvCxnSpPr>
          <p:nvPr/>
        </p:nvCxnSpPr>
        <p:spPr>
          <a:xfrm>
            <a:off x="4781561" y="1151145"/>
            <a:ext cx="0" cy="14502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837617" y="2081311"/>
            <a:ext cx="2133575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"start" = "end" 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4750188" y="3024542"/>
            <a:ext cx="62746" cy="33092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123" idx="3"/>
            <a:endCxn id="34" idx="0"/>
          </p:cNvCxnSpPr>
          <p:nvPr/>
        </p:nvCxnSpPr>
        <p:spPr>
          <a:xfrm>
            <a:off x="4781561" y="2601370"/>
            <a:ext cx="0" cy="42317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61764" y="2998197"/>
            <a:ext cx="4386146" cy="414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"</a:t>
            </a:r>
            <a:r>
              <a:rPr lang="en-US" dirty="0" err="1" smtClean="0"/>
              <a:t>targetRegion</a:t>
            </a:r>
            <a:r>
              <a:rPr lang="en-US" dirty="0" smtClean="0"/>
              <a:t>" </a:t>
            </a:r>
            <a:r>
              <a:rPr lang="en-US" dirty="0"/>
              <a:t>of </a:t>
            </a:r>
            <a:r>
              <a:rPr lang="en-US" dirty="0" smtClean="0"/>
              <a:t>Sample Alteration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714103" y="8292775"/>
            <a:ext cx="13279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Example of an insert detected by matching </a:t>
            </a:r>
            <a:r>
              <a:rPr lang="en-US" sz="3200" b="1" i="1" dirty="0" smtClean="0"/>
              <a:t>a sequencing read to </a:t>
            </a:r>
            <a:r>
              <a:rPr lang="en-US" sz="3200" b="1" i="1" dirty="0" smtClean="0"/>
              <a:t>a </a:t>
            </a:r>
            <a:r>
              <a:rPr lang="en-US" sz="3200" b="1" i="1" dirty="0" smtClean="0"/>
              <a:t>reference assembly feature </a:t>
            </a:r>
            <a:r>
              <a:rPr lang="en-US" sz="3200" b="1" i="1" dirty="0" smtClean="0"/>
              <a:t>from a list of target features. </a:t>
            </a:r>
            <a:r>
              <a:rPr lang="en-US" sz="3200" i="1" dirty="0" smtClean="0"/>
              <a:t>The location </a:t>
            </a:r>
            <a:r>
              <a:rPr lang="en-US" sz="3200" i="1" dirty="0"/>
              <a:t>of </a:t>
            </a:r>
            <a:r>
              <a:rPr lang="en-US" sz="3200" i="1" dirty="0" smtClean="0"/>
              <a:t>the </a:t>
            </a:r>
            <a:r>
              <a:rPr lang="en-US" sz="3200" i="1" dirty="0" smtClean="0"/>
              <a:t>detected insert </a:t>
            </a:r>
            <a:r>
              <a:rPr lang="en-US" sz="3200" i="1" dirty="0"/>
              <a:t>is reported with respect to </a:t>
            </a:r>
            <a:r>
              <a:rPr lang="en-US" sz="3200" i="1" dirty="0" smtClean="0"/>
              <a:t>the reference assembly.</a:t>
            </a:r>
            <a:endParaRPr lang="en-US" sz="3200" b="1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260607" y="3923056"/>
            <a:ext cx="8094159" cy="379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  <a:r>
              <a:rPr lang="en-US" dirty="0" smtClean="0"/>
              <a:t>,</a:t>
            </a:r>
          </a:p>
          <a:p>
            <a:r>
              <a:rPr lang="en-US" dirty="0" smtClean="0"/>
              <a:t>" alterations </a:t>
            </a:r>
            <a:r>
              <a:rPr lang="en-US" dirty="0"/>
              <a:t>": </a:t>
            </a:r>
            <a:r>
              <a:rPr lang="en-US" dirty="0" smtClean="0"/>
              <a:t>[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"type": “insertion",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“</a:t>
            </a:r>
            <a:r>
              <a:rPr lang="en-US" dirty="0" err="1" smtClean="0"/>
              <a:t>derivedFeature</a:t>
            </a:r>
            <a:r>
              <a:rPr lang="en-US" dirty="0"/>
              <a:t>": </a:t>
            </a:r>
            <a:r>
              <a:rPr lang="en-US" dirty="0" smtClean="0"/>
              <a:t>“</a:t>
            </a:r>
            <a:r>
              <a:rPr lang="en-US" dirty="0" err="1" smtClean="0"/>
              <a:t>yEGFP</a:t>
            </a:r>
            <a:r>
              <a:rPr lang="en-US" dirty="0" smtClean="0"/>
              <a:t>“,</a:t>
            </a:r>
          </a:p>
          <a:p>
            <a:r>
              <a:rPr lang="en-US" dirty="0" smtClean="0"/>
              <a:t>               "</a:t>
            </a:r>
            <a:r>
              <a:rPr lang="en-US" dirty="0" err="1" smtClean="0"/>
              <a:t>targetSeq</a:t>
            </a:r>
            <a:r>
              <a:rPr lang="en-US" dirty="0" smtClean="0"/>
              <a:t>": "NC_002947.4",</a:t>
            </a:r>
          </a:p>
          <a:p>
            <a:r>
              <a:rPr lang="en-US" dirty="0" smtClean="0"/>
              <a:t>               "</a:t>
            </a:r>
            <a:r>
              <a:rPr lang="en-US" dirty="0" err="1" smtClean="0"/>
              <a:t>targetAssembly</a:t>
            </a:r>
            <a:r>
              <a:rPr lang="en-US" dirty="0" smtClean="0"/>
              <a:t>": "GCF_000007565.2",</a:t>
            </a:r>
          </a:p>
          <a:p>
            <a:r>
              <a:rPr lang="en-US" dirty="0" smtClean="0"/>
              <a:t>               "</a:t>
            </a:r>
            <a:r>
              <a:rPr lang="en-US" dirty="0" err="1" smtClean="0"/>
              <a:t>targetRegion</a:t>
            </a:r>
            <a:r>
              <a:rPr lang="en-US" dirty="0" smtClean="0"/>
              <a:t>": {</a:t>
            </a:r>
          </a:p>
          <a:p>
            <a:r>
              <a:rPr lang="en-US" dirty="0" smtClean="0"/>
              <a:t>                  "start": </a:t>
            </a:r>
            <a:r>
              <a:rPr lang="en-US" dirty="0"/>
              <a:t>10383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        "end": </a:t>
            </a:r>
            <a:r>
              <a:rPr lang="en-US" dirty="0"/>
              <a:t>10383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        “orientation": "http://sbols.org/v2#inline",</a:t>
            </a:r>
          </a:p>
          <a:p>
            <a:r>
              <a:rPr lang="en-US" dirty="0" smtClean="0"/>
              <a:t>                   …               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44617" y="122247"/>
            <a:ext cx="5386423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Sample Alteration is </a:t>
            </a:r>
            <a:r>
              <a:rPr lang="en-US" dirty="0"/>
              <a:t>item in "alterations"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2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1604633" y="1221005"/>
            <a:ext cx="9931516" cy="3309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781561" y="2315725"/>
            <a:ext cx="2208712" cy="3309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833813" y="1201801"/>
            <a:ext cx="738927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7253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7159444" y="1202578"/>
            <a:ext cx="818079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7495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4785010" y="1201801"/>
            <a:ext cx="74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7261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4572740" y="1768363"/>
            <a:ext cx="2586446" cy="3309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7" name="Straight Connector 116"/>
          <p:cNvCxnSpPr>
            <a:stCxn id="113" idx="3"/>
            <a:endCxn id="116" idx="1"/>
          </p:cNvCxnSpPr>
          <p:nvPr/>
        </p:nvCxnSpPr>
        <p:spPr>
          <a:xfrm>
            <a:off x="4572740" y="1402305"/>
            <a:ext cx="0" cy="53152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4" idx="1"/>
            <a:endCxn id="116" idx="3"/>
          </p:cNvCxnSpPr>
          <p:nvPr/>
        </p:nvCxnSpPr>
        <p:spPr>
          <a:xfrm flipH="1">
            <a:off x="7159186" y="1403082"/>
            <a:ext cx="258" cy="53074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0993028" y="805099"/>
            <a:ext cx="4561764" cy="709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Sample </a:t>
            </a:r>
            <a:r>
              <a:rPr lang="en-US" dirty="0" err="1" smtClean="0"/>
              <a:t>Contig</a:t>
            </a:r>
            <a:r>
              <a:rPr lang="en-US" dirty="0" smtClean="0"/>
              <a:t> is item </a:t>
            </a:r>
            <a:r>
              <a:rPr lang="en-US" dirty="0"/>
              <a:t>in </a:t>
            </a:r>
            <a:r>
              <a:rPr lang="en-US" dirty="0" smtClean="0"/>
              <a:t>"</a:t>
            </a:r>
            <a:r>
              <a:rPr lang="en-US" dirty="0" err="1" smtClean="0"/>
              <a:t>contigs</a:t>
            </a:r>
            <a:r>
              <a:rPr lang="en-US" dirty="0" smtClean="0"/>
              <a:t>"  identified by "source"</a:t>
            </a:r>
            <a:r>
              <a:rPr lang="en-US" dirty="0"/>
              <a:t>: </a:t>
            </a:r>
            <a:r>
              <a:rPr lang="en-US" dirty="0" smtClean="0"/>
              <a:t>"649" 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49110" y="1744744"/>
            <a:ext cx="6297964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Sample ROI is item </a:t>
            </a:r>
            <a:r>
              <a:rPr lang="en-US" dirty="0"/>
              <a:t>in "</a:t>
            </a:r>
            <a:r>
              <a:rPr lang="en-US" dirty="0" smtClean="0"/>
              <a:t>regions</a:t>
            </a:r>
            <a:r>
              <a:rPr lang="en-US" dirty="0"/>
              <a:t>" </a:t>
            </a:r>
            <a:r>
              <a:rPr lang="en-US" dirty="0" smtClean="0"/>
              <a:t>of Sample </a:t>
            </a:r>
            <a:r>
              <a:rPr lang="en-US" dirty="0" err="1" smtClean="0"/>
              <a:t>Contig</a:t>
            </a:r>
            <a:endParaRPr lang="en-US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6627204" y="2359613"/>
            <a:ext cx="8709778" cy="709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Targeted Search</a:t>
            </a:r>
            <a:r>
              <a:rPr lang="en-US" dirty="0" smtClean="0"/>
              <a:t> </a:t>
            </a:r>
            <a:r>
              <a:rPr lang="en-US" dirty="0" smtClean="0"/>
              <a:t>Feature is item in "features" identified by "id ": </a:t>
            </a:r>
            <a:r>
              <a:rPr lang="en-US" dirty="0" smtClean="0"/>
              <a:t>"</a:t>
            </a:r>
            <a:r>
              <a:rPr lang="en-US" dirty="0" err="1" smtClean="0"/>
              <a:t>yEGFP</a:t>
            </a:r>
            <a:r>
              <a:rPr lang="en-US" dirty="0" smtClean="0"/>
              <a:t>"</a:t>
            </a:r>
            <a:endParaRPr lang="en-US" dirty="0"/>
          </a:p>
          <a:p>
            <a:pPr algn="r"/>
            <a:r>
              <a:rPr lang="en-US" dirty="0" smtClean="0"/>
              <a:t>and is linked to Sample ROI via "feature": </a:t>
            </a:r>
            <a:r>
              <a:rPr lang="en-US" dirty="0" smtClean="0"/>
              <a:t>"</a:t>
            </a:r>
            <a:r>
              <a:rPr lang="en-US" dirty="0" err="1" smtClean="0"/>
              <a:t>yEGFP</a:t>
            </a:r>
            <a:r>
              <a:rPr lang="en-US" dirty="0" smtClean="0"/>
              <a:t>“</a:t>
            </a:r>
            <a:endParaRPr lang="en-US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449109" y="3586738"/>
            <a:ext cx="8094159" cy="4105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,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contigs</a:t>
            </a:r>
            <a:r>
              <a:rPr lang="en-US" dirty="0" smtClean="0"/>
              <a:t>": [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"source": "649",</a:t>
            </a:r>
          </a:p>
          <a:p>
            <a:r>
              <a:rPr lang="en-US" dirty="0" smtClean="0"/>
              <a:t>               "regions": [</a:t>
            </a:r>
          </a:p>
          <a:p>
            <a:r>
              <a:rPr lang="en-US" dirty="0" smtClean="0"/>
              <a:t>                  {</a:t>
            </a:r>
          </a:p>
          <a:p>
            <a:r>
              <a:rPr lang="en-US" dirty="0" smtClean="0"/>
              <a:t>                     "feature": </a:t>
            </a:r>
            <a:r>
              <a:rPr lang="en-US" dirty="0" smtClean="0"/>
              <a:t>"</a:t>
            </a:r>
            <a:r>
              <a:rPr lang="en-US" dirty="0" err="1" smtClean="0"/>
              <a:t>yEGFP</a:t>
            </a:r>
            <a:r>
              <a:rPr lang="en-US" dirty="0" smtClean="0"/>
              <a:t>",</a:t>
            </a:r>
            <a:endParaRPr lang="en-US" dirty="0" smtClean="0"/>
          </a:p>
          <a:p>
            <a:r>
              <a:rPr lang="en-US" dirty="0" smtClean="0"/>
              <a:t>                     "engineered": "http://guardian.bbn.technology#engineered",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</a:t>
            </a:r>
            <a:r>
              <a:rPr lang="en-US" dirty="0"/>
              <a:t>"start": 7253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           "end": 7495,</a:t>
            </a:r>
          </a:p>
          <a:p>
            <a:r>
              <a:rPr lang="en-US" dirty="0"/>
              <a:t>	</a:t>
            </a:r>
            <a:r>
              <a:rPr lang="en-US" dirty="0" smtClean="0"/>
              <a:t>   "</a:t>
            </a:r>
            <a:r>
              <a:rPr lang="en-US" dirty="0" err="1"/>
              <a:t>featureStart</a:t>
            </a:r>
            <a:r>
              <a:rPr lang="en-US" dirty="0"/>
              <a:t>" </a:t>
            </a:r>
            <a:r>
              <a:rPr lang="en-US" dirty="0" smtClean="0"/>
              <a:t>: 7261,</a:t>
            </a:r>
          </a:p>
          <a:p>
            <a:r>
              <a:rPr lang="en-US" dirty="0"/>
              <a:t>	 </a:t>
            </a:r>
            <a:r>
              <a:rPr lang="en-US" dirty="0" smtClean="0"/>
              <a:t>  "</a:t>
            </a:r>
            <a:r>
              <a:rPr lang="en-US" dirty="0" err="1" smtClean="0"/>
              <a:t>featureEnd</a:t>
            </a:r>
            <a:r>
              <a:rPr lang="en-US" dirty="0"/>
              <a:t>"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smtClean="0"/>
              <a:t>7486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</a:t>
            </a:r>
            <a:r>
              <a:rPr lang="en-US" dirty="0" smtClean="0"/>
              <a:t> </a:t>
            </a:r>
            <a:r>
              <a:rPr lang="en-US" dirty="0" smtClean="0"/>
              <a:t>…                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6231838" y="1199968"/>
            <a:ext cx="759619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7486</a:t>
            </a:r>
            <a:endParaRPr lang="en-US" dirty="0"/>
          </a:p>
        </p:txBody>
      </p:sp>
      <p:cxnSp>
        <p:nvCxnSpPr>
          <p:cNvPr id="128" name="Straight Connector 127"/>
          <p:cNvCxnSpPr>
            <a:stCxn id="127" idx="3"/>
          </p:cNvCxnSpPr>
          <p:nvPr/>
        </p:nvCxnSpPr>
        <p:spPr>
          <a:xfrm flipH="1">
            <a:off x="6988665" y="1413989"/>
            <a:ext cx="2792" cy="108548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063622" y="819496"/>
            <a:ext cx="798966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"end"</a:t>
            </a:r>
            <a:endParaRPr lang="en-US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3804833" y="818176"/>
            <a:ext cx="896183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"start"</a:t>
            </a:r>
            <a:endParaRPr lang="en-US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4620881" y="513005"/>
            <a:ext cx="1123260" cy="709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"</a:t>
            </a:r>
            <a:r>
              <a:rPr lang="en-US" dirty="0" err="1" smtClean="0"/>
              <a:t>featureStart</a:t>
            </a:r>
            <a:r>
              <a:rPr lang="en-US" dirty="0" smtClean="0"/>
              <a:t>"</a:t>
            </a:r>
            <a:endParaRPr lang="en-US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6105428" y="517322"/>
            <a:ext cx="1115268" cy="709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"</a:t>
            </a:r>
            <a:r>
              <a:rPr lang="en-US" dirty="0" err="1" smtClean="0"/>
              <a:t>featureEnd</a:t>
            </a:r>
            <a:r>
              <a:rPr lang="en-US" dirty="0" smtClean="0"/>
              <a:t>"</a:t>
            </a:r>
            <a:endParaRPr lang="en-US" b="1" dirty="0"/>
          </a:p>
        </p:txBody>
      </p:sp>
      <p:cxnSp>
        <p:nvCxnSpPr>
          <p:cNvPr id="134" name="Straight Connector 133"/>
          <p:cNvCxnSpPr>
            <a:stCxn id="115" idx="1"/>
          </p:cNvCxnSpPr>
          <p:nvPr/>
        </p:nvCxnSpPr>
        <p:spPr>
          <a:xfrm flipH="1">
            <a:off x="4780377" y="1386467"/>
            <a:ext cx="4633" cy="125416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639130" y="8405025"/>
            <a:ext cx="136978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Example of an insert detected by matching a region of interest (ROI) in the sample assembly to a feature from a list of target features. </a:t>
            </a:r>
            <a:r>
              <a:rPr lang="en-US" sz="3200" i="1" dirty="0"/>
              <a:t>The location of the detected insert is reported with respect to the sample assembly.</a:t>
            </a:r>
            <a:endParaRPr lang="en-US" sz="3200" b="1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9580417" y="4749727"/>
            <a:ext cx="5413266" cy="256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  <a:r>
              <a:rPr lang="en-US" dirty="0" smtClean="0"/>
              <a:t>,</a:t>
            </a:r>
          </a:p>
          <a:p>
            <a:r>
              <a:rPr lang="en-US" dirty="0" smtClean="0"/>
              <a:t>"</a:t>
            </a:r>
            <a:r>
              <a:rPr lang="en-US" dirty="0"/>
              <a:t>features</a:t>
            </a:r>
            <a:r>
              <a:rPr lang="en-US" dirty="0" smtClean="0"/>
              <a:t>": [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"id": </a:t>
            </a:r>
            <a:r>
              <a:rPr lang="en-US" dirty="0" smtClean="0"/>
              <a:t>"</a:t>
            </a:r>
            <a:r>
              <a:rPr lang="en-US" dirty="0" err="1" smtClean="0"/>
              <a:t>yEGFP</a:t>
            </a:r>
            <a:r>
              <a:rPr lang="en-US" dirty="0" smtClean="0"/>
              <a:t>",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/>
              <a:t>"</a:t>
            </a:r>
            <a:r>
              <a:rPr lang="en-US" dirty="0" smtClean="0"/>
              <a:t>role</a:t>
            </a:r>
            <a:r>
              <a:rPr lang="en-US" dirty="0"/>
              <a:t>": "</a:t>
            </a:r>
            <a:r>
              <a:rPr lang="en-US" dirty="0" smtClean="0"/>
              <a:t>CDS",</a:t>
            </a:r>
          </a:p>
          <a:p>
            <a:r>
              <a:rPr lang="en-US" dirty="0" smtClean="0"/>
              <a:t>               "sequence</a:t>
            </a:r>
            <a:r>
              <a:rPr lang="en-US" dirty="0"/>
              <a:t>": </a:t>
            </a:r>
            <a:r>
              <a:rPr lang="en-US" dirty="0" smtClean="0"/>
              <a:t>"ATGTCTAAAG…“</a:t>
            </a:r>
          </a:p>
          <a:p>
            <a:r>
              <a:rPr lang="en-US" dirty="0"/>
              <a:t> </a:t>
            </a:r>
            <a:r>
              <a:rPr lang="en-US" dirty="0" smtClean="0"/>
              <a:t>           },</a:t>
            </a:r>
          </a:p>
          <a:p>
            <a:r>
              <a:rPr lang="en-US" dirty="0" smtClean="0"/>
              <a:t>           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8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1604633" y="888494"/>
            <a:ext cx="9931516" cy="3309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781561" y="1983214"/>
            <a:ext cx="2208712" cy="3309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833813" y="869290"/>
            <a:ext cx="738927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7253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7159444" y="870067"/>
            <a:ext cx="818079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7495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4785010" y="869290"/>
            <a:ext cx="74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7261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4572740" y="1435852"/>
            <a:ext cx="2586446" cy="3309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7" name="Straight Connector 116"/>
          <p:cNvCxnSpPr>
            <a:stCxn id="113" idx="3"/>
            <a:endCxn id="116" idx="1"/>
          </p:cNvCxnSpPr>
          <p:nvPr/>
        </p:nvCxnSpPr>
        <p:spPr>
          <a:xfrm>
            <a:off x="4572740" y="1069794"/>
            <a:ext cx="0" cy="53152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4" idx="1"/>
            <a:endCxn id="116" idx="3"/>
          </p:cNvCxnSpPr>
          <p:nvPr/>
        </p:nvCxnSpPr>
        <p:spPr>
          <a:xfrm flipH="1">
            <a:off x="7159186" y="1070571"/>
            <a:ext cx="258" cy="53074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0431919" y="472588"/>
            <a:ext cx="4561764" cy="709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Sample </a:t>
            </a:r>
            <a:r>
              <a:rPr lang="en-US" dirty="0" err="1" smtClean="0"/>
              <a:t>Contig</a:t>
            </a:r>
            <a:r>
              <a:rPr lang="en-US" dirty="0" smtClean="0"/>
              <a:t> is item </a:t>
            </a:r>
            <a:r>
              <a:rPr lang="en-US" dirty="0"/>
              <a:t>in </a:t>
            </a:r>
            <a:r>
              <a:rPr lang="en-US" dirty="0" smtClean="0"/>
              <a:t>"</a:t>
            </a:r>
            <a:r>
              <a:rPr lang="en-US" dirty="0" err="1" smtClean="0"/>
              <a:t>contigs</a:t>
            </a:r>
            <a:r>
              <a:rPr lang="en-US" dirty="0" smtClean="0"/>
              <a:t>"  identified by "source"</a:t>
            </a:r>
            <a:r>
              <a:rPr lang="en-US" dirty="0"/>
              <a:t>: </a:t>
            </a:r>
            <a:r>
              <a:rPr lang="en-US" dirty="0" smtClean="0"/>
              <a:t>"649" 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337381" y="1412233"/>
            <a:ext cx="6297964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Sample ROI is item </a:t>
            </a:r>
            <a:r>
              <a:rPr lang="en-US" dirty="0"/>
              <a:t>in "</a:t>
            </a:r>
            <a:r>
              <a:rPr lang="en-US" dirty="0" smtClean="0"/>
              <a:t>regions</a:t>
            </a:r>
            <a:r>
              <a:rPr lang="en-US" dirty="0"/>
              <a:t>" </a:t>
            </a:r>
            <a:r>
              <a:rPr lang="en-US" dirty="0" smtClean="0"/>
              <a:t>of Sample </a:t>
            </a:r>
            <a:r>
              <a:rPr lang="en-US" dirty="0" err="1" smtClean="0"/>
              <a:t>Contig</a:t>
            </a:r>
            <a:endParaRPr lang="en-US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7063622" y="1903060"/>
            <a:ext cx="8709778" cy="709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BLAST Match Feature is item in "features" identified by "id ": </a:t>
            </a:r>
            <a:r>
              <a:rPr lang="en-US" dirty="0"/>
              <a:t>"BLAST_match_0"</a:t>
            </a:r>
          </a:p>
          <a:p>
            <a:pPr algn="r"/>
            <a:r>
              <a:rPr lang="en-US" dirty="0" smtClean="0"/>
              <a:t>and is linked to Sample ROI via "feature": "BLAST_match_0</a:t>
            </a:r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2933749" y="2986312"/>
            <a:ext cx="5421085" cy="33092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223349" y="3000803"/>
            <a:ext cx="7576831" cy="709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BLAST Match Sequence Record is linked to BLAST Match Feature </a:t>
            </a:r>
            <a:r>
              <a:rPr lang="en-US" dirty="0"/>
              <a:t>via "</a:t>
            </a:r>
            <a:r>
              <a:rPr lang="en-US" dirty="0" smtClean="0"/>
              <a:t>source": </a:t>
            </a:r>
            <a:r>
              <a:rPr lang="en-US" dirty="0"/>
              <a:t>"</a:t>
            </a:r>
            <a:r>
              <a:rPr lang="en-US" dirty="0" smtClean="0"/>
              <a:t>MT019341.1</a:t>
            </a:r>
            <a:r>
              <a:rPr lang="en-US" dirty="0"/>
              <a:t>"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49109" y="4085497"/>
            <a:ext cx="8094159" cy="4105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,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contigs</a:t>
            </a:r>
            <a:r>
              <a:rPr lang="en-US" dirty="0" smtClean="0"/>
              <a:t>": [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"source": "649",</a:t>
            </a:r>
          </a:p>
          <a:p>
            <a:r>
              <a:rPr lang="en-US" dirty="0" smtClean="0"/>
              <a:t>               "regions": [</a:t>
            </a:r>
          </a:p>
          <a:p>
            <a:r>
              <a:rPr lang="en-US" dirty="0" smtClean="0"/>
              <a:t>                  {</a:t>
            </a:r>
          </a:p>
          <a:p>
            <a:r>
              <a:rPr lang="en-US" dirty="0" smtClean="0"/>
              <a:t>                     "feature": "BLAST_match_0",</a:t>
            </a:r>
          </a:p>
          <a:p>
            <a:r>
              <a:rPr lang="en-US" dirty="0" smtClean="0"/>
              <a:t>                     "engineered": "http://guardian.bbn.technology#engineered",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</a:t>
            </a:r>
            <a:r>
              <a:rPr lang="en-US" dirty="0"/>
              <a:t>"start": 7253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           "end": 7495,</a:t>
            </a:r>
          </a:p>
          <a:p>
            <a:r>
              <a:rPr lang="en-US" dirty="0"/>
              <a:t>	</a:t>
            </a:r>
            <a:r>
              <a:rPr lang="en-US" dirty="0" smtClean="0"/>
              <a:t>   "</a:t>
            </a:r>
            <a:r>
              <a:rPr lang="en-US" dirty="0" err="1"/>
              <a:t>featureStart</a:t>
            </a:r>
            <a:r>
              <a:rPr lang="en-US" dirty="0"/>
              <a:t>" </a:t>
            </a:r>
            <a:r>
              <a:rPr lang="en-US" dirty="0" smtClean="0"/>
              <a:t>: 7261,</a:t>
            </a:r>
          </a:p>
          <a:p>
            <a:r>
              <a:rPr lang="en-US" dirty="0"/>
              <a:t>	 </a:t>
            </a:r>
            <a:r>
              <a:rPr lang="en-US" dirty="0" smtClean="0"/>
              <a:t>  "</a:t>
            </a:r>
            <a:r>
              <a:rPr lang="en-US" dirty="0" err="1" smtClean="0"/>
              <a:t>featureEnd</a:t>
            </a:r>
            <a:r>
              <a:rPr lang="en-US" dirty="0"/>
              <a:t>"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smtClean="0"/>
              <a:t>7486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</a:t>
            </a:r>
            <a:r>
              <a:rPr lang="en-US" dirty="0" smtClean="0"/>
              <a:t> </a:t>
            </a:r>
            <a:r>
              <a:rPr lang="en-US" dirty="0" smtClean="0"/>
              <a:t>…                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6231838" y="867457"/>
            <a:ext cx="759619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7486</a:t>
            </a:r>
            <a:endParaRPr lang="en-US" dirty="0"/>
          </a:p>
        </p:txBody>
      </p:sp>
      <p:cxnSp>
        <p:nvCxnSpPr>
          <p:cNvPr id="128" name="Straight Connector 127"/>
          <p:cNvCxnSpPr>
            <a:stCxn id="127" idx="3"/>
          </p:cNvCxnSpPr>
          <p:nvPr/>
        </p:nvCxnSpPr>
        <p:spPr>
          <a:xfrm flipH="1">
            <a:off x="6988665" y="1081478"/>
            <a:ext cx="2792" cy="108548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063622" y="486985"/>
            <a:ext cx="798966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"end"</a:t>
            </a:r>
            <a:endParaRPr lang="en-US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3804833" y="485665"/>
            <a:ext cx="896183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"start"</a:t>
            </a:r>
            <a:endParaRPr lang="en-US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4620881" y="180494"/>
            <a:ext cx="1123260" cy="709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"</a:t>
            </a:r>
            <a:r>
              <a:rPr lang="en-US" dirty="0" err="1" smtClean="0"/>
              <a:t>featureStart</a:t>
            </a:r>
            <a:r>
              <a:rPr lang="en-US" dirty="0" smtClean="0"/>
              <a:t>"</a:t>
            </a:r>
            <a:endParaRPr lang="en-US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6105428" y="184811"/>
            <a:ext cx="1115268" cy="709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"</a:t>
            </a:r>
            <a:r>
              <a:rPr lang="en-US" dirty="0" err="1" smtClean="0"/>
              <a:t>featureEnd</a:t>
            </a:r>
            <a:r>
              <a:rPr lang="en-US" dirty="0" smtClean="0"/>
              <a:t>"</a:t>
            </a:r>
            <a:endParaRPr lang="en-US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9580417" y="4960666"/>
            <a:ext cx="5413266" cy="317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  <a:r>
              <a:rPr lang="en-US" dirty="0" smtClean="0"/>
              <a:t>,</a:t>
            </a:r>
          </a:p>
          <a:p>
            <a:r>
              <a:rPr lang="en-US" dirty="0" smtClean="0"/>
              <a:t>"</a:t>
            </a:r>
            <a:r>
              <a:rPr lang="en-US" dirty="0"/>
              <a:t>features</a:t>
            </a:r>
            <a:r>
              <a:rPr lang="en-US" dirty="0" smtClean="0"/>
              <a:t>": [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"id": </a:t>
            </a:r>
            <a:r>
              <a:rPr lang="en-US" dirty="0"/>
              <a:t>"</a:t>
            </a:r>
            <a:r>
              <a:rPr lang="en-US" dirty="0" smtClean="0"/>
              <a:t>BLAST_match_0</a:t>
            </a:r>
            <a:r>
              <a:rPr lang="en-US" dirty="0"/>
              <a:t>"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"source": </a:t>
            </a:r>
            <a:r>
              <a:rPr lang="en-US" dirty="0"/>
              <a:t>"</a:t>
            </a:r>
            <a:r>
              <a:rPr lang="en-US" dirty="0" smtClean="0"/>
              <a:t>MT019341.1",</a:t>
            </a:r>
          </a:p>
          <a:p>
            <a:r>
              <a:rPr lang="en-US" dirty="0" smtClean="0"/>
              <a:t>               </a:t>
            </a:r>
            <a:r>
              <a:rPr lang="en-US" dirty="0"/>
              <a:t>"</a:t>
            </a:r>
            <a:r>
              <a:rPr lang="en-US" dirty="0" err="1" smtClean="0"/>
              <a:t>sourceStart</a:t>
            </a:r>
            <a:r>
              <a:rPr lang="en-US" dirty="0" smtClean="0"/>
              <a:t>": 501,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"</a:t>
            </a:r>
            <a:r>
              <a:rPr lang="en-US" dirty="0" err="1" smtClean="0"/>
              <a:t>sourceEnd</a:t>
            </a:r>
            <a:r>
              <a:rPr lang="en-US" dirty="0" smtClean="0"/>
              <a:t>": 725,</a:t>
            </a:r>
          </a:p>
          <a:p>
            <a:r>
              <a:rPr lang="en-US" dirty="0"/>
              <a:t>               "</a:t>
            </a:r>
            <a:r>
              <a:rPr lang="en-US" dirty="0" smtClean="0"/>
              <a:t>sequence": </a:t>
            </a:r>
            <a:r>
              <a:rPr lang="en-US" dirty="0"/>
              <a:t>" </a:t>
            </a:r>
            <a:r>
              <a:rPr lang="en-US" dirty="0" smtClean="0"/>
              <a:t>AATTC…“</a:t>
            </a:r>
          </a:p>
          <a:p>
            <a:r>
              <a:rPr lang="en-US" dirty="0"/>
              <a:t> </a:t>
            </a:r>
            <a:r>
              <a:rPr lang="en-US" dirty="0" smtClean="0"/>
              <a:t>           },</a:t>
            </a:r>
          </a:p>
          <a:p>
            <a:r>
              <a:rPr lang="en-US" dirty="0" smtClean="0"/>
              <a:t>            …</a:t>
            </a:r>
            <a:endParaRPr lang="en-US" dirty="0"/>
          </a:p>
        </p:txBody>
      </p:sp>
      <p:cxnSp>
        <p:nvCxnSpPr>
          <p:cNvPr id="134" name="Straight Connector 133"/>
          <p:cNvCxnSpPr>
            <a:stCxn id="115" idx="1"/>
            <a:endCxn id="135" idx="3"/>
          </p:cNvCxnSpPr>
          <p:nvPr/>
        </p:nvCxnSpPr>
        <p:spPr>
          <a:xfrm flipH="1">
            <a:off x="4781562" y="1053956"/>
            <a:ext cx="3448" cy="21328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211778" y="2986312"/>
            <a:ext cx="569784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501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6988875" y="2992836"/>
            <a:ext cx="772149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725</a:t>
            </a:r>
            <a:endParaRPr lang="en-US" dirty="0"/>
          </a:p>
        </p:txBody>
      </p:sp>
      <p:cxnSp>
        <p:nvCxnSpPr>
          <p:cNvPr id="137" name="Straight Connector 136"/>
          <p:cNvCxnSpPr>
            <a:stCxn id="112" idx="3"/>
            <a:endCxn id="136" idx="1"/>
          </p:cNvCxnSpPr>
          <p:nvPr/>
        </p:nvCxnSpPr>
        <p:spPr>
          <a:xfrm flipH="1">
            <a:off x="6988875" y="2148676"/>
            <a:ext cx="1398" cy="104466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3138056" y="2616069"/>
            <a:ext cx="1653366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</a:t>
            </a:r>
            <a:r>
              <a:rPr lang="en-US" dirty="0" err="1" smtClean="0"/>
              <a:t>sourceStart</a:t>
            </a:r>
            <a:r>
              <a:rPr lang="en-US" dirty="0" smtClean="0"/>
              <a:t>"</a:t>
            </a:r>
            <a:endParaRPr lang="en-US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6942799" y="2612988"/>
            <a:ext cx="1686132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</a:t>
            </a:r>
            <a:r>
              <a:rPr lang="en-US" dirty="0" err="1" smtClean="0"/>
              <a:t>sourceEnd</a:t>
            </a:r>
            <a:r>
              <a:rPr lang="en-US" dirty="0" smtClean="0"/>
              <a:t>"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746654" y="8655947"/>
            <a:ext cx="132163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Example of an insert detected by matching a </a:t>
            </a:r>
            <a:r>
              <a:rPr lang="en-US" sz="3200" b="1" i="1" dirty="0" smtClean="0"/>
              <a:t>ROI </a:t>
            </a:r>
            <a:r>
              <a:rPr lang="en-US" sz="3200" b="1" i="1" dirty="0" smtClean="0"/>
              <a:t>in the sample assembly to a NCBI sequence record using BLAST. </a:t>
            </a:r>
            <a:r>
              <a:rPr lang="en-US" sz="3200" i="1" dirty="0" smtClean="0"/>
              <a:t>The location of the </a:t>
            </a:r>
            <a:r>
              <a:rPr lang="en-US" sz="3200" i="1" dirty="0" smtClean="0"/>
              <a:t>detected insert </a:t>
            </a:r>
            <a:r>
              <a:rPr lang="en-US" sz="3200" i="1" dirty="0" smtClean="0"/>
              <a:t>is reported with respect to </a:t>
            </a:r>
            <a:r>
              <a:rPr lang="en-US" sz="3200" i="1" dirty="0" smtClean="0"/>
              <a:t>the </a:t>
            </a:r>
            <a:r>
              <a:rPr lang="en-US" sz="3200" i="1" dirty="0" smtClean="0"/>
              <a:t>sample </a:t>
            </a:r>
            <a:r>
              <a:rPr lang="en-US" sz="3200" i="1" dirty="0" smtClean="0"/>
              <a:t>assembly.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22469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1066267" y="3677577"/>
            <a:ext cx="10469883" cy="3309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0" name="Straight Connector 109"/>
          <p:cNvCxnSpPr>
            <a:endCxn id="123" idx="3"/>
          </p:cNvCxnSpPr>
          <p:nvPr/>
        </p:nvCxnSpPr>
        <p:spPr>
          <a:xfrm flipH="1">
            <a:off x="4781561" y="2308120"/>
            <a:ext cx="2203865" cy="156094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1604633" y="888494"/>
            <a:ext cx="9931516" cy="3309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781561" y="1983214"/>
            <a:ext cx="2208712" cy="3309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833813" y="869290"/>
            <a:ext cx="738927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7253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7159444" y="870067"/>
            <a:ext cx="818079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7495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4785010" y="869290"/>
            <a:ext cx="74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7261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4572740" y="1435852"/>
            <a:ext cx="2586446" cy="3309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7" name="Straight Connector 116"/>
          <p:cNvCxnSpPr>
            <a:stCxn id="113" idx="3"/>
            <a:endCxn id="116" idx="1"/>
          </p:cNvCxnSpPr>
          <p:nvPr/>
        </p:nvCxnSpPr>
        <p:spPr>
          <a:xfrm>
            <a:off x="4572740" y="1069794"/>
            <a:ext cx="0" cy="53152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4" idx="1"/>
            <a:endCxn id="116" idx="3"/>
          </p:cNvCxnSpPr>
          <p:nvPr/>
        </p:nvCxnSpPr>
        <p:spPr>
          <a:xfrm flipH="1">
            <a:off x="7159186" y="1070571"/>
            <a:ext cx="258" cy="53074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0431919" y="472588"/>
            <a:ext cx="4561764" cy="709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Sample </a:t>
            </a:r>
            <a:r>
              <a:rPr lang="en-US" dirty="0" err="1" smtClean="0"/>
              <a:t>Contig</a:t>
            </a:r>
            <a:r>
              <a:rPr lang="en-US" dirty="0" smtClean="0"/>
              <a:t> is item </a:t>
            </a:r>
            <a:r>
              <a:rPr lang="en-US" dirty="0"/>
              <a:t>in </a:t>
            </a:r>
            <a:r>
              <a:rPr lang="en-US" dirty="0" smtClean="0"/>
              <a:t>"</a:t>
            </a:r>
            <a:r>
              <a:rPr lang="en-US" dirty="0" err="1" smtClean="0"/>
              <a:t>contigs</a:t>
            </a:r>
            <a:r>
              <a:rPr lang="en-US" dirty="0" smtClean="0"/>
              <a:t>"  identified by "source"</a:t>
            </a:r>
            <a:r>
              <a:rPr lang="en-US" dirty="0"/>
              <a:t>: </a:t>
            </a:r>
            <a:r>
              <a:rPr lang="en-US" dirty="0" smtClean="0"/>
              <a:t>"649" 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337381" y="1412233"/>
            <a:ext cx="6297964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Sample ROI is item </a:t>
            </a:r>
            <a:r>
              <a:rPr lang="en-US" dirty="0"/>
              <a:t>in "</a:t>
            </a:r>
            <a:r>
              <a:rPr lang="en-US" dirty="0" smtClean="0"/>
              <a:t>regions</a:t>
            </a:r>
            <a:r>
              <a:rPr lang="en-US" dirty="0"/>
              <a:t>" </a:t>
            </a:r>
            <a:r>
              <a:rPr lang="en-US" dirty="0" smtClean="0"/>
              <a:t>of Sample </a:t>
            </a:r>
            <a:r>
              <a:rPr lang="en-US" dirty="0" err="1" smtClean="0"/>
              <a:t>Contig</a:t>
            </a:r>
            <a:endParaRPr lang="en-US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4314872" y="1903060"/>
            <a:ext cx="11458528" cy="101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BLAST Match Feature is item in "features" identified by "id ": </a:t>
            </a:r>
            <a:r>
              <a:rPr lang="en-US" dirty="0"/>
              <a:t>"BLAST_match_0"</a:t>
            </a:r>
          </a:p>
          <a:p>
            <a:pPr algn="r"/>
            <a:r>
              <a:rPr lang="en-US" dirty="0" smtClean="0"/>
              <a:t>and is linked to Sample ROI via "feature": "BLAST_match_0“</a:t>
            </a:r>
          </a:p>
          <a:p>
            <a:pPr algn="r"/>
            <a:r>
              <a:rPr lang="en-US" dirty="0"/>
              <a:t>a</a:t>
            </a:r>
            <a:r>
              <a:rPr lang="en-US" dirty="0" smtClean="0"/>
              <a:t>nd its "</a:t>
            </a:r>
            <a:r>
              <a:rPr lang="en-US" dirty="0" err="1" smtClean="0"/>
              <a:t>sourceAlteration</a:t>
            </a:r>
            <a:r>
              <a:rPr lang="en-US" dirty="0" smtClean="0"/>
              <a:t>" via "</a:t>
            </a:r>
            <a:r>
              <a:rPr lang="en-US" dirty="0" err="1" smtClean="0"/>
              <a:t>derivedFeature</a:t>
            </a:r>
            <a:r>
              <a:rPr lang="en-US" dirty="0" smtClean="0"/>
              <a:t>": " BLAST_match_0"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11120062" y="3730011"/>
            <a:ext cx="3955024" cy="101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Reference </a:t>
            </a:r>
            <a:r>
              <a:rPr lang="en-US" dirty="0" err="1" smtClean="0"/>
              <a:t>Contig</a:t>
            </a:r>
            <a:r>
              <a:rPr lang="en-US" dirty="0" smtClean="0"/>
              <a:t> is linked </a:t>
            </a:r>
            <a:r>
              <a:rPr lang="en-US" dirty="0"/>
              <a:t>to </a:t>
            </a:r>
            <a:r>
              <a:rPr lang="en-US" dirty="0" smtClean="0"/>
              <a:t>"</a:t>
            </a:r>
            <a:r>
              <a:rPr lang="en-US" dirty="0" err="1" smtClean="0"/>
              <a:t>sourceAlteration</a:t>
            </a:r>
            <a:r>
              <a:rPr lang="en-US" dirty="0" smtClean="0"/>
              <a:t>" of Sample ROI via "</a:t>
            </a:r>
            <a:r>
              <a:rPr lang="en-US" dirty="0" err="1" smtClean="0"/>
              <a:t>targetSeq</a:t>
            </a:r>
            <a:r>
              <a:rPr lang="en-US" dirty="0" smtClean="0"/>
              <a:t>": "NC_002947.4"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833813" y="3668559"/>
            <a:ext cx="947748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10383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2933749" y="2986312"/>
            <a:ext cx="5421085" cy="33092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223349" y="3000803"/>
            <a:ext cx="7576831" cy="709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BLAST Match Sequence Record is linked to BLAST Match Feature </a:t>
            </a:r>
            <a:r>
              <a:rPr lang="en-US" dirty="0"/>
              <a:t>via "</a:t>
            </a:r>
            <a:r>
              <a:rPr lang="en-US" dirty="0" smtClean="0"/>
              <a:t>source": </a:t>
            </a:r>
            <a:r>
              <a:rPr lang="en-US" dirty="0"/>
              <a:t>"</a:t>
            </a:r>
            <a:r>
              <a:rPr lang="en-US" dirty="0" smtClean="0"/>
              <a:t>MT019341.1</a:t>
            </a:r>
            <a:r>
              <a:rPr lang="en-US" dirty="0"/>
              <a:t>"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49109" y="4085497"/>
            <a:ext cx="8094159" cy="6883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,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contigs</a:t>
            </a:r>
            <a:r>
              <a:rPr lang="en-US" dirty="0" smtClean="0"/>
              <a:t>": [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"source": "649",</a:t>
            </a:r>
          </a:p>
          <a:p>
            <a:r>
              <a:rPr lang="en-US" dirty="0" smtClean="0"/>
              <a:t>               "regions": [</a:t>
            </a:r>
          </a:p>
          <a:p>
            <a:r>
              <a:rPr lang="en-US" dirty="0" smtClean="0"/>
              <a:t>                  {</a:t>
            </a:r>
          </a:p>
          <a:p>
            <a:r>
              <a:rPr lang="en-US" dirty="0" smtClean="0"/>
              <a:t>                     "feature": "BLAST_match_0",</a:t>
            </a:r>
          </a:p>
          <a:p>
            <a:r>
              <a:rPr lang="en-US" dirty="0" smtClean="0"/>
              <a:t>                     "engineered": "http://guardian.bbn.technology#engineered",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</a:t>
            </a:r>
            <a:r>
              <a:rPr lang="en-US" dirty="0"/>
              <a:t>"start": 7253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           "end": 7495,</a:t>
            </a:r>
          </a:p>
          <a:p>
            <a:r>
              <a:rPr lang="en-US" dirty="0"/>
              <a:t>	</a:t>
            </a:r>
            <a:r>
              <a:rPr lang="en-US" dirty="0" smtClean="0"/>
              <a:t>   "</a:t>
            </a:r>
            <a:r>
              <a:rPr lang="en-US" dirty="0" err="1"/>
              <a:t>featureStart</a:t>
            </a:r>
            <a:r>
              <a:rPr lang="en-US" dirty="0"/>
              <a:t>" </a:t>
            </a:r>
            <a:r>
              <a:rPr lang="en-US" dirty="0" smtClean="0"/>
              <a:t>: 7261,</a:t>
            </a:r>
          </a:p>
          <a:p>
            <a:r>
              <a:rPr lang="en-US" dirty="0"/>
              <a:t>	 </a:t>
            </a:r>
            <a:r>
              <a:rPr lang="en-US" dirty="0" smtClean="0"/>
              <a:t>  "</a:t>
            </a:r>
            <a:r>
              <a:rPr lang="en-US" dirty="0" err="1" smtClean="0"/>
              <a:t>featureEnd</a:t>
            </a:r>
            <a:r>
              <a:rPr lang="en-US" dirty="0"/>
              <a:t>"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smtClean="0"/>
              <a:t>7486,</a:t>
            </a:r>
          </a:p>
          <a:p>
            <a:r>
              <a:rPr lang="en-US" dirty="0" smtClean="0"/>
              <a:t>                     "</a:t>
            </a:r>
            <a:r>
              <a:rPr lang="en-US" dirty="0" err="1" smtClean="0"/>
              <a:t>sourceAlteration</a:t>
            </a:r>
            <a:r>
              <a:rPr lang="en-US" dirty="0" smtClean="0"/>
              <a:t>": {</a:t>
            </a:r>
          </a:p>
          <a:p>
            <a:r>
              <a:rPr lang="en-US" dirty="0" smtClean="0"/>
              <a:t>                        "type": "insertion",</a:t>
            </a:r>
          </a:p>
          <a:p>
            <a:r>
              <a:rPr lang="en-US" dirty="0" smtClean="0"/>
              <a:t>                        "</a:t>
            </a:r>
            <a:r>
              <a:rPr lang="en-US" dirty="0" err="1" smtClean="0"/>
              <a:t>derivedFeature</a:t>
            </a:r>
            <a:r>
              <a:rPr lang="en-US" dirty="0" smtClean="0"/>
              <a:t>": "BLAST_match_0",</a:t>
            </a:r>
          </a:p>
          <a:p>
            <a:r>
              <a:rPr lang="en-US" dirty="0" smtClean="0"/>
              <a:t>                        "</a:t>
            </a:r>
            <a:r>
              <a:rPr lang="en-US" dirty="0" err="1" smtClean="0"/>
              <a:t>targetSeq</a:t>
            </a:r>
            <a:r>
              <a:rPr lang="en-US" dirty="0" smtClean="0"/>
              <a:t>": "NC_002947.4",</a:t>
            </a:r>
          </a:p>
          <a:p>
            <a:r>
              <a:rPr lang="en-US" dirty="0" smtClean="0"/>
              <a:t>                        "</a:t>
            </a:r>
            <a:r>
              <a:rPr lang="en-US" dirty="0" err="1" smtClean="0"/>
              <a:t>targetAssembly</a:t>
            </a:r>
            <a:r>
              <a:rPr lang="en-US" dirty="0" smtClean="0"/>
              <a:t>": " GCF_000007565.2",</a:t>
            </a:r>
          </a:p>
          <a:p>
            <a:r>
              <a:rPr lang="en-US" dirty="0" smtClean="0"/>
              <a:t>                        "</a:t>
            </a:r>
            <a:r>
              <a:rPr lang="en-US" dirty="0" err="1" smtClean="0"/>
              <a:t>targetRegion</a:t>
            </a:r>
            <a:r>
              <a:rPr lang="en-US" dirty="0" smtClean="0"/>
              <a:t>": {</a:t>
            </a:r>
          </a:p>
          <a:p>
            <a:r>
              <a:rPr lang="en-US" dirty="0" smtClean="0"/>
              <a:t>                           "start": 10383,</a:t>
            </a:r>
          </a:p>
          <a:p>
            <a:r>
              <a:rPr lang="en-US" dirty="0" smtClean="0"/>
              <a:t>                           "end": 10383,</a:t>
            </a:r>
          </a:p>
          <a:p>
            <a:r>
              <a:rPr lang="en-US" dirty="0" smtClean="0"/>
              <a:t>                           "orientation": "http://sbols.org/v2#inline"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…                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6231838" y="867457"/>
            <a:ext cx="759619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7486</a:t>
            </a:r>
            <a:endParaRPr lang="en-US" dirty="0"/>
          </a:p>
        </p:txBody>
      </p:sp>
      <p:cxnSp>
        <p:nvCxnSpPr>
          <p:cNvPr id="128" name="Straight Connector 127"/>
          <p:cNvCxnSpPr>
            <a:stCxn id="127" idx="3"/>
          </p:cNvCxnSpPr>
          <p:nvPr/>
        </p:nvCxnSpPr>
        <p:spPr>
          <a:xfrm flipH="1">
            <a:off x="6988665" y="1081478"/>
            <a:ext cx="2792" cy="108548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063622" y="486985"/>
            <a:ext cx="798966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"end"</a:t>
            </a:r>
            <a:endParaRPr lang="en-US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3804833" y="485665"/>
            <a:ext cx="896183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"start"</a:t>
            </a:r>
            <a:endParaRPr lang="en-US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4620881" y="180494"/>
            <a:ext cx="1123260" cy="709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"</a:t>
            </a:r>
            <a:r>
              <a:rPr lang="en-US" dirty="0" err="1" smtClean="0"/>
              <a:t>featureStart</a:t>
            </a:r>
            <a:r>
              <a:rPr lang="en-US" dirty="0" smtClean="0"/>
              <a:t>"</a:t>
            </a:r>
            <a:endParaRPr lang="en-US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6105428" y="184811"/>
            <a:ext cx="1115268" cy="709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"</a:t>
            </a:r>
            <a:r>
              <a:rPr lang="en-US" dirty="0" err="1" smtClean="0"/>
              <a:t>featureEnd</a:t>
            </a:r>
            <a:r>
              <a:rPr lang="en-US" dirty="0" smtClean="0"/>
              <a:t>"</a:t>
            </a:r>
            <a:endParaRPr lang="en-US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9580417" y="4960666"/>
            <a:ext cx="5413266" cy="317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  <a:r>
              <a:rPr lang="en-US" dirty="0" smtClean="0"/>
              <a:t>,</a:t>
            </a:r>
          </a:p>
          <a:p>
            <a:r>
              <a:rPr lang="en-US" dirty="0" smtClean="0"/>
              <a:t>"</a:t>
            </a:r>
            <a:r>
              <a:rPr lang="en-US" dirty="0"/>
              <a:t>features</a:t>
            </a:r>
            <a:r>
              <a:rPr lang="en-US" dirty="0" smtClean="0"/>
              <a:t>": [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"id": </a:t>
            </a:r>
            <a:r>
              <a:rPr lang="en-US" dirty="0"/>
              <a:t>"</a:t>
            </a:r>
            <a:r>
              <a:rPr lang="en-US" dirty="0" smtClean="0"/>
              <a:t>BLAST_match_0</a:t>
            </a:r>
            <a:r>
              <a:rPr lang="en-US" dirty="0"/>
              <a:t>"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"source": </a:t>
            </a:r>
            <a:r>
              <a:rPr lang="en-US" dirty="0"/>
              <a:t>"</a:t>
            </a:r>
            <a:r>
              <a:rPr lang="en-US" dirty="0" smtClean="0"/>
              <a:t>MT019341.1",</a:t>
            </a:r>
          </a:p>
          <a:p>
            <a:r>
              <a:rPr lang="en-US" dirty="0" smtClean="0"/>
              <a:t>               </a:t>
            </a:r>
            <a:r>
              <a:rPr lang="en-US" dirty="0"/>
              <a:t>"</a:t>
            </a:r>
            <a:r>
              <a:rPr lang="en-US" dirty="0" err="1" smtClean="0"/>
              <a:t>sourceStart</a:t>
            </a:r>
            <a:r>
              <a:rPr lang="en-US" dirty="0" smtClean="0"/>
              <a:t>": 501,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"</a:t>
            </a:r>
            <a:r>
              <a:rPr lang="en-US" dirty="0" err="1" smtClean="0"/>
              <a:t>sourceEnd</a:t>
            </a:r>
            <a:r>
              <a:rPr lang="en-US" dirty="0" smtClean="0"/>
              <a:t>": 725,</a:t>
            </a:r>
          </a:p>
          <a:p>
            <a:r>
              <a:rPr lang="en-US" dirty="0"/>
              <a:t>               "</a:t>
            </a:r>
            <a:r>
              <a:rPr lang="en-US" dirty="0" smtClean="0"/>
              <a:t>sequence": </a:t>
            </a:r>
            <a:r>
              <a:rPr lang="en-US" dirty="0"/>
              <a:t>" </a:t>
            </a:r>
            <a:r>
              <a:rPr lang="en-US" dirty="0" smtClean="0"/>
              <a:t>AATTC…“</a:t>
            </a:r>
          </a:p>
          <a:p>
            <a:r>
              <a:rPr lang="en-US" dirty="0"/>
              <a:t> </a:t>
            </a:r>
            <a:r>
              <a:rPr lang="en-US" dirty="0" smtClean="0"/>
              <a:t>           },</a:t>
            </a:r>
          </a:p>
          <a:p>
            <a:r>
              <a:rPr lang="en-US" dirty="0" smtClean="0"/>
              <a:t>            …</a:t>
            </a:r>
            <a:endParaRPr lang="en-US" dirty="0"/>
          </a:p>
        </p:txBody>
      </p:sp>
      <p:cxnSp>
        <p:nvCxnSpPr>
          <p:cNvPr id="134" name="Straight Connector 133"/>
          <p:cNvCxnSpPr>
            <a:stCxn id="115" idx="1"/>
            <a:endCxn id="123" idx="3"/>
          </p:cNvCxnSpPr>
          <p:nvPr/>
        </p:nvCxnSpPr>
        <p:spPr>
          <a:xfrm flipH="1">
            <a:off x="4781561" y="1053956"/>
            <a:ext cx="3449" cy="281510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211777" y="2986312"/>
            <a:ext cx="74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501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6988875" y="2992836"/>
            <a:ext cx="772149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725</a:t>
            </a:r>
            <a:endParaRPr lang="en-US" dirty="0"/>
          </a:p>
        </p:txBody>
      </p:sp>
      <p:cxnSp>
        <p:nvCxnSpPr>
          <p:cNvPr id="137" name="Straight Connector 136"/>
          <p:cNvCxnSpPr>
            <a:stCxn id="112" idx="3"/>
            <a:endCxn id="136" idx="1"/>
          </p:cNvCxnSpPr>
          <p:nvPr/>
        </p:nvCxnSpPr>
        <p:spPr>
          <a:xfrm flipH="1">
            <a:off x="6988875" y="2148676"/>
            <a:ext cx="1398" cy="104466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3138056" y="2616069"/>
            <a:ext cx="1653366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</a:t>
            </a:r>
            <a:r>
              <a:rPr lang="en-US" dirty="0" err="1" smtClean="0"/>
              <a:t>sourceStart</a:t>
            </a:r>
            <a:r>
              <a:rPr lang="en-US" dirty="0" smtClean="0"/>
              <a:t>"</a:t>
            </a:r>
            <a:endParaRPr lang="en-US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6942799" y="2612988"/>
            <a:ext cx="1686132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</a:t>
            </a:r>
            <a:r>
              <a:rPr lang="en-US" dirty="0" err="1" smtClean="0"/>
              <a:t>sourceEnd</a:t>
            </a:r>
            <a:r>
              <a:rPr lang="en-US" dirty="0" smtClean="0"/>
              <a:t>"</a:t>
            </a:r>
            <a:endParaRPr lang="en-US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3025903" y="3327013"/>
            <a:ext cx="2133575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"start" = "end" 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4750188" y="4292235"/>
            <a:ext cx="62746" cy="33092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123" idx="3"/>
            <a:endCxn id="34" idx="0"/>
          </p:cNvCxnSpPr>
          <p:nvPr/>
        </p:nvCxnSpPr>
        <p:spPr>
          <a:xfrm>
            <a:off x="4781561" y="3828028"/>
            <a:ext cx="0" cy="46420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29249" y="4265890"/>
            <a:ext cx="6277183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"</a:t>
            </a:r>
            <a:r>
              <a:rPr lang="en-US" dirty="0" err="1" smtClean="0"/>
              <a:t>targetRegion</a:t>
            </a:r>
            <a:r>
              <a:rPr lang="en-US" dirty="0" smtClean="0"/>
              <a:t>" </a:t>
            </a:r>
            <a:r>
              <a:rPr lang="en-US" dirty="0"/>
              <a:t>of </a:t>
            </a:r>
            <a:r>
              <a:rPr lang="en-US" dirty="0" smtClean="0"/>
              <a:t>"</a:t>
            </a:r>
            <a:r>
              <a:rPr lang="en-US" dirty="0" err="1" smtClean="0"/>
              <a:t>sourceAlteration</a:t>
            </a:r>
            <a:r>
              <a:rPr lang="en-US" dirty="0" smtClean="0"/>
              <a:t>" for Sample ROI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568483" y="8161804"/>
            <a:ext cx="85816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Example of an insert detected by matching a </a:t>
            </a:r>
            <a:r>
              <a:rPr lang="en-US" sz="3200" b="1" i="1" dirty="0" smtClean="0"/>
              <a:t>ROI </a:t>
            </a:r>
            <a:r>
              <a:rPr lang="en-US" sz="3200" b="1" i="1" dirty="0" smtClean="0"/>
              <a:t>in the sample assembly to a NCBI sequence record using BLAST. </a:t>
            </a:r>
            <a:r>
              <a:rPr lang="en-US" sz="3200" i="1" dirty="0" smtClean="0"/>
              <a:t>The location of the </a:t>
            </a:r>
            <a:r>
              <a:rPr lang="en-US" sz="3200" i="1" dirty="0" smtClean="0"/>
              <a:t>detected insert </a:t>
            </a:r>
            <a:r>
              <a:rPr lang="en-US" sz="3200" i="1" dirty="0" smtClean="0"/>
              <a:t>is reported with respect to both the sample assembly and a reference assembly.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75041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768927" y="542976"/>
            <a:ext cx="149836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Note: Per the GFF3 specification, if you want to specify the location of an insertion between two base pairs using 1-based coordinates, set start = end. For example, if you set start = 10 and end = 10, then the specified location is between base pairs 10 and 11. If you want to specify the location immediately before base pair 1, then set start = 1, end = 1, and orientation = </a:t>
            </a:r>
            <a:r>
              <a:rPr lang="en-US" sz="3200" i="1" dirty="0"/>
              <a:t>http://</a:t>
            </a:r>
            <a:r>
              <a:rPr lang="en-US" sz="3200" i="1" dirty="0" smtClean="0"/>
              <a:t>sbols.org/v2#reverseComplement. For all other locations between base pairs, it is recommended to set orientation = </a:t>
            </a:r>
            <a:r>
              <a:rPr lang="en-US" sz="3200" i="1" dirty="0"/>
              <a:t>http://</a:t>
            </a:r>
            <a:r>
              <a:rPr lang="en-US" sz="3200" i="1" dirty="0" smtClean="0"/>
              <a:t>sbols.org/v2#inline</a:t>
            </a:r>
            <a:r>
              <a:rPr lang="en-US" sz="3200" i="1" dirty="0"/>
              <a:t> </a:t>
            </a:r>
            <a:r>
              <a:rPr lang="en-US" sz="3200" i="1" dirty="0" smtClean="0"/>
              <a:t>to be unambiguous.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14580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10257</TotalTime>
  <Words>1018</Words>
  <Application>Microsoft Office PowerPoint</Application>
  <PresentationFormat>Custom</PresentationFormat>
  <Paragraphs>159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Raytheon BBN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Roehner</dc:creator>
  <cp:lastModifiedBy>Nicholas Roehner</cp:lastModifiedBy>
  <cp:revision>56</cp:revision>
  <dcterms:created xsi:type="dcterms:W3CDTF">2021-02-18T17:25:52Z</dcterms:created>
  <dcterms:modified xsi:type="dcterms:W3CDTF">2021-05-25T02:27:31Z</dcterms:modified>
</cp:coreProperties>
</file>