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6" r:id="rId3"/>
    <p:sldId id="258" r:id="rId4"/>
  </p:sldIdLst>
  <p:sldSz cx="16459200" cy="109728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58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066267" y="2451442"/>
            <a:ext cx="10469883" cy="3309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847873" y="789644"/>
            <a:ext cx="826298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</a:t>
            </a:r>
            <a:r>
              <a:rPr lang="en-US" dirty="0" smtClean="0"/>
              <a:t>NV </a:t>
            </a:r>
            <a:r>
              <a:rPr lang="en-US" dirty="0" smtClean="0"/>
              <a:t>Feature </a:t>
            </a:r>
            <a:r>
              <a:rPr lang="en-US" dirty="0" smtClean="0"/>
              <a:t>is </a:t>
            </a:r>
            <a:r>
              <a:rPr lang="en-US" dirty="0" smtClean="0"/>
              <a:t>item </a:t>
            </a:r>
            <a:r>
              <a:rPr lang="en-US" dirty="0"/>
              <a:t>in </a:t>
            </a:r>
            <a:r>
              <a:rPr lang="en-US" dirty="0"/>
              <a:t>"features</a:t>
            </a:r>
            <a:r>
              <a:rPr lang="en-US" dirty="0" smtClean="0"/>
              <a:t>" </a:t>
            </a:r>
            <a:r>
              <a:rPr lang="en-US" dirty="0" smtClean="0"/>
              <a:t>identified </a:t>
            </a:r>
            <a:r>
              <a:rPr lang="en-US" dirty="0"/>
              <a:t>by "id": " </a:t>
            </a:r>
            <a:r>
              <a:rPr lang="en-US" dirty="0" smtClean="0"/>
              <a:t>rocD_snv_0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and </a:t>
            </a:r>
            <a:r>
              <a:rPr lang="en-US" dirty="0"/>
              <a:t>is linked to Sample Alteration via "</a:t>
            </a:r>
            <a:r>
              <a:rPr lang="en-US" dirty="0" err="1"/>
              <a:t>derivedFeature</a:t>
            </a:r>
            <a:r>
              <a:rPr lang="en-US" dirty="0"/>
              <a:t>": </a:t>
            </a:r>
            <a:r>
              <a:rPr lang="en-US" dirty="0" smtClean="0"/>
              <a:t>"rocD_snv_0" </a:t>
            </a:r>
            <a:endParaRPr lang="en-US" dirty="0"/>
          </a:p>
          <a:p>
            <a:pPr algn="r"/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0954344" y="2603659"/>
            <a:ext cx="4943265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</a:t>
            </a:r>
            <a:r>
              <a:rPr lang="en-US" dirty="0" err="1" smtClean="0"/>
              <a:t>Contig</a:t>
            </a:r>
            <a:r>
              <a:rPr lang="en-US" dirty="0" smtClean="0"/>
              <a:t> is linked </a:t>
            </a:r>
            <a:r>
              <a:rPr lang="en-US" dirty="0"/>
              <a:t>to </a:t>
            </a:r>
            <a:r>
              <a:rPr lang="en-US" dirty="0" smtClean="0"/>
              <a:t>Sample Alteration via </a:t>
            </a:r>
            <a:r>
              <a:rPr lang="en-US" dirty="0" smtClean="0"/>
              <a:t>"</a:t>
            </a:r>
            <a:r>
              <a:rPr lang="en-US" dirty="0" err="1" smtClean="0"/>
              <a:t>targetSeq</a:t>
            </a:r>
            <a:r>
              <a:rPr lang="en-US" dirty="0" smtClean="0"/>
              <a:t>": "NC_020507.1"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7954" y="3856644"/>
            <a:ext cx="8094159" cy="503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</a:t>
            </a:r>
            <a:r>
              <a:rPr lang="en-US" dirty="0"/>
              <a:t>alterations</a:t>
            </a:r>
            <a:r>
              <a:rPr lang="en-US" dirty="0" smtClean="0"/>
              <a:t>": </a:t>
            </a:r>
            <a:r>
              <a:rPr lang="en-US" dirty="0" smtClean="0"/>
              <a:t>[</a:t>
            </a:r>
          </a:p>
          <a:p>
            <a:r>
              <a:rPr lang="en-US" dirty="0" smtClean="0"/>
              <a:t>            </a:t>
            </a:r>
            <a:r>
              <a:rPr lang="en-US" dirty="0" smtClean="0"/>
              <a:t>{</a:t>
            </a:r>
          </a:p>
          <a:p>
            <a:r>
              <a:rPr lang="en-US" dirty="0"/>
              <a:t>               "</a:t>
            </a:r>
            <a:r>
              <a:rPr lang="en-US" dirty="0" err="1" smtClean="0"/>
              <a:t>derivedFeature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smtClean="0"/>
              <a:t>rocD_snv_0</a:t>
            </a:r>
            <a:r>
              <a:rPr lang="en-US" dirty="0"/>
              <a:t>"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"type</a:t>
            </a:r>
            <a:r>
              <a:rPr lang="en-US" dirty="0"/>
              <a:t>": "substitution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targetSeq</a:t>
            </a:r>
            <a:r>
              <a:rPr lang="en-US" dirty="0" smtClean="0"/>
              <a:t>": "NC_020507.1",</a:t>
            </a:r>
          </a:p>
          <a:p>
            <a:r>
              <a:rPr lang="en-US" dirty="0" smtClean="0"/>
              <a:t>               </a:t>
            </a:r>
            <a:r>
              <a:rPr lang="en-US" dirty="0" smtClean="0"/>
              <a:t>"</a:t>
            </a:r>
            <a:r>
              <a:rPr lang="en-US" dirty="0" err="1" smtClean="0"/>
              <a:t>targetAssembly</a:t>
            </a:r>
            <a:r>
              <a:rPr lang="en-US" dirty="0" smtClean="0"/>
              <a:t>": </a:t>
            </a:r>
            <a:r>
              <a:rPr lang="en-US" dirty="0"/>
              <a:t>"GCF_000344755.1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</a:t>
            </a:r>
            <a:r>
              <a:rPr lang="en-US" dirty="0" smtClean="0"/>
              <a:t>"</a:t>
            </a:r>
            <a:r>
              <a:rPr lang="en-US" dirty="0" err="1" smtClean="0"/>
              <a:t>targetFeature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err="1"/>
              <a:t>rocD</a:t>
            </a:r>
            <a:r>
              <a:rPr lang="en-US" dirty="0"/>
              <a:t>",</a:t>
            </a:r>
            <a:endParaRPr lang="en-US" dirty="0" smtClean="0"/>
          </a:p>
          <a:p>
            <a:r>
              <a:rPr lang="en-US" dirty="0" smtClean="0"/>
              <a:t>              </a:t>
            </a:r>
            <a:r>
              <a:rPr lang="en-US" dirty="0" smtClean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targetRegion</a:t>
            </a:r>
            <a:r>
              <a:rPr lang="en-US" dirty="0" smtClean="0"/>
              <a:t>":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   "</a:t>
            </a:r>
            <a:r>
              <a:rPr lang="en-US" dirty="0"/>
              <a:t>feature": </a:t>
            </a:r>
            <a:r>
              <a:rPr lang="en-US" dirty="0" smtClean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</a:t>
            </a:r>
            <a:r>
              <a:rPr lang="en-US" dirty="0" smtClean="0"/>
              <a:t>"</a:t>
            </a:r>
            <a:r>
              <a:rPr lang="en-US" dirty="0" smtClean="0"/>
              <a:t>start": 4144563,</a:t>
            </a:r>
          </a:p>
          <a:p>
            <a:r>
              <a:rPr lang="en-US" dirty="0" smtClean="0"/>
              <a:t>                  "</a:t>
            </a:r>
            <a:r>
              <a:rPr lang="en-US" dirty="0" smtClean="0"/>
              <a:t>end": 4145563,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en-US" dirty="0" smtClean="0"/>
              <a:t> "</a:t>
            </a:r>
            <a:r>
              <a:rPr lang="en-US" dirty="0" err="1"/>
              <a:t>featureStart</a:t>
            </a:r>
            <a:r>
              <a:rPr lang="en-US" dirty="0"/>
              <a:t>": 4144400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 </a:t>
            </a:r>
            <a:r>
              <a:rPr lang="en-US" dirty="0" smtClean="0"/>
              <a:t>"</a:t>
            </a:r>
            <a:r>
              <a:rPr lang="en-US" dirty="0" err="1"/>
              <a:t>featureEnd</a:t>
            </a:r>
            <a:r>
              <a:rPr lang="en-US" dirty="0"/>
              <a:t>": </a:t>
            </a:r>
            <a:r>
              <a:rPr lang="en-US" dirty="0" smtClean="0"/>
              <a:t>4145901,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smtClean="0"/>
              <a:t>"</a:t>
            </a:r>
            <a:r>
              <a:rPr lang="en-US" dirty="0" err="1" smtClean="0"/>
              <a:t>featureOrientation</a:t>
            </a:r>
            <a:r>
              <a:rPr lang="en-US" dirty="0"/>
              <a:t>": "http://sbols.org/v2#inline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</a:t>
            </a:r>
            <a:r>
              <a:rPr lang="en-US" dirty="0" smtClean="0"/>
              <a:t>…                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9580417" y="4978324"/>
            <a:ext cx="5413266" cy="410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</a:t>
            </a:r>
            <a:r>
              <a:rPr lang="en-US" dirty="0"/>
              <a:t>features</a:t>
            </a:r>
            <a:r>
              <a:rPr lang="en-US" dirty="0" smtClean="0"/>
              <a:t>": </a:t>
            </a:r>
            <a:r>
              <a:rPr lang="en-US" dirty="0" smtClean="0"/>
              <a:t>[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/>
              <a:t>{</a:t>
            </a:r>
          </a:p>
          <a:p>
            <a:r>
              <a:rPr lang="en-US" dirty="0"/>
              <a:t>               "id": "</a:t>
            </a:r>
            <a:r>
              <a:rPr lang="en-US" dirty="0" smtClean="0"/>
              <a:t>rocD_snv_0</a:t>
            </a:r>
            <a:r>
              <a:rPr lang="en-US" dirty="0"/>
              <a:t>",</a:t>
            </a:r>
          </a:p>
          <a:p>
            <a:r>
              <a:rPr lang="en-US" dirty="0"/>
              <a:t>               "role": "</a:t>
            </a:r>
            <a:r>
              <a:rPr lang="en-US" dirty="0" smtClean="0"/>
              <a:t>SNV</a:t>
            </a:r>
            <a:r>
              <a:rPr lang="en-US" dirty="0"/>
              <a:t>",</a:t>
            </a:r>
          </a:p>
          <a:p>
            <a:r>
              <a:rPr lang="en-US" dirty="0"/>
              <a:t>               "sequence": </a:t>
            </a:r>
            <a:r>
              <a:rPr lang="en-US" dirty="0" smtClean="0"/>
              <a:t>"a</a:t>
            </a:r>
            <a:r>
              <a:rPr lang="en-US" dirty="0"/>
              <a:t>"</a:t>
            </a:r>
          </a:p>
          <a:p>
            <a:r>
              <a:rPr lang="en-US" dirty="0"/>
              <a:t>             }, 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smtClean="0"/>
              <a:t> {</a:t>
            </a:r>
            <a:endParaRPr lang="en-US" dirty="0" smtClean="0"/>
          </a:p>
          <a:p>
            <a:r>
              <a:rPr lang="en-US" dirty="0" smtClean="0"/>
              <a:t>               "id": </a:t>
            </a:r>
            <a:r>
              <a:rPr lang="en-US" dirty="0"/>
              <a:t>" </a:t>
            </a:r>
            <a:r>
              <a:rPr lang="en-US" dirty="0" err="1" smtClean="0"/>
              <a:t>rocD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"role</a:t>
            </a:r>
            <a:r>
              <a:rPr lang="en-US" dirty="0"/>
              <a:t>": "</a:t>
            </a:r>
            <a:r>
              <a:rPr lang="en-US" dirty="0" smtClean="0"/>
              <a:t>gene",</a:t>
            </a:r>
          </a:p>
          <a:p>
            <a:r>
              <a:rPr lang="en-US" dirty="0" smtClean="0"/>
              <a:t>               "sequence": </a:t>
            </a:r>
            <a:r>
              <a:rPr lang="en-US" dirty="0"/>
              <a:t>"</a:t>
            </a:r>
            <a:r>
              <a:rPr lang="en-US" dirty="0" err="1"/>
              <a:t>atgtaca</a:t>
            </a:r>
            <a:r>
              <a:rPr lang="en-US" dirty="0"/>
              <a:t>…"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},</a:t>
            </a:r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6171765" y="804316"/>
            <a:ext cx="74423" cy="330924"/>
          </a:xfrm>
          <a:prstGeom prst="rect">
            <a:avLst/>
          </a:prstGeom>
          <a:solidFill>
            <a:srgbClr val="F8C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024438" y="3574168"/>
            <a:ext cx="3500437" cy="330924"/>
          </a:xfrm>
          <a:prstGeom prst="rect">
            <a:avLst/>
          </a:prstGeom>
          <a:solidFill>
            <a:srgbClr val="F58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899897" y="2438895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4144400</a:t>
            </a:r>
            <a:endParaRPr lang="en-US" dirty="0"/>
          </a:p>
        </p:txBody>
      </p:sp>
      <p:cxnSp>
        <p:nvCxnSpPr>
          <p:cNvPr id="161" name="Straight Connector 160"/>
          <p:cNvCxnSpPr>
            <a:stCxn id="158" idx="3"/>
          </p:cNvCxnSpPr>
          <p:nvPr/>
        </p:nvCxnSpPr>
        <p:spPr>
          <a:xfrm flipV="1">
            <a:off x="8524875" y="2684493"/>
            <a:ext cx="0" cy="10551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508669" y="2428561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4145901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169617" y="3015649"/>
            <a:ext cx="74021" cy="3309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0" name="Straight Connector 179"/>
          <p:cNvCxnSpPr>
            <a:stCxn id="158" idx="1"/>
            <a:endCxn id="160" idx="3"/>
          </p:cNvCxnSpPr>
          <p:nvPr/>
        </p:nvCxnSpPr>
        <p:spPr>
          <a:xfrm flipH="1" flipV="1">
            <a:off x="5023858" y="2639399"/>
            <a:ext cx="580" cy="11002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361915" y="3736763"/>
            <a:ext cx="8374866" cy="132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 Feature is </a:t>
            </a:r>
            <a:r>
              <a:rPr lang="en-US" dirty="0"/>
              <a:t>identified by "</a:t>
            </a:r>
            <a:r>
              <a:rPr lang="en-US" dirty="0" smtClean="0"/>
              <a:t>id": </a:t>
            </a:r>
            <a:r>
              <a:rPr lang="en-US" dirty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 </a:t>
            </a:r>
          </a:p>
          <a:p>
            <a:pPr algn="r"/>
            <a:r>
              <a:rPr lang="en-US" dirty="0" smtClean="0"/>
              <a:t>and is linked </a:t>
            </a:r>
            <a:r>
              <a:rPr lang="en-US" dirty="0" smtClean="0"/>
              <a:t>to Sample Alteration via </a:t>
            </a:r>
            <a:r>
              <a:rPr lang="en-US" dirty="0" smtClean="0"/>
              <a:t>"</a:t>
            </a:r>
            <a:r>
              <a:rPr lang="en-US" dirty="0" err="1" smtClean="0"/>
              <a:t>targetFeature</a:t>
            </a:r>
            <a:r>
              <a:rPr lang="en-US" dirty="0" smtClean="0"/>
              <a:t>":"</a:t>
            </a:r>
            <a:r>
              <a:rPr lang="en-US" dirty="0" err="1" smtClean="0"/>
              <a:t>rocD</a:t>
            </a:r>
            <a:r>
              <a:rPr lang="en-US" dirty="0"/>
              <a:t>"</a:t>
            </a:r>
            <a:endParaRPr lang="en-US" dirty="0" smtClean="0"/>
          </a:p>
          <a:p>
            <a:pPr algn="r"/>
            <a:r>
              <a:rPr lang="en-US" dirty="0" smtClean="0"/>
              <a:t>and its "</a:t>
            </a:r>
            <a:r>
              <a:rPr lang="en-US" dirty="0" err="1" smtClean="0"/>
              <a:t>targetRegion</a:t>
            </a:r>
            <a:r>
              <a:rPr lang="en-US" dirty="0" smtClean="0"/>
              <a:t>" via </a:t>
            </a:r>
            <a:r>
              <a:rPr lang="en-US" dirty="0"/>
              <a:t>"</a:t>
            </a:r>
            <a:r>
              <a:rPr lang="en-US" dirty="0" smtClean="0"/>
              <a:t>feature</a:t>
            </a:r>
            <a:r>
              <a:rPr lang="en-US" dirty="0"/>
              <a:t>": "</a:t>
            </a:r>
            <a:r>
              <a:rPr lang="en-US" dirty="0" err="1" smtClean="0"/>
              <a:t>rocD</a:t>
            </a:r>
            <a:r>
              <a:rPr lang="en-US" dirty="0"/>
              <a:t>"</a:t>
            </a:r>
          </a:p>
          <a:p>
            <a:pPr algn="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6233699" y="2977083"/>
            <a:ext cx="4549940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"</a:t>
            </a:r>
            <a:r>
              <a:rPr lang="en-US" dirty="0" err="1" smtClean="0"/>
              <a:t>targetRegion</a:t>
            </a:r>
            <a:r>
              <a:rPr lang="en-US" dirty="0" smtClean="0"/>
              <a:t>" </a:t>
            </a:r>
            <a:r>
              <a:rPr lang="en-US" dirty="0"/>
              <a:t>of </a:t>
            </a:r>
            <a:r>
              <a:rPr lang="en-US" dirty="0" smtClean="0"/>
              <a:t>Sample Alteration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293160" y="2457198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4144563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340620" y="2046455"/>
            <a:ext cx="159490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featureEnd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762177" y="2049385"/>
            <a:ext cx="175144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 </a:t>
            </a:r>
            <a:endParaRPr lang="en-US" b="1" dirty="0"/>
          </a:p>
        </p:txBody>
      </p:sp>
      <p:cxnSp>
        <p:nvCxnSpPr>
          <p:cNvPr id="159" name="Straight Connector 158"/>
          <p:cNvCxnSpPr>
            <a:stCxn id="165" idx="0"/>
            <a:endCxn id="116" idx="2"/>
          </p:cNvCxnSpPr>
          <p:nvPr/>
        </p:nvCxnSpPr>
        <p:spPr>
          <a:xfrm flipV="1">
            <a:off x="6206628" y="1135240"/>
            <a:ext cx="2349" cy="18804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59096" y="2049385"/>
            <a:ext cx="1921708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 = "</a:t>
            </a:r>
            <a:r>
              <a:rPr lang="en-US" dirty="0"/>
              <a:t>end"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307769" y="9063353"/>
            <a:ext cx="14401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Example of </a:t>
            </a:r>
            <a:r>
              <a:rPr lang="en-US" sz="3200" b="1" i="1" dirty="0" smtClean="0"/>
              <a:t>a substitution for </a:t>
            </a:r>
            <a:r>
              <a:rPr lang="en-US" sz="3200" b="1" i="1" dirty="0" smtClean="0"/>
              <a:t>a </a:t>
            </a:r>
            <a:r>
              <a:rPr lang="en-US" sz="3200" b="1" i="1" dirty="0" smtClean="0"/>
              <a:t>single</a:t>
            </a:r>
            <a:r>
              <a:rPr lang="en-US" sz="3200" b="1" i="1" dirty="0" smtClean="0"/>
              <a:t> </a:t>
            </a:r>
            <a:r>
              <a:rPr lang="en-US" sz="3200" b="1" i="1" dirty="0" smtClean="0"/>
              <a:t>nucleotide variant </a:t>
            </a:r>
            <a:r>
              <a:rPr lang="en-US" sz="3200" b="1" i="1" dirty="0" smtClean="0"/>
              <a:t>(SNV) detected by aligning the sample assembly and an annotated reference assembly. </a:t>
            </a:r>
            <a:r>
              <a:rPr lang="en-US" sz="3200" i="1" dirty="0" smtClean="0"/>
              <a:t>The l</a:t>
            </a:r>
            <a:r>
              <a:rPr lang="en-US" sz="3200" i="1" dirty="0" smtClean="0"/>
              <a:t>ocation </a:t>
            </a:r>
            <a:r>
              <a:rPr lang="en-US" sz="3200" i="1" dirty="0"/>
              <a:t>of </a:t>
            </a:r>
            <a:r>
              <a:rPr lang="en-US" sz="3200" i="1" dirty="0" smtClean="0"/>
              <a:t>the detected SNV </a:t>
            </a:r>
            <a:r>
              <a:rPr lang="en-US" sz="3200" i="1" dirty="0"/>
              <a:t>is reported with respect </a:t>
            </a:r>
            <a:r>
              <a:rPr lang="en-US" sz="3200" i="1" dirty="0" smtClean="0"/>
              <a:t>to </a:t>
            </a:r>
            <a:r>
              <a:rPr lang="en-US" sz="3200" i="1" dirty="0" smtClean="0"/>
              <a:t>the reference </a:t>
            </a:r>
            <a:r>
              <a:rPr lang="en-US" sz="3200" i="1" dirty="0" smtClean="0"/>
              <a:t>assembly.</a:t>
            </a:r>
            <a:endParaRPr lang="en-US" sz="32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81355" y="8140"/>
            <a:ext cx="475678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Alteration is </a:t>
            </a:r>
            <a:r>
              <a:rPr lang="en-US" dirty="0"/>
              <a:t>item in "alterations"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6853424" y="1040434"/>
            <a:ext cx="826298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MNV </a:t>
            </a:r>
            <a:r>
              <a:rPr lang="en-US" dirty="0" smtClean="0"/>
              <a:t>Feature </a:t>
            </a:r>
            <a:r>
              <a:rPr lang="en-US" dirty="0" smtClean="0"/>
              <a:t>is </a:t>
            </a:r>
            <a:r>
              <a:rPr lang="en-US" dirty="0" smtClean="0"/>
              <a:t>item </a:t>
            </a:r>
            <a:r>
              <a:rPr lang="en-US" dirty="0"/>
              <a:t>in </a:t>
            </a:r>
            <a:r>
              <a:rPr lang="en-US" dirty="0"/>
              <a:t>"features</a:t>
            </a:r>
            <a:r>
              <a:rPr lang="en-US" dirty="0" smtClean="0"/>
              <a:t>" </a:t>
            </a:r>
            <a:r>
              <a:rPr lang="en-US" dirty="0" smtClean="0"/>
              <a:t>identified </a:t>
            </a:r>
            <a:r>
              <a:rPr lang="en-US" dirty="0"/>
              <a:t>by "id": " </a:t>
            </a:r>
            <a:r>
              <a:rPr lang="en-US" dirty="0" smtClean="0"/>
              <a:t>rocD_snv_0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</a:t>
            </a:r>
            <a:r>
              <a:rPr lang="en-US" dirty="0"/>
              <a:t>is linked to Sample Alteration via "</a:t>
            </a:r>
            <a:r>
              <a:rPr lang="en-US" dirty="0" err="1"/>
              <a:t>derivedFeature</a:t>
            </a:r>
            <a:r>
              <a:rPr lang="en-US" dirty="0"/>
              <a:t>": </a:t>
            </a:r>
            <a:r>
              <a:rPr lang="en-US" dirty="0" smtClean="0"/>
              <a:t>"rocD_snv_0" </a:t>
            </a:r>
            <a:endParaRPr lang="en-US" dirty="0"/>
          </a:p>
          <a:p>
            <a:pPr algn="r"/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1066267" y="2451442"/>
            <a:ext cx="10469883" cy="3309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954344" y="2603659"/>
            <a:ext cx="4943265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</a:t>
            </a:r>
            <a:r>
              <a:rPr lang="en-US" dirty="0" err="1" smtClean="0"/>
              <a:t>Contig</a:t>
            </a:r>
            <a:r>
              <a:rPr lang="en-US" dirty="0" smtClean="0"/>
              <a:t> is linked </a:t>
            </a:r>
            <a:r>
              <a:rPr lang="en-US" dirty="0"/>
              <a:t>to </a:t>
            </a:r>
            <a:r>
              <a:rPr lang="en-US" dirty="0" smtClean="0"/>
              <a:t>Sample Alteration via </a:t>
            </a:r>
            <a:r>
              <a:rPr lang="en-US" dirty="0" smtClean="0"/>
              <a:t>"</a:t>
            </a:r>
            <a:r>
              <a:rPr lang="en-US" dirty="0" err="1" smtClean="0"/>
              <a:t>targetSeq</a:t>
            </a:r>
            <a:r>
              <a:rPr lang="en-US" dirty="0" smtClean="0"/>
              <a:t>": "NC_020507.1"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7954" y="3856644"/>
            <a:ext cx="8094159" cy="503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</a:t>
            </a:r>
            <a:r>
              <a:rPr lang="en-US" dirty="0"/>
              <a:t>alterations</a:t>
            </a:r>
            <a:r>
              <a:rPr lang="en-US" dirty="0" smtClean="0"/>
              <a:t>": </a:t>
            </a:r>
            <a:r>
              <a:rPr lang="en-US" dirty="0" smtClean="0"/>
              <a:t>[</a:t>
            </a:r>
          </a:p>
          <a:p>
            <a:r>
              <a:rPr lang="en-US" dirty="0" smtClean="0"/>
              <a:t>            </a:t>
            </a:r>
            <a:r>
              <a:rPr lang="en-US" dirty="0" smtClean="0"/>
              <a:t>{</a:t>
            </a:r>
          </a:p>
          <a:p>
            <a:r>
              <a:rPr lang="en-US" dirty="0"/>
              <a:t>               </a:t>
            </a:r>
            <a:r>
              <a:rPr lang="en-US" dirty="0" smtClean="0"/>
              <a:t>"</a:t>
            </a:r>
            <a:r>
              <a:rPr lang="en-US" dirty="0" err="1" smtClean="0"/>
              <a:t>derivedFeature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smtClean="0"/>
              <a:t>rocD_mnv_0</a:t>
            </a:r>
            <a:r>
              <a:rPr lang="en-US" dirty="0"/>
              <a:t>"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"type</a:t>
            </a:r>
            <a:r>
              <a:rPr lang="en-US" dirty="0"/>
              <a:t>": "substitution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targetSeq</a:t>
            </a:r>
            <a:r>
              <a:rPr lang="en-US" dirty="0" smtClean="0"/>
              <a:t>": "NC_020507.1",</a:t>
            </a:r>
          </a:p>
          <a:p>
            <a:r>
              <a:rPr lang="en-US" dirty="0" smtClean="0"/>
              <a:t>               </a:t>
            </a:r>
            <a:r>
              <a:rPr lang="en-US" dirty="0" smtClean="0"/>
              <a:t>"</a:t>
            </a:r>
            <a:r>
              <a:rPr lang="en-US" dirty="0" err="1" smtClean="0"/>
              <a:t>targetAssembly</a:t>
            </a:r>
            <a:r>
              <a:rPr lang="en-US" dirty="0" smtClean="0"/>
              <a:t>": </a:t>
            </a:r>
            <a:r>
              <a:rPr lang="en-US" dirty="0"/>
              <a:t>"GCF_000344755.1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</a:t>
            </a:r>
            <a:r>
              <a:rPr lang="en-US" dirty="0" smtClean="0"/>
              <a:t>"</a:t>
            </a:r>
            <a:r>
              <a:rPr lang="en-US" dirty="0" err="1" smtClean="0"/>
              <a:t>targetFeature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“,</a:t>
            </a:r>
            <a:endParaRPr lang="en-US" dirty="0" smtClean="0"/>
          </a:p>
          <a:p>
            <a:r>
              <a:rPr lang="en-US" dirty="0" smtClean="0"/>
              <a:t>              </a:t>
            </a:r>
            <a:r>
              <a:rPr lang="en-US" dirty="0" smtClean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targetRegion</a:t>
            </a:r>
            <a:r>
              <a:rPr lang="en-US" dirty="0" smtClean="0"/>
              <a:t>":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   "</a:t>
            </a:r>
            <a:r>
              <a:rPr lang="en-US" dirty="0"/>
              <a:t>feature": </a:t>
            </a:r>
            <a:r>
              <a:rPr lang="en-US" dirty="0" smtClean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</a:t>
            </a:r>
            <a:r>
              <a:rPr lang="en-US" dirty="0" smtClean="0"/>
              <a:t>"</a:t>
            </a:r>
            <a:r>
              <a:rPr lang="en-US" dirty="0" smtClean="0"/>
              <a:t>start": 4144563,</a:t>
            </a:r>
          </a:p>
          <a:p>
            <a:r>
              <a:rPr lang="en-US" dirty="0" smtClean="0"/>
              <a:t>                  "</a:t>
            </a:r>
            <a:r>
              <a:rPr lang="en-US" dirty="0" smtClean="0"/>
              <a:t>end": </a:t>
            </a:r>
            <a:r>
              <a:rPr lang="en-US" dirty="0"/>
              <a:t>4144565,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en-US" dirty="0" smtClean="0"/>
              <a:t> "</a:t>
            </a:r>
            <a:r>
              <a:rPr lang="en-US" dirty="0" err="1"/>
              <a:t>featureStart</a:t>
            </a:r>
            <a:r>
              <a:rPr lang="en-US" dirty="0"/>
              <a:t>": 4144400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 </a:t>
            </a:r>
            <a:r>
              <a:rPr lang="en-US" dirty="0" smtClean="0"/>
              <a:t>"</a:t>
            </a:r>
            <a:r>
              <a:rPr lang="en-US" dirty="0" err="1"/>
              <a:t>featureEnd</a:t>
            </a:r>
            <a:r>
              <a:rPr lang="en-US" dirty="0"/>
              <a:t>": </a:t>
            </a:r>
            <a:r>
              <a:rPr lang="en-US" dirty="0" smtClean="0"/>
              <a:t>4145901,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smtClean="0"/>
              <a:t>"</a:t>
            </a:r>
            <a:r>
              <a:rPr lang="en-US" dirty="0" err="1" smtClean="0"/>
              <a:t>featureOrientation</a:t>
            </a:r>
            <a:r>
              <a:rPr lang="en-US" dirty="0"/>
              <a:t>": "http://sbols.org/v2#inline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</a:t>
            </a:r>
            <a:r>
              <a:rPr lang="en-US" dirty="0" smtClean="0"/>
              <a:t>…                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9580417" y="4999105"/>
            <a:ext cx="5413266" cy="410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features</a:t>
            </a:r>
            <a:r>
              <a:rPr lang="en-US" dirty="0" smtClean="0"/>
              <a:t>": </a:t>
            </a:r>
            <a:r>
              <a:rPr lang="en-US" dirty="0" smtClean="0"/>
              <a:t>[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/>
              <a:t>{</a:t>
            </a:r>
          </a:p>
          <a:p>
            <a:r>
              <a:rPr lang="en-US" dirty="0"/>
              <a:t>               "id": "</a:t>
            </a:r>
            <a:r>
              <a:rPr lang="en-US" dirty="0" smtClean="0"/>
              <a:t>rocD_mnv_0</a:t>
            </a:r>
            <a:r>
              <a:rPr lang="en-US" dirty="0"/>
              <a:t>",</a:t>
            </a:r>
          </a:p>
          <a:p>
            <a:r>
              <a:rPr lang="en-US" dirty="0"/>
              <a:t>               "role": </a:t>
            </a:r>
            <a:r>
              <a:rPr lang="en-US" dirty="0" smtClean="0"/>
              <a:t>“MNV</a:t>
            </a:r>
            <a:r>
              <a:rPr lang="en-US" dirty="0"/>
              <a:t>",</a:t>
            </a:r>
          </a:p>
          <a:p>
            <a:r>
              <a:rPr lang="en-US" dirty="0"/>
              <a:t>               "sequence": </a:t>
            </a:r>
            <a:r>
              <a:rPr lang="en-US" dirty="0" smtClean="0"/>
              <a:t>“</a:t>
            </a:r>
            <a:r>
              <a:rPr lang="en-US" dirty="0" err="1" smtClean="0"/>
              <a:t>tga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             }, 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smtClean="0"/>
              <a:t> {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smtClean="0"/>
              <a:t>   </a:t>
            </a:r>
            <a:r>
              <a:rPr lang="en-US" dirty="0" smtClean="0"/>
              <a:t>"id": </a:t>
            </a:r>
            <a:r>
              <a:rPr lang="en-US" dirty="0"/>
              <a:t>" </a:t>
            </a:r>
            <a:r>
              <a:rPr lang="en-US" dirty="0" err="1" smtClean="0"/>
              <a:t>rocD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"role</a:t>
            </a:r>
            <a:r>
              <a:rPr lang="en-US" dirty="0"/>
              <a:t>": "</a:t>
            </a:r>
            <a:r>
              <a:rPr lang="en-US" dirty="0" smtClean="0"/>
              <a:t>gene",</a:t>
            </a:r>
          </a:p>
          <a:p>
            <a:r>
              <a:rPr lang="en-US" dirty="0" smtClean="0"/>
              <a:t>               "sequence": </a:t>
            </a:r>
            <a:r>
              <a:rPr lang="en-US" dirty="0"/>
              <a:t>"</a:t>
            </a:r>
            <a:r>
              <a:rPr lang="en-US" dirty="0" err="1"/>
              <a:t>atgtaca</a:t>
            </a:r>
            <a:r>
              <a:rPr lang="en-US" dirty="0"/>
              <a:t>…"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},</a:t>
            </a:r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024438" y="3574168"/>
            <a:ext cx="3500437" cy="330924"/>
          </a:xfrm>
          <a:prstGeom prst="rect">
            <a:avLst/>
          </a:prstGeom>
          <a:solidFill>
            <a:srgbClr val="F58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899897" y="2438895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4144400</a:t>
            </a:r>
            <a:endParaRPr lang="en-US" dirty="0"/>
          </a:p>
        </p:txBody>
      </p:sp>
      <p:cxnSp>
        <p:nvCxnSpPr>
          <p:cNvPr id="161" name="Straight Connector 160"/>
          <p:cNvCxnSpPr>
            <a:stCxn id="158" idx="3"/>
          </p:cNvCxnSpPr>
          <p:nvPr/>
        </p:nvCxnSpPr>
        <p:spPr>
          <a:xfrm flipV="1">
            <a:off x="8524875" y="2684493"/>
            <a:ext cx="0" cy="10551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508669" y="2428561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4145901</a:t>
            </a:r>
            <a:endParaRPr lang="en-US" dirty="0"/>
          </a:p>
        </p:txBody>
      </p:sp>
      <p:cxnSp>
        <p:nvCxnSpPr>
          <p:cNvPr id="180" name="Straight Connector 179"/>
          <p:cNvCxnSpPr>
            <a:stCxn id="158" idx="1"/>
            <a:endCxn id="160" idx="3"/>
          </p:cNvCxnSpPr>
          <p:nvPr/>
        </p:nvCxnSpPr>
        <p:spPr>
          <a:xfrm flipH="1" flipV="1">
            <a:off x="5023858" y="2639399"/>
            <a:ext cx="580" cy="11002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361915" y="3736763"/>
            <a:ext cx="8374866" cy="132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 Feature is </a:t>
            </a:r>
            <a:r>
              <a:rPr lang="en-US" dirty="0"/>
              <a:t>identified by "</a:t>
            </a:r>
            <a:r>
              <a:rPr lang="en-US" dirty="0" smtClean="0"/>
              <a:t>id": </a:t>
            </a:r>
            <a:r>
              <a:rPr lang="en-US" dirty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 </a:t>
            </a:r>
          </a:p>
          <a:p>
            <a:pPr algn="r"/>
            <a:r>
              <a:rPr lang="en-US" dirty="0" smtClean="0"/>
              <a:t>and is linked </a:t>
            </a:r>
            <a:r>
              <a:rPr lang="en-US" dirty="0" smtClean="0"/>
              <a:t>to Sample Alteration via </a:t>
            </a:r>
            <a:r>
              <a:rPr lang="en-US" dirty="0" smtClean="0"/>
              <a:t>"</a:t>
            </a:r>
            <a:r>
              <a:rPr lang="en-US" dirty="0" err="1" smtClean="0"/>
              <a:t>targetFeature</a:t>
            </a:r>
            <a:r>
              <a:rPr lang="en-US" dirty="0" smtClean="0"/>
              <a:t>":"</a:t>
            </a:r>
            <a:r>
              <a:rPr lang="en-US" dirty="0" err="1" smtClean="0"/>
              <a:t>rocD</a:t>
            </a:r>
            <a:r>
              <a:rPr lang="en-US" dirty="0"/>
              <a:t>"</a:t>
            </a:r>
            <a:endParaRPr lang="en-US" dirty="0" smtClean="0"/>
          </a:p>
          <a:p>
            <a:pPr algn="r"/>
            <a:r>
              <a:rPr lang="en-US" dirty="0" smtClean="0"/>
              <a:t>and its "</a:t>
            </a:r>
            <a:r>
              <a:rPr lang="en-US" dirty="0" err="1" smtClean="0"/>
              <a:t>targetRegion</a:t>
            </a:r>
            <a:r>
              <a:rPr lang="en-US" dirty="0" smtClean="0"/>
              <a:t>" via </a:t>
            </a:r>
            <a:r>
              <a:rPr lang="en-US" dirty="0"/>
              <a:t>"</a:t>
            </a:r>
            <a:r>
              <a:rPr lang="en-US" dirty="0" smtClean="0"/>
              <a:t>feature</a:t>
            </a:r>
            <a:r>
              <a:rPr lang="en-US" dirty="0"/>
              <a:t>": "</a:t>
            </a:r>
            <a:r>
              <a:rPr lang="en-US" dirty="0" err="1" smtClean="0"/>
              <a:t>rocD</a:t>
            </a:r>
            <a:r>
              <a:rPr lang="en-US" dirty="0"/>
              <a:t>"</a:t>
            </a:r>
          </a:p>
          <a:p>
            <a:pPr algn="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6233699" y="2977083"/>
            <a:ext cx="4549940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"</a:t>
            </a:r>
            <a:r>
              <a:rPr lang="en-US" dirty="0" err="1" smtClean="0"/>
              <a:t>targetRegion</a:t>
            </a:r>
            <a:r>
              <a:rPr lang="en-US" dirty="0" smtClean="0"/>
              <a:t>" </a:t>
            </a:r>
            <a:r>
              <a:rPr lang="en-US" dirty="0"/>
              <a:t>of </a:t>
            </a:r>
            <a:r>
              <a:rPr lang="en-US" dirty="0" smtClean="0"/>
              <a:t>Sample Alteration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340620" y="2046455"/>
            <a:ext cx="159490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featureEnd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762177" y="2049385"/>
            <a:ext cx="175144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307769" y="9063353"/>
            <a:ext cx="14401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Example of </a:t>
            </a:r>
            <a:r>
              <a:rPr lang="en-US" sz="3200" b="1" i="1" dirty="0" smtClean="0"/>
              <a:t>a substitution for </a:t>
            </a:r>
            <a:r>
              <a:rPr lang="en-US" sz="3200" b="1" i="1" dirty="0" smtClean="0"/>
              <a:t>a </a:t>
            </a:r>
            <a:r>
              <a:rPr lang="en-US" sz="3200" b="1" i="1" dirty="0" smtClean="0"/>
              <a:t>multiple </a:t>
            </a:r>
            <a:r>
              <a:rPr lang="en-US" sz="3200" b="1" i="1" dirty="0" smtClean="0"/>
              <a:t>nucleotide variant </a:t>
            </a:r>
            <a:r>
              <a:rPr lang="en-US" sz="3200" b="1" i="1" dirty="0" smtClean="0"/>
              <a:t>(MNV) detected by aligning the sample assembly and an annotated reference assembly. </a:t>
            </a:r>
            <a:r>
              <a:rPr lang="en-US" sz="3200" i="1" dirty="0" smtClean="0"/>
              <a:t>The l</a:t>
            </a:r>
            <a:r>
              <a:rPr lang="en-US" sz="3200" i="1" dirty="0" smtClean="0"/>
              <a:t>ocation </a:t>
            </a:r>
            <a:r>
              <a:rPr lang="en-US" sz="3200" i="1" dirty="0"/>
              <a:t>of </a:t>
            </a:r>
            <a:r>
              <a:rPr lang="en-US" sz="3200" i="1" dirty="0" smtClean="0"/>
              <a:t>the detected SNV </a:t>
            </a:r>
            <a:r>
              <a:rPr lang="en-US" sz="3200" i="1" dirty="0"/>
              <a:t>is reported with respect </a:t>
            </a:r>
            <a:r>
              <a:rPr lang="en-US" sz="3200" i="1" dirty="0" smtClean="0"/>
              <a:t>to </a:t>
            </a:r>
            <a:r>
              <a:rPr lang="en-US" sz="3200" i="1" dirty="0" smtClean="0"/>
              <a:t>the reference </a:t>
            </a:r>
            <a:r>
              <a:rPr lang="en-US" sz="3200" i="1" dirty="0" smtClean="0"/>
              <a:t>assembly.</a:t>
            </a:r>
            <a:endParaRPr lang="en-US" sz="32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01855" y="277064"/>
            <a:ext cx="475678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Alteration is </a:t>
            </a:r>
            <a:r>
              <a:rPr lang="en-US" dirty="0"/>
              <a:t>item in "alterations" </a:t>
            </a:r>
            <a:endParaRPr lang="en-US" dirty="0"/>
          </a:p>
        </p:txBody>
      </p:sp>
      <p:cxnSp>
        <p:nvCxnSpPr>
          <p:cNvPr id="28" name="Straight Connector 27"/>
          <p:cNvCxnSpPr>
            <a:stCxn id="29" idx="3"/>
            <a:endCxn id="31" idx="3"/>
          </p:cNvCxnSpPr>
          <p:nvPr/>
        </p:nvCxnSpPr>
        <p:spPr>
          <a:xfrm flipH="1">
            <a:off x="6565594" y="1243375"/>
            <a:ext cx="2840" cy="19463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40264" y="1077913"/>
            <a:ext cx="128170" cy="330924"/>
          </a:xfrm>
          <a:prstGeom prst="rect">
            <a:avLst/>
          </a:prstGeom>
          <a:solidFill>
            <a:srgbClr val="F8C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31" idx="1"/>
            <a:endCxn id="29" idx="1"/>
          </p:cNvCxnSpPr>
          <p:nvPr/>
        </p:nvCxnSpPr>
        <p:spPr>
          <a:xfrm flipV="1">
            <a:off x="6438116" y="1243375"/>
            <a:ext cx="2148" cy="19463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38116" y="3024269"/>
            <a:ext cx="127478" cy="3309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47669" y="2437180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4144563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1659" y="2424254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4144565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03652" y="2034183"/>
            <a:ext cx="1066788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96113" y="2034183"/>
            <a:ext cx="96575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"end"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90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879" y="3124043"/>
            <a:ext cx="8001683" cy="780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"source": </a:t>
            </a:r>
            <a:r>
              <a:rPr lang="en-US" dirty="0"/>
              <a:t>"scf7190000000003",</a:t>
            </a:r>
            <a:endParaRPr lang="en-US" dirty="0" smtClean="0"/>
          </a:p>
          <a:p>
            <a:r>
              <a:rPr lang="en-US" dirty="0" smtClean="0"/>
              <a:t>               "regions": [</a:t>
            </a:r>
          </a:p>
          <a:p>
            <a:r>
              <a:rPr lang="en-US" dirty="0" smtClean="0"/>
              <a:t>                 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/>
              <a:t>"feature": </a:t>
            </a:r>
            <a:r>
              <a:rPr lang="en-US" dirty="0"/>
              <a:t>"</a:t>
            </a:r>
            <a:r>
              <a:rPr lang="en-US" dirty="0" smtClean="0"/>
              <a:t>rocD_</a:t>
            </a:r>
            <a:r>
              <a:rPr lang="en-US" dirty="0" smtClean="0"/>
              <a:t>mnv_0",</a:t>
            </a:r>
            <a:endParaRPr lang="en-US" dirty="0" smtClean="0"/>
          </a:p>
          <a:p>
            <a:r>
              <a:rPr lang="en-US" dirty="0" smtClean="0"/>
              <a:t>                     "engineered": "http://guardian.bbn.technology#engineered",</a:t>
            </a:r>
          </a:p>
          <a:p>
            <a:r>
              <a:rPr lang="en-US" dirty="0" smtClean="0"/>
              <a:t>                     </a:t>
            </a:r>
            <a:r>
              <a:rPr lang="en-US" dirty="0"/>
              <a:t>"start": 500300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"end": </a:t>
            </a:r>
            <a:r>
              <a:rPr lang="en-US" dirty="0"/>
              <a:t>500336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"</a:t>
            </a:r>
            <a:r>
              <a:rPr lang="en-US" dirty="0" err="1" smtClean="0"/>
              <a:t>featureStart</a:t>
            </a:r>
            <a:r>
              <a:rPr lang="en-US" dirty="0"/>
              <a:t>": 500312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    </a:t>
            </a:r>
            <a:r>
              <a:rPr lang="en-US" dirty="0" smtClean="0"/>
              <a:t>"</a:t>
            </a:r>
            <a:r>
              <a:rPr lang="en-US" dirty="0" err="1"/>
              <a:t>featureEnd</a:t>
            </a:r>
            <a:r>
              <a:rPr lang="en-US" dirty="0"/>
              <a:t>": </a:t>
            </a:r>
            <a:r>
              <a:rPr lang="en-US" dirty="0" smtClean="0"/>
              <a:t>500314,</a:t>
            </a:r>
          </a:p>
          <a:p>
            <a:r>
              <a:rPr lang="en-US" dirty="0" smtClean="0"/>
              <a:t>                     "</a:t>
            </a:r>
            <a:r>
              <a:rPr lang="en-US" dirty="0" err="1" smtClean="0"/>
              <a:t>sourceAlteration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                 "type": "</a:t>
            </a:r>
            <a:r>
              <a:rPr lang="en-US" dirty="0"/>
              <a:t> </a:t>
            </a:r>
            <a:r>
              <a:rPr lang="en-US" dirty="0" smtClean="0"/>
              <a:t>substitution",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/>
              <a:t>"</a:t>
            </a:r>
            <a:r>
              <a:rPr lang="en-US" dirty="0" err="1"/>
              <a:t>derivedFeature</a:t>
            </a:r>
            <a:r>
              <a:rPr lang="en-US" dirty="0"/>
              <a:t>": </a:t>
            </a:r>
            <a:r>
              <a:rPr lang="en-US" dirty="0"/>
              <a:t>"</a:t>
            </a:r>
            <a:r>
              <a:rPr lang="en-US" dirty="0" smtClean="0"/>
              <a:t>rocD_mnv_0 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targetSeq</a:t>
            </a:r>
            <a:r>
              <a:rPr lang="en-US" dirty="0" smtClean="0"/>
              <a:t>": "NC_020507.1",</a:t>
            </a:r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targetAssembly</a:t>
            </a:r>
            <a:r>
              <a:rPr lang="en-US" dirty="0" smtClean="0"/>
              <a:t>": </a:t>
            </a:r>
            <a:r>
              <a:rPr lang="en-US" dirty="0"/>
              <a:t>"GCF_000344755.1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</a:t>
            </a:r>
            <a:r>
              <a:rPr lang="en-US" dirty="0"/>
              <a:t>"</a:t>
            </a:r>
            <a:r>
              <a:rPr lang="en-US" dirty="0" err="1" smtClean="0"/>
              <a:t>targetFeature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err="1" smtClean="0"/>
              <a:t>rocD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targetRegion</a:t>
            </a:r>
            <a:r>
              <a:rPr lang="en-US" dirty="0" smtClean="0"/>
              <a:t>":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/>
              <a:t>"feature": "</a:t>
            </a:r>
            <a:r>
              <a:rPr lang="en-US" dirty="0" err="1"/>
              <a:t>rocD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   "start": </a:t>
            </a:r>
            <a:r>
              <a:rPr lang="en-US" dirty="0"/>
              <a:t>4144563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   "end": </a:t>
            </a:r>
            <a:r>
              <a:rPr lang="en-US" dirty="0"/>
              <a:t>4145565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          "</a:t>
            </a:r>
            <a:r>
              <a:rPr lang="en-US" dirty="0" err="1"/>
              <a:t>featureStart</a:t>
            </a:r>
            <a:r>
              <a:rPr lang="en-US" dirty="0"/>
              <a:t>": 4144400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          "</a:t>
            </a:r>
            <a:r>
              <a:rPr lang="en-US" dirty="0" err="1"/>
              <a:t>featureEnd</a:t>
            </a:r>
            <a:r>
              <a:rPr lang="en-US" dirty="0"/>
              <a:t>": </a:t>
            </a:r>
            <a:r>
              <a:rPr lang="en-US" dirty="0" smtClean="0"/>
              <a:t>4145901,</a:t>
            </a:r>
            <a:endParaRPr lang="en-US" dirty="0"/>
          </a:p>
          <a:p>
            <a:r>
              <a:rPr lang="en-US" dirty="0" smtClean="0"/>
              <a:t>                           …  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292256" y="1810335"/>
            <a:ext cx="777456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MNV Feature </a:t>
            </a:r>
            <a:r>
              <a:rPr lang="en-US" dirty="0" smtClean="0"/>
              <a:t>is item </a:t>
            </a:r>
            <a:r>
              <a:rPr lang="en-US" dirty="0"/>
              <a:t>in "features" identified by "id ": </a:t>
            </a:r>
            <a:r>
              <a:rPr lang="en-US" dirty="0" smtClean="0"/>
              <a:t>"rocD_mnv_0"</a:t>
            </a:r>
            <a:endParaRPr lang="en-US" dirty="0"/>
          </a:p>
          <a:p>
            <a:pPr algn="r"/>
            <a:r>
              <a:rPr lang="en-US" dirty="0"/>
              <a:t>and is linked to Sample ROI via "feature": </a:t>
            </a:r>
            <a:r>
              <a:rPr lang="en-US" dirty="0" smtClean="0"/>
              <a:t>"rocD_mnv_0" </a:t>
            </a:r>
            <a:endParaRPr lang="en-US" dirty="0" smtClean="0"/>
          </a:p>
          <a:p>
            <a:pPr algn="r"/>
            <a:r>
              <a:rPr lang="en-US" dirty="0" smtClean="0"/>
              <a:t>and </a:t>
            </a:r>
            <a:r>
              <a:rPr lang="en-US" dirty="0"/>
              <a:t>its "</a:t>
            </a:r>
            <a:r>
              <a:rPr lang="en-US" dirty="0" err="1" smtClean="0"/>
              <a:t>sourceAlteration</a:t>
            </a:r>
            <a:r>
              <a:rPr lang="en-US" dirty="0"/>
              <a:t>" via "</a:t>
            </a:r>
            <a:r>
              <a:rPr lang="en-US" dirty="0" err="1"/>
              <a:t>derivedFeature</a:t>
            </a:r>
            <a:r>
              <a:rPr lang="en-US" dirty="0" smtClean="0"/>
              <a:t>": </a:t>
            </a:r>
            <a:r>
              <a:rPr lang="en-US" dirty="0" smtClean="0"/>
              <a:t>"rocD_mnv_0"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2146922" y="3247188"/>
            <a:ext cx="10469883" cy="3309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685288" y="728271"/>
            <a:ext cx="9931516" cy="33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516883" y="155295"/>
            <a:ext cx="4942317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</a:t>
            </a:r>
            <a:r>
              <a:rPr lang="en-US" dirty="0" err="1" smtClean="0"/>
              <a:t>Contig</a:t>
            </a:r>
            <a:r>
              <a:rPr lang="en-US" dirty="0" smtClean="0"/>
              <a:t> is item </a:t>
            </a:r>
            <a:r>
              <a:rPr lang="en-US" dirty="0"/>
              <a:t>in </a:t>
            </a:r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 identified by "source"</a:t>
            </a:r>
            <a:r>
              <a:rPr lang="en-US" dirty="0"/>
              <a:t>: "scf7190000000003"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617963" y="1336916"/>
            <a:ext cx="545380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ROI is item </a:t>
            </a:r>
            <a:r>
              <a:rPr lang="en-US" dirty="0"/>
              <a:t>in "</a:t>
            </a:r>
            <a:r>
              <a:rPr lang="en-US" dirty="0" smtClean="0"/>
              <a:t>regions</a:t>
            </a:r>
            <a:r>
              <a:rPr lang="en-US" dirty="0"/>
              <a:t>" </a:t>
            </a:r>
            <a:r>
              <a:rPr lang="en-US" dirty="0" smtClean="0"/>
              <a:t>of Sample </a:t>
            </a:r>
            <a:r>
              <a:rPr lang="en-US" dirty="0" err="1" smtClean="0"/>
              <a:t>Contig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2160173" y="3311470"/>
            <a:ext cx="4181517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</a:t>
            </a:r>
            <a:r>
              <a:rPr lang="en-US" dirty="0" err="1" smtClean="0"/>
              <a:t>Contig</a:t>
            </a:r>
            <a:r>
              <a:rPr lang="en-US" dirty="0" smtClean="0"/>
              <a:t> is linked </a:t>
            </a:r>
            <a:r>
              <a:rPr lang="en-US" dirty="0"/>
              <a:t>to </a:t>
            </a:r>
            <a:r>
              <a:rPr lang="en-US" dirty="0" smtClean="0"/>
              <a:t>"</a:t>
            </a:r>
            <a:r>
              <a:rPr lang="en-US" dirty="0" err="1" smtClean="0"/>
              <a:t>sourceAlteration</a:t>
            </a:r>
            <a:r>
              <a:rPr lang="en-US" dirty="0" smtClean="0"/>
              <a:t>" of Sample ROI via "</a:t>
            </a:r>
            <a:r>
              <a:rPr lang="en-US" dirty="0" err="1" smtClean="0"/>
              <a:t>targetSeq</a:t>
            </a:r>
            <a:r>
              <a:rPr lang="en-US" dirty="0" smtClean="0"/>
              <a:t>": "NC_020507.1"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708550" y="5233989"/>
            <a:ext cx="5413266" cy="379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</a:t>
            </a:r>
          </a:p>
          <a:p>
            <a:r>
              <a:rPr lang="en-US" dirty="0" smtClean="0"/>
              <a:t>"</a:t>
            </a:r>
            <a:r>
              <a:rPr lang="en-US" dirty="0"/>
              <a:t>features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 {</a:t>
            </a:r>
            <a:endParaRPr lang="en-US" dirty="0"/>
          </a:p>
          <a:p>
            <a:r>
              <a:rPr lang="en-US" dirty="0"/>
              <a:t>               "id": </a:t>
            </a:r>
            <a:r>
              <a:rPr lang="en-US" dirty="0" smtClean="0"/>
              <a:t>"rocD_mnv_0</a:t>
            </a:r>
            <a:r>
              <a:rPr lang="en-US" dirty="0"/>
              <a:t>",</a:t>
            </a:r>
          </a:p>
          <a:p>
            <a:r>
              <a:rPr lang="en-US" dirty="0"/>
              <a:t>               "role": </a:t>
            </a:r>
            <a:r>
              <a:rPr lang="en-US" dirty="0" smtClean="0"/>
              <a:t>"MNV"</a:t>
            </a:r>
            <a:r>
              <a:rPr lang="en-US" dirty="0"/>
              <a:t>,</a:t>
            </a:r>
          </a:p>
          <a:p>
            <a:r>
              <a:rPr lang="en-US" dirty="0"/>
              <a:t>               "sequence": </a:t>
            </a:r>
            <a:r>
              <a:rPr lang="en-US" dirty="0" smtClean="0"/>
              <a:t>"</a:t>
            </a:r>
            <a:r>
              <a:rPr lang="en-US" dirty="0" err="1" smtClean="0"/>
              <a:t>tga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             }, </a:t>
            </a:r>
            <a:endParaRPr lang="en-US" dirty="0" smtClean="0"/>
          </a:p>
          <a:p>
            <a:r>
              <a:rPr lang="en-US" dirty="0" smtClean="0"/>
              <a:t>             {</a:t>
            </a:r>
          </a:p>
          <a:p>
            <a:r>
              <a:rPr lang="en-US" dirty="0" smtClean="0"/>
              <a:t>               "id": "</a:t>
            </a:r>
            <a:r>
              <a:rPr lang="en-US" dirty="0" err="1" smtClean="0"/>
              <a:t>rocD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"role</a:t>
            </a:r>
            <a:r>
              <a:rPr lang="en-US" dirty="0"/>
              <a:t>": "</a:t>
            </a:r>
            <a:r>
              <a:rPr lang="en-US" dirty="0" smtClean="0"/>
              <a:t>gene",</a:t>
            </a:r>
          </a:p>
          <a:p>
            <a:r>
              <a:rPr lang="en-US" dirty="0" smtClean="0"/>
              <a:t>               "sequence": </a:t>
            </a:r>
            <a:r>
              <a:rPr lang="en-US" dirty="0"/>
              <a:t>"</a:t>
            </a:r>
            <a:r>
              <a:rPr lang="en-US" dirty="0" err="1"/>
              <a:t>atgtaca</a:t>
            </a:r>
            <a:r>
              <a:rPr lang="en-US" dirty="0"/>
              <a:t>…"</a:t>
            </a:r>
            <a:endParaRPr lang="en-US" dirty="0" smtClean="0"/>
          </a:p>
          <a:p>
            <a:r>
              <a:rPr lang="en-US" dirty="0" smtClean="0"/>
              <a:t>               …</a:t>
            </a:r>
            <a:endParaRPr lang="en-US" dirty="0"/>
          </a:p>
        </p:txBody>
      </p:sp>
      <p:cxnSp>
        <p:nvCxnSpPr>
          <p:cNvPr id="134" name="Straight Connector 133"/>
          <p:cNvCxnSpPr>
            <a:stCxn id="116" idx="3"/>
            <a:endCxn id="165" idx="3"/>
          </p:cNvCxnSpPr>
          <p:nvPr/>
        </p:nvCxnSpPr>
        <p:spPr>
          <a:xfrm flipH="1">
            <a:off x="7377750" y="1765524"/>
            <a:ext cx="2840" cy="22113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418620" y="2872055"/>
            <a:ext cx="1066788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761772" y="-18298"/>
            <a:ext cx="169544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7252420" y="1865039"/>
            <a:ext cx="128170" cy="330924"/>
          </a:xfrm>
          <a:prstGeom prst="rect">
            <a:avLst/>
          </a:prstGeom>
          <a:solidFill>
            <a:srgbClr val="F8C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411081" y="2872055"/>
            <a:ext cx="96575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"end"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266577" y="376341"/>
            <a:ext cx="983695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500312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6105093" y="4369914"/>
            <a:ext cx="3500437" cy="330924"/>
          </a:xfrm>
          <a:prstGeom prst="rect">
            <a:avLst/>
          </a:prstGeom>
          <a:solidFill>
            <a:srgbClr val="F58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>
            <a:stCxn id="165" idx="1"/>
            <a:endCxn id="116" idx="1"/>
          </p:cNvCxnSpPr>
          <p:nvPr/>
        </p:nvCxnSpPr>
        <p:spPr>
          <a:xfrm flipV="1">
            <a:off x="7250272" y="1765524"/>
            <a:ext cx="2148" cy="22113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980552" y="3234641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4144400</a:t>
            </a:r>
            <a:endParaRPr lang="en-US" dirty="0"/>
          </a:p>
        </p:txBody>
      </p:sp>
      <p:cxnSp>
        <p:nvCxnSpPr>
          <p:cNvPr id="161" name="Straight Connector 160"/>
          <p:cNvCxnSpPr>
            <a:stCxn id="158" idx="3"/>
          </p:cNvCxnSpPr>
          <p:nvPr/>
        </p:nvCxnSpPr>
        <p:spPr>
          <a:xfrm flipV="1">
            <a:off x="9605530" y="3480239"/>
            <a:ext cx="0" cy="10551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589324" y="3224307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4145901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7250272" y="3811395"/>
            <a:ext cx="127478" cy="3309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0" name="Straight Connector 179"/>
          <p:cNvCxnSpPr>
            <a:stCxn id="158" idx="1"/>
            <a:endCxn id="160" idx="3"/>
          </p:cNvCxnSpPr>
          <p:nvPr/>
        </p:nvCxnSpPr>
        <p:spPr>
          <a:xfrm flipH="1" flipV="1">
            <a:off x="6104513" y="3435145"/>
            <a:ext cx="580" cy="11002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6609492" y="4513143"/>
            <a:ext cx="8395649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 Feature is </a:t>
            </a:r>
            <a:r>
              <a:rPr lang="en-US" dirty="0"/>
              <a:t>identified by "</a:t>
            </a:r>
            <a:r>
              <a:rPr lang="en-US" dirty="0" smtClean="0"/>
              <a:t>id": </a:t>
            </a:r>
            <a:r>
              <a:rPr lang="en-US" dirty="0"/>
              <a:t>"</a:t>
            </a:r>
            <a:r>
              <a:rPr lang="en-US" dirty="0" err="1" smtClean="0"/>
              <a:t>rocD</a:t>
            </a:r>
            <a:r>
              <a:rPr lang="en-US" dirty="0" smtClean="0"/>
              <a:t>" </a:t>
            </a:r>
          </a:p>
          <a:p>
            <a:pPr algn="r"/>
            <a:r>
              <a:rPr lang="en-US" dirty="0" smtClean="0"/>
              <a:t>and is linked to </a:t>
            </a:r>
            <a:r>
              <a:rPr lang="en-US" dirty="0"/>
              <a:t>"</a:t>
            </a:r>
            <a:r>
              <a:rPr lang="en-US" dirty="0" err="1" smtClean="0"/>
              <a:t>sourceAlteration</a:t>
            </a:r>
            <a:r>
              <a:rPr lang="en-US" dirty="0" smtClean="0"/>
              <a:t>" of Sample ROI via "</a:t>
            </a:r>
            <a:r>
              <a:rPr lang="en-US" dirty="0" err="1" smtClean="0"/>
              <a:t>targetFeature</a:t>
            </a:r>
            <a:r>
              <a:rPr lang="en-US" dirty="0" smtClean="0"/>
              <a:t>":"</a:t>
            </a:r>
            <a:r>
              <a:rPr lang="en-US" dirty="0" err="1" smtClean="0"/>
              <a:t>rocD</a:t>
            </a:r>
            <a:r>
              <a:rPr lang="en-US" dirty="0"/>
              <a:t>"</a:t>
            </a:r>
            <a:endParaRPr lang="en-US" dirty="0" smtClean="0"/>
          </a:p>
          <a:p>
            <a:pPr algn="r"/>
            <a:r>
              <a:rPr lang="en-US" dirty="0" smtClean="0"/>
              <a:t>and its "</a:t>
            </a:r>
            <a:r>
              <a:rPr lang="en-US" dirty="0" err="1" smtClean="0"/>
              <a:t>targetRegion</a:t>
            </a:r>
            <a:r>
              <a:rPr lang="en-US" dirty="0" smtClean="0"/>
              <a:t>" via </a:t>
            </a:r>
            <a:r>
              <a:rPr lang="en-US" dirty="0"/>
              <a:t>"</a:t>
            </a:r>
            <a:r>
              <a:rPr lang="en-US" dirty="0" smtClean="0"/>
              <a:t>feature</a:t>
            </a:r>
            <a:r>
              <a:rPr lang="en-US" dirty="0"/>
              <a:t>": "</a:t>
            </a:r>
            <a:r>
              <a:rPr lang="en-US" dirty="0" err="1" smtClean="0"/>
              <a:t>rocD</a:t>
            </a:r>
            <a:r>
              <a:rPr lang="en-US" dirty="0" smtClean="0"/>
              <a:t>" 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380590" y="3773353"/>
            <a:ext cx="4638203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"</a:t>
            </a:r>
            <a:r>
              <a:rPr lang="en-US" dirty="0" err="1" smtClean="0"/>
              <a:t>targetRegion</a:t>
            </a:r>
            <a:r>
              <a:rPr lang="en-US" dirty="0" smtClean="0"/>
              <a:t>" </a:t>
            </a:r>
            <a:r>
              <a:rPr lang="en-US" dirty="0"/>
              <a:t>of </a:t>
            </a:r>
            <a:r>
              <a:rPr lang="en-US" dirty="0" smtClean="0"/>
              <a:t>"</a:t>
            </a:r>
            <a:r>
              <a:rPr lang="en-US" dirty="0" err="1" smtClean="0"/>
              <a:t>sourceAlteration</a:t>
            </a:r>
            <a:r>
              <a:rPr lang="en-US" dirty="0" smtClean="0"/>
              <a:t>" for Sample ROI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383358" y="376810"/>
            <a:ext cx="117809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500314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50272" y="-25498"/>
            <a:ext cx="1607828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featureEnd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59825" y="3245088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4144563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373815" y="3252944"/>
            <a:ext cx="11239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4144565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61878" y="8887995"/>
            <a:ext cx="116024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Example of </a:t>
            </a:r>
            <a:r>
              <a:rPr lang="en-US" sz="3200" b="1" i="1" dirty="0" smtClean="0"/>
              <a:t>a substitution for a </a:t>
            </a:r>
            <a:r>
              <a:rPr lang="en-US" sz="3200" b="1" i="1" dirty="0" smtClean="0"/>
              <a:t>MNV </a:t>
            </a:r>
            <a:r>
              <a:rPr lang="en-US" sz="3200" b="1" i="1" dirty="0" smtClean="0"/>
              <a:t>detected by </a:t>
            </a:r>
            <a:r>
              <a:rPr lang="en-US" sz="3200" b="1" i="1" dirty="0" smtClean="0"/>
              <a:t>aligning a region of interest (ROI) </a:t>
            </a:r>
            <a:r>
              <a:rPr lang="en-US" sz="3200" b="1" i="1" dirty="0" smtClean="0"/>
              <a:t>in </a:t>
            </a:r>
            <a:r>
              <a:rPr lang="en-US" sz="3200" b="1" i="1" dirty="0" smtClean="0"/>
              <a:t>the sample assembly to an annotated reference assembly. </a:t>
            </a:r>
            <a:r>
              <a:rPr lang="en-US" sz="3200" i="1" dirty="0" smtClean="0"/>
              <a:t>The l</a:t>
            </a:r>
            <a:r>
              <a:rPr lang="en-US" sz="3200" i="1" dirty="0" smtClean="0"/>
              <a:t>ocation of the detected MNV </a:t>
            </a:r>
            <a:r>
              <a:rPr lang="en-US" sz="3200" i="1" dirty="0"/>
              <a:t>is reported with respect </a:t>
            </a:r>
            <a:r>
              <a:rPr lang="en-US" sz="3200" i="1" dirty="0" smtClean="0"/>
              <a:t>to both </a:t>
            </a:r>
            <a:r>
              <a:rPr lang="en-US" sz="3200" i="1" dirty="0" smtClean="0"/>
              <a:t>the sample </a:t>
            </a:r>
            <a:r>
              <a:rPr lang="en-US" sz="3200" i="1" dirty="0" smtClean="0"/>
              <a:t>assembly and </a:t>
            </a:r>
            <a:r>
              <a:rPr lang="en-US" sz="3200" i="1" dirty="0" smtClean="0"/>
              <a:t>reference </a:t>
            </a:r>
            <a:r>
              <a:rPr lang="en-US" sz="3200" i="1" dirty="0" smtClean="0"/>
              <a:t>assembly.</a:t>
            </a:r>
            <a:endParaRPr lang="en-US" sz="32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9421275" y="2842201"/>
            <a:ext cx="159490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featureEnd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42832" y="2845131"/>
            <a:ext cx="175144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 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7105218" y="1359235"/>
            <a:ext cx="428616" cy="330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40" idx="3"/>
            <a:endCxn id="35" idx="1"/>
          </p:cNvCxnSpPr>
          <p:nvPr/>
        </p:nvCxnSpPr>
        <p:spPr>
          <a:xfrm flipH="1">
            <a:off x="7105218" y="915860"/>
            <a:ext cx="199" cy="608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21722" y="715356"/>
            <a:ext cx="983695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500300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36566" y="701552"/>
            <a:ext cx="983695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500336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01225" y="354987"/>
            <a:ext cx="87244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76840" y="352324"/>
            <a:ext cx="87244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"end"</a:t>
            </a:r>
            <a:endParaRPr lang="en-US" b="1" dirty="0"/>
          </a:p>
        </p:txBody>
      </p:sp>
      <p:cxnSp>
        <p:nvCxnSpPr>
          <p:cNvPr id="43" name="Straight Connector 42"/>
          <p:cNvCxnSpPr>
            <a:stCxn id="42" idx="1"/>
            <a:endCxn id="35" idx="3"/>
          </p:cNvCxnSpPr>
          <p:nvPr/>
        </p:nvCxnSpPr>
        <p:spPr>
          <a:xfrm flipH="1">
            <a:off x="7533834" y="902056"/>
            <a:ext cx="2732" cy="62264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16" idx="1"/>
            <a:endCxn id="151" idx="3"/>
          </p:cNvCxnSpPr>
          <p:nvPr/>
        </p:nvCxnSpPr>
        <p:spPr>
          <a:xfrm flipH="1" flipV="1">
            <a:off x="7250272" y="576845"/>
            <a:ext cx="2148" cy="14536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6" idx="3"/>
            <a:endCxn id="31" idx="1"/>
          </p:cNvCxnSpPr>
          <p:nvPr/>
        </p:nvCxnSpPr>
        <p:spPr>
          <a:xfrm flipV="1">
            <a:off x="7380590" y="577314"/>
            <a:ext cx="2768" cy="14531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8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12300</TotalTime>
  <Words>997</Words>
  <Application>Microsoft Office PowerPoint</Application>
  <PresentationFormat>Custom</PresentationFormat>
  <Paragraphs>158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Roehner</dc:creator>
  <cp:lastModifiedBy>Nicholas Roehner</cp:lastModifiedBy>
  <cp:revision>68</cp:revision>
  <dcterms:created xsi:type="dcterms:W3CDTF">2021-02-18T17:25:52Z</dcterms:created>
  <dcterms:modified xsi:type="dcterms:W3CDTF">2021-05-26T15:22:25Z</dcterms:modified>
</cp:coreProperties>
</file>