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66" r:id="rId14"/>
  </p:sldIdLst>
  <p:sldSz cx="12192000" cy="6858000"/>
  <p:notesSz cx="12192000" cy="6858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</p:embeddedFontLst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9C7"/>
    <a:srgbClr val="62C1C5"/>
    <a:srgbClr val="0A3C5F"/>
    <a:srgbClr val="FDD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administ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10510" y="5335206"/>
            <a:ext cx="4948134" cy="58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6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23" dirty="0">
                <a:solidFill>
                  <a:srgbClr val="3E4C5D"/>
                </a:solidFill>
                <a:latin typeface="Segoe UI"/>
                <a:cs typeface="Segoe UI"/>
              </a:rPr>
              <a:t>Добре</a:t>
            </a:r>
            <a:r>
              <a:rPr sz="3250" b="1" spc="-7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14" dirty="0">
                <a:solidFill>
                  <a:srgbClr val="3E4C5D"/>
                </a:solidFill>
                <a:latin typeface="Segoe UI"/>
                <a:cs typeface="Segoe UI"/>
              </a:rPr>
              <a:t>дошъл</a:t>
            </a:r>
            <a:r>
              <a:rPr sz="3250" b="1" spc="-5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dirty="0">
                <a:solidFill>
                  <a:srgbClr val="3E4C5D"/>
                </a:solidFill>
                <a:latin typeface="Segoe UI"/>
                <a:cs typeface="Segoe UI"/>
              </a:rPr>
              <a:t>в</a:t>
            </a:r>
            <a:r>
              <a:rPr sz="3250" b="1" spc="-8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20" dirty="0">
                <a:solidFill>
                  <a:srgbClr val="3E4C5D"/>
                </a:solidFill>
                <a:latin typeface="Segoe UI"/>
                <a:cs typeface="Segoe UI"/>
              </a:rPr>
              <a:t>SoftUni!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7301" y="6052373"/>
            <a:ext cx="6554385" cy="355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7"/>
              </a:lnSpc>
              <a:spcBef>
                <a:spcPts val="0"/>
              </a:spcBef>
              <a:spcAft>
                <a:spcPts val="0"/>
              </a:spcAft>
            </a:pPr>
            <a:r>
              <a:rPr sz="1900" spc="-15" dirty="0">
                <a:solidFill>
                  <a:srgbClr val="3E4C5D"/>
                </a:solidFill>
                <a:latin typeface="Segoe UI"/>
                <a:cs typeface="Segoe UI"/>
              </a:rPr>
              <a:t>Радваме</a:t>
            </a:r>
            <a:r>
              <a:rPr sz="190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900" spc="20" dirty="0">
                <a:solidFill>
                  <a:srgbClr val="3E4C5D"/>
                </a:solidFill>
                <a:latin typeface="Segoe UI"/>
                <a:cs typeface="Segoe UI"/>
              </a:rPr>
              <a:t>се</a:t>
            </a:r>
            <a:r>
              <a:rPr sz="1900" spc="-3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3E4C5D"/>
                </a:solidFill>
                <a:latin typeface="Segoe UI"/>
                <a:cs typeface="Segoe UI"/>
              </a:rPr>
              <a:t>да </a:t>
            </a:r>
            <a:r>
              <a:rPr sz="1900" spc="-30" dirty="0">
                <a:solidFill>
                  <a:srgbClr val="3E4C5D"/>
                </a:solidFill>
                <a:latin typeface="Segoe UI"/>
                <a:cs typeface="Segoe UI"/>
              </a:rPr>
              <a:t>те</a:t>
            </a:r>
            <a:r>
              <a:rPr sz="1900" spc="1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3E4C5D"/>
                </a:solidFill>
                <a:latin typeface="Segoe UI"/>
                <a:cs typeface="Segoe UI"/>
              </a:rPr>
              <a:t>посрещнем</a:t>
            </a:r>
            <a:r>
              <a:rPr sz="1900" spc="10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3E4C5D"/>
                </a:solidFill>
                <a:latin typeface="Segoe UI"/>
                <a:cs typeface="Segoe UI"/>
              </a:rPr>
              <a:t>в</a:t>
            </a:r>
            <a:r>
              <a:rPr sz="1900" spc="-2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900" spc="-21" dirty="0">
                <a:solidFill>
                  <a:srgbClr val="3E4C5D"/>
                </a:solidFill>
                <a:latin typeface="Segoe UI"/>
                <a:cs typeface="Segoe UI"/>
              </a:rPr>
              <a:t>нашето</a:t>
            </a:r>
            <a:r>
              <a:rPr sz="1900" spc="11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3E4C5D"/>
                </a:solidFill>
                <a:latin typeface="Segoe UI"/>
                <a:cs typeface="Segoe UI"/>
              </a:rPr>
              <a:t>голямо</a:t>
            </a:r>
            <a:r>
              <a:rPr sz="1900" spc="-14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3E4C5D"/>
                </a:solidFill>
                <a:latin typeface="Segoe UI"/>
                <a:cs typeface="Segoe UI"/>
              </a:rPr>
              <a:t>семейство!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>
            <a:extLst>
              <a:ext uri="{FF2B5EF4-FFF2-40B4-BE49-F238E27FC236}">
                <a16:creationId xmlns:a16="http://schemas.microsoft.com/office/drawing/2014/main" id="{3BE13869-5E0F-4526-B799-7E9E31FDCE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1032" name="Picture 8" descr="Internship - MedEvac Foundation International">
            <a:extLst>
              <a:ext uri="{FF2B5EF4-FFF2-40B4-BE49-F238E27FC236}">
                <a16:creationId xmlns:a16="http://schemas.microsoft.com/office/drawing/2014/main" id="{73EC8985-4A86-41EF-AECE-779866705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68" y="1988840"/>
            <a:ext cx="6110064" cy="32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BF0E3AC6-616E-4121-9F7E-52D460BB1DB6}"/>
              </a:ext>
            </a:extLst>
          </p:cNvPr>
          <p:cNvSpPr txBox="1"/>
          <p:nvPr/>
        </p:nvSpPr>
        <p:spPr>
          <a:xfrm>
            <a:off x="3179676" y="908720"/>
            <a:ext cx="5832648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296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b="1" spc="-20" dirty="0">
                <a:solidFill>
                  <a:srgbClr val="3E4C5D"/>
                </a:solidFill>
                <a:latin typeface="Segoe UI"/>
                <a:cs typeface="Segoe UI"/>
              </a:rPr>
              <a:t>Стажантска програма</a:t>
            </a:r>
            <a:endParaRPr sz="3600" b="1" dirty="0">
              <a:solidFill>
                <a:srgbClr val="3E4C5D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547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3DFF60-BF38-4893-9A4F-6A5E8381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76" y="1"/>
            <a:ext cx="59732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8A6EE-693B-41B4-AD67-EC525CE0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/>
          <a:lstStyle/>
          <a:p>
            <a:r>
              <a:rPr lang="bg-BG" sz="3600" b="1" kern="1200" spc="-20" dirty="0">
                <a:solidFill>
                  <a:srgbClr val="3E4C5D"/>
                </a:solidFill>
                <a:latin typeface="Segoe UI"/>
                <a:ea typeface="+mn-ea"/>
                <a:cs typeface="Segoe UI"/>
              </a:rPr>
              <a:t>Цели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DB0FE-367C-4ED5-B649-4872A136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2348880"/>
            <a:ext cx="6222390" cy="175432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bg-BG" sz="1600" kern="1200" spc="-10" dirty="0">
                <a:solidFill>
                  <a:srgbClr val="3E4C5D"/>
                </a:solidFill>
                <a:latin typeface="Segoe UI"/>
                <a:cs typeface="Segoe UI"/>
              </a:rPr>
              <a:t>Запознаване с екипа на СофтУни</a:t>
            </a:r>
          </a:p>
          <a:p>
            <a:pPr marL="285750" indent="-285750">
              <a:buFontTx/>
              <a:buChar char="-"/>
            </a:pPr>
            <a:r>
              <a:rPr lang="bg-BG" sz="1600" kern="1200" spc="-10" dirty="0">
                <a:solidFill>
                  <a:srgbClr val="3E4C5D"/>
                </a:solidFill>
                <a:latin typeface="Segoe UI"/>
                <a:cs typeface="Segoe UI"/>
              </a:rPr>
              <a:t>Цялостна подготовка за работа в трейнинг екипа на СофтУни</a:t>
            </a:r>
            <a:endParaRPr lang="en-US" sz="1600" kern="1200" spc="-10" dirty="0">
              <a:solidFill>
                <a:srgbClr val="3E4C5D"/>
              </a:solidFill>
              <a:latin typeface="Segoe UI"/>
              <a:cs typeface="Segoe UI"/>
            </a:endParaRPr>
          </a:p>
          <a:p>
            <a:pPr marL="285750" indent="-285750">
              <a:buFontTx/>
              <a:buChar char="-"/>
            </a:pPr>
            <a:r>
              <a:rPr lang="bg-BG" sz="1600" kern="1200" spc="-10" dirty="0">
                <a:solidFill>
                  <a:srgbClr val="3E4C5D"/>
                </a:solidFill>
                <a:latin typeface="Segoe UI"/>
                <a:cs typeface="Segoe UI"/>
              </a:rPr>
              <a:t>Предоставяне на възможност за реализация в екипа</a:t>
            </a:r>
          </a:p>
          <a:p>
            <a:pPr marL="285750" indent="-285750">
              <a:buFontTx/>
              <a:buChar char="-"/>
            </a:pPr>
            <a:r>
              <a:rPr lang="bg-BG" sz="1600" kern="1200" spc="-10" dirty="0">
                <a:solidFill>
                  <a:srgbClr val="3E4C5D"/>
                </a:solidFill>
                <a:latin typeface="Segoe UI"/>
                <a:cs typeface="Segoe UI"/>
              </a:rPr>
              <a:t>Развиване на лидерски качества и комуникативни умения</a:t>
            </a:r>
            <a:endParaRPr lang="en-US" sz="1600" kern="1200" spc="-10" dirty="0">
              <a:solidFill>
                <a:srgbClr val="3E4C5D"/>
              </a:solidFill>
              <a:latin typeface="Segoe UI"/>
              <a:cs typeface="Segoe UI"/>
            </a:endParaRPr>
          </a:p>
          <a:p>
            <a:pPr marL="285750" indent="-285750">
              <a:buFontTx/>
              <a:buChar char="-"/>
            </a:pPr>
            <a:r>
              <a:rPr lang="bg-BG" sz="1600" kern="1200" spc="-10" dirty="0">
                <a:solidFill>
                  <a:srgbClr val="3E4C5D"/>
                </a:solidFill>
                <a:latin typeface="Segoe UI"/>
                <a:cs typeface="Segoe UI"/>
              </a:rPr>
              <a:t>Усъвършенстване на уменията за разрешаване на проблеми и логическо мислене</a:t>
            </a:r>
          </a:p>
          <a:p>
            <a:pPr marL="285750" indent="-285750">
              <a:buFontTx/>
              <a:buChar char="-"/>
            </a:pPr>
            <a:endParaRPr lang="bg-BG" dirty="0"/>
          </a:p>
        </p:txBody>
      </p:sp>
      <p:pic>
        <p:nvPicPr>
          <p:cNvPr id="5" name="Picture 4" descr="СофтУни: курсове и уроци и обучения по програмиране и дигитални умения -  SoftUni">
            <a:extLst>
              <a:ext uri="{FF2B5EF4-FFF2-40B4-BE49-F238E27FC236}">
                <a16:creationId xmlns:a16="http://schemas.microsoft.com/office/drawing/2014/main" id="{F563B3AB-497D-457D-93F0-47B53CF6B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5696199"/>
            <a:ext cx="936104" cy="9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9FD9B-65C4-4720-8A15-997A46E2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30" y="0"/>
            <a:ext cx="464757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24987-1B54-4C6D-96FB-E7F030A9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50" y="548680"/>
            <a:ext cx="6797992" cy="553998"/>
          </a:xfrm>
        </p:spPr>
        <p:txBody>
          <a:bodyPr/>
          <a:lstStyle/>
          <a:p>
            <a:r>
              <a:rPr lang="bg-BG" sz="3600" b="1" kern="1200" spc="-20" dirty="0">
                <a:solidFill>
                  <a:srgbClr val="3E4C5D"/>
                </a:solidFill>
                <a:latin typeface="Segoe UI"/>
                <a:ea typeface="+mn-ea"/>
                <a:cs typeface="Segoe UI"/>
              </a:rPr>
              <a:t>Програма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8EA48-8B5B-4B0B-A7B6-A57A7815D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4914"/>
              </p:ext>
            </p:extLst>
          </p:nvPr>
        </p:nvGraphicFramePr>
        <p:xfrm>
          <a:off x="444950" y="1867255"/>
          <a:ext cx="6615833" cy="295899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429843">
                  <a:extLst>
                    <a:ext uri="{9D8B030D-6E8A-4147-A177-3AD203B41FA5}">
                      <a16:colId xmlns:a16="http://schemas.microsoft.com/office/drawing/2014/main" val="1125806498"/>
                    </a:ext>
                  </a:extLst>
                </a:gridCol>
                <a:gridCol w="946163">
                  <a:extLst>
                    <a:ext uri="{9D8B030D-6E8A-4147-A177-3AD203B41FA5}">
                      <a16:colId xmlns:a16="http://schemas.microsoft.com/office/drawing/2014/main" val="3812475471"/>
                    </a:ext>
                  </a:extLst>
                </a:gridCol>
                <a:gridCol w="2239827">
                  <a:extLst>
                    <a:ext uri="{9D8B030D-6E8A-4147-A177-3AD203B41FA5}">
                      <a16:colId xmlns:a16="http://schemas.microsoft.com/office/drawing/2014/main" val="4073095549"/>
                    </a:ext>
                  </a:extLst>
                </a:gridCol>
              </a:tblGrid>
              <a:tr h="356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  <a:endParaRPr lang="bg-BG" dirty="0"/>
                    </a:p>
                  </a:txBody>
                  <a:tcPr>
                    <a:solidFill>
                      <a:srgbClr val="0A3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bg-BG" dirty="0"/>
                    </a:p>
                  </a:txBody>
                  <a:tcPr>
                    <a:solidFill>
                      <a:srgbClr val="0A3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bg-BG" dirty="0"/>
                    </a:p>
                  </a:txBody>
                  <a:tcPr>
                    <a:solidFill>
                      <a:srgbClr val="0A3C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431670"/>
                  </a:ext>
                </a:extLst>
              </a:tr>
              <a:tr h="35641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SoftUni Introduction</a:t>
                      </a:r>
                      <a:endParaRPr lang="bg-BG" dirty="0"/>
                    </a:p>
                  </a:txBody>
                  <a:tcPr>
                    <a:solidFill>
                      <a:srgbClr val="B0D9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23.09</a:t>
                      </a:r>
                      <a:endParaRPr lang="bg-BG" dirty="0"/>
                    </a:p>
                  </a:txBody>
                  <a:tcPr anchor="ctr">
                    <a:solidFill>
                      <a:srgbClr val="B0D9C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18:30</a:t>
                      </a:r>
                      <a:r>
                        <a:rPr lang="bg-BG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20:30</a:t>
                      </a:r>
                      <a:endParaRPr lang="bg-BG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0D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2147"/>
                  </a:ext>
                </a:extLst>
              </a:tr>
              <a:tr h="35641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Microsoft Office Basics</a:t>
                      </a:r>
                      <a:endParaRPr lang="bg-BG" dirty="0"/>
                    </a:p>
                  </a:txBody>
                  <a:tcPr>
                    <a:lnB>
                      <a:noFill/>
                    </a:lnB>
                    <a:solidFill>
                      <a:srgbClr val="62C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28.09</a:t>
                      </a:r>
                      <a:endParaRPr lang="bg-BG" dirty="0"/>
                    </a:p>
                  </a:txBody>
                  <a:tcPr anchor="ctr">
                    <a:lnB>
                      <a:noFill/>
                    </a:lnB>
                    <a:solidFill>
                      <a:srgbClr val="62C1C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17:30</a:t>
                      </a:r>
                      <a:r>
                        <a:rPr lang="bg-BG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20:30</a:t>
                      </a:r>
                      <a:endParaRPr lang="bg-BG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>
                      <a:noFill/>
                    </a:lnB>
                    <a:solidFill>
                      <a:srgbClr val="62C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765575"/>
                  </a:ext>
                </a:extLst>
              </a:tr>
              <a:tr h="35641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Effective Communication</a:t>
                      </a:r>
                      <a:endParaRPr lang="bg-BG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D9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30.09</a:t>
                      </a:r>
                      <a:endParaRPr lang="bg-B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D9C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17:30</a:t>
                      </a:r>
                      <a:r>
                        <a:rPr lang="bg-BG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20:30</a:t>
                      </a:r>
                      <a:endParaRPr lang="bg-BG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D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48782"/>
                  </a:ext>
                </a:extLst>
              </a:tr>
              <a:tr h="378363">
                <a:tc>
                  <a:txBody>
                    <a:bodyPr/>
                    <a:lstStyle/>
                    <a:p>
                      <a:pPr marL="0" algn="l" fontAlgn="b"/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 Administration Basics</a:t>
                      </a:r>
                      <a:endParaRPr lang="en-GB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lnT>
                      <a:noFill/>
                    </a:lnT>
                    <a:solidFill>
                      <a:srgbClr val="62C1C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02.10</a:t>
                      </a:r>
                      <a:endParaRPr lang="en-GB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ctr">
                    <a:lnT>
                      <a:noFill/>
                    </a:lnT>
                    <a:solidFill>
                      <a:srgbClr val="62C1C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bg-BG" dirty="0">
                          <a:solidFill>
                            <a:schemeClr val="dk1"/>
                          </a:solidFill>
                        </a:rPr>
                        <a:t>17:30-20:30</a:t>
                      </a:r>
                      <a:endParaRPr lang="bg-BG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lnT>
                      <a:noFill/>
                    </a:lnT>
                    <a:solidFill>
                      <a:srgbClr val="62C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4546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l" fontAlgn="b"/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 Becoming A Top Trainer</a:t>
                      </a:r>
                      <a:endParaRPr lang="en-GB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solidFill>
                      <a:srgbClr val="B0D9C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05.10</a:t>
                      </a:r>
                      <a:endParaRPr lang="en-GB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ctr">
                    <a:solidFill>
                      <a:srgbClr val="B0D9C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bg-BG" dirty="0">
                          <a:solidFill>
                            <a:schemeClr val="dk1"/>
                          </a:solidFill>
                        </a:rPr>
                        <a:t>17:30-20:30</a:t>
                      </a:r>
                      <a:endParaRPr lang="bg-BG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solidFill>
                      <a:srgbClr val="B0D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8687"/>
                  </a:ext>
                </a:extLst>
              </a:tr>
              <a:tr h="368414">
                <a:tc>
                  <a:txBody>
                    <a:bodyPr/>
                    <a:lstStyle/>
                    <a:p>
                      <a:pPr marL="0" algn="l" fontAlgn="b"/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 Train the Trainers - Auditions</a:t>
                      </a:r>
                      <a:endParaRPr lang="en-GB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solidFill>
                      <a:srgbClr val="62C1C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07.10</a:t>
                      </a:r>
                      <a:endParaRPr lang="en-GB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ctr">
                    <a:solidFill>
                      <a:srgbClr val="62C1C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bg-BG" dirty="0">
                          <a:solidFill>
                            <a:schemeClr val="dk1"/>
                          </a:solidFill>
                        </a:rPr>
                        <a:t>17:30-20:30</a:t>
                      </a:r>
                      <a:endParaRPr lang="bg-BG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solidFill>
                      <a:srgbClr val="62C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19505"/>
                  </a:ext>
                </a:extLst>
              </a:tr>
              <a:tr h="389136">
                <a:tc>
                  <a:txBody>
                    <a:bodyPr/>
                    <a:lstStyle/>
                    <a:p>
                      <a:pPr marL="0" algn="l" fontAlgn="b"/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 Train the Trainers - Auditions pt.2</a:t>
                      </a:r>
                      <a:endParaRPr lang="en-GB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solidFill>
                      <a:srgbClr val="B0D9C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09.10</a:t>
                      </a:r>
                      <a:endParaRPr lang="en-GB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ctr">
                    <a:solidFill>
                      <a:srgbClr val="B0D9C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bg-BG" dirty="0">
                          <a:solidFill>
                            <a:schemeClr val="dk1"/>
                          </a:solidFill>
                        </a:rPr>
                        <a:t>17:30-20:30</a:t>
                      </a:r>
                      <a:endParaRPr lang="bg-BG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solidFill>
                      <a:srgbClr val="B0D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160882"/>
                  </a:ext>
                </a:extLst>
              </a:tr>
            </a:tbl>
          </a:graphicData>
        </a:graphic>
      </p:graphicFrame>
      <p:pic>
        <p:nvPicPr>
          <p:cNvPr id="7" name="Picture 4" descr="СофтУни: курсове и уроци и обучения по програмиране и дигитални умения -  SoftUni">
            <a:extLst>
              <a:ext uri="{FF2B5EF4-FFF2-40B4-BE49-F238E27FC236}">
                <a16:creationId xmlns:a16="http://schemas.microsoft.com/office/drawing/2014/main" id="{D793ABF8-B6B9-41A6-8A62-B5F853EC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42" y="5517232"/>
            <a:ext cx="1044116" cy="10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8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85490" y="5394896"/>
            <a:ext cx="5787104" cy="58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6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14" dirty="0">
                <a:solidFill>
                  <a:srgbClr val="FFFFFF"/>
                </a:solidFill>
                <a:latin typeface="Segoe UI"/>
                <a:cs typeface="Segoe UI"/>
              </a:rPr>
              <a:t>Благодарим</a:t>
            </a:r>
            <a:r>
              <a:rPr sz="3250" b="1" spc="-177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50" b="1" spc="10" dirty="0">
                <a:solidFill>
                  <a:srgbClr val="FFFFFF"/>
                </a:solidFill>
                <a:latin typeface="Segoe UI"/>
                <a:cs typeface="Segoe UI"/>
              </a:rPr>
              <a:t>за</a:t>
            </a:r>
            <a:r>
              <a:rPr sz="3250" b="1" spc="-10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50" b="1" spc="-28" dirty="0">
                <a:solidFill>
                  <a:srgbClr val="FFFFFF"/>
                </a:solidFill>
                <a:latin typeface="Segoe UI"/>
                <a:cs typeface="Segoe UI"/>
              </a:rPr>
              <a:t>вниманието!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0620" y="5918469"/>
            <a:ext cx="5615305" cy="38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6"/>
              </a:lnSpc>
              <a:spcBef>
                <a:spcPts val="0"/>
              </a:spcBef>
              <a:spcAft>
                <a:spcPts val="0"/>
              </a:spcAft>
            </a:pPr>
            <a:r>
              <a:rPr sz="2050" spc="-34" dirty="0">
                <a:solidFill>
                  <a:srgbClr val="FFFFFF"/>
                </a:solidFill>
                <a:latin typeface="Segoe UI"/>
                <a:cs typeface="Segoe UI"/>
              </a:rPr>
              <a:t>Пожелаваме</a:t>
            </a:r>
            <a:r>
              <a:rPr sz="20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Segoe UI"/>
                <a:cs typeface="Segoe UI"/>
              </a:rPr>
              <a:t>ти</a:t>
            </a:r>
            <a:r>
              <a:rPr sz="2050" spc="-87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50" spc="-17" dirty="0">
                <a:solidFill>
                  <a:srgbClr val="FFFFFF"/>
                </a:solidFill>
                <a:latin typeface="Segoe UI"/>
                <a:cs typeface="Segoe UI"/>
              </a:rPr>
              <a:t>успех</a:t>
            </a:r>
            <a:r>
              <a:rPr sz="205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FFFFFF"/>
                </a:solidFill>
                <a:latin typeface="Segoe UI"/>
                <a:cs typeface="Segoe UI"/>
              </a:rPr>
              <a:t>и</a:t>
            </a:r>
            <a:r>
              <a:rPr sz="2050" spc="-27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FFFFFF"/>
                </a:solidFill>
                <a:latin typeface="Segoe UI"/>
                <a:cs typeface="Segoe UI"/>
              </a:rPr>
              <a:t>отново</a:t>
            </a:r>
            <a:r>
              <a:rPr sz="2050" spc="-179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FFFFFF"/>
                </a:solidFill>
                <a:latin typeface="Segoe UI"/>
                <a:cs typeface="Segoe UI"/>
              </a:rPr>
              <a:t>добре</a:t>
            </a:r>
            <a:r>
              <a:rPr sz="2050" spc="-136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FFFFFF"/>
                </a:solidFill>
                <a:latin typeface="Segoe UI"/>
                <a:cs typeface="Segoe UI"/>
              </a:rPr>
              <a:t>дошъл</a:t>
            </a:r>
            <a:r>
              <a:rPr sz="2050" spc="-137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FFFFFF"/>
                </a:solidFill>
                <a:latin typeface="Segoe UI"/>
                <a:cs typeface="Segoe UI"/>
              </a:rPr>
              <a:t>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59476" y="6223586"/>
            <a:ext cx="1066070" cy="38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6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1" dirty="0">
                <a:solidFill>
                  <a:srgbClr val="FFFFFF"/>
                </a:solidFill>
                <a:latin typeface="Segoe UI"/>
                <a:cs typeface="Segoe UI"/>
              </a:rPr>
              <a:t>SoftUni!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82284" y="1810575"/>
            <a:ext cx="4217167" cy="58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6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15" dirty="0">
                <a:solidFill>
                  <a:srgbClr val="3E4C5D"/>
                </a:solidFill>
                <a:latin typeface="Segoe UI"/>
                <a:cs typeface="Segoe UI"/>
              </a:rPr>
              <a:t>Каква</a:t>
            </a:r>
            <a:r>
              <a:rPr sz="3250" b="1" spc="-7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dirty="0">
                <a:solidFill>
                  <a:srgbClr val="3E4C5D"/>
                </a:solidFill>
                <a:latin typeface="Segoe UI"/>
                <a:cs typeface="Segoe UI"/>
              </a:rPr>
              <a:t>е</a:t>
            </a:r>
            <a:r>
              <a:rPr sz="3250" b="1" spc="-3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14" dirty="0">
                <a:solidFill>
                  <a:srgbClr val="3E4C5D"/>
                </a:solidFill>
                <a:latin typeface="Segoe UI"/>
                <a:cs typeface="Segoe UI"/>
              </a:rPr>
              <a:t>мисията</a:t>
            </a:r>
            <a:r>
              <a:rPr sz="3250" b="1" spc="-8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25" dirty="0">
                <a:solidFill>
                  <a:srgbClr val="3E4C5D"/>
                </a:solidFill>
                <a:latin typeface="Segoe UI"/>
                <a:cs typeface="Segoe UI"/>
              </a:rPr>
              <a:t>ни?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2284" y="2795196"/>
            <a:ext cx="4798378" cy="221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Нашата</a:t>
            </a:r>
            <a:r>
              <a:rPr sz="2050" spc="-16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spc="-11" dirty="0">
                <a:solidFill>
                  <a:srgbClr val="3E4C5D"/>
                </a:solidFill>
                <a:latin typeface="Segoe UI"/>
                <a:cs typeface="Segoe UI"/>
              </a:rPr>
              <a:t>мисия</a:t>
            </a:r>
            <a:r>
              <a:rPr sz="2050" spc="-6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е</a:t>
            </a:r>
            <a:r>
              <a:rPr sz="2050" spc="-5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да</a:t>
            </a:r>
            <a:r>
              <a:rPr sz="2050" spc="-2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изградим</a:t>
            </a:r>
            <a:r>
              <a:rPr sz="2050" spc="-26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spc="-18" dirty="0">
                <a:solidFill>
                  <a:srgbClr val="3E4C5D"/>
                </a:solidFill>
                <a:latin typeface="Segoe UI"/>
                <a:cs typeface="Segoe UI"/>
              </a:rPr>
              <a:t>глобална</a:t>
            </a:r>
          </a:p>
          <a:p>
            <a:pPr marL="0" marR="0">
              <a:lnSpc>
                <a:spcPts val="2404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5" dirty="0">
                <a:solidFill>
                  <a:srgbClr val="3E4C5D"/>
                </a:solidFill>
                <a:latin typeface="Segoe UI"/>
                <a:cs typeface="Segoe UI"/>
              </a:rPr>
              <a:t>организация,</a:t>
            </a:r>
            <a:r>
              <a:rPr sz="2050" spc="-23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spc="-23" dirty="0">
                <a:solidFill>
                  <a:srgbClr val="3E4C5D"/>
                </a:solidFill>
                <a:latin typeface="Segoe UI"/>
                <a:cs typeface="Segoe UI"/>
              </a:rPr>
              <a:t>която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spc="-10" dirty="0">
                <a:solidFill>
                  <a:srgbClr val="3E4C5D"/>
                </a:solidFill>
                <a:latin typeface="Segoe UI"/>
                <a:cs typeface="Segoe UI"/>
              </a:rPr>
              <a:t>предоставя</a:t>
            </a:r>
          </a:p>
          <a:p>
            <a:pPr marL="0" marR="0">
              <a:lnSpc>
                <a:spcPts val="2403"/>
              </a:lnSpc>
              <a:spcBef>
                <a:spcPts val="0"/>
              </a:spcBef>
              <a:spcAft>
                <a:spcPts val="0"/>
              </a:spcAft>
            </a:pPr>
            <a:r>
              <a:rPr sz="2050" spc="-21" dirty="0">
                <a:solidFill>
                  <a:srgbClr val="3E4C5D"/>
                </a:solidFill>
                <a:latin typeface="Segoe UI"/>
                <a:cs typeface="Segoe UI"/>
              </a:rPr>
              <a:t>практическо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,</a:t>
            </a:r>
            <a:r>
              <a:rPr sz="2050" spc="-10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spc="-21" dirty="0">
                <a:solidFill>
                  <a:srgbClr val="3E4C5D"/>
                </a:solidFill>
                <a:latin typeface="Segoe UI"/>
                <a:cs typeface="Segoe UI"/>
              </a:rPr>
              <a:t>качествено</a:t>
            </a:r>
            <a:r>
              <a:rPr sz="2050" spc="-8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  <a:r>
              <a:rPr sz="2050" spc="-2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достъпно</a:t>
            </a:r>
          </a:p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образование</a:t>
            </a:r>
            <a:r>
              <a:rPr sz="2050" spc="-28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в</a:t>
            </a:r>
            <a:r>
              <a:rPr sz="2050" spc="2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spc="-11" dirty="0">
                <a:solidFill>
                  <a:srgbClr val="3E4C5D"/>
                </a:solidFill>
                <a:latin typeface="Segoe UI"/>
                <a:cs typeface="Segoe UI"/>
              </a:rPr>
              <a:t>сферата</a:t>
            </a:r>
            <a:r>
              <a:rPr sz="2050" spc="-15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spc="17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2050" spc="-11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дигитални</a:t>
            </a:r>
            <a:r>
              <a:rPr sz="2050" spc="-17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</a:p>
          <a:p>
            <a:pPr marL="0" marR="0">
              <a:lnSpc>
                <a:spcPts val="2404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5" dirty="0">
                <a:solidFill>
                  <a:srgbClr val="3E4C5D"/>
                </a:solidFill>
                <a:latin typeface="Segoe UI"/>
                <a:cs typeface="Segoe UI"/>
              </a:rPr>
              <a:t>информационни</a:t>
            </a:r>
            <a:r>
              <a:rPr sz="2050" spc="-22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spc="-10" dirty="0">
                <a:solidFill>
                  <a:srgbClr val="3E4C5D"/>
                </a:solidFill>
                <a:latin typeface="Segoe UI"/>
                <a:cs typeface="Segoe UI"/>
              </a:rPr>
              <a:t>технологии,</a:t>
            </a:r>
          </a:p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5" dirty="0">
                <a:solidFill>
                  <a:srgbClr val="3E4C5D"/>
                </a:solidFill>
                <a:latin typeface="Segoe UI"/>
                <a:cs typeface="Segoe UI"/>
              </a:rPr>
              <a:t>създавайки</a:t>
            </a:r>
            <a:r>
              <a:rPr sz="2050" spc="-14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spc="-18" dirty="0">
                <a:solidFill>
                  <a:srgbClr val="3E4C5D"/>
                </a:solidFill>
                <a:latin typeface="Segoe UI"/>
                <a:cs typeface="Segoe UI"/>
              </a:rPr>
              <a:t>истински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spc="-18" dirty="0">
                <a:solidFill>
                  <a:srgbClr val="3E4C5D"/>
                </a:solidFill>
                <a:latin typeface="Segoe UI"/>
                <a:cs typeface="Segoe UI"/>
              </a:rPr>
              <a:t>професионалисти</a:t>
            </a:r>
          </a:p>
          <a:p>
            <a:pPr marL="0" marR="0">
              <a:lnSpc>
                <a:spcPts val="2403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  <a:r>
              <a:rPr sz="2050" spc="-2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spc="-10" dirty="0">
                <a:solidFill>
                  <a:srgbClr val="3E4C5D"/>
                </a:solidFill>
                <a:latin typeface="Segoe UI"/>
                <a:cs typeface="Segoe UI"/>
              </a:rPr>
              <a:t>бъдещи</a:t>
            </a:r>
            <a:r>
              <a:rPr sz="2050" spc="-16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лидери.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96484" y="319341"/>
            <a:ext cx="2858326" cy="58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6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15" dirty="0">
                <a:solidFill>
                  <a:srgbClr val="3E4C5D"/>
                </a:solidFill>
                <a:latin typeface="Segoe UI"/>
                <a:cs typeface="Segoe UI"/>
              </a:rPr>
              <a:t>Историята</a:t>
            </a:r>
            <a:r>
              <a:rPr sz="3250" b="1" spc="-15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37" dirty="0">
                <a:solidFill>
                  <a:srgbClr val="3E4C5D"/>
                </a:solidFill>
                <a:latin typeface="Segoe UI"/>
                <a:cs typeface="Segoe UI"/>
              </a:rPr>
              <a:t>ни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4329" y="3173542"/>
            <a:ext cx="877259" cy="456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5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-10" dirty="0">
                <a:solidFill>
                  <a:srgbClr val="3E4C5D"/>
                </a:solidFill>
                <a:latin typeface="Segoe UI"/>
                <a:cs typeface="Segoe UI"/>
              </a:rPr>
              <a:t>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75353" y="3185734"/>
            <a:ext cx="876323" cy="456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5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-12" dirty="0">
                <a:solidFill>
                  <a:srgbClr val="3E4C5D"/>
                </a:solidFill>
                <a:latin typeface="Segoe UI"/>
                <a:cs typeface="Segoe UI"/>
              </a:rPr>
              <a:t>2016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8193" y="3189798"/>
            <a:ext cx="876323" cy="456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5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-12" dirty="0">
                <a:solidFill>
                  <a:srgbClr val="3E4C5D"/>
                </a:solidFill>
                <a:latin typeface="Segoe UI"/>
                <a:cs typeface="Segoe UI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47834" y="3173542"/>
            <a:ext cx="1208173" cy="456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5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-15" dirty="0">
                <a:solidFill>
                  <a:srgbClr val="3E4C5D"/>
                </a:solidFill>
                <a:latin typeface="Segoe UI"/>
                <a:cs typeface="Segoe UI"/>
              </a:rPr>
              <a:t>Досега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11901" y="3196441"/>
            <a:ext cx="877054" cy="457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8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-12" dirty="0">
                <a:solidFill>
                  <a:srgbClr val="3E4C5D"/>
                </a:solidFill>
                <a:latin typeface="Segoe UI"/>
                <a:cs typeface="Segoe UI"/>
              </a:rPr>
              <a:t>2017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6225" y="3871249"/>
            <a:ext cx="1206061" cy="27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  <a:r>
              <a:rPr sz="1400" spc="1411" dirty="0">
                <a:solidFill>
                  <a:srgbClr val="3E4C5D"/>
                </a:solidFill>
                <a:latin typeface="Times New Roman"/>
                <a:cs typeface="Times New Roman"/>
              </a:rPr>
              <a:t> </a:t>
            </a:r>
            <a:r>
              <a:rPr sz="1400" spc="18" dirty="0">
                <a:solidFill>
                  <a:srgbClr val="3E4C5D"/>
                </a:solidFill>
                <a:latin typeface="Segoe UI"/>
                <a:cs typeface="Segoe UI"/>
              </a:rPr>
              <a:t>Стартира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48576" y="3875733"/>
            <a:ext cx="2098284" cy="156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Старт</a:t>
            </a:r>
            <a:r>
              <a:rPr sz="1450" spc="-16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1450" spc="-6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инициативата</a:t>
            </a:r>
          </a:p>
          <a:p>
            <a:pPr marL="0" marR="0">
              <a:lnSpc>
                <a:spcPts val="1726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  <a:r>
              <a:rPr sz="1450" spc="-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Svetlina;</a:t>
            </a:r>
          </a:p>
          <a:p>
            <a:pPr marL="0" marR="0">
              <a:lnSpc>
                <a:spcPts val="165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1" dirty="0">
                <a:solidFill>
                  <a:srgbClr val="3E4C5D"/>
                </a:solidFill>
                <a:latin typeface="Segoe UI"/>
                <a:cs typeface="Segoe UI"/>
              </a:rPr>
              <a:t>Партньорства</a:t>
            </a:r>
            <a:r>
              <a:rPr sz="1450" spc="-13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с</a:t>
            </a:r>
            <a:r>
              <a:rPr sz="1450" spc="-9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над</a:t>
            </a:r>
            <a:r>
              <a:rPr sz="1450" spc="-6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31" dirty="0">
                <a:solidFill>
                  <a:srgbClr val="3E4C5D"/>
                </a:solidFill>
                <a:latin typeface="Segoe UI"/>
                <a:cs typeface="Segoe UI"/>
              </a:rPr>
              <a:t>200</a:t>
            </a:r>
          </a:p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компании;</a:t>
            </a:r>
          </a:p>
          <a:p>
            <a:pPr marL="0" marR="0">
              <a:lnSpc>
                <a:spcPts val="1726"/>
              </a:lnSpc>
              <a:spcBef>
                <a:spcPts val="50"/>
              </a:spcBef>
              <a:spcAft>
                <a:spcPts val="0"/>
              </a:spcAft>
            </a:pPr>
            <a:r>
              <a:rPr sz="1400" spc="10" dirty="0">
                <a:solidFill>
                  <a:srgbClr val="3E4C5D"/>
                </a:solidFill>
                <a:latin typeface="Segoe UI"/>
                <a:cs typeface="Segoe UI"/>
              </a:rPr>
              <a:t>Екип</a:t>
            </a: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 от</a:t>
            </a:r>
            <a:r>
              <a:rPr sz="1400" spc="-5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80</a:t>
            </a:r>
            <a:r>
              <a:rPr sz="1400" spc="-1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души;</a:t>
            </a:r>
          </a:p>
          <a:p>
            <a:pPr marL="0" marR="0">
              <a:lnSpc>
                <a:spcPts val="165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1" dirty="0">
                <a:solidFill>
                  <a:srgbClr val="3E4C5D"/>
                </a:solidFill>
                <a:latin typeface="Segoe UI"/>
                <a:cs typeface="Segoe UI"/>
              </a:rPr>
              <a:t>Общност</a:t>
            </a:r>
            <a:r>
              <a:rPr sz="1450" spc="-16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1" dirty="0">
                <a:solidFill>
                  <a:srgbClr val="3E4C5D"/>
                </a:solidFill>
                <a:latin typeface="Segoe UI"/>
                <a:cs typeface="Segoe UI"/>
              </a:rPr>
              <a:t>от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31" dirty="0">
                <a:solidFill>
                  <a:srgbClr val="3E4C5D"/>
                </a:solidFill>
                <a:latin typeface="Segoe UI"/>
                <a:cs typeface="Segoe UI"/>
              </a:rPr>
              <a:t>150</a:t>
            </a:r>
            <a:r>
              <a:rPr sz="1450" spc="-2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31" dirty="0">
                <a:solidFill>
                  <a:srgbClr val="3E4C5D"/>
                </a:solidFill>
                <a:latin typeface="Segoe UI"/>
                <a:cs typeface="Segoe UI"/>
              </a:rPr>
              <a:t>000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5" dirty="0">
                <a:solidFill>
                  <a:srgbClr val="3E4C5D"/>
                </a:solidFill>
                <a:latin typeface="Segoe UI"/>
                <a:cs typeface="Segoe UI"/>
              </a:rPr>
              <a:t>курсисти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17621" y="3956048"/>
            <a:ext cx="215870" cy="87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</a:p>
          <a:p>
            <a:pPr marL="0" marR="0">
              <a:lnSpc>
                <a:spcPts val="1594"/>
              </a:lnSpc>
              <a:spcBef>
                <a:spcPts val="3435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3625" y="3924589"/>
            <a:ext cx="920057" cy="27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spc="18" dirty="0">
                <a:solidFill>
                  <a:srgbClr val="3E4C5D"/>
                </a:solidFill>
                <a:latin typeface="Segoe UI"/>
                <a:cs typeface="Segoe UI"/>
              </a:rPr>
              <a:t>Стартира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62444" y="3907246"/>
            <a:ext cx="215870" cy="6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4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</a:p>
          <a:p>
            <a:pPr marL="0" marR="0">
              <a:lnSpc>
                <a:spcPts val="1594"/>
              </a:lnSpc>
              <a:spcBef>
                <a:spcPts val="1784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79941" y="3946870"/>
            <a:ext cx="215870" cy="240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4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465944" y="3915357"/>
            <a:ext cx="1402326" cy="91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SoftUni.org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–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 dirty="0">
                <a:solidFill>
                  <a:srgbClr val="3E4C5D"/>
                </a:solidFill>
                <a:latin typeface="Segoe UI"/>
                <a:cs typeface="Segoe UI"/>
              </a:rPr>
              <a:t>международна</a:t>
            </a:r>
          </a:p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4" dirty="0">
                <a:solidFill>
                  <a:srgbClr val="3E4C5D"/>
                </a:solidFill>
                <a:latin typeface="Segoe UI"/>
                <a:cs typeface="Segoe UI"/>
              </a:rPr>
              <a:t>платформа</a:t>
            </a:r>
            <a:r>
              <a:rPr sz="1450" spc="-16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3" dirty="0">
                <a:solidFill>
                  <a:srgbClr val="3E4C5D"/>
                </a:solidFill>
                <a:latin typeface="Segoe UI"/>
                <a:cs typeface="Segoe UI"/>
              </a:rPr>
              <a:t>за</a:t>
            </a:r>
          </a:p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онлайн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5532" y="3926533"/>
            <a:ext cx="1992548" cy="498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  <a:r>
              <a:rPr sz="1450" spc="1381" dirty="0">
                <a:solidFill>
                  <a:srgbClr val="3E4C5D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3E4C5D"/>
                </a:solidFill>
                <a:latin typeface="Segoe UI"/>
                <a:cs typeface="Segoe UI"/>
              </a:rPr>
              <a:t>Екип</a:t>
            </a:r>
            <a:r>
              <a:rPr sz="1450" spc="-1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5" dirty="0">
                <a:solidFill>
                  <a:srgbClr val="3E4C5D"/>
                </a:solidFill>
                <a:latin typeface="Segoe UI"/>
                <a:cs typeface="Segoe UI"/>
              </a:rPr>
              <a:t>от</a:t>
            </a:r>
            <a:r>
              <a:rPr sz="1450" spc="-6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7" dirty="0">
                <a:solidFill>
                  <a:srgbClr val="3E4C5D"/>
                </a:solidFill>
                <a:latin typeface="Segoe UI"/>
                <a:cs typeface="Segoe UI"/>
              </a:rPr>
              <a:t>3</a:t>
            </a:r>
            <a:r>
              <a:rPr sz="1450" spc="20" dirty="0">
                <a:solidFill>
                  <a:srgbClr val="3E4C5D"/>
                </a:solidFill>
                <a:latin typeface="Segoe UI"/>
                <a:cs typeface="Segoe UI"/>
              </a:rPr>
              <a:t>-</a:t>
            </a:r>
            <a:r>
              <a:rPr sz="1450" spc="-43" dirty="0">
                <a:solidFill>
                  <a:srgbClr val="3E4C5D"/>
                </a:solidFill>
                <a:latin typeface="Segoe UI"/>
                <a:cs typeface="Segoe UI"/>
              </a:rPr>
              <a:t>ма </a:t>
            </a:r>
            <a:r>
              <a:rPr sz="1450" spc="-31" dirty="0">
                <a:solidFill>
                  <a:srgbClr val="3E4C5D"/>
                </a:solidFill>
                <a:latin typeface="Segoe UI"/>
                <a:cs typeface="Segoe UI"/>
              </a:rPr>
              <a:t>души;</a:t>
            </a:r>
          </a:p>
          <a:p>
            <a:pPr marL="0" marR="0">
              <a:lnSpc>
                <a:spcPts val="1726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  <a:r>
              <a:rPr sz="1450" spc="1381" dirty="0">
                <a:solidFill>
                  <a:srgbClr val="3E4C5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Старт</a:t>
            </a:r>
            <a:r>
              <a:rPr sz="1450" spc="-16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42228" y="4090705"/>
            <a:ext cx="1310420" cy="27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spc="15" dirty="0">
                <a:solidFill>
                  <a:srgbClr val="3E4C5D"/>
                </a:solidFill>
                <a:latin typeface="Segoe UI"/>
                <a:cs typeface="Segoe UI"/>
              </a:rPr>
              <a:t>инициативата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603625" y="4144045"/>
            <a:ext cx="1310420" cy="698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spc="15" dirty="0">
                <a:solidFill>
                  <a:srgbClr val="3E4C5D"/>
                </a:solidFill>
                <a:latin typeface="Segoe UI"/>
                <a:cs typeface="Segoe UI"/>
              </a:rPr>
              <a:t>инициативата</a:t>
            </a:r>
          </a:p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  <a:r>
              <a:rPr sz="1400" spc="-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15" dirty="0">
                <a:solidFill>
                  <a:srgbClr val="3E4C5D"/>
                </a:solidFill>
                <a:latin typeface="Segoe UI"/>
                <a:cs typeface="Segoe UI"/>
              </a:rPr>
              <a:t>Kids;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Стартира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642228" y="4300509"/>
            <a:ext cx="847800" cy="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Creative.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71600" y="4356008"/>
            <a:ext cx="1310420" cy="488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spc="15" dirty="0">
                <a:solidFill>
                  <a:srgbClr val="3E4C5D"/>
                </a:solidFill>
                <a:latin typeface="Segoe UI"/>
                <a:cs typeface="Segoe UI"/>
              </a:rPr>
              <a:t>инициативата</a:t>
            </a:r>
          </a:p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spc="12" dirty="0">
                <a:solidFill>
                  <a:srgbClr val="3E4C5D"/>
                </a:solidFill>
                <a:latin typeface="Segoe UI"/>
                <a:cs typeface="Segoe UI"/>
              </a:rPr>
              <a:t>Софтуерен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85532" y="4784671"/>
            <a:ext cx="1505880" cy="489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067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университет;</a:t>
            </a:r>
          </a:p>
          <a:p>
            <a:pPr marL="0" marR="0">
              <a:lnSpc>
                <a:spcPts val="1651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  <a:r>
              <a:rPr sz="1450" spc="1381" dirty="0">
                <a:solidFill>
                  <a:srgbClr val="3E4C5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Старт</a:t>
            </a:r>
            <a:r>
              <a:rPr sz="1450" spc="-16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03625" y="4782385"/>
            <a:ext cx="1345244" cy="489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инициативата</a:t>
            </a:r>
          </a:p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  <a:r>
              <a:rPr sz="1450" spc="-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Digital.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62444" y="4765926"/>
            <a:ext cx="215870" cy="45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</a:p>
          <a:p>
            <a:pPr marL="0" marR="0">
              <a:lnSpc>
                <a:spcPts val="1594"/>
              </a:lnSpc>
              <a:spcBef>
                <a:spcPts val="6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465944" y="4774219"/>
            <a:ext cx="855710" cy="27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курсове.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71600" y="5213932"/>
            <a:ext cx="1921128" cy="48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инициативата</a:t>
            </a:r>
            <a:r>
              <a:rPr sz="1450" spc="-13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31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</a:p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Foundation;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85532" y="5633666"/>
            <a:ext cx="1841369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  <a:r>
              <a:rPr sz="1450" spc="1381" dirty="0">
                <a:solidFill>
                  <a:srgbClr val="3E4C5D"/>
                </a:solidFill>
                <a:latin typeface="Times New Roman"/>
                <a:cs typeface="Times New Roman"/>
              </a:rPr>
              <a:t> </a:t>
            </a:r>
            <a:r>
              <a:rPr sz="1450" spc="-11" dirty="0">
                <a:solidFill>
                  <a:srgbClr val="3E4C5D"/>
                </a:solidFill>
                <a:latin typeface="Segoe UI"/>
                <a:cs typeface="Segoe UI"/>
              </a:rPr>
              <a:t>Общност</a:t>
            </a:r>
            <a:r>
              <a:rPr sz="1450" spc="-16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1" dirty="0">
                <a:solidFill>
                  <a:srgbClr val="3E4C5D"/>
                </a:solidFill>
                <a:latin typeface="Segoe UI"/>
                <a:cs typeface="Segoe UI"/>
              </a:rPr>
              <a:t>от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31" dirty="0">
                <a:solidFill>
                  <a:srgbClr val="3E4C5D"/>
                </a:solidFill>
                <a:latin typeface="Segoe UI"/>
                <a:cs typeface="Segoe UI"/>
              </a:rPr>
              <a:t>2000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371600" y="5846689"/>
            <a:ext cx="932400" cy="381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0" dirty="0">
                <a:solidFill>
                  <a:srgbClr val="3E4C5D"/>
                </a:solidFill>
                <a:latin typeface="Segoe UI"/>
                <a:cs typeface="Segoe UI"/>
              </a:rPr>
              <a:t>студенти</a:t>
            </a:r>
            <a:r>
              <a:rPr sz="2050" dirty="0">
                <a:solidFill>
                  <a:srgbClr val="3E4C5D"/>
                </a:solidFill>
                <a:latin typeface="Segoe UI"/>
                <a:cs typeface="Segoe UI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57953" y="627570"/>
            <a:ext cx="3707460" cy="58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6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23" dirty="0">
                <a:solidFill>
                  <a:srgbClr val="3E4C5D"/>
                </a:solidFill>
                <a:latin typeface="Segoe UI"/>
                <a:cs typeface="Segoe UI"/>
              </a:rPr>
              <a:t>Нашите</a:t>
            </a:r>
            <a:r>
              <a:rPr sz="3250" b="1" spc="-7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10" dirty="0">
                <a:solidFill>
                  <a:srgbClr val="3E4C5D"/>
                </a:solidFill>
                <a:latin typeface="Segoe UI"/>
                <a:cs typeface="Segoe UI"/>
              </a:rPr>
              <a:t>продукти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310" y="2241115"/>
            <a:ext cx="2962006" cy="470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Софтуерният</a:t>
            </a:r>
            <a:r>
              <a:rPr sz="1450" spc="-14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университет</a:t>
            </a:r>
            <a:r>
              <a:rPr sz="1450" spc="-16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е</a:t>
            </a:r>
          </a:p>
          <a:p>
            <a:pPr marL="0" marR="0">
              <a:lnSpc>
                <a:spcPts val="15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2" dirty="0">
                <a:solidFill>
                  <a:srgbClr val="3E4C5D"/>
                </a:solidFill>
                <a:latin typeface="Segoe UI"/>
                <a:cs typeface="Segoe UI"/>
              </a:rPr>
              <a:t>образователен</a:t>
            </a:r>
            <a:r>
              <a:rPr sz="1450" spc="-16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5" dirty="0">
                <a:solidFill>
                  <a:srgbClr val="3E4C5D"/>
                </a:solidFill>
                <a:latin typeface="Segoe UI"/>
                <a:cs typeface="Segoe UI"/>
              </a:rPr>
              <a:t>център</a:t>
            </a:r>
            <a:r>
              <a:rPr sz="1450" spc="-2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1" dirty="0">
                <a:solidFill>
                  <a:srgbClr val="3E4C5D"/>
                </a:solidFill>
                <a:latin typeface="Segoe UI"/>
                <a:cs typeface="Segoe UI"/>
              </a:rPr>
              <a:t>предлагащ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82284" y="2361512"/>
            <a:ext cx="2902902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  <a:r>
              <a:rPr sz="1450" spc="-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Kids</a:t>
            </a:r>
            <a:r>
              <a:rPr sz="1450" spc="-2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2" dirty="0">
                <a:solidFill>
                  <a:srgbClr val="3E4C5D"/>
                </a:solidFill>
                <a:latin typeface="Segoe UI"/>
                <a:cs typeface="Segoe UI"/>
              </a:rPr>
              <a:t>предоставя</a:t>
            </a:r>
            <a:r>
              <a:rPr sz="1450" spc="-12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цялостна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82284" y="2532962"/>
            <a:ext cx="2875966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1" dirty="0">
                <a:solidFill>
                  <a:srgbClr val="3E4C5D"/>
                </a:solidFill>
                <a:latin typeface="Segoe UI"/>
                <a:cs typeface="Segoe UI"/>
              </a:rPr>
              <a:t>програма</a:t>
            </a:r>
            <a:r>
              <a:rPr sz="1450" spc="-5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2" dirty="0">
                <a:solidFill>
                  <a:srgbClr val="3E4C5D"/>
                </a:solidFill>
                <a:latin typeface="Segoe UI"/>
                <a:cs typeface="Segoe UI"/>
              </a:rPr>
              <a:t>по</a:t>
            </a:r>
            <a:r>
              <a:rPr sz="1450" spc="-3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5" dirty="0">
                <a:solidFill>
                  <a:srgbClr val="3E4C5D"/>
                </a:solidFill>
                <a:latin typeface="Segoe UI"/>
                <a:cs typeface="Segoe UI"/>
              </a:rPr>
              <a:t>програмите</a:t>
            </a:r>
            <a:r>
              <a:rPr sz="1450" spc="-10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46" dirty="0">
                <a:solidFill>
                  <a:srgbClr val="3E4C5D"/>
                </a:solidFill>
                <a:latin typeface="Segoe UI"/>
                <a:cs typeface="Segoe UI"/>
              </a:rPr>
              <a:t>за</a:t>
            </a:r>
            <a:r>
              <a:rPr sz="1450" spc="3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30" dirty="0">
                <a:solidFill>
                  <a:srgbClr val="3E4C5D"/>
                </a:solidFill>
                <a:latin typeface="Segoe UI"/>
                <a:cs typeface="Segoe UI"/>
              </a:rPr>
              <a:t>деца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4310" y="2622751"/>
            <a:ext cx="2026915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4" dirty="0">
                <a:solidFill>
                  <a:srgbClr val="3E4C5D"/>
                </a:solidFill>
                <a:latin typeface="Segoe UI"/>
                <a:cs typeface="Segoe UI"/>
              </a:rPr>
              <a:t>обучения</a:t>
            </a:r>
            <a:r>
              <a:rPr sz="1450" spc="-13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в</a:t>
            </a:r>
            <a:r>
              <a:rPr sz="1450" spc="-3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сферата</a:t>
            </a:r>
            <a:r>
              <a:rPr sz="1450" spc="-14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2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82284" y="2704665"/>
            <a:ext cx="2355529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5" dirty="0">
                <a:solidFill>
                  <a:srgbClr val="3E4C5D"/>
                </a:solidFill>
                <a:latin typeface="Segoe UI"/>
                <a:cs typeface="Segoe UI"/>
              </a:rPr>
              <a:t>от</a:t>
            </a:r>
            <a:r>
              <a:rPr sz="1450" spc="-6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5</a:t>
            </a:r>
            <a:r>
              <a:rPr sz="1450" spc="1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  <a:r>
              <a:rPr sz="1450" spc="-3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8" dirty="0">
                <a:solidFill>
                  <a:srgbClr val="3E4C5D"/>
                </a:solidFill>
                <a:latin typeface="Segoe UI"/>
                <a:cs typeface="Segoe UI"/>
              </a:rPr>
              <a:t>12</a:t>
            </a:r>
            <a:r>
              <a:rPr sz="1450" spc="21" dirty="0">
                <a:solidFill>
                  <a:srgbClr val="3E4C5D"/>
                </a:solidFill>
                <a:latin typeface="Segoe UI"/>
                <a:cs typeface="Segoe UI"/>
              </a:rPr>
              <a:t>-</a:t>
            </a:r>
            <a:r>
              <a:rPr sz="1450" spc="-27" dirty="0">
                <a:solidFill>
                  <a:srgbClr val="3E4C5D"/>
                </a:solidFill>
                <a:latin typeface="Segoe UI"/>
                <a:cs typeface="Segoe UI"/>
              </a:rPr>
              <a:t>годишна</a:t>
            </a:r>
            <a:r>
              <a:rPr sz="1450" spc="-12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3" dirty="0">
                <a:solidFill>
                  <a:srgbClr val="3E4C5D"/>
                </a:solidFill>
                <a:latin typeface="Segoe UI"/>
                <a:cs typeface="Segoe UI"/>
              </a:rPr>
              <a:t>възраст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64310" y="2813632"/>
            <a:ext cx="2729560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информационнитетехнологии.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4310" y="3743233"/>
            <a:ext cx="3032243" cy="70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  <a:r>
              <a:rPr sz="1400" spc="-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11" dirty="0">
                <a:solidFill>
                  <a:srgbClr val="3E4C5D"/>
                </a:solidFill>
                <a:latin typeface="Segoe UI"/>
                <a:cs typeface="Segoe UI"/>
              </a:rPr>
              <a:t>Digital</a:t>
            </a:r>
            <a:r>
              <a:rPr sz="1400" spc="-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е </a:t>
            </a:r>
            <a:r>
              <a:rPr sz="1400" spc="10" dirty="0">
                <a:solidFill>
                  <a:srgbClr val="3E4C5D"/>
                </a:solidFill>
                <a:latin typeface="Segoe UI"/>
                <a:cs typeface="Segoe UI"/>
              </a:rPr>
              <a:t>програма</a:t>
            </a: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,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400" spc="20" dirty="0">
                <a:solidFill>
                  <a:srgbClr val="3E4C5D"/>
                </a:solidFill>
                <a:latin typeface="Segoe UI"/>
                <a:cs typeface="Segoe UI"/>
              </a:rPr>
              <a:t>насочена</a:t>
            </a:r>
            <a:r>
              <a:rPr sz="1400" spc="-12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E4C5D"/>
                </a:solidFill>
                <a:latin typeface="Segoe UI"/>
                <a:cs typeface="Segoe UI"/>
              </a:rPr>
              <a:t>към</a:t>
            </a: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 подготовка</a:t>
            </a:r>
            <a:r>
              <a:rPr sz="1400" spc="-4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18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</a:p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spc="10" dirty="0">
                <a:solidFill>
                  <a:srgbClr val="3E4C5D"/>
                </a:solidFill>
                <a:latin typeface="Segoe UI"/>
                <a:cs typeface="Segoe UI"/>
              </a:rPr>
              <a:t>дигитални</a:t>
            </a:r>
            <a:r>
              <a:rPr sz="1400" spc="-7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10" dirty="0">
                <a:solidFill>
                  <a:srgbClr val="3E4C5D"/>
                </a:solidFill>
                <a:latin typeface="Segoe UI"/>
                <a:cs typeface="Segoe UI"/>
              </a:rPr>
              <a:t>маркетинг</a:t>
            </a:r>
            <a:r>
              <a:rPr sz="1400" spc="-9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18" dirty="0">
                <a:solidFill>
                  <a:srgbClr val="3E4C5D"/>
                </a:solidFill>
                <a:latin typeface="Segoe UI"/>
                <a:cs typeface="Segoe UI"/>
              </a:rPr>
              <a:t>специалисти</a:t>
            </a: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51500" y="3837251"/>
            <a:ext cx="2940568" cy="49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  <a:r>
              <a:rPr sz="1450" spc="-4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Svetlina</a:t>
            </a:r>
            <a:r>
              <a:rPr sz="1450" spc="-14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е</a:t>
            </a:r>
            <a:r>
              <a:rPr sz="1450" spc="-3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частна</a:t>
            </a:r>
            <a:r>
              <a:rPr sz="1450" spc="-16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1" dirty="0">
                <a:solidFill>
                  <a:srgbClr val="3E4C5D"/>
                </a:solidFill>
                <a:latin typeface="Segoe UI"/>
                <a:cs typeface="Segoe UI"/>
              </a:rPr>
              <a:t>гимназия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46" dirty="0">
                <a:solidFill>
                  <a:srgbClr val="3E4C5D"/>
                </a:solidFill>
                <a:latin typeface="Segoe UI"/>
                <a:cs typeface="Segoe UI"/>
              </a:rPr>
              <a:t>за</a:t>
            </a:r>
            <a:r>
              <a:rPr sz="1450" spc="3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IT</a:t>
            </a:r>
            <a:r>
              <a:rPr sz="1450" spc="-2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  <a:r>
              <a:rPr sz="1450" spc="-3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2" dirty="0">
                <a:solidFill>
                  <a:srgbClr val="3E4C5D"/>
                </a:solidFill>
                <a:latin typeface="Segoe UI"/>
                <a:cs typeface="Segoe UI"/>
              </a:rPr>
              <a:t>дигитални</a:t>
            </a:r>
            <a:r>
              <a:rPr sz="1450" spc="-10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5" dirty="0">
                <a:solidFill>
                  <a:srgbClr val="3E4C5D"/>
                </a:solidFill>
                <a:latin typeface="Segoe UI"/>
                <a:cs typeface="Segoe UI"/>
              </a:rPr>
              <a:t>умения.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58484" y="5108775"/>
            <a:ext cx="2902406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  <a:r>
              <a:rPr sz="1450" spc="-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Foundationе</a:t>
            </a:r>
            <a:r>
              <a:rPr sz="1450" spc="-3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нестопанска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658484" y="5299999"/>
            <a:ext cx="2869311" cy="27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организация,</a:t>
            </a:r>
            <a:r>
              <a:rPr sz="1400" spc="-7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12" dirty="0">
                <a:solidFill>
                  <a:srgbClr val="3E4C5D"/>
                </a:solidFill>
                <a:latin typeface="Segoe UI"/>
                <a:cs typeface="Segoe UI"/>
              </a:rPr>
              <a:t>която</a:t>
            </a:r>
            <a:r>
              <a:rPr sz="1400" spc="-8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10" dirty="0">
                <a:solidFill>
                  <a:srgbClr val="3E4C5D"/>
                </a:solidFill>
                <a:latin typeface="Segoe UI"/>
                <a:cs typeface="Segoe UI"/>
              </a:rPr>
              <a:t>разработва</a:t>
            </a:r>
            <a:r>
              <a:rPr sz="1400" spc="-12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89963" y="5375857"/>
            <a:ext cx="2860989" cy="49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5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  <a:r>
              <a:rPr sz="1450" spc="-6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Creativeе</a:t>
            </a:r>
            <a:r>
              <a:rPr sz="1450" spc="-3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0" dirty="0">
                <a:solidFill>
                  <a:srgbClr val="3E4C5D"/>
                </a:solidFill>
                <a:latin typeface="Segoe UI"/>
                <a:cs typeface="Segoe UI"/>
              </a:rPr>
              <a:t>академия</a:t>
            </a:r>
            <a:r>
              <a:rPr sz="1450" spc="-5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46" dirty="0">
                <a:solidFill>
                  <a:srgbClr val="3E4C5D"/>
                </a:solidFill>
                <a:latin typeface="Segoe UI"/>
                <a:cs typeface="Segoe UI"/>
              </a:rPr>
              <a:t>за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дизайн,</a:t>
            </a:r>
            <a:r>
              <a:rPr sz="1450" spc="-2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криейтив</a:t>
            </a:r>
            <a:r>
              <a:rPr sz="1450" spc="-9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  <a:r>
              <a:rPr sz="1450" spc="-3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визуализция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58484" y="5490157"/>
            <a:ext cx="3014081" cy="4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разпространява</a:t>
            </a:r>
            <a:r>
              <a:rPr sz="1450" spc="-13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безплатно</a:t>
            </a:r>
            <a:r>
              <a:rPr sz="1450" spc="-18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учебно</a:t>
            </a:r>
          </a:p>
          <a:p>
            <a:pPr marL="0" marR="0">
              <a:lnSpc>
                <a:spcPts val="15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0" dirty="0">
                <a:solidFill>
                  <a:srgbClr val="3E4C5D"/>
                </a:solidFill>
                <a:latin typeface="Segoe UI"/>
                <a:cs typeface="Segoe UI"/>
              </a:rPr>
              <a:t>съдържание</a:t>
            </a:r>
            <a:r>
              <a:rPr sz="1450" spc="-8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със</a:t>
            </a:r>
            <a:r>
              <a:rPr sz="1450" spc="-8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свободен</a:t>
            </a:r>
            <a:r>
              <a:rPr sz="1450" spc="-8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3" dirty="0">
                <a:solidFill>
                  <a:srgbClr val="3E4C5D"/>
                </a:solidFill>
                <a:latin typeface="Segoe UI"/>
                <a:cs typeface="Segoe UI"/>
              </a:rPr>
              <a:t>лиценз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62703" y="371665"/>
            <a:ext cx="3780042" cy="58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6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20" dirty="0">
                <a:solidFill>
                  <a:srgbClr val="3E4C5D"/>
                </a:solidFill>
                <a:latin typeface="Segoe UI"/>
                <a:cs typeface="Segoe UI"/>
              </a:rPr>
              <a:t>Основатели</a:t>
            </a:r>
            <a:r>
              <a:rPr sz="3250" b="1" spc="-13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dirty="0">
                <a:solidFill>
                  <a:srgbClr val="3E4C5D"/>
                </a:solidFill>
                <a:latin typeface="Segoe UI"/>
                <a:cs typeface="Segoe UI"/>
              </a:rPr>
              <a:t>и CEO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82445" y="4424314"/>
            <a:ext cx="2122923" cy="650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>
              <a:lnSpc>
                <a:spcPts val="2696"/>
              </a:lnSpc>
              <a:spcBef>
                <a:spcPts val="0"/>
              </a:spcBef>
              <a:spcAft>
                <a:spcPts val="0"/>
              </a:spcAft>
            </a:pPr>
            <a:r>
              <a:rPr sz="2050" b="1" spc="-10" dirty="0">
                <a:solidFill>
                  <a:srgbClr val="3E4C5D"/>
                </a:solidFill>
                <a:latin typeface="Segoe UI"/>
                <a:cs typeface="Segoe UI"/>
              </a:rPr>
              <a:t>Светлин</a:t>
            </a:r>
            <a:r>
              <a:rPr sz="2050" b="1" spc="-15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b="1" dirty="0">
                <a:solidFill>
                  <a:srgbClr val="3E4C5D"/>
                </a:solidFill>
                <a:latin typeface="Segoe UI"/>
                <a:cs typeface="Segoe UI"/>
              </a:rPr>
              <a:t>Наков</a:t>
            </a:r>
          </a:p>
          <a:p>
            <a:pPr marL="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sz="1800" spc="15" dirty="0">
                <a:solidFill>
                  <a:srgbClr val="3E4C5D"/>
                </a:solidFill>
                <a:latin typeface="Segoe UI"/>
                <a:cs typeface="Segoe UI"/>
              </a:rPr>
              <a:t>Co-founder</a:t>
            </a:r>
            <a:r>
              <a:rPr sz="1800" spc="-21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5940" y="4424314"/>
            <a:ext cx="2122923" cy="650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marR="0">
              <a:lnSpc>
                <a:spcPts val="2696"/>
              </a:lnSpc>
              <a:spcBef>
                <a:spcPts val="0"/>
              </a:spcBef>
              <a:spcAft>
                <a:spcPts val="0"/>
              </a:spcAft>
            </a:pPr>
            <a:r>
              <a:rPr sz="2050" b="1" dirty="0">
                <a:solidFill>
                  <a:srgbClr val="3E4C5D"/>
                </a:solidFill>
                <a:latin typeface="Segoe UI"/>
                <a:cs typeface="Segoe UI"/>
              </a:rPr>
              <a:t>Христо</a:t>
            </a:r>
            <a:r>
              <a:rPr sz="2050" b="1" spc="-16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b="1" spc="-21" dirty="0">
                <a:solidFill>
                  <a:srgbClr val="3E4C5D"/>
                </a:solidFill>
                <a:latin typeface="Segoe UI"/>
                <a:cs typeface="Segoe UI"/>
              </a:rPr>
              <a:t>Тенчев</a:t>
            </a:r>
          </a:p>
          <a:p>
            <a:pPr marL="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sz="1800" spc="15" dirty="0">
                <a:solidFill>
                  <a:srgbClr val="3E4C5D"/>
                </a:solidFill>
                <a:latin typeface="Segoe UI"/>
                <a:cs typeface="Segoe UI"/>
              </a:rPr>
              <a:t>Co-founder</a:t>
            </a:r>
            <a:r>
              <a:rPr sz="1800" spc="-20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17255" y="4424314"/>
            <a:ext cx="1816982" cy="38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6"/>
              </a:lnSpc>
              <a:spcBef>
                <a:spcPts val="0"/>
              </a:spcBef>
              <a:spcAft>
                <a:spcPts val="0"/>
              </a:spcAft>
            </a:pPr>
            <a:r>
              <a:rPr sz="2050" b="1" dirty="0">
                <a:solidFill>
                  <a:srgbClr val="3E4C5D"/>
                </a:solidFill>
                <a:latin typeface="Segoe UI"/>
                <a:cs typeface="Segoe UI"/>
              </a:rPr>
              <a:t>Иван</a:t>
            </a:r>
            <a:r>
              <a:rPr sz="2050" b="1" spc="-16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2050" b="1" dirty="0">
                <a:solidFill>
                  <a:srgbClr val="3E4C5D"/>
                </a:solidFill>
                <a:latin typeface="Segoe UI"/>
                <a:cs typeface="Segoe UI"/>
              </a:rPr>
              <a:t>Ненков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27058" y="4731755"/>
            <a:ext cx="1398516" cy="342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E4C5D"/>
                </a:solidFill>
                <a:latin typeface="Segoe UI"/>
                <a:cs typeface="Segoe UI"/>
              </a:rPr>
              <a:t>CEO</a:t>
            </a:r>
            <a:r>
              <a:rPr sz="1800" spc="3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81450" y="373570"/>
            <a:ext cx="4534443" cy="58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6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20" dirty="0">
                <a:solidFill>
                  <a:srgbClr val="3E4C5D"/>
                </a:solidFill>
                <a:latin typeface="Segoe UI"/>
                <a:cs typeface="Segoe UI"/>
              </a:rPr>
              <a:t>Мениджъри</a:t>
            </a:r>
            <a:r>
              <a:rPr sz="3250" b="1" spc="-14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37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3250" b="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23" dirty="0">
                <a:solidFill>
                  <a:srgbClr val="3E4C5D"/>
                </a:solidFill>
                <a:latin typeface="Segoe UI"/>
                <a:cs typeface="Segoe UI"/>
              </a:rPr>
              <a:t>екипи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0240" y="3947487"/>
            <a:ext cx="1401339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b="1" spc="-10" dirty="0">
                <a:solidFill>
                  <a:srgbClr val="3E4C5D"/>
                </a:solidFill>
                <a:latin typeface="Segoe UI"/>
                <a:cs typeface="Segoe UI"/>
              </a:rPr>
              <a:t>Вяра</a:t>
            </a:r>
            <a:r>
              <a:rPr sz="1450" b="1" spc="-12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b="1" spc="-10" dirty="0">
                <a:solidFill>
                  <a:srgbClr val="3E4C5D"/>
                </a:solidFill>
                <a:latin typeface="Segoe UI"/>
                <a:cs typeface="Segoe UI"/>
              </a:rPr>
              <a:t>Богатева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5030" y="3974665"/>
            <a:ext cx="2123755" cy="708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b="1" spc="-12" dirty="0">
                <a:solidFill>
                  <a:srgbClr val="3E4C5D"/>
                </a:solidFill>
                <a:latin typeface="Segoe UI"/>
                <a:cs typeface="Segoe UI"/>
              </a:rPr>
              <a:t>Искрен</a:t>
            </a:r>
            <a:r>
              <a:rPr sz="1450" b="1" spc="-7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b="1" dirty="0">
                <a:solidFill>
                  <a:srgbClr val="3E4C5D"/>
                </a:solidFill>
                <a:latin typeface="Segoe UI"/>
                <a:cs typeface="Segoe UI"/>
              </a:rPr>
              <a:t>Иванов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450" spc="-40" dirty="0">
                <a:solidFill>
                  <a:srgbClr val="3E4C5D"/>
                </a:solidFill>
                <a:latin typeface="Segoe UI"/>
                <a:cs typeface="Segoe UI"/>
              </a:rPr>
              <a:t>Tech</a:t>
            </a:r>
            <a:r>
              <a:rPr sz="1450" spc="-5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Support</a:t>
            </a:r>
            <a:r>
              <a:rPr sz="1450" spc="-13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and</a:t>
            </a:r>
            <a:r>
              <a:rPr sz="1450" spc="-13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Facility</a:t>
            </a:r>
          </a:p>
          <a:p>
            <a:pPr marL="0" marR="0">
              <a:lnSpc>
                <a:spcPts val="165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Director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78629" y="4055653"/>
            <a:ext cx="2086859" cy="70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spc="23" dirty="0">
                <a:solidFill>
                  <a:srgbClr val="3E4C5D"/>
                </a:solidFill>
                <a:latin typeface="Segoe UI"/>
                <a:cs typeface="Segoe UI"/>
              </a:rPr>
              <a:t>Радостина</a:t>
            </a:r>
            <a:r>
              <a:rPr sz="1400" b="1" spc="-16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b="1" spc="11" dirty="0">
                <a:solidFill>
                  <a:srgbClr val="3E4C5D"/>
                </a:solidFill>
                <a:latin typeface="Segoe UI"/>
                <a:cs typeface="Segoe UI"/>
              </a:rPr>
              <a:t>Недялкова</a:t>
            </a:r>
          </a:p>
          <a:p>
            <a:pPr marL="0" marR="0">
              <a:lnSpc>
                <a:spcPts val="1725"/>
              </a:lnSpc>
              <a:spcBef>
                <a:spcPts val="0"/>
              </a:spcBef>
              <a:spcAft>
                <a:spcPts val="0"/>
              </a:spcAft>
            </a:pPr>
            <a:r>
              <a:rPr sz="1450" spc="-54" dirty="0">
                <a:solidFill>
                  <a:srgbClr val="3E4C5D"/>
                </a:solidFill>
                <a:latin typeface="Segoe UI"/>
                <a:cs typeface="Segoe UI"/>
              </a:rPr>
              <a:t>HR</a:t>
            </a:r>
            <a:r>
              <a:rPr sz="1450" spc="6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and</a:t>
            </a:r>
            <a:r>
              <a:rPr sz="1450" spc="-13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Career</a:t>
            </a:r>
          </a:p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5" dirty="0">
                <a:solidFill>
                  <a:srgbClr val="3E4C5D"/>
                </a:solidFill>
                <a:latin typeface="Segoe UI"/>
                <a:cs typeface="Segoe UI"/>
              </a:rPr>
              <a:t>Development</a:t>
            </a:r>
            <a:r>
              <a:rPr sz="1450" spc="-12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Director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67508" y="4100230"/>
            <a:ext cx="2043604" cy="49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spc="20" dirty="0">
                <a:solidFill>
                  <a:srgbClr val="3E4C5D"/>
                </a:solidFill>
                <a:latin typeface="Segoe UI"/>
                <a:cs typeface="Segoe UI"/>
              </a:rPr>
              <a:t>Екатерина</a:t>
            </a:r>
            <a:r>
              <a:rPr sz="1400" b="1" spc="-16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E4C5D"/>
                </a:solidFill>
                <a:latin typeface="Segoe UI"/>
                <a:cs typeface="Segoe UI"/>
              </a:rPr>
              <a:t>Темелкова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400" spc="28" dirty="0">
                <a:solidFill>
                  <a:srgbClr val="3E4C5D"/>
                </a:solidFill>
                <a:latin typeface="Segoe UI"/>
                <a:cs typeface="Segoe UI"/>
              </a:rPr>
              <a:t>Chef</a:t>
            </a:r>
            <a:r>
              <a:rPr sz="1400" spc="-10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15" dirty="0">
                <a:solidFill>
                  <a:srgbClr val="3E4C5D"/>
                </a:solidFill>
                <a:latin typeface="Segoe UI"/>
                <a:cs typeface="Segoe UI"/>
              </a:rPr>
              <a:t>Marketing</a:t>
            </a:r>
            <a:r>
              <a:rPr sz="1400" spc="-15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14" dirty="0">
                <a:solidFill>
                  <a:srgbClr val="3E4C5D"/>
                </a:solidFill>
                <a:latin typeface="Segoe UI"/>
                <a:cs typeface="Segoe UI"/>
              </a:rPr>
              <a:t>Officer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00240" y="4166816"/>
            <a:ext cx="1892141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Educational</a:t>
            </a:r>
            <a:r>
              <a:rPr sz="1450" spc="-6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0" dirty="0">
                <a:solidFill>
                  <a:srgbClr val="3E4C5D"/>
                </a:solidFill>
                <a:latin typeface="Segoe UI"/>
                <a:cs typeface="Segoe UI"/>
              </a:rPr>
              <a:t>Director</a:t>
            </a:r>
            <a:r>
              <a:rPr sz="1450" spc="-10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–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00240" y="4376621"/>
            <a:ext cx="1194520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b="1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  <a:r>
              <a:rPr sz="1450" b="1" spc="-12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b="1" spc="-25" dirty="0">
                <a:solidFill>
                  <a:srgbClr val="3E4C5D"/>
                </a:solidFill>
                <a:latin typeface="Segoe UI"/>
                <a:cs typeface="Segoe UI"/>
              </a:rPr>
              <a:t>Kids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81450" y="373570"/>
            <a:ext cx="4534443" cy="58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6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20" dirty="0">
                <a:solidFill>
                  <a:srgbClr val="3E4C5D"/>
                </a:solidFill>
                <a:latin typeface="Segoe UI"/>
                <a:cs typeface="Segoe UI"/>
              </a:rPr>
              <a:t>Мениджъри</a:t>
            </a:r>
            <a:r>
              <a:rPr sz="3250" b="1" spc="-14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37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3250" b="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23" dirty="0">
                <a:solidFill>
                  <a:srgbClr val="3E4C5D"/>
                </a:solidFill>
                <a:latin typeface="Segoe UI"/>
                <a:cs typeface="Segoe UI"/>
              </a:rPr>
              <a:t>екипи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1926" y="4192216"/>
            <a:ext cx="1316767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b="1" spc="-15" dirty="0">
                <a:solidFill>
                  <a:srgbClr val="3E4C5D"/>
                </a:solidFill>
                <a:latin typeface="Segoe UI"/>
                <a:cs typeface="Segoe UI"/>
              </a:rPr>
              <a:t>Ален</a:t>
            </a:r>
            <a:r>
              <a:rPr sz="1450" b="1" dirty="0">
                <a:solidFill>
                  <a:srgbClr val="3E4C5D"/>
                </a:solidFill>
                <a:latin typeface="Segoe UI"/>
                <a:cs typeface="Segoe UI"/>
              </a:rPr>
              <a:t> Паунов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4867" y="4299532"/>
            <a:ext cx="2200839" cy="708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b="1" dirty="0">
                <a:solidFill>
                  <a:srgbClr val="3E4C5D"/>
                </a:solidFill>
                <a:latin typeface="Segoe UI"/>
                <a:cs typeface="Segoe UI"/>
              </a:rPr>
              <a:t>Александра</a:t>
            </a:r>
            <a:r>
              <a:rPr sz="1450" b="1" spc="-20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b="1" spc="-12" dirty="0">
                <a:solidFill>
                  <a:srgbClr val="3E4C5D"/>
                </a:solidFill>
                <a:latin typeface="Segoe UI"/>
                <a:cs typeface="Segoe UI"/>
              </a:rPr>
              <a:t>Свиларова</a:t>
            </a:r>
          </a:p>
          <a:p>
            <a:pPr marL="257175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7" dirty="0">
                <a:solidFill>
                  <a:srgbClr val="3E4C5D"/>
                </a:solidFill>
                <a:latin typeface="Segoe UI"/>
                <a:cs typeface="Segoe UI"/>
              </a:rPr>
              <a:t>Customer</a:t>
            </a:r>
            <a:r>
              <a:rPr sz="1450" spc="-5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4" dirty="0">
                <a:solidFill>
                  <a:srgbClr val="3E4C5D"/>
                </a:solidFill>
                <a:latin typeface="Segoe UI"/>
                <a:cs typeface="Segoe UI"/>
              </a:rPr>
              <a:t>Relations</a:t>
            </a:r>
          </a:p>
          <a:p>
            <a:pPr marL="705167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spc="15" dirty="0">
                <a:solidFill>
                  <a:srgbClr val="3E4C5D"/>
                </a:solidFill>
                <a:latin typeface="Segoe UI"/>
                <a:cs typeface="Segoe UI"/>
              </a:rPr>
              <a:t>Director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8640" y="4299532"/>
            <a:ext cx="2041949" cy="498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104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b="1" spc="-25" dirty="0">
                <a:solidFill>
                  <a:srgbClr val="3E4C5D"/>
                </a:solidFill>
                <a:latin typeface="Segoe UI"/>
                <a:cs typeface="Segoe UI"/>
              </a:rPr>
              <a:t>Ивайло</a:t>
            </a:r>
            <a:r>
              <a:rPr sz="1450" b="1" spc="-6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b="1" spc="-14" dirty="0">
                <a:solidFill>
                  <a:srgbClr val="3E4C5D"/>
                </a:solidFill>
                <a:latin typeface="Segoe UI"/>
                <a:cs typeface="Segoe UI"/>
              </a:rPr>
              <a:t>Кенов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Chief</a:t>
            </a:r>
            <a:r>
              <a:rPr sz="1450" spc="-17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technology</a:t>
            </a:r>
            <a:r>
              <a:rPr sz="1450" spc="-11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officer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92944" y="4299620"/>
            <a:ext cx="1935704" cy="70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3E4C5D"/>
                </a:solidFill>
                <a:latin typeface="Segoe UI"/>
                <a:cs typeface="Segoe UI"/>
              </a:rPr>
              <a:t>Георги</a:t>
            </a:r>
            <a:r>
              <a:rPr sz="1400" b="1" spc="-13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b="1" spc="20" dirty="0">
                <a:solidFill>
                  <a:srgbClr val="3E4C5D"/>
                </a:solidFill>
                <a:latin typeface="Segoe UI"/>
                <a:cs typeface="Segoe UI"/>
              </a:rPr>
              <a:t>Захариев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400" spc="27" dirty="0">
                <a:solidFill>
                  <a:srgbClr val="3E4C5D"/>
                </a:solidFill>
                <a:latin typeface="Segoe UI"/>
                <a:cs typeface="Segoe UI"/>
              </a:rPr>
              <a:t>BusinessDevelopment</a:t>
            </a:r>
          </a:p>
          <a:p>
            <a:pPr marL="562356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spc="12" dirty="0">
                <a:solidFill>
                  <a:srgbClr val="3E4C5D"/>
                </a:solidFill>
                <a:latin typeface="Segoe UI"/>
                <a:cs typeface="Segoe UI"/>
              </a:rPr>
              <a:t>Director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49260" y="4330012"/>
            <a:ext cx="1812797" cy="498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2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b="1" spc="-23" dirty="0">
                <a:solidFill>
                  <a:srgbClr val="3E4C5D"/>
                </a:solidFill>
                <a:latin typeface="Segoe UI"/>
                <a:cs typeface="Segoe UI"/>
              </a:rPr>
              <a:t>Краси</a:t>
            </a:r>
            <a:r>
              <a:rPr sz="1450" b="1" spc="-8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b="1" spc="-36" dirty="0">
                <a:solidFill>
                  <a:srgbClr val="3E4C5D"/>
                </a:solidFill>
                <a:latin typeface="Segoe UI"/>
                <a:cs typeface="Segoe UI"/>
              </a:rPr>
              <a:t>Калчева</a:t>
            </a:r>
          </a:p>
          <a:p>
            <a:pPr marL="0" marR="0">
              <a:lnSpc>
                <a:spcPts val="1726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Chief</a:t>
            </a:r>
            <a:r>
              <a:rPr sz="1450" spc="-17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financial</a:t>
            </a:r>
            <a:r>
              <a:rPr sz="1450" spc="-22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officer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95701" y="4411672"/>
            <a:ext cx="1879095" cy="698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Educational</a:t>
            </a:r>
            <a:r>
              <a:rPr sz="1450" spc="-6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0" dirty="0">
                <a:solidFill>
                  <a:srgbClr val="3E4C5D"/>
                </a:solidFill>
                <a:latin typeface="Segoe UI"/>
                <a:cs typeface="Segoe UI"/>
              </a:rPr>
              <a:t>Director</a:t>
            </a:r>
            <a:r>
              <a:rPr sz="1450" spc="-10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-</a:t>
            </a:r>
          </a:p>
          <a:p>
            <a:pPr marL="0" marR="0">
              <a:lnSpc>
                <a:spcPts val="1651"/>
              </a:lnSpc>
              <a:spcBef>
                <a:spcPts val="0"/>
              </a:spcBef>
              <a:spcAft>
                <a:spcPts val="0"/>
              </a:spcAft>
            </a:pPr>
            <a:r>
              <a:rPr sz="1450" b="1" spc="-12" dirty="0">
                <a:solidFill>
                  <a:srgbClr val="3E4C5D"/>
                </a:solidFill>
                <a:latin typeface="Segoe UI"/>
                <a:cs typeface="Segoe UI"/>
              </a:rPr>
              <a:t>Software</a:t>
            </a:r>
            <a:r>
              <a:rPr sz="1450" b="1" spc="-12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b="1" spc="-20" dirty="0">
                <a:solidFill>
                  <a:srgbClr val="3E4C5D"/>
                </a:solidFill>
                <a:latin typeface="Segoe UI"/>
                <a:cs typeface="Segoe UI"/>
              </a:rPr>
              <a:t>University/</a:t>
            </a:r>
          </a:p>
          <a:p>
            <a:pPr marL="161925" marR="0">
              <a:lnSpc>
                <a:spcPts val="1653"/>
              </a:lnSpc>
              <a:spcBef>
                <a:spcPts val="0"/>
              </a:spcBef>
              <a:spcAft>
                <a:spcPts val="0"/>
              </a:spcAft>
            </a:pPr>
            <a:r>
              <a:rPr sz="1450" b="1" spc="-25" dirty="0">
                <a:solidFill>
                  <a:srgbClr val="3E4C5D"/>
                </a:solidFill>
                <a:latin typeface="Segoe UI"/>
                <a:cs typeface="Segoe UI"/>
              </a:rPr>
              <a:t>Digital&amp;Creative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5169" y="694080"/>
            <a:ext cx="4756083" cy="583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2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18" dirty="0">
                <a:solidFill>
                  <a:srgbClr val="3E4C5D"/>
                </a:solidFill>
                <a:latin typeface="Segoe UI"/>
                <a:cs typeface="Segoe UI"/>
              </a:rPr>
              <a:t>Социални</a:t>
            </a:r>
            <a:r>
              <a:rPr sz="3250" b="1" spc="-6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14" dirty="0">
                <a:solidFill>
                  <a:srgbClr val="3E4C5D"/>
                </a:solidFill>
                <a:latin typeface="Segoe UI"/>
                <a:cs typeface="Segoe UI"/>
              </a:rPr>
              <a:t>придобивки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5169" y="1835113"/>
            <a:ext cx="5347114" cy="543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1" dirty="0">
                <a:solidFill>
                  <a:srgbClr val="3E4C5D"/>
                </a:solidFill>
                <a:latin typeface="Segoe UI"/>
                <a:cs typeface="Segoe UI"/>
              </a:rPr>
              <a:t>Социалните</a:t>
            </a:r>
            <a:r>
              <a:rPr sz="1600" spc="8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33" dirty="0">
                <a:solidFill>
                  <a:srgbClr val="3E4C5D"/>
                </a:solidFill>
                <a:latin typeface="Segoe UI"/>
                <a:cs typeface="Segoe UI"/>
              </a:rPr>
              <a:t>придобивки,</a:t>
            </a:r>
            <a:r>
              <a:rPr sz="1600" spc="36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23" dirty="0">
                <a:solidFill>
                  <a:srgbClr val="3E4C5D"/>
                </a:solidFill>
                <a:latin typeface="Segoe UI"/>
                <a:cs typeface="Segoe UI"/>
              </a:rPr>
              <a:t>които</a:t>
            </a:r>
            <a:r>
              <a:rPr sz="1600" spc="7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14" dirty="0">
                <a:solidFill>
                  <a:srgbClr val="3E4C5D"/>
                </a:solidFill>
                <a:latin typeface="Segoe UI"/>
                <a:cs typeface="Segoe UI"/>
              </a:rPr>
              <a:t>получаваш</a:t>
            </a:r>
            <a:r>
              <a:rPr sz="1600" spc="9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E4C5D"/>
                </a:solidFill>
                <a:latin typeface="Segoe UI"/>
                <a:cs typeface="Segoe UI"/>
              </a:rPr>
              <a:t>като</a:t>
            </a:r>
            <a:r>
              <a:rPr sz="1600" spc="-2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E4C5D"/>
                </a:solidFill>
                <a:latin typeface="Segoe UI"/>
                <a:cs typeface="Segoe UI"/>
              </a:rPr>
              <a:t>част</a:t>
            </a:r>
            <a:r>
              <a:rPr sz="1600" spc="-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37" dirty="0">
                <a:solidFill>
                  <a:srgbClr val="3E4C5D"/>
                </a:solidFill>
                <a:latin typeface="Segoe UI"/>
                <a:cs typeface="Segoe UI"/>
              </a:rPr>
              <a:t>от</a:t>
            </a:r>
          </a:p>
          <a:p>
            <a:pPr marL="0" marR="0">
              <a:lnSpc>
                <a:spcPts val="1880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E4C5D"/>
                </a:solidFill>
                <a:latin typeface="Segoe UI"/>
                <a:cs typeface="Segoe UI"/>
              </a:rPr>
              <a:t>екипа</a:t>
            </a:r>
            <a:r>
              <a:rPr sz="1550" spc="13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550" dirty="0">
                <a:solidFill>
                  <a:srgbClr val="3E4C5D"/>
                </a:solidFill>
                <a:latin typeface="Segoe UI"/>
                <a:cs typeface="Segoe UI"/>
              </a:rPr>
              <a:t>ни,</a:t>
            </a:r>
            <a:r>
              <a:rPr sz="1550" spc="6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550" spc="34" dirty="0">
                <a:solidFill>
                  <a:srgbClr val="3E4C5D"/>
                </a:solidFill>
                <a:latin typeface="Segoe UI"/>
                <a:cs typeface="Segoe UI"/>
              </a:rPr>
              <a:t>са: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27910" y="3175289"/>
            <a:ext cx="1822494" cy="27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spc="12" dirty="0">
                <a:solidFill>
                  <a:srgbClr val="3E4C5D"/>
                </a:solidFill>
                <a:latin typeface="Segoe UI"/>
                <a:cs typeface="Segoe UI"/>
              </a:rPr>
              <a:t>PS4,</a:t>
            </a:r>
            <a:r>
              <a:rPr sz="1400" spc="-2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20" dirty="0">
                <a:solidFill>
                  <a:srgbClr val="3E4C5D"/>
                </a:solidFill>
                <a:latin typeface="Segoe UI"/>
                <a:cs typeface="Segoe UI"/>
              </a:rPr>
              <a:t>тенис</a:t>
            </a:r>
            <a:r>
              <a:rPr sz="1400" spc="-14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18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1400" spc="1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spc="20" dirty="0">
                <a:solidFill>
                  <a:srgbClr val="3E4C5D"/>
                </a:solidFill>
                <a:latin typeface="Segoe UI"/>
                <a:cs typeface="Segoe UI"/>
              </a:rPr>
              <a:t>маса</a:t>
            </a:r>
            <a:r>
              <a:rPr sz="1400" spc="-6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32884" y="3157255"/>
            <a:ext cx="2093891" cy="27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Гъвкаво </a:t>
            </a:r>
            <a:r>
              <a:rPr sz="1400" spc="15" dirty="0">
                <a:solidFill>
                  <a:srgbClr val="3E4C5D"/>
                </a:solidFill>
                <a:latin typeface="Segoe UI"/>
                <a:cs typeface="Segoe UI"/>
              </a:rPr>
              <a:t>работно</a:t>
            </a:r>
            <a:r>
              <a:rPr sz="1400" spc="-16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E4C5D"/>
                </a:solidFill>
                <a:latin typeface="Segoe UI"/>
                <a:cs typeface="Segoe UI"/>
              </a:rPr>
              <a:t>време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6605" y="3196156"/>
            <a:ext cx="994116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Multisport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61691" y="3394618"/>
            <a:ext cx="756110" cy="27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5"/>
              </a:lnSpc>
              <a:spcBef>
                <a:spcPts val="0"/>
              </a:spcBef>
              <a:spcAft>
                <a:spcPts val="0"/>
              </a:spcAft>
            </a:pPr>
            <a:r>
              <a:rPr sz="1400" spc="17" dirty="0">
                <a:solidFill>
                  <a:srgbClr val="3E4C5D"/>
                </a:solidFill>
                <a:latin typeface="Segoe UI"/>
                <a:cs typeface="Segoe UI"/>
              </a:rPr>
              <a:t>билярд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8475" y="4359602"/>
            <a:ext cx="3911955" cy="290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Плодове</a:t>
            </a:r>
            <a:r>
              <a:rPr sz="1450" spc="-8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в</a:t>
            </a:r>
            <a:r>
              <a:rPr sz="1450" spc="-4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4" dirty="0">
                <a:solidFill>
                  <a:srgbClr val="3E4C5D"/>
                </a:solidFill>
                <a:latin typeface="Segoe UI"/>
                <a:cs typeface="Segoe UI"/>
              </a:rPr>
              <a:t>офиса</a:t>
            </a:r>
            <a:r>
              <a:rPr sz="1450" spc="151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40" dirty="0">
                <a:solidFill>
                  <a:srgbClr val="3E4C5D"/>
                </a:solidFill>
                <a:latin typeface="Segoe UI"/>
                <a:cs typeface="Segoe UI"/>
              </a:rPr>
              <a:t>Годишни</a:t>
            </a:r>
            <a:r>
              <a:rPr sz="1450" spc="-6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тиймбилдинги</a:t>
            </a:r>
            <a:r>
              <a:rPr sz="1450" spc="-9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28565" y="4370016"/>
            <a:ext cx="2302159" cy="498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Безплатен</a:t>
            </a:r>
            <a:r>
              <a:rPr sz="1450" spc="-18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2" dirty="0">
                <a:solidFill>
                  <a:srgbClr val="3E4C5D"/>
                </a:solidFill>
                <a:latin typeface="Segoe UI"/>
                <a:cs typeface="Segoe UI"/>
              </a:rPr>
              <a:t>достъп</a:t>
            </a: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40" dirty="0">
                <a:solidFill>
                  <a:srgbClr val="3E4C5D"/>
                </a:solidFill>
                <a:latin typeface="Segoe UI"/>
                <a:cs typeface="Segoe UI"/>
              </a:rPr>
              <a:t>до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5" dirty="0">
                <a:solidFill>
                  <a:srgbClr val="3E4C5D"/>
                </a:solidFill>
                <a:latin typeface="Segoe UI"/>
                <a:cs typeface="Segoe UI"/>
              </a:rPr>
              <a:t>всички</a:t>
            </a:r>
            <a:r>
              <a:rPr sz="1450" spc="-10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3" dirty="0">
                <a:solidFill>
                  <a:srgbClr val="3E4C5D"/>
                </a:solidFill>
                <a:latin typeface="Segoe UI"/>
                <a:cs typeface="Segoe UI"/>
              </a:rPr>
              <a:t>курсове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2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1450" spc="-5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8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33320" y="4578932"/>
            <a:ext cx="1693319" cy="27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1" dirty="0">
                <a:solidFill>
                  <a:srgbClr val="3E4C5D"/>
                </a:solidFill>
                <a:latin typeface="Segoe UI"/>
                <a:cs typeface="Segoe UI"/>
              </a:rPr>
              <a:t>събития</a:t>
            </a:r>
            <a:r>
              <a:rPr sz="1450" spc="-14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2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1450" spc="1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7" dirty="0">
                <a:solidFill>
                  <a:srgbClr val="3E4C5D"/>
                </a:solidFill>
                <a:latin typeface="Segoe UI"/>
                <a:cs typeface="Segoe UI"/>
              </a:rPr>
              <a:t>SoftUni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44365" y="5252032"/>
            <a:ext cx="3248434" cy="49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0" dirty="0">
                <a:solidFill>
                  <a:srgbClr val="3E4C5D"/>
                </a:solidFill>
                <a:latin typeface="Segoe UI"/>
                <a:cs typeface="Segoe UI"/>
              </a:rPr>
              <a:t>Специални</a:t>
            </a:r>
            <a:r>
              <a:rPr sz="1450" spc="58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3" dirty="0">
                <a:solidFill>
                  <a:srgbClr val="3E4C5D"/>
                </a:solidFill>
                <a:latin typeface="Segoe UI"/>
                <a:cs typeface="Segoe UI"/>
              </a:rPr>
              <a:t>отстъпки</a:t>
            </a:r>
            <a:r>
              <a:rPr sz="1450" spc="50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в</a:t>
            </a:r>
            <a:r>
              <a:rPr sz="1450" spc="56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25" dirty="0">
                <a:solidFill>
                  <a:srgbClr val="3E4C5D"/>
                </a:solidFill>
                <a:latin typeface="Segoe UI"/>
                <a:cs typeface="Segoe UI"/>
              </a:rPr>
              <a:t>търговските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8" dirty="0">
                <a:solidFill>
                  <a:srgbClr val="3E4C5D"/>
                </a:solidFill>
                <a:latin typeface="Segoe UI"/>
                <a:cs typeface="Segoe UI"/>
              </a:rPr>
              <a:t>мрежи</a:t>
            </a:r>
            <a:r>
              <a:rPr sz="1450" spc="-1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1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1450" spc="-69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Grand</a:t>
            </a:r>
            <a:r>
              <a:rPr sz="1450" spc="-12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7" dirty="0">
                <a:solidFill>
                  <a:srgbClr val="3E4C5D"/>
                </a:solidFill>
                <a:latin typeface="Segoe UI"/>
                <a:cs typeface="Segoe UI"/>
              </a:rPr>
              <a:t>Optics </a:t>
            </a:r>
            <a:r>
              <a:rPr sz="145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  <a:r>
              <a:rPr sz="1450" spc="-3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450" spc="-11" dirty="0">
                <a:solidFill>
                  <a:srgbClr val="3E4C5D"/>
                </a:solidFill>
                <a:latin typeface="Segoe UI"/>
                <a:cs typeface="Segoe UI"/>
              </a:rPr>
              <a:t>PostBank.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26789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6927" y="252412"/>
            <a:ext cx="6071090" cy="1069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6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20" dirty="0">
                <a:solidFill>
                  <a:srgbClr val="3E4C5D"/>
                </a:solidFill>
                <a:latin typeface="Segoe UI"/>
                <a:cs typeface="Segoe UI"/>
              </a:rPr>
              <a:t>Системи,</a:t>
            </a:r>
            <a:r>
              <a:rPr sz="3250" b="1" spc="-11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46" dirty="0">
                <a:solidFill>
                  <a:srgbClr val="3E4C5D"/>
                </a:solidFill>
                <a:latin typeface="Segoe UI"/>
                <a:cs typeface="Segoe UI"/>
              </a:rPr>
              <a:t>които</a:t>
            </a:r>
            <a:r>
              <a:rPr sz="3250" b="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15" dirty="0">
                <a:solidFill>
                  <a:srgbClr val="3E4C5D"/>
                </a:solidFill>
                <a:latin typeface="Segoe UI"/>
                <a:cs typeface="Segoe UI"/>
              </a:rPr>
              <a:t>използваме</a:t>
            </a:r>
            <a:r>
              <a:rPr sz="3250" b="1" spc="-8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</a:p>
          <a:p>
            <a:pPr marL="0" marR="0">
              <a:lnSpc>
                <a:spcPts val="3828"/>
              </a:lnSpc>
              <a:spcBef>
                <a:spcPts val="0"/>
              </a:spcBef>
              <a:spcAft>
                <a:spcPts val="0"/>
              </a:spcAft>
            </a:pPr>
            <a:r>
              <a:rPr sz="3250" b="1" spc="-28" dirty="0">
                <a:solidFill>
                  <a:srgbClr val="3E4C5D"/>
                </a:solidFill>
                <a:latin typeface="Segoe UI"/>
                <a:cs typeface="Segoe UI"/>
              </a:rPr>
              <a:t>важни</a:t>
            </a:r>
            <a:r>
              <a:rPr sz="3250" b="1" spc="1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3250" b="1" spc="-31" dirty="0">
                <a:solidFill>
                  <a:srgbClr val="3E4C5D"/>
                </a:solidFill>
                <a:latin typeface="Segoe UI"/>
                <a:cs typeface="Segoe UI"/>
              </a:rPr>
              <a:t>линкове: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3592" y="2020534"/>
            <a:ext cx="3207436" cy="59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  <a:r>
              <a:rPr sz="1600" spc="1292" dirty="0">
                <a:solidFill>
                  <a:srgbClr val="3E4C5D"/>
                </a:solidFill>
                <a:latin typeface="Times New Roman"/>
                <a:cs typeface="Times New Roman"/>
              </a:rPr>
              <a:t> </a:t>
            </a:r>
            <a:r>
              <a:rPr sz="1600" b="1" spc="-31" dirty="0">
                <a:solidFill>
                  <a:srgbClr val="3E4C5D"/>
                </a:solidFill>
                <a:latin typeface="Segoe UI"/>
                <a:cs typeface="Segoe UI"/>
              </a:rPr>
              <a:t>E-mail</a:t>
            </a:r>
            <a:r>
              <a:rPr sz="1600" b="1" spc="187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E4C5D"/>
                </a:solidFill>
                <a:latin typeface="Segoe UI"/>
                <a:cs typeface="Segoe UI"/>
              </a:rPr>
              <a:t>–</a:t>
            </a:r>
            <a:r>
              <a:rPr sz="1600" spc="-3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11" dirty="0">
                <a:solidFill>
                  <a:srgbClr val="3E4C5D"/>
                </a:solidFill>
                <a:latin typeface="Segoe UI"/>
                <a:cs typeface="Segoe UI"/>
              </a:rPr>
              <a:t>Outlook,</a:t>
            </a:r>
            <a:r>
              <a:rPr sz="1600" spc="203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21" dirty="0">
                <a:solidFill>
                  <a:srgbClr val="3E4C5D"/>
                </a:solidFill>
                <a:latin typeface="Segoe UI"/>
                <a:cs typeface="Segoe UI"/>
              </a:rPr>
              <a:t>Thunderbird;</a:t>
            </a:r>
          </a:p>
          <a:p>
            <a:pPr marL="0" marR="0">
              <a:lnSpc>
                <a:spcPts val="2094"/>
              </a:lnSpc>
              <a:spcBef>
                <a:spcPts val="159"/>
              </a:spcBef>
              <a:spcAft>
                <a:spcPts val="0"/>
              </a:spcAft>
            </a:pPr>
            <a:r>
              <a:rPr sz="155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  <a:r>
              <a:rPr sz="1550" spc="1322" dirty="0">
                <a:solidFill>
                  <a:srgbClr val="3E4C5D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3E4C5D"/>
                </a:solidFill>
                <a:latin typeface="Segoe UI"/>
                <a:cs typeface="Segoe UI"/>
              </a:rPr>
              <a:t>Microsoft</a:t>
            </a:r>
            <a:r>
              <a:rPr sz="1550" b="1" spc="15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550" b="1" spc="10" dirty="0">
                <a:solidFill>
                  <a:srgbClr val="3E4C5D"/>
                </a:solidFill>
                <a:latin typeface="Segoe UI"/>
                <a:cs typeface="Segoe UI"/>
              </a:rPr>
              <a:t>Office</a:t>
            </a:r>
            <a:r>
              <a:rPr sz="1550" b="1" spc="6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550" b="1" spc="14" dirty="0">
                <a:solidFill>
                  <a:srgbClr val="3E4C5D"/>
                </a:solidFill>
                <a:latin typeface="Segoe UI"/>
                <a:cs typeface="Segoe UI"/>
              </a:rPr>
              <a:t>365</a:t>
            </a:r>
            <a:r>
              <a:rPr sz="1550" dirty="0">
                <a:solidFill>
                  <a:srgbClr val="3E4C5D"/>
                </a:solidFill>
                <a:latin typeface="Segoe UI"/>
                <a:cs typeface="Segoe UI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3592" y="2599491"/>
            <a:ext cx="5504974" cy="249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E4C5D"/>
                </a:solidFill>
                <a:latin typeface="Arial"/>
                <a:cs typeface="Arial"/>
                <a:hlinkClick r:id="rId3"/>
              </a:rPr>
              <a:t>•</a:t>
            </a:r>
            <a:r>
              <a:rPr sz="1600" spc="1292" dirty="0">
                <a:solidFill>
                  <a:srgbClr val="3E4C5D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600" b="1" u="sng" spc="-44" dirty="0">
                <a:solidFill>
                  <a:srgbClr val="0000FF"/>
                </a:solidFill>
                <a:latin typeface="Segoe UI"/>
                <a:cs typeface="Segoe UI"/>
                <a:hlinkClick r:id="rId3"/>
              </a:rPr>
              <a:t>Telegram</a:t>
            </a:r>
            <a:r>
              <a:rPr sz="1600" b="1" spc="245" dirty="0">
                <a:solidFill>
                  <a:srgbClr val="0000FF"/>
                </a:solidFill>
                <a:latin typeface="Segoe UI"/>
                <a:cs typeface="Segoe UI"/>
                <a:hlinkClick r:id="rId3"/>
              </a:rPr>
              <a:t> </a:t>
            </a:r>
            <a:r>
              <a:rPr sz="1600" spc="-21" dirty="0">
                <a:solidFill>
                  <a:srgbClr val="3E4C5D"/>
                </a:solidFill>
                <a:latin typeface="Segoe UI"/>
                <a:cs typeface="Segoe UI"/>
              </a:rPr>
              <a:t>–</a:t>
            </a:r>
            <a:r>
              <a:rPr sz="1600" spc="-21" dirty="0" err="1">
                <a:solidFill>
                  <a:srgbClr val="3E4C5D"/>
                </a:solidFill>
                <a:latin typeface="Segoe UI"/>
                <a:cs typeface="Segoe UI"/>
              </a:rPr>
              <a:t>вътреш</a:t>
            </a:r>
            <a:r>
              <a:rPr lang="bg-BG" sz="1600" spc="-21" dirty="0">
                <a:solidFill>
                  <a:srgbClr val="3E4C5D"/>
                </a:solidFill>
                <a:latin typeface="Segoe UI"/>
                <a:cs typeface="Segoe UI"/>
              </a:rPr>
              <a:t>н</a:t>
            </a:r>
            <a:r>
              <a:rPr sz="1600" spc="-21" dirty="0">
                <a:solidFill>
                  <a:srgbClr val="3E4C5D"/>
                </a:solidFill>
                <a:latin typeface="Segoe UI"/>
                <a:cs typeface="Segoe UI"/>
              </a:rPr>
              <a:t>а</a:t>
            </a:r>
            <a:r>
              <a:rPr sz="1600" spc="11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20" dirty="0" err="1">
                <a:solidFill>
                  <a:srgbClr val="3E4C5D"/>
                </a:solidFill>
                <a:latin typeface="Segoe UI"/>
                <a:cs typeface="Segoe UI"/>
              </a:rPr>
              <a:t>комуникация</a:t>
            </a:r>
            <a:endParaRPr sz="1600" spc="-15" dirty="0">
              <a:solidFill>
                <a:srgbClr val="3E4C5D"/>
              </a:solidFill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592" y="2950851"/>
            <a:ext cx="5943505" cy="249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  <a:r>
              <a:rPr sz="1600" spc="1292" dirty="0">
                <a:solidFill>
                  <a:srgbClr val="3E4C5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E4C5D"/>
                </a:solidFill>
                <a:latin typeface="Segoe UI"/>
                <a:cs typeface="Segoe UI"/>
              </a:rPr>
              <a:t>One</a:t>
            </a:r>
            <a:r>
              <a:rPr sz="1600" b="1" spc="-3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b="1" spc="-34" dirty="0">
                <a:solidFill>
                  <a:srgbClr val="3E4C5D"/>
                </a:solidFill>
                <a:latin typeface="Segoe UI"/>
                <a:cs typeface="Segoe UI"/>
              </a:rPr>
              <a:t>Drive</a:t>
            </a:r>
            <a:r>
              <a:rPr sz="1600" b="1" spc="16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E4C5D"/>
                </a:solidFill>
                <a:latin typeface="Segoe UI"/>
                <a:cs typeface="Segoe UI"/>
              </a:rPr>
              <a:t>–</a:t>
            </a:r>
            <a:r>
              <a:rPr sz="1600" spc="4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15" dirty="0" err="1">
                <a:solidFill>
                  <a:srgbClr val="3E4C5D"/>
                </a:solidFill>
                <a:latin typeface="Segoe UI"/>
                <a:cs typeface="Segoe UI"/>
              </a:rPr>
              <a:t>съхран</a:t>
            </a:r>
            <a:r>
              <a:rPr lang="bg-BG" sz="1600" spc="-15" dirty="0">
                <a:solidFill>
                  <a:srgbClr val="3E4C5D"/>
                </a:solidFill>
                <a:latin typeface="Segoe UI"/>
                <a:cs typeface="Segoe UI"/>
              </a:rPr>
              <a:t>е</a:t>
            </a:r>
            <a:r>
              <a:rPr sz="1600" spc="-15" dirty="0" err="1">
                <a:solidFill>
                  <a:srgbClr val="3E4C5D"/>
                </a:solidFill>
                <a:latin typeface="Segoe UI"/>
                <a:cs typeface="Segoe UI"/>
              </a:rPr>
              <a:t>ние</a:t>
            </a:r>
            <a:r>
              <a:rPr sz="1600" spc="8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23" dirty="0" err="1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1600" spc="4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21" dirty="0" err="1">
                <a:solidFill>
                  <a:srgbClr val="3E4C5D"/>
                </a:solidFill>
                <a:latin typeface="Segoe UI"/>
                <a:cs typeface="Segoe UI"/>
              </a:rPr>
              <a:t>документи</a:t>
            </a:r>
            <a:endParaRPr sz="1600" dirty="0">
              <a:solidFill>
                <a:srgbClr val="3E4C5D"/>
              </a:solidFill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421" y="3302211"/>
            <a:ext cx="4803464" cy="304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4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  <a:r>
              <a:rPr sz="1550" spc="1322" dirty="0">
                <a:solidFill>
                  <a:srgbClr val="3E4C5D"/>
                </a:solidFill>
                <a:latin typeface="Times New Roman"/>
                <a:cs typeface="Times New Roman"/>
              </a:rPr>
              <a:t> </a:t>
            </a:r>
            <a:r>
              <a:rPr sz="1550" b="1" spc="12" dirty="0">
                <a:solidFill>
                  <a:srgbClr val="3E4C5D"/>
                </a:solidFill>
                <a:latin typeface="Segoe UI"/>
                <a:cs typeface="Segoe UI"/>
              </a:rPr>
              <a:t>Planner</a:t>
            </a:r>
            <a:r>
              <a:rPr sz="1550" b="1" spc="7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550" dirty="0">
                <a:solidFill>
                  <a:srgbClr val="3E4C5D"/>
                </a:solidFill>
                <a:latin typeface="Segoe UI"/>
                <a:cs typeface="Segoe UI"/>
              </a:rPr>
              <a:t>–</a:t>
            </a:r>
            <a:r>
              <a:rPr sz="1550" spc="7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550" spc="25" dirty="0">
                <a:solidFill>
                  <a:srgbClr val="3E4C5D"/>
                </a:solidFill>
                <a:latin typeface="Segoe UI"/>
                <a:cs typeface="Segoe UI"/>
              </a:rPr>
              <a:t>система</a:t>
            </a:r>
            <a:r>
              <a:rPr sz="1550" spc="-4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550" spc="-15" dirty="0">
                <a:solidFill>
                  <a:srgbClr val="3E4C5D"/>
                </a:solidFill>
                <a:latin typeface="Segoe UI"/>
                <a:cs typeface="Segoe UI"/>
              </a:rPr>
              <a:t>за</a:t>
            </a:r>
            <a:r>
              <a:rPr sz="1550" spc="7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550" spc="10" dirty="0">
                <a:solidFill>
                  <a:srgbClr val="3E4C5D"/>
                </a:solidFill>
                <a:latin typeface="Segoe UI"/>
                <a:cs typeface="Segoe UI"/>
              </a:rPr>
              <a:t>проследяване</a:t>
            </a:r>
            <a:r>
              <a:rPr sz="1550" spc="17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550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1550" spc="5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550" spc="12" dirty="0">
                <a:solidFill>
                  <a:srgbClr val="3E4C5D"/>
                </a:solidFill>
                <a:latin typeface="Segoe UI"/>
                <a:cs typeface="Segoe UI"/>
              </a:rPr>
              <a:t>таскове;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8421" y="3656413"/>
            <a:ext cx="6019001" cy="30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E4C5D"/>
                </a:solidFill>
                <a:latin typeface="Arial"/>
                <a:cs typeface="Arial"/>
              </a:rPr>
              <a:t>•</a:t>
            </a:r>
            <a:r>
              <a:rPr sz="1600" spc="1292" dirty="0">
                <a:solidFill>
                  <a:srgbClr val="3E4C5D"/>
                </a:solidFill>
                <a:latin typeface="Times New Roman"/>
                <a:cs typeface="Times New Roman"/>
              </a:rPr>
              <a:t> </a:t>
            </a:r>
            <a:r>
              <a:rPr sz="1600" b="1" spc="-11" dirty="0">
                <a:solidFill>
                  <a:srgbClr val="3E4C5D"/>
                </a:solidFill>
                <a:latin typeface="Segoe UI"/>
                <a:cs typeface="Segoe UI"/>
              </a:rPr>
              <a:t>GitHub</a:t>
            </a:r>
            <a:r>
              <a:rPr sz="1600" dirty="0">
                <a:solidFill>
                  <a:srgbClr val="3E4C5D"/>
                </a:solidFill>
                <a:latin typeface="Segoe UI"/>
                <a:cs typeface="Segoe UI"/>
              </a:rPr>
              <a:t>–</a:t>
            </a:r>
            <a:r>
              <a:rPr sz="1600" spc="3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37" dirty="0">
                <a:solidFill>
                  <a:srgbClr val="3E4C5D"/>
                </a:solidFill>
                <a:latin typeface="Segoe UI"/>
                <a:cs typeface="Segoe UI"/>
              </a:rPr>
              <a:t>за</a:t>
            </a:r>
            <a:r>
              <a:rPr sz="1600" spc="5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28" dirty="0">
                <a:solidFill>
                  <a:srgbClr val="3E4C5D"/>
                </a:solidFill>
                <a:latin typeface="Segoe UI"/>
                <a:cs typeface="Segoe UI"/>
              </a:rPr>
              <a:t>бъгове</a:t>
            </a:r>
            <a:r>
              <a:rPr sz="1600" spc="175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  <a:r>
              <a:rPr sz="1600" spc="-1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E4C5D"/>
                </a:solidFill>
                <a:latin typeface="Segoe UI"/>
                <a:cs typeface="Segoe UI"/>
              </a:rPr>
              <a:t>технически</a:t>
            </a:r>
            <a:r>
              <a:rPr sz="1600" spc="66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21" dirty="0">
                <a:solidFill>
                  <a:srgbClr val="3E4C5D"/>
                </a:solidFill>
                <a:latin typeface="Segoe UI"/>
                <a:cs typeface="Segoe UI"/>
              </a:rPr>
              <a:t>проблеми</a:t>
            </a:r>
            <a:r>
              <a:rPr sz="1600" spc="15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23" dirty="0">
                <a:solidFill>
                  <a:srgbClr val="3E4C5D"/>
                </a:solidFill>
                <a:latin typeface="Segoe UI"/>
                <a:cs typeface="Segoe UI"/>
              </a:rPr>
              <a:t>по</a:t>
            </a:r>
            <a:r>
              <a:rPr sz="1600" spc="70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E4C5D"/>
                </a:solidFill>
                <a:latin typeface="Segoe UI"/>
                <a:cs typeface="Segoe UI"/>
              </a:rPr>
              <a:t>платформите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4853" y="3974038"/>
            <a:ext cx="1262457" cy="30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600" spc="-23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1600" spc="4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31" dirty="0">
                <a:solidFill>
                  <a:srgbClr val="3E4C5D"/>
                </a:solidFill>
                <a:latin typeface="Segoe UI"/>
                <a:cs typeface="Segoe UI"/>
              </a:rPr>
              <a:t>СофтУни;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98421" y="4315609"/>
            <a:ext cx="5081113" cy="249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E4C5D"/>
                </a:solidFill>
                <a:latin typeface="Arial"/>
                <a:cs typeface="Arial"/>
                <a:hlinkClick r:id="rId4"/>
              </a:rPr>
              <a:t>•</a:t>
            </a:r>
            <a:r>
              <a:rPr sz="1600" spc="1292" dirty="0">
                <a:solidFill>
                  <a:srgbClr val="3E4C5D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600" b="1" u="sng" dirty="0">
                <a:solidFill>
                  <a:srgbClr val="0000FF"/>
                </a:solidFill>
                <a:latin typeface="Segoe UI"/>
                <a:cs typeface="Segoe UI"/>
                <a:hlinkClick r:id="rId4"/>
              </a:rPr>
              <a:t>SoftUni.bg</a:t>
            </a:r>
            <a:r>
              <a:rPr sz="1600" b="1" u="sng" spc="81" dirty="0">
                <a:solidFill>
                  <a:srgbClr val="0000FF"/>
                </a:solidFill>
                <a:latin typeface="Segoe UI"/>
                <a:cs typeface="Segoe UI"/>
                <a:hlinkClick r:id="rId4"/>
              </a:rPr>
              <a:t> </a:t>
            </a:r>
            <a:r>
              <a:rPr sz="1600" dirty="0">
                <a:solidFill>
                  <a:srgbClr val="3E4C5D"/>
                </a:solidFill>
                <a:latin typeface="Segoe UI"/>
                <a:cs typeface="Segoe UI"/>
              </a:rPr>
              <a:t>–</a:t>
            </a:r>
            <a:r>
              <a:rPr sz="1600" spc="-34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E4C5D"/>
                </a:solidFill>
                <a:latin typeface="Segoe UI"/>
                <a:cs typeface="Segoe UI"/>
              </a:rPr>
              <a:t>запазване</a:t>
            </a:r>
            <a:r>
              <a:rPr sz="1600" spc="16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23" dirty="0">
                <a:solidFill>
                  <a:srgbClr val="3E4C5D"/>
                </a:solidFill>
                <a:latin typeface="Segoe UI"/>
                <a:cs typeface="Segoe UI"/>
              </a:rPr>
              <a:t>на</a:t>
            </a:r>
            <a:r>
              <a:rPr sz="1600" spc="41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E4C5D"/>
                </a:solidFill>
                <a:latin typeface="Segoe UI"/>
                <a:cs typeface="Segoe UI"/>
              </a:rPr>
              <a:t>зали</a:t>
            </a:r>
            <a:r>
              <a:rPr sz="1600" spc="72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E4C5D"/>
                </a:solidFill>
                <a:latin typeface="Segoe UI"/>
                <a:cs typeface="Segoe UI"/>
              </a:rPr>
              <a:t>и</a:t>
            </a:r>
            <a:r>
              <a:rPr sz="1600" spc="-18" dirty="0">
                <a:solidFill>
                  <a:srgbClr val="3E4C5D"/>
                </a:solidFill>
                <a:latin typeface="Segoe UI"/>
                <a:cs typeface="Segoe UI"/>
              </a:rPr>
              <a:t> </a:t>
            </a:r>
            <a:r>
              <a:rPr sz="1600" dirty="0" err="1">
                <a:solidFill>
                  <a:srgbClr val="3E4C5D"/>
                </a:solidFill>
                <a:latin typeface="Segoe UI"/>
                <a:cs typeface="Segoe UI"/>
              </a:rPr>
              <a:t>администрация</a:t>
            </a:r>
            <a:r>
              <a:rPr sz="1600" dirty="0">
                <a:solidFill>
                  <a:srgbClr val="3E4C5D"/>
                </a:solidFill>
                <a:latin typeface="Segoe UI"/>
                <a:cs typeface="Segoe UI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527</Words>
  <Application>Microsoft Office PowerPoint</Application>
  <PresentationFormat>Widescreen</PresentationFormat>
  <Paragraphs>166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Цели</vt:lpstr>
      <vt:lpstr>Програма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Sanya Kasurova</cp:lastModifiedBy>
  <cp:revision>10</cp:revision>
  <dcterms:modified xsi:type="dcterms:W3CDTF">2020-09-24T13:26:39Z</dcterms:modified>
</cp:coreProperties>
</file>