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22"/>
  </p:notesMasterIdLst>
  <p:handoutMasterIdLst>
    <p:handoutMasterId r:id="rId23"/>
  </p:handoutMasterIdLst>
  <p:sldIdLst>
    <p:sldId id="1137" r:id="rId4"/>
    <p:sldId id="1138" r:id="rId5"/>
    <p:sldId id="1210" r:id="rId6"/>
    <p:sldId id="1201" r:id="rId7"/>
    <p:sldId id="1186" r:id="rId8"/>
    <p:sldId id="1206" r:id="rId9"/>
    <p:sldId id="1198" r:id="rId10"/>
    <p:sldId id="1208" r:id="rId11"/>
    <p:sldId id="1199" r:id="rId12"/>
    <p:sldId id="1207" r:id="rId13"/>
    <p:sldId id="1209" r:id="rId14"/>
    <p:sldId id="1212" r:id="rId15"/>
    <p:sldId id="1179" r:id="rId16"/>
    <p:sldId id="1180" r:id="rId17"/>
    <p:sldId id="1202" r:id="rId18"/>
    <p:sldId id="1182" r:id="rId19"/>
    <p:sldId id="1183" r:id="rId20"/>
    <p:sldId id="118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  <p14:sldId id="1210"/>
          </p14:sldIdLst>
        </p14:section>
        <p14:section name="What are Expression Trees?" id="{93C1CB9A-8AB1-4ABE-BA96-CD70AC26FE31}">
          <p14:sldIdLst>
            <p14:sldId id="1201"/>
            <p14:sldId id="1186"/>
            <p14:sldId id="1206"/>
            <p14:sldId id="1198"/>
            <p14:sldId id="1208"/>
            <p14:sldId id="1199"/>
            <p14:sldId id="1207"/>
            <p14:sldId id="1209"/>
            <p14:sldId id="1212"/>
          </p14:sldIdLst>
        </p14:section>
        <p14:section name="Conclusion" id="{63F5C426-1202-4D38-BCC3-6860069A52C2}">
          <p14:sldIdLst>
            <p14:sldId id="1179"/>
            <p14:sldId id="1180"/>
            <p14:sldId id="1202"/>
            <p14:sldId id="1182"/>
            <p14:sldId id="1183"/>
            <p14:sldId id="11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89435" autoAdjust="0"/>
  </p:normalViewPr>
  <p:slideViewPr>
    <p:cSldViewPr>
      <p:cViewPr varScale="1">
        <p:scale>
          <a:sx n="88" d="100"/>
          <a:sy n="88" d="100"/>
        </p:scale>
        <p:origin x="26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202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50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1" r:id="rId16"/>
    <p:sldLayoutId id="2147483702" r:id="rId17"/>
    <p:sldLayoutId id="214748370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 smtClean="0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bg-BG" dirty="0"/>
          </a:p>
        </p:txBody>
      </p:sp>
      <p:pic>
        <p:nvPicPr>
          <p:cNvPr id="4098" name="Picture 2" descr="Резултат с изображение за „C# png“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09" y="16916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dynamic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Резултат с изображение за „dynamic png“&quot;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29540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1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using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keyword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  <a:r>
              <a:rPr lang="en-US" b="1" dirty="0">
                <a:solidFill>
                  <a:schemeClr val="bg1"/>
                </a:solidFill>
              </a:rPr>
              <a:t> typed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decided</a:t>
            </a:r>
            <a:r>
              <a:rPr lang="en-US" dirty="0"/>
              <a:t> by the compiler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sz="3200" b="1" dirty="0">
                <a:solidFill>
                  <a:schemeClr val="bg1"/>
                </a:solidFill>
              </a:rPr>
              <a:t>run time</a:t>
            </a:r>
          </a:p>
          <a:p>
            <a:r>
              <a:rPr lang="en-US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can be </a:t>
            </a:r>
            <a:r>
              <a:rPr lang="en-US" dirty="0"/>
              <a:t>used for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values from the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IntelliSense is </a:t>
            </a:r>
            <a:r>
              <a:rPr lang="en-US" sz="3200" b="1" dirty="0" smtClean="0">
                <a:solidFill>
                  <a:schemeClr val="bg1"/>
                </a:solidFill>
              </a:rPr>
              <a:t>missing</a:t>
            </a:r>
            <a:endParaRPr lang="bg-BG" sz="3200" b="1" dirty="0" smtClean="0">
              <a:solidFill>
                <a:schemeClr val="bg1"/>
              </a:solidFill>
            </a:endParaRPr>
          </a:p>
          <a:p>
            <a:r>
              <a:rPr lang="en-US" dirty="0"/>
              <a:t>Custom dynamic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dynamic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6093" y="1382154"/>
            <a:ext cx="10958580" cy="1562067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dynamic</a:t>
            </a:r>
            <a:r>
              <a:rPr lang="en-US" sz="2800" dirty="0" smtClean="0"/>
              <a:t> </a:t>
            </a:r>
            <a:r>
              <a:rPr lang="en-US" sz="2800" dirty="0"/>
              <a:t>myDynamic = 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 myDynamic = </a:t>
            </a:r>
            <a:r>
              <a:rPr lang="en-US" sz="2800" dirty="0" smtClean="0">
                <a:solidFill>
                  <a:schemeClr val="bg1"/>
                </a:solidFill>
              </a:rPr>
              <a:t>"string"</a:t>
            </a:r>
            <a:r>
              <a:rPr lang="en-US" sz="2800" dirty="0"/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 Console.WriteLine(myDynamic); </a:t>
            </a:r>
            <a:r>
              <a:rPr lang="en-US" sz="2800" dirty="0" smtClean="0">
                <a:solidFill>
                  <a:schemeClr val="accent2"/>
                </a:solidFill>
              </a:rPr>
              <a:t>// 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dynamic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093" y="3117025"/>
            <a:ext cx="1095858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 dynamic</a:t>
            </a:r>
            <a:r>
              <a:rPr lang="en-US" sz="2800" dirty="0" smtClean="0"/>
              <a:t> </a:t>
            </a:r>
            <a:r>
              <a:rPr lang="en-US" sz="2800" dirty="0"/>
              <a:t>myNumber = </a:t>
            </a:r>
            <a:r>
              <a:rPr lang="en-US" sz="2800" dirty="0">
                <a:solidFill>
                  <a:schemeClr val="bg1"/>
                </a:solidFill>
              </a:rPr>
              <a:t>"10"</a:t>
            </a:r>
            <a:r>
              <a:rPr lang="en-US" sz="28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 dynamic</a:t>
            </a:r>
            <a:r>
              <a:rPr lang="en-US" sz="2800" dirty="0" smtClean="0"/>
              <a:t> </a:t>
            </a:r>
            <a:r>
              <a:rPr lang="en-US" sz="2800" dirty="0"/>
              <a:t>testSum = myNumber 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/>
              <a:t> 10</a:t>
            </a:r>
            <a:r>
              <a:rPr lang="en-US" sz="2800" dirty="0" smtClean="0"/>
              <a:t>; </a:t>
            </a:r>
            <a:r>
              <a:rPr lang="en-US" sz="2800" dirty="0">
                <a:solidFill>
                  <a:schemeClr val="accent2"/>
                </a:solidFill>
              </a:rPr>
              <a:t>// </a:t>
            </a:r>
            <a:r>
              <a:rPr lang="en-US" sz="2800" dirty="0" smtClean="0">
                <a:solidFill>
                  <a:schemeClr val="accent2"/>
                </a:solidFill>
              </a:rPr>
              <a:t>Run Time error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Console.WriteLine(testSum); 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093" y="4800600"/>
            <a:ext cx="10958580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dynamic</a:t>
            </a:r>
            <a:r>
              <a:rPr lang="en-US" sz="2800" dirty="0"/>
              <a:t> myInt = </a:t>
            </a:r>
            <a:r>
              <a:rPr lang="en-US" sz="2800" dirty="0" smtClean="0"/>
              <a:t>10;</a:t>
            </a:r>
            <a:br>
              <a:rPr lang="en-US" sz="2800" dirty="0" smtClean="0"/>
            </a:br>
            <a:r>
              <a:rPr lang="en-US" sz="2800" dirty="0" smtClean="0"/>
              <a:t> myInt.</a:t>
            </a:r>
            <a:r>
              <a:rPr lang="en-US" sz="2800" dirty="0">
                <a:solidFill>
                  <a:schemeClr val="bg1"/>
                </a:solidFill>
              </a:rPr>
              <a:t>NonExistentMethod()</a:t>
            </a:r>
            <a:r>
              <a:rPr lang="en-US" sz="2800" dirty="0" smtClean="0"/>
              <a:t>; </a:t>
            </a:r>
            <a:r>
              <a:rPr lang="en-US" sz="2800" dirty="0">
                <a:solidFill>
                  <a:schemeClr val="accent2"/>
                </a:solidFill>
              </a:rPr>
              <a:t>// Run Time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9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82273" y="111846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644" y="1251646"/>
            <a:ext cx="8182246" cy="520106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200" b="1" dirty="0"/>
              <a:t>What Are Expression Trees?</a:t>
            </a:r>
          </a:p>
          <a:p>
            <a:r>
              <a:rPr lang="en-US" sz="3200" b="1" dirty="0"/>
              <a:t>Parsing Expressions</a:t>
            </a:r>
          </a:p>
          <a:p>
            <a:r>
              <a:rPr lang="en-US" sz="3200" b="1" dirty="0"/>
              <a:t>Creating Expressions</a:t>
            </a:r>
          </a:p>
          <a:p>
            <a:r>
              <a:rPr lang="en-US" sz="3200" b="1" dirty="0"/>
              <a:t>Dynamic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80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902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Expression </a:t>
            </a:r>
            <a:r>
              <a:rPr lang="en-US" dirty="0" smtClean="0"/>
              <a:t>Trees?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Parsing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/>
              <a:t>csharp-masterclass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Expression Trees</a:t>
            </a:r>
            <a:r>
              <a:rPr lang="bg-BG" dirty="0" smtClean="0"/>
              <a:t>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828800"/>
            <a:ext cx="2667000" cy="1632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Expression Trees are </a:t>
            </a:r>
            <a:r>
              <a:rPr lang="en-US" b="1" dirty="0" smtClean="0">
                <a:solidFill>
                  <a:schemeClr val="bg1"/>
                </a:solidFill>
              </a:rPr>
              <a:t>data structure</a:t>
            </a:r>
            <a:r>
              <a:rPr lang="en-US" dirty="0" smtClean="0"/>
              <a:t> to represent </a:t>
            </a:r>
            <a:r>
              <a:rPr lang="en-US" sz="3400" b="1" dirty="0">
                <a:solidFill>
                  <a:schemeClr val="bg1"/>
                </a:solidFill>
              </a:rPr>
              <a:t>code syntax</a:t>
            </a:r>
          </a:p>
          <a:p>
            <a:pPr lvl="1"/>
            <a:r>
              <a:rPr lang="en-US" dirty="0" smtClean="0"/>
              <a:t>Sounds easier than it is, right?</a:t>
            </a:r>
          </a:p>
          <a:p>
            <a:r>
              <a:rPr lang="en-US" dirty="0" smtClean="0"/>
              <a:t>Commonly used with </a:t>
            </a:r>
            <a:r>
              <a:rPr lang="en-US" sz="3400" b="1" dirty="0">
                <a:solidFill>
                  <a:schemeClr val="bg1"/>
                </a:solidFill>
              </a:rPr>
              <a:t>lambda expressions</a:t>
            </a:r>
          </a:p>
          <a:p>
            <a:r>
              <a:rPr lang="en-US" dirty="0" smtClean="0"/>
              <a:t>Where will you need it?</a:t>
            </a:r>
          </a:p>
          <a:p>
            <a:pPr lvl="1"/>
            <a:r>
              <a:rPr lang="en-US" dirty="0" smtClean="0"/>
              <a:t>Most </a:t>
            </a:r>
            <a:r>
              <a:rPr lang="en-US" sz="3200" b="1" dirty="0" smtClean="0">
                <a:solidFill>
                  <a:schemeClr val="bg1"/>
                </a:solidFill>
              </a:rPr>
              <a:t>probably nowhere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At </a:t>
            </a:r>
            <a:r>
              <a:rPr lang="en-US" sz="3200" b="1" dirty="0" smtClean="0">
                <a:solidFill>
                  <a:schemeClr val="bg1"/>
                </a:solidFill>
              </a:rPr>
              <a:t>least not directly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dirty="0" smtClean="0"/>
              <a:t>Typically </a:t>
            </a:r>
            <a:r>
              <a:rPr lang="en-US" b="1" dirty="0" smtClean="0">
                <a:solidFill>
                  <a:schemeClr val="bg1"/>
                </a:solidFill>
              </a:rPr>
              <a:t>frameworks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chemeClr val="bg1"/>
                </a:solidFill>
              </a:rPr>
              <a:t>expression trees </a:t>
            </a:r>
          </a:p>
          <a:p>
            <a:pPr lvl="1"/>
            <a:r>
              <a:rPr lang="en-US" dirty="0" smtClean="0"/>
              <a:t>ASP.NET Core</a:t>
            </a:r>
          </a:p>
          <a:p>
            <a:pPr lvl="1"/>
            <a:r>
              <a:rPr lang="en-US" dirty="0" smtClean="0"/>
              <a:t>Entity Framework Core</a:t>
            </a:r>
          </a:p>
          <a:p>
            <a:pPr lvl="1"/>
            <a:r>
              <a:rPr lang="en-US" dirty="0" smtClean="0"/>
              <a:t>You own custom-never-heard-of-framework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Expression Trees</a:t>
            </a:r>
            <a:r>
              <a:rPr lang="bg-BG" smtClean="0"/>
              <a:t>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Parsing Expressions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Резултат с изображение за „parsing png“&quot;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143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584898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Constant</a:t>
            </a:r>
            <a:r>
              <a:rPr lang="en-US" dirty="0" smtClean="0"/>
              <a:t> Expression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Convert Expression (</a:t>
            </a:r>
            <a:r>
              <a:rPr lang="en-US" sz="3400" b="1" dirty="0">
                <a:solidFill>
                  <a:schemeClr val="bg1"/>
                </a:solidFill>
              </a:rPr>
              <a:t>Unary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Call</a:t>
            </a:r>
            <a:r>
              <a:rPr lang="en-US" dirty="0" smtClean="0"/>
              <a:t> – Instance or Static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Expression Lambda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Operator Expressions (</a:t>
            </a:r>
            <a:r>
              <a:rPr lang="en-US" sz="3400" b="1" dirty="0">
                <a:solidFill>
                  <a:schemeClr val="bg1"/>
                </a:solidFill>
              </a:rPr>
              <a:t>Binary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Arguments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Property </a:t>
            </a:r>
            <a:r>
              <a:rPr lang="en-US" sz="3400" b="1" dirty="0">
                <a:solidFill>
                  <a:schemeClr val="bg1"/>
                </a:solidFill>
              </a:rPr>
              <a:t>Getters</a:t>
            </a:r>
            <a:r>
              <a:rPr lang="en-US" dirty="0" smtClean="0"/>
              <a:t> (Nested Two)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Object With Default And Normal </a:t>
            </a:r>
            <a:r>
              <a:rPr lang="en-US" sz="3400" b="1" dirty="0">
                <a:solidFill>
                  <a:schemeClr val="bg1"/>
                </a:solidFill>
              </a:rPr>
              <a:t>Constructor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Object With Member </a:t>
            </a:r>
            <a:r>
              <a:rPr lang="en-US" sz="3400" b="1" dirty="0" smtClean="0">
                <a:solidFill>
                  <a:schemeClr val="bg1"/>
                </a:solidFill>
              </a:rPr>
              <a:t>Initialization</a:t>
            </a:r>
            <a:endParaRPr lang="bg-BG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Expression Visitor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Expression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Резултат с изображение за „creating png“&quot;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066800"/>
            <a:ext cx="29717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Expressions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Caching</a:t>
            </a:r>
            <a:r>
              <a:rPr lang="en-US" dirty="0" smtClean="0"/>
              <a:t> Expressions - normal, in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New Object </a:t>
            </a:r>
            <a:r>
              <a:rPr lang="en-US" dirty="0" smtClean="0"/>
              <a:t>Expressions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Method </a:t>
            </a:r>
            <a:r>
              <a:rPr lang="en-US" b="1" dirty="0" smtClean="0">
                <a:solidFill>
                  <a:schemeClr val="bg1"/>
                </a:solidFill>
              </a:rPr>
              <a:t>Call</a:t>
            </a:r>
            <a:r>
              <a:rPr lang="en-US" dirty="0" smtClean="0"/>
              <a:t> – Instance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Method </a:t>
            </a:r>
            <a:r>
              <a:rPr lang="en-US" b="1" dirty="0" smtClean="0">
                <a:solidFill>
                  <a:schemeClr val="bg1"/>
                </a:solidFill>
              </a:rPr>
              <a:t>Call With Parameters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MVC</a:t>
            </a:r>
            <a:r>
              <a:rPr lang="en-US" dirty="0" smtClean="0"/>
              <a:t> Style </a:t>
            </a:r>
            <a:r>
              <a:rPr lang="en-US" b="1" dirty="0">
                <a:solidFill>
                  <a:schemeClr val="bg1"/>
                </a:solidFill>
              </a:rPr>
              <a:t>Fast Property </a:t>
            </a:r>
            <a:r>
              <a:rPr lang="en-US" dirty="0" smtClean="0"/>
              <a:t>Getters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/>
              <a:t>Performance</a:t>
            </a:r>
            <a:endParaRPr lang="en-US" dirty="0" smtClean="0"/>
          </a:p>
          <a:p>
            <a:pPr marL="60903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377</Words>
  <Application>Microsoft Office PowerPoint</Application>
  <PresentationFormat>Custom</PresentationFormat>
  <Paragraphs>108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Expression Trees</vt:lpstr>
      <vt:lpstr>Table of Contents</vt:lpstr>
      <vt:lpstr>Have a Question?</vt:lpstr>
      <vt:lpstr>PowerPoint Presentation</vt:lpstr>
      <vt:lpstr>What are Expression Trees?</vt:lpstr>
      <vt:lpstr>PowerPoint Presentation</vt:lpstr>
      <vt:lpstr>Parsing Expressions</vt:lpstr>
      <vt:lpstr>PowerPoint Presentation</vt:lpstr>
      <vt:lpstr>Creating Expressions</vt:lpstr>
      <vt:lpstr>PowerPoint Presentation</vt:lpstr>
      <vt:lpstr>dynamic</vt:lpstr>
      <vt:lpstr>dynamic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Debugging Techniques</dc:title>
  <dc:subject>C# OOP – Practical Training Course @ SoftUni</dc:subject>
  <dc:creator/>
  <cp:keywords>C# OOP Basics, C#, OOP, Software University, SoftUni, programming, coding, software development, education, training, course</cp:keywords>
  <dc:description>C# OOP Basics Course @ SoftUni – https://softuni.bg/courses/csharp-oop</dc:description>
  <cp:lastModifiedBy/>
  <cp:revision>1</cp:revision>
  <dcterms:created xsi:type="dcterms:W3CDTF">2014-01-02T17:00:34Z</dcterms:created>
  <dcterms:modified xsi:type="dcterms:W3CDTF">2019-11-11T11:45:02Z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