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74" r:id="rId2"/>
    <p:sldId id="276" r:id="rId3"/>
    <p:sldId id="684" r:id="rId4"/>
    <p:sldId id="653" r:id="rId5"/>
    <p:sldId id="469" r:id="rId6"/>
    <p:sldId id="470" r:id="rId7"/>
    <p:sldId id="471" r:id="rId8"/>
    <p:sldId id="506" r:id="rId9"/>
    <p:sldId id="472" r:id="rId10"/>
    <p:sldId id="517" r:id="rId11"/>
    <p:sldId id="484" r:id="rId12"/>
    <p:sldId id="518" r:id="rId13"/>
    <p:sldId id="485" r:id="rId14"/>
    <p:sldId id="474" r:id="rId15"/>
    <p:sldId id="685" r:id="rId16"/>
    <p:sldId id="508" r:id="rId17"/>
    <p:sldId id="502" r:id="rId18"/>
    <p:sldId id="503" r:id="rId19"/>
    <p:sldId id="509" r:id="rId20"/>
    <p:sldId id="510" r:id="rId21"/>
    <p:sldId id="511" r:id="rId22"/>
    <p:sldId id="519" r:id="rId23"/>
    <p:sldId id="521" r:id="rId24"/>
    <p:sldId id="512" r:id="rId25"/>
    <p:sldId id="513" r:id="rId26"/>
    <p:sldId id="662" r:id="rId27"/>
    <p:sldId id="514" r:id="rId28"/>
    <p:sldId id="515" r:id="rId29"/>
    <p:sldId id="664" r:id="rId30"/>
    <p:sldId id="692" r:id="rId31"/>
    <p:sldId id="663" r:id="rId32"/>
    <p:sldId id="690" r:id="rId33"/>
    <p:sldId id="691" r:id="rId34"/>
    <p:sldId id="666" r:id="rId35"/>
    <p:sldId id="669" r:id="rId36"/>
    <p:sldId id="672" r:id="rId37"/>
    <p:sldId id="687" r:id="rId38"/>
    <p:sldId id="688" r:id="rId39"/>
    <p:sldId id="689" r:id="rId40"/>
    <p:sldId id="661" r:id="rId41"/>
    <p:sldId id="526" r:id="rId42"/>
    <p:sldId id="527" r:id="rId43"/>
    <p:sldId id="655" r:id="rId44"/>
    <p:sldId id="679" r:id="rId45"/>
    <p:sldId id="693" r:id="rId46"/>
    <p:sldId id="677" r:id="rId47"/>
    <p:sldId id="694" r:id="rId48"/>
    <p:sldId id="695" r:id="rId49"/>
    <p:sldId id="698" r:id="rId50"/>
    <p:sldId id="699" r:id="rId51"/>
    <p:sldId id="700" r:id="rId52"/>
    <p:sldId id="701" r:id="rId53"/>
    <p:sldId id="660" r:id="rId54"/>
    <p:sldId id="696" r:id="rId55"/>
    <p:sldId id="697" r:id="rId56"/>
    <p:sldId id="349" r:id="rId57"/>
    <p:sldId id="528" r:id="rId58"/>
    <p:sldId id="652" r:id="rId59"/>
    <p:sldId id="650" r:id="rId60"/>
    <p:sldId id="529" r:id="rId61"/>
    <p:sldId id="40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684"/>
            <p14:sldId id="653"/>
          </p14:sldIdLst>
        </p14:section>
        <p14:section name="Synchronous Programming" id="{B2115837-DCA9-46A8-ADAD-6E3138ECCEC2}">
          <p14:sldIdLst>
            <p14:sldId id="469"/>
            <p14:sldId id="470"/>
            <p14:sldId id="471"/>
            <p14:sldId id="506"/>
            <p14:sldId id="472"/>
          </p14:sldIdLst>
        </p14:section>
        <p14:section name="Asynchronous Programming" id="{93FC89DF-414B-4AF7-8DA1-D3100AF6FA66}">
          <p14:sldIdLst>
            <p14:sldId id="517"/>
            <p14:sldId id="484"/>
            <p14:sldId id="518"/>
            <p14:sldId id="485"/>
            <p14:sldId id="474"/>
            <p14:sldId id="685"/>
          </p14:sldIdLst>
        </p14:section>
        <p14:section name="Threads" id="{05BCF34A-8661-4AD7-B202-63D8D0FD3326}">
          <p14:sldIdLst>
            <p14:sldId id="508"/>
            <p14:sldId id="502"/>
            <p14:sldId id="503"/>
            <p14:sldId id="509"/>
            <p14:sldId id="510"/>
            <p14:sldId id="511"/>
            <p14:sldId id="519"/>
            <p14:sldId id="521"/>
            <p14:sldId id="512"/>
            <p14:sldId id="513"/>
            <p14:sldId id="662"/>
            <p14:sldId id="514"/>
            <p14:sldId id="515"/>
            <p14:sldId id="664"/>
            <p14:sldId id="692"/>
            <p14:sldId id="663"/>
            <p14:sldId id="690"/>
            <p14:sldId id="691"/>
          </p14:sldIdLst>
        </p14:section>
        <p14:section name="Thread Pool" id="{D65710C4-054E-4FAA-9F42-2C3BABE48655}">
          <p14:sldIdLst>
            <p14:sldId id="666"/>
            <p14:sldId id="669"/>
            <p14:sldId id="672"/>
            <p14:sldId id="687"/>
            <p14:sldId id="688"/>
            <p14:sldId id="689"/>
          </p14:sldIdLst>
        </p14:section>
        <p14:section name="Exception Handling" id="{9BF2BD32-DA11-4963-BCCF-6441FE1C48FB}">
          <p14:sldIdLst>
            <p14:sldId id="661"/>
            <p14:sldId id="526"/>
            <p14:sldId id="527"/>
          </p14:sldIdLst>
        </p14:section>
        <p14:section name="Synchronization" id="{0260C48C-FCCB-4FE3-9988-3F704EAE4622}">
          <p14:sldIdLst>
            <p14:sldId id="655"/>
            <p14:sldId id="679"/>
            <p14:sldId id="693"/>
            <p14:sldId id="677"/>
            <p14:sldId id="694"/>
            <p14:sldId id="695"/>
            <p14:sldId id="698"/>
            <p14:sldId id="699"/>
            <p14:sldId id="700"/>
            <p14:sldId id="701"/>
            <p14:sldId id="660"/>
            <p14:sldId id="696"/>
            <p14:sldId id="697"/>
          </p14:sldIdLst>
        </p14:section>
        <p14:section name="Conclusion" id="{10E03AB1-9AA8-4E86-9A64-D741901E50A2}">
          <p14:sldIdLst>
            <p14:sldId id="349"/>
            <p14:sldId id="528"/>
            <p14:sldId id="652"/>
            <p14:sldId id="650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3" autoAdjust="0"/>
    <p:restoredTop sz="87961" autoAdjust="0"/>
  </p:normalViewPr>
  <p:slideViewPr>
    <p:cSldViewPr snapToGrid="0" showGuides="1">
      <p:cViewPr>
        <p:scale>
          <a:sx n="75" d="100"/>
          <a:sy n="75" d="100"/>
        </p:scale>
        <p:origin x="475" y="67"/>
      </p:cViewPr>
      <p:guideLst>
        <p:guide orient="horz" pos="2184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F0165-907D-42AC-9829-43F910742F6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402009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42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6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8AC10-F912-4516-9F09-FAB94EB80C4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195940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9ED71-A76A-4D1B-9B89-526D0D5A122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214313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8A78A-834D-44F9-9C43-E9D0FC2299D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176426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C0B0A-87B6-4B32-BB52-7972CC8C2E0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0052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Multithreading Part I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2050" name="Picture 2" descr="Резултат с изображение за „multithreading funny“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15127" r="-685" b="8240"/>
          <a:stretch/>
        </p:blipFill>
        <p:spPr bwMode="auto">
          <a:xfrm>
            <a:off x="511175" y="1538011"/>
            <a:ext cx="7857050" cy="31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5087380"/>
            <a:ext cx="10961783" cy="768084"/>
          </a:xfrm>
        </p:spPr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FD0CB-BED3-4858-907A-3D4089FBD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72993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Program components can execute </a:t>
            </a:r>
            <a:r>
              <a:rPr lang="en-US" b="1" dirty="0">
                <a:solidFill>
                  <a:schemeClr val="bg1"/>
                </a:solidFill>
              </a:rPr>
              <a:t>in parallel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run alongside </a:t>
            </a:r>
            <a:r>
              <a:rPr lang="en-US" b="1" dirty="0">
                <a:solidFill>
                  <a:schemeClr val="bg1"/>
                </a:solidFill>
              </a:rPr>
              <a:t>other actions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Program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between threads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one thread </a:t>
            </a:r>
            <a:r>
              <a:rPr lang="en-US" dirty="0"/>
              <a:t>uses a resources, others </a:t>
            </a:r>
            <a:r>
              <a:rPr lang="en-US" b="1" dirty="0">
                <a:solidFill>
                  <a:schemeClr val="bg1"/>
                </a:solidFill>
              </a:rPr>
              <a:t>shouldn't use 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component is blocked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still run</a:t>
            </a:r>
          </a:p>
          <a:p>
            <a:pPr lvl="1"/>
            <a:r>
              <a:rPr lang="en-US" dirty="0"/>
              <a:t>UI runs separately and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remains </a:t>
            </a:r>
            <a:r>
              <a:rPr lang="en-US" b="1" dirty="0">
                <a:solidFill>
                  <a:schemeClr val="bg1"/>
                </a:solidFill>
              </a:rPr>
              <a:t>responsive</a:t>
            </a:r>
            <a:endParaRPr lang="bg-BG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Hard to know </a:t>
            </a:r>
            <a:r>
              <a:rPr lang="en-US" dirty="0"/>
              <a:t>which code parts are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r>
              <a:rPr lang="en-US" dirty="0"/>
              <a:t>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Harder than </a:t>
            </a:r>
            <a:r>
              <a:rPr lang="en-US" dirty="0"/>
              <a:t>usual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Have to protect </a:t>
            </a:r>
            <a:r>
              <a:rPr lang="en-US" dirty="0"/>
              <a:t>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Deadlocks</a:t>
            </a:r>
            <a:r>
              <a:rPr lang="en-US" dirty="0"/>
              <a:t> can </a:t>
            </a:r>
            <a:r>
              <a:rPr lang="en-US" dirty="0" smtClean="0"/>
              <a:t>occur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dirty="0" smtClean="0"/>
              <a:t>Maybe slower, than synchronous on a</a:t>
            </a:r>
            <a:br>
              <a:rPr lang="en-US" dirty="0" smtClean="0"/>
            </a:br>
            <a:r>
              <a:rPr lang="en-US" dirty="0" smtClean="0"/>
              <a:t>single core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72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8990417" cy="5276048"/>
          </a:xfrm>
        </p:spPr>
        <p:txBody>
          <a:bodyPr/>
          <a:lstStyle/>
          <a:p>
            <a:r>
              <a:rPr lang="en-US" dirty="0" smtClean="0"/>
              <a:t>A program may be </a:t>
            </a:r>
            <a:r>
              <a:rPr lang="en-US" b="1" dirty="0" smtClean="0">
                <a:solidFill>
                  <a:schemeClr val="bg1"/>
                </a:solidFill>
              </a:rPr>
              <a:t>asynchronous</a:t>
            </a:r>
            <a:r>
              <a:rPr lang="en-US" dirty="0" smtClean="0"/>
              <a:t>, but run on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single thread</a:t>
            </a:r>
          </a:p>
          <a:p>
            <a:pPr lvl="1"/>
            <a:r>
              <a:rPr lang="en-US" dirty="0" smtClean="0"/>
              <a:t>Javascript is a </a:t>
            </a:r>
            <a:r>
              <a:rPr lang="en-US" b="1" dirty="0" smtClean="0">
                <a:solidFill>
                  <a:schemeClr val="bg1"/>
                </a:solidFill>
              </a:rPr>
              <a:t>single threaded</a:t>
            </a:r>
            <a:r>
              <a:rPr lang="en-US" dirty="0" smtClean="0"/>
              <a:t>, but </a:t>
            </a:r>
            <a:r>
              <a:rPr lang="en-US" dirty="0" smtClean="0"/>
              <a:t>it</a:t>
            </a:r>
            <a:r>
              <a:rPr lang="bg-BG" dirty="0" smtClean="0"/>
              <a:t>'</a:t>
            </a:r>
            <a:r>
              <a:rPr lang="en-US" dirty="0" smtClean="0"/>
              <a:t>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synchronous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multithreaded</a:t>
            </a:r>
            <a:r>
              <a:rPr lang="en-US" dirty="0" smtClean="0"/>
              <a:t> program always runs </a:t>
            </a:r>
            <a:r>
              <a:rPr lang="en-US" b="1" dirty="0" smtClean="0">
                <a:solidFill>
                  <a:schemeClr val="bg1"/>
                </a:solidFill>
              </a:rPr>
              <a:t>on more than</a:t>
            </a:r>
            <a:r>
              <a:rPr lang="en-US" dirty="0" smtClean="0"/>
              <a:t> one thread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vs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1BC8-ACF6-401D-A11A-FE3E64D19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58389"/>
            <a:ext cx="10961783" cy="4998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processes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</a:t>
            </a:r>
            <a:r>
              <a:rPr lang="en-US" dirty="0" smtClean="0"/>
              <a:t>Programming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Multithreading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Threads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Race Condition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Dead Lock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Thread Pool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=&gt;</a:t>
            </a:r>
          </a:p>
          <a:p>
            <a:pPr marL="182880"/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82880"/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2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evens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evens.Start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evens.Join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</p:spTree>
    <p:extLst>
      <p:ext uri="{BB962C8B-B14F-4D97-AF65-F5344CB8AC3E}">
        <p14:creationId xmlns:p14="http://schemas.microsoft.com/office/powerpoint/2010/main" val="51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) of the stack is the method from which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</a:t>
            </a:r>
            <a:r>
              <a:rPr lang="en-US" b="1" dirty="0">
                <a:solidFill>
                  <a:schemeClr val="bg1"/>
                </a:solidFill>
              </a:rPr>
              <a:t>frame</a:t>
            </a:r>
            <a:r>
              <a:rPr lang="en-US" dirty="0"/>
              <a:t>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2105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</a:t>
              </a:r>
              <a:r>
                <a:rPr lang="en-US" sz="2800" noProof="1" smtClean="0"/>
                <a:t>ain Thread</a:t>
              </a:r>
              <a:endParaRPr lang="en-US" sz="2800" noProof="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3124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</a:t>
              </a:r>
              <a:r>
                <a:rPr lang="en-US" sz="2800" noProof="1" smtClean="0"/>
                <a:t>ackground Thread</a:t>
              </a:r>
              <a:endParaRPr lang="en-US" sz="28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6348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3"/>
          <a:stretch/>
        </p:blipFill>
        <p:spPr>
          <a:xfrm>
            <a:off x="2732520" y="434253"/>
            <a:ext cx="6734752" cy="4169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6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Enumerable.Range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 result for deadlock mem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1"/>
          <a:stretch/>
        </p:blipFill>
        <p:spPr bwMode="auto">
          <a:xfrm>
            <a:off x="3342842" y="483979"/>
            <a:ext cx="5506316" cy="4088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4000"/>
              </a:lnSpc>
              <a:buFont typeface="+mj-lt"/>
              <a:buAutoNum type="arabicPeriod" startAt="7"/>
            </a:pPr>
            <a:r>
              <a:rPr lang="en-US" dirty="0" smtClean="0"/>
              <a:t>Exception Handling</a:t>
            </a:r>
          </a:p>
          <a:p>
            <a:pPr marL="446088" indent="-446088">
              <a:lnSpc>
                <a:spcPts val="4000"/>
              </a:lnSpc>
              <a:buFontTx/>
              <a:buAutoNum type="arabicPeriod" startAt="7"/>
            </a:pPr>
            <a:r>
              <a:rPr lang="en-US" dirty="0" smtClean="0"/>
              <a:t>Thread Synchronization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Monitor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Mutex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Semaphore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Lock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Having </a:t>
            </a:r>
            <a:r>
              <a:rPr lang="en-US" b="1" dirty="0">
                <a:solidFill>
                  <a:schemeClr val="bg1"/>
                </a:solidFill>
              </a:rPr>
              <a:t>too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much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locking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an application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also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your application </a:t>
            </a:r>
            <a:r>
              <a:rPr lang="en-US" dirty="0"/>
              <a:t>into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trouble</a:t>
            </a:r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deadlock</a:t>
            </a:r>
            <a:r>
              <a:rPr lang="en-US" dirty="0"/>
              <a:t>, at least </a:t>
            </a:r>
            <a:r>
              <a:rPr lang="en-US" b="1" dirty="0">
                <a:solidFill>
                  <a:schemeClr val="bg1"/>
                </a:solidFill>
              </a:rPr>
              <a:t>two threads </a:t>
            </a:r>
            <a:r>
              <a:rPr lang="en-US" dirty="0"/>
              <a:t>wait for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release</a:t>
            </a:r>
            <a:r>
              <a:rPr lang="en-US" dirty="0"/>
              <a:t> a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As </a:t>
            </a:r>
            <a:r>
              <a:rPr lang="en-US" b="1" dirty="0">
                <a:solidFill>
                  <a:schemeClr val="bg1"/>
                </a:solidFill>
              </a:rPr>
              <a:t>both threads wait for each other</a:t>
            </a:r>
            <a:r>
              <a:rPr lang="en-US" dirty="0"/>
              <a:t>, a </a:t>
            </a:r>
            <a:r>
              <a:rPr lang="en-US" b="1" dirty="0">
                <a:solidFill>
                  <a:schemeClr val="bg1"/>
                </a:solidFill>
              </a:rPr>
              <a:t>deadlock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situation </a:t>
            </a:r>
            <a:r>
              <a:rPr lang="en-US" dirty="0"/>
              <a:t>occurs and the threads wait endlessly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computer eventually </a:t>
            </a:r>
            <a:r>
              <a:rPr lang="en-US" dirty="0" smtClean="0"/>
              <a:t>hangs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9916" y="1366303"/>
            <a:ext cx="10251444" cy="4770318"/>
          </a:xfrm>
        </p:spPr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static </a:t>
            </a:r>
            <a:r>
              <a:rPr lang="en-US" dirty="0"/>
              <a:t>object </a:t>
            </a:r>
            <a:r>
              <a:rPr lang="en-US" dirty="0">
                <a:solidFill>
                  <a:schemeClr val="bg1"/>
                </a:solidFill>
              </a:rPr>
              <a:t>obj1</a:t>
            </a:r>
            <a:r>
              <a:rPr lang="en-US" dirty="0"/>
              <a:t> = new object();</a:t>
            </a:r>
          </a:p>
          <a:p>
            <a:r>
              <a:rPr lang="bg-BG" dirty="0" smtClean="0"/>
              <a:t> </a:t>
            </a:r>
            <a:r>
              <a:rPr lang="en-US" dirty="0" smtClean="0"/>
              <a:t>static </a:t>
            </a:r>
            <a:r>
              <a:rPr lang="en-US" dirty="0"/>
              <a:t>object </a:t>
            </a:r>
            <a:r>
              <a:rPr lang="en-US" dirty="0">
                <a:solidFill>
                  <a:schemeClr val="bg1"/>
                </a:solidFill>
              </a:rPr>
              <a:t>obj2</a:t>
            </a:r>
            <a:r>
              <a:rPr lang="en-US" dirty="0"/>
              <a:t> = new object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bg-BG" dirty="0" smtClean="0"/>
              <a:t> </a:t>
            </a:r>
            <a:r>
              <a:rPr lang="en-US" dirty="0" smtClean="0"/>
              <a:t>public </a:t>
            </a:r>
            <a:r>
              <a:rPr lang="en-US" dirty="0"/>
              <a:t>static void Main(string[] args)</a:t>
            </a:r>
          </a:p>
          <a:p>
            <a:r>
              <a:rPr lang="bg-BG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bg-BG" dirty="0" smtClean="0"/>
              <a:t>    </a:t>
            </a:r>
            <a:r>
              <a:rPr lang="en-US" dirty="0" smtClean="0"/>
              <a:t>Thread </a:t>
            </a:r>
            <a:r>
              <a:rPr lang="en-US" dirty="0"/>
              <a:t>t1 = new </a:t>
            </a:r>
            <a:r>
              <a:rPr lang="en-US" dirty="0">
                <a:solidFill>
                  <a:schemeClr val="bg1"/>
                </a:solidFill>
              </a:rPr>
              <a:t>Thread</a:t>
            </a:r>
            <a:r>
              <a:rPr lang="en-US" dirty="0"/>
              <a:t>(new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DeadLock1</a:t>
            </a:r>
            <a:r>
              <a:rPr lang="en-US" dirty="0"/>
              <a:t>));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Thread </a:t>
            </a:r>
            <a:r>
              <a:rPr lang="en-US" dirty="0"/>
              <a:t>t2 = new </a:t>
            </a:r>
            <a:r>
              <a:rPr lang="en-US" dirty="0">
                <a:solidFill>
                  <a:schemeClr val="bg1"/>
                </a:solidFill>
              </a:rPr>
              <a:t>Thread</a:t>
            </a:r>
            <a:r>
              <a:rPr lang="en-US" dirty="0"/>
              <a:t>(new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DeadLock2</a:t>
            </a:r>
            <a:r>
              <a:rPr lang="en-US" dirty="0" smtClean="0"/>
              <a:t>));</a:t>
            </a:r>
            <a:endParaRPr lang="en-US" dirty="0"/>
          </a:p>
          <a:p>
            <a:r>
              <a:rPr lang="bg-BG" dirty="0" smtClean="0"/>
              <a:t>    </a:t>
            </a:r>
            <a:r>
              <a:rPr lang="en-US" dirty="0" smtClean="0"/>
              <a:t>t1.</a:t>
            </a:r>
            <a:r>
              <a:rPr lang="en-US" dirty="0" smtClean="0">
                <a:solidFill>
                  <a:schemeClr val="bg1"/>
                </a:solidFill>
              </a:rPr>
              <a:t>Start</a:t>
            </a:r>
            <a:r>
              <a:rPr lang="en-US" dirty="0"/>
              <a:t>();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t2.</a:t>
            </a:r>
            <a:r>
              <a:rPr lang="en-US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 </a:t>
            </a:r>
            <a:r>
              <a:rPr lang="en-US" dirty="0" smtClean="0"/>
              <a:t>Lock</a:t>
            </a:r>
            <a:r>
              <a:rPr lang="bg-BG" dirty="0" smtClean="0"/>
              <a:t> -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4" y="1377893"/>
            <a:ext cx="10255916" cy="481970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static void </a:t>
            </a:r>
            <a:r>
              <a:rPr lang="en-US" dirty="0">
                <a:solidFill>
                  <a:schemeClr val="bg1"/>
                </a:solidFill>
              </a:rPr>
              <a:t>DeadLock1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obj1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Console.WriteLine</a:t>
            </a:r>
            <a:r>
              <a:rPr lang="en-US" dirty="0"/>
              <a:t>("Thread 1 got locked");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Thread.Sleep(500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obj2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  Console.WriteLine</a:t>
            </a:r>
            <a:r>
              <a:rPr lang="en-US" dirty="0"/>
              <a:t>("Thread 2 got locked");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5297" y="1374198"/>
            <a:ext cx="10266223" cy="472318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static void </a:t>
            </a:r>
            <a:r>
              <a:rPr lang="en-US" dirty="0">
                <a:solidFill>
                  <a:schemeClr val="bg1"/>
                </a:solidFill>
              </a:rPr>
              <a:t>DeadLock2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obj2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Console.WriteLine</a:t>
            </a:r>
            <a:r>
              <a:rPr lang="en-US" dirty="0"/>
              <a:t>("Thread 2 got locked");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Thread.Sleep(500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obj1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  Console.WriteLine</a:t>
            </a:r>
            <a:r>
              <a:rPr lang="en-US" dirty="0"/>
              <a:t>("Thread 1 got locked");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Example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It </a:t>
            </a:r>
            <a:r>
              <a:rPr lang="en-US" altLang="en-US" dirty="0"/>
              <a:t>is an approach for </a:t>
            </a:r>
            <a:r>
              <a:rPr lang="en-US" altLang="en-US" b="1" dirty="0">
                <a:solidFill>
                  <a:schemeClr val="bg1"/>
                </a:solidFill>
              </a:rPr>
              <a:t>reducing load </a:t>
            </a:r>
            <a:r>
              <a:rPr lang="en-US" altLang="en-US" dirty="0"/>
              <a:t>when </a:t>
            </a:r>
            <a:r>
              <a:rPr lang="en-US" altLang="en-US" b="1" dirty="0">
                <a:solidFill>
                  <a:schemeClr val="bg1"/>
                </a:solidFill>
              </a:rPr>
              <a:t>creating</a:t>
            </a:r>
            <a:r>
              <a:rPr lang="en-US" altLang="en-US" dirty="0"/>
              <a:t> and </a:t>
            </a:r>
            <a:r>
              <a:rPr lang="en-US" altLang="en-US" sz="3400" b="1" dirty="0">
                <a:solidFill>
                  <a:schemeClr val="bg1"/>
                </a:solidFill>
              </a:rPr>
              <a:t>destroying</a:t>
            </a:r>
            <a:r>
              <a:rPr lang="en-US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threads</a:t>
            </a:r>
            <a:endParaRPr lang="en-US" altLang="en-US" dirty="0"/>
          </a:p>
          <a:p>
            <a:r>
              <a:rPr lang="en-US" altLang="en-US" dirty="0"/>
              <a:t>It</a:t>
            </a:r>
            <a:r>
              <a:rPr lang="en-US" altLang="en-US" dirty="0" smtClean="0"/>
              <a:t> </a:t>
            </a:r>
            <a:r>
              <a:rPr lang="en-US" altLang="en-US" dirty="0"/>
              <a:t>creates a </a:t>
            </a:r>
            <a:r>
              <a:rPr lang="en-US" altLang="en-US" sz="3400" b="1" dirty="0">
                <a:solidFill>
                  <a:schemeClr val="bg1"/>
                </a:solidFill>
              </a:rPr>
              <a:t>group of threads </a:t>
            </a:r>
            <a:r>
              <a:rPr lang="en-US" altLang="en-US" dirty="0"/>
              <a:t>at the </a:t>
            </a:r>
            <a:r>
              <a:rPr lang="en-US" altLang="en-US" sz="3400" b="1" dirty="0">
                <a:solidFill>
                  <a:schemeClr val="bg1"/>
                </a:solidFill>
              </a:rPr>
              <a:t>beginning</a:t>
            </a:r>
            <a:r>
              <a:rPr lang="en-US" altLang="en-US" dirty="0"/>
              <a:t> of a </a:t>
            </a:r>
            <a:r>
              <a:rPr lang="en-US" altLang="en-US" sz="3400" b="1" dirty="0">
                <a:solidFill>
                  <a:schemeClr val="bg1"/>
                </a:solidFill>
              </a:rPr>
              <a:t>multi-threaded</a:t>
            </a:r>
            <a:r>
              <a:rPr lang="en-US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application</a:t>
            </a:r>
            <a:endParaRPr lang="en-US" altLang="en-US" dirty="0"/>
          </a:p>
          <a:p>
            <a:r>
              <a:rPr lang="en-US" altLang="en-US" dirty="0"/>
              <a:t>They are called </a:t>
            </a:r>
            <a:r>
              <a:rPr lang="en-US" altLang="en-US" b="1" dirty="0">
                <a:solidFill>
                  <a:schemeClr val="bg1"/>
                </a:solidFill>
              </a:rPr>
              <a:t>worker </a:t>
            </a:r>
            <a:r>
              <a:rPr lang="en-US" altLang="en-US" b="1" dirty="0" smtClean="0">
                <a:solidFill>
                  <a:schemeClr val="bg1"/>
                </a:solidFill>
              </a:rPr>
              <a:t>threads</a:t>
            </a:r>
            <a:endParaRPr lang="en-US" altLang="en-US" b="1" dirty="0">
              <a:solidFill>
                <a:schemeClr val="bg1"/>
              </a:solidFill>
            </a:endParaRPr>
          </a:p>
          <a:p>
            <a:r>
              <a:rPr lang="en-US" altLang="en-US" dirty="0"/>
              <a:t>Each thread "</a:t>
            </a:r>
            <a:r>
              <a:rPr lang="en-US" altLang="en-US" b="1" dirty="0">
                <a:solidFill>
                  <a:schemeClr val="bg1"/>
                </a:solidFill>
              </a:rPr>
              <a:t>lives</a:t>
            </a:r>
            <a:r>
              <a:rPr lang="en-US" altLang="en-US" dirty="0"/>
              <a:t>" in the </a:t>
            </a:r>
            <a:r>
              <a:rPr lang="en-US" altLang="en-US" dirty="0" smtClean="0"/>
              <a:t>so-called</a:t>
            </a:r>
            <a:r>
              <a:rPr lang="bg-BG" altLang="en-US" dirty="0" smtClean="0"/>
              <a:t> -</a:t>
            </a:r>
            <a:r>
              <a:rPr lang="en-US" altLang="en-US" dirty="0" smtClean="0"/>
              <a:t> </a:t>
            </a:r>
            <a:r>
              <a:rPr lang="en-US" altLang="en-US" dirty="0"/>
              <a:t>Thread Pool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chemeClr val="bg1"/>
                </a:solidFill>
              </a:rPr>
              <a:t>new task</a:t>
            </a:r>
            <a:r>
              <a:rPr lang="en-US" altLang="en-US" dirty="0"/>
              <a:t>, a </a:t>
            </a:r>
            <a:r>
              <a:rPr lang="en-US" altLang="en-US" b="1" dirty="0">
                <a:solidFill>
                  <a:schemeClr val="bg1"/>
                </a:solidFill>
              </a:rPr>
              <a:t>worker</a:t>
            </a:r>
            <a:r>
              <a:rPr lang="en-US" altLang="en-US" dirty="0"/>
              <a:t> thread is used, then </a:t>
            </a:r>
            <a:r>
              <a:rPr lang="en-US" altLang="en-US" b="1" dirty="0">
                <a:solidFill>
                  <a:schemeClr val="bg1"/>
                </a:solidFill>
              </a:rPr>
              <a:t>returned</a:t>
            </a:r>
            <a:r>
              <a:rPr lang="en-US" altLang="en-US" dirty="0"/>
              <a:t> to the pool</a:t>
            </a:r>
          </a:p>
          <a:p>
            <a:r>
              <a:rPr lang="en-US" altLang="en-US" dirty="0"/>
              <a:t>It</a:t>
            </a:r>
            <a:r>
              <a:rPr lang="en-US" altLang="en-US" dirty="0" smtClean="0"/>
              <a:t> </a:t>
            </a:r>
            <a:r>
              <a:rPr lang="en-US" altLang="en-US" dirty="0"/>
              <a:t>takes care of the </a:t>
            </a:r>
            <a:r>
              <a:rPr lang="en-US" altLang="en-US" b="1" dirty="0">
                <a:solidFill>
                  <a:schemeClr val="bg1"/>
                </a:solidFill>
              </a:rPr>
              <a:t>life</a:t>
            </a:r>
            <a:r>
              <a:rPr lang="en-US" altLang="en-US" dirty="0"/>
              <a:t> and </a:t>
            </a:r>
            <a:r>
              <a:rPr lang="en-US" altLang="en-US" sz="3400" b="1" dirty="0">
                <a:solidFill>
                  <a:schemeClr val="bg1"/>
                </a:solidFill>
              </a:rPr>
              <a:t>distribution</a:t>
            </a:r>
            <a:r>
              <a:rPr lang="en-US" altLang="en-US" dirty="0"/>
              <a:t> of tasks on the threads</a:t>
            </a:r>
          </a:p>
          <a:p>
            <a:pPr lvl="1"/>
            <a:r>
              <a:rPr lang="en-US" altLang="en-US" dirty="0"/>
              <a:t>The user of the threads is released from this load</a:t>
            </a:r>
            <a:endParaRPr lang="bg-BG" altLang="en-US" dirty="0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</a:t>
            </a:r>
            <a:r>
              <a:rPr lang="bg-BG" altLang="en-US" smtClean="0"/>
              <a:t> </a:t>
            </a:r>
            <a:r>
              <a:rPr lang="en-US" altLang="en-US" smtClean="0"/>
              <a:t>Pooling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350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a task </a:t>
            </a:r>
            <a:r>
              <a:rPr lang="en-US" altLang="en-US" b="1" dirty="0">
                <a:solidFill>
                  <a:schemeClr val="bg1"/>
                </a:solidFill>
              </a:rPr>
              <a:t>is in </a:t>
            </a:r>
            <a:r>
              <a:rPr lang="en-US" altLang="en-US" dirty="0"/>
              <a:t>the </a:t>
            </a:r>
            <a:r>
              <a:rPr lang="en-US" altLang="en-US" dirty="0" smtClean="0"/>
              <a:t>ThreadPool</a:t>
            </a:r>
            <a:r>
              <a:rPr lang="en-US" altLang="en-US" dirty="0"/>
              <a:t>, it cannot be </a:t>
            </a:r>
            <a:r>
              <a:rPr lang="en-US" altLang="en-US" b="1" dirty="0">
                <a:solidFill>
                  <a:schemeClr val="bg1"/>
                </a:solidFill>
              </a:rPr>
              <a:t>removed</a:t>
            </a:r>
            <a:r>
              <a:rPr lang="en-US" altLang="en-US" dirty="0"/>
              <a:t> from it</a:t>
            </a:r>
          </a:p>
          <a:p>
            <a:r>
              <a:rPr lang="en-US" altLang="en-US" dirty="0"/>
              <a:t>Thread Pooling allows the </a:t>
            </a:r>
            <a:r>
              <a:rPr lang="en-US" altLang="en-US" b="1" dirty="0">
                <a:solidFill>
                  <a:schemeClr val="bg1"/>
                </a:solidFill>
              </a:rPr>
              <a:t>OS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chemeClr val="bg1"/>
                </a:solidFill>
              </a:rPr>
              <a:t>optimize</a:t>
            </a:r>
            <a:r>
              <a:rPr lang="en-US" altLang="en-US" dirty="0"/>
              <a:t> the use of </a:t>
            </a:r>
            <a:r>
              <a:rPr lang="en-US" altLang="en-US" b="1" dirty="0">
                <a:solidFill>
                  <a:schemeClr val="bg1"/>
                </a:solidFill>
              </a:rPr>
              <a:t>threads</a:t>
            </a:r>
            <a:r>
              <a:rPr lang="en-US" altLang="en-US" dirty="0"/>
              <a:t> as </a:t>
            </a:r>
            <a:br>
              <a:rPr lang="en-US" altLang="en-US" dirty="0"/>
            </a:br>
            <a:r>
              <a:rPr lang="en-US" altLang="en-US" dirty="0" smtClean="0"/>
              <a:t>their </a:t>
            </a:r>
            <a:r>
              <a:rPr lang="en-US" altLang="en-US" dirty="0"/>
              <a:t>number is constant</a:t>
            </a:r>
          </a:p>
          <a:p>
            <a:r>
              <a:rPr lang="en-US" altLang="en-US" dirty="0"/>
              <a:t>Cases where </a:t>
            </a:r>
            <a:r>
              <a:rPr lang="en-US" altLang="en-US" b="1" dirty="0" smtClean="0">
                <a:solidFill>
                  <a:schemeClr val="bg1"/>
                </a:solidFill>
              </a:rPr>
              <a:t>ThreadPool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b="1" dirty="0">
                <a:solidFill>
                  <a:schemeClr val="bg1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recommended</a:t>
            </a:r>
          </a:p>
          <a:p>
            <a:pPr lvl="1"/>
            <a:r>
              <a:rPr lang="en-US" altLang="en-US" dirty="0"/>
              <a:t>If a </a:t>
            </a:r>
            <a:r>
              <a:rPr lang="en-US" altLang="en-US" b="1" dirty="0">
                <a:solidFill>
                  <a:schemeClr val="bg1"/>
                </a:solidFill>
              </a:rPr>
              <a:t>control thread </a:t>
            </a:r>
            <a:r>
              <a:rPr lang="en-US" altLang="en-US" dirty="0"/>
              <a:t>is needed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b="1" dirty="0">
                <a:solidFill>
                  <a:schemeClr val="bg1"/>
                </a:solidFill>
              </a:rPr>
              <a:t>time-consuming tasks</a:t>
            </a:r>
            <a:r>
              <a:rPr lang="en-US" altLang="en-US" dirty="0"/>
              <a:t>, other tasks can be blocked</a:t>
            </a:r>
          </a:p>
          <a:p>
            <a:pPr lvl="1"/>
            <a:r>
              <a:rPr lang="en-US" altLang="en-US" dirty="0"/>
              <a:t>If it needs </a:t>
            </a:r>
            <a:r>
              <a:rPr lang="en-US" altLang="en-US" b="1" dirty="0">
                <a:solidFill>
                  <a:schemeClr val="bg1"/>
                </a:solidFill>
              </a:rPr>
              <a:t>synchronization</a:t>
            </a:r>
            <a:endParaRPr lang="bg-BG" altLang="en-US" b="1" dirty="0">
              <a:solidFill>
                <a:schemeClr val="bg1"/>
              </a:solidFill>
            </a:endParaRP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mtClean="0"/>
              <a:t>System.Threading.ThreadPool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9955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9090" cy="52010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indicates</a:t>
            </a:r>
            <a:r>
              <a:rPr lang="en-US" dirty="0" smtClean="0"/>
              <a:t> </a:t>
            </a:r>
            <a:r>
              <a:rPr lang="en-US" dirty="0"/>
              <a:t>that a field might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multiple threads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executing</a:t>
            </a:r>
            <a:r>
              <a:rPr lang="en-US" dirty="0"/>
              <a:t> at the </a:t>
            </a:r>
            <a:r>
              <a:rPr lang="en-US" sz="3400" b="1" dirty="0">
                <a:solidFill>
                  <a:schemeClr val="bg1"/>
                </a:solidFill>
              </a:rPr>
              <a:t>same time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ensures </a:t>
            </a:r>
            <a:r>
              <a:rPr lang="en-US" dirty="0"/>
              <a:t>that </a:t>
            </a:r>
            <a:r>
              <a:rPr lang="en-US" sz="3400" b="1" dirty="0">
                <a:solidFill>
                  <a:schemeClr val="bg1"/>
                </a:solidFill>
              </a:rPr>
              <a:t>all threads</a:t>
            </a:r>
            <a:r>
              <a:rPr lang="en-US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observe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volatile</a:t>
            </a:r>
            <a:r>
              <a:rPr lang="en-US" dirty="0"/>
              <a:t> writes </a:t>
            </a:r>
            <a:r>
              <a:rPr lang="en-US" sz="3400" b="1" dirty="0">
                <a:solidFill>
                  <a:schemeClr val="bg1"/>
                </a:solidFill>
              </a:rPr>
              <a:t>performed</a:t>
            </a:r>
            <a:r>
              <a:rPr lang="en-US" dirty="0"/>
              <a:t>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sz="3400" b="1" dirty="0">
                <a:solidFill>
                  <a:schemeClr val="bg1"/>
                </a:solidFill>
              </a:rPr>
              <a:t>other thread </a:t>
            </a:r>
            <a:r>
              <a:rPr lang="en-US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they </a:t>
            </a:r>
            <a:r>
              <a:rPr lang="en-US" sz="3400" b="1" dirty="0">
                <a:solidFill>
                  <a:schemeClr val="bg1"/>
                </a:solidFill>
              </a:rPr>
              <a:t>were performed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can </a:t>
            </a:r>
            <a:r>
              <a:rPr lang="en-US" dirty="0"/>
              <a:t>be </a:t>
            </a:r>
            <a:r>
              <a:rPr lang="en-US" sz="3400" b="1" dirty="0">
                <a:solidFill>
                  <a:schemeClr val="bg1"/>
                </a:solidFill>
              </a:rPr>
              <a:t>applied</a:t>
            </a:r>
            <a:r>
              <a:rPr lang="en-US" dirty="0"/>
              <a:t> to fields of these types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Reference types, simply types, enum, pointers</a:t>
            </a:r>
          </a:p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cannot</a:t>
            </a:r>
            <a:r>
              <a:rPr lang="en-US" dirty="0"/>
              <a:t> be marked </a:t>
            </a:r>
            <a:r>
              <a:rPr lang="en-US" sz="3000" dirty="0">
                <a:latin typeface="Consolas" panose="020B0609020204030204" pitchFamily="49" charset="0"/>
              </a:rPr>
              <a:t>volatile</a:t>
            </a:r>
            <a:r>
              <a:rPr lang="en-US" dirty="0"/>
              <a:t> because reads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writes must </a:t>
            </a:r>
            <a:r>
              <a:rPr lang="en-US" dirty="0"/>
              <a:t>be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atomic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Interlocked</a:t>
            </a:r>
            <a:r>
              <a:rPr lang="en-US" dirty="0"/>
              <a:t> class members or protect access using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statement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nsolas" panose="020B0609020204030204" pitchFamily="49" charset="0"/>
              </a:rPr>
              <a:t>v</a:t>
            </a:r>
            <a:r>
              <a:rPr lang="en-US" sz="3600" dirty="0" smtClean="0">
                <a:latin typeface="Consolas" panose="020B0609020204030204" pitchFamily="49" charset="0"/>
              </a:rPr>
              <a:t>olatile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Security</a:t>
            </a:r>
            <a:r>
              <a:rPr lang="en-US" altLang="en-US" dirty="0"/>
              <a:t> of atomic </a:t>
            </a:r>
            <a:r>
              <a:rPr lang="en-US" altLang="en-US" b="1" dirty="0">
                <a:solidFill>
                  <a:schemeClr val="bg1"/>
                </a:solidFill>
              </a:rPr>
              <a:t>operations</a:t>
            </a:r>
            <a:r>
              <a:rPr lang="en-US" altLang="en-US" dirty="0"/>
              <a:t> - </a:t>
            </a:r>
            <a:r>
              <a:rPr lang="en-US" altLang="en-US" b="1" dirty="0">
                <a:solidFill>
                  <a:schemeClr val="bg1"/>
                </a:solidFill>
              </a:rPr>
              <a:t>increase</a:t>
            </a:r>
            <a:r>
              <a:rPr lang="en-US" altLang="en-US" dirty="0"/>
              <a:t> by 1, </a:t>
            </a:r>
            <a:r>
              <a:rPr lang="bg-BG" altLang="en-US" dirty="0" smtClean="0"/>
              <a:t/>
            </a:r>
            <a:br>
              <a:rPr lang="bg-BG" altLang="en-US" dirty="0" smtClean="0"/>
            </a:br>
            <a:r>
              <a:rPr lang="en-US" altLang="en-US" b="1" dirty="0" smtClean="0">
                <a:solidFill>
                  <a:schemeClr val="bg1"/>
                </a:solidFill>
              </a:rPr>
              <a:t>decrease</a:t>
            </a:r>
            <a:r>
              <a:rPr lang="en-US" altLang="en-US" dirty="0" smtClean="0"/>
              <a:t> </a:t>
            </a:r>
            <a:r>
              <a:rPr lang="en-US" altLang="en-US" dirty="0"/>
              <a:t>by 1, </a:t>
            </a:r>
            <a:r>
              <a:rPr lang="en-US" altLang="en-US" b="1" dirty="0" smtClean="0">
                <a:solidFill>
                  <a:schemeClr val="bg1"/>
                </a:solidFill>
              </a:rPr>
              <a:t>exchange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bg1"/>
                </a:solidFill>
              </a:rPr>
              <a:t>comparison</a:t>
            </a:r>
            <a:r>
              <a:rPr lang="en-US" altLang="en-US" dirty="0"/>
              <a:t> and more.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No need to </a:t>
            </a:r>
            <a:r>
              <a:rPr lang="en-US" altLang="en-US" b="1" dirty="0">
                <a:solidFill>
                  <a:schemeClr val="bg1"/>
                </a:solidFill>
              </a:rPr>
              <a:t>synchronize</a:t>
            </a:r>
            <a:r>
              <a:rPr lang="en-US" altLang="en-US" dirty="0"/>
              <a:t> the </a:t>
            </a:r>
            <a:r>
              <a:rPr lang="en-US" altLang="en-US" b="1" dirty="0">
                <a:solidFill>
                  <a:schemeClr val="bg1"/>
                </a:solidFill>
              </a:rPr>
              <a:t>shared</a:t>
            </a:r>
            <a:r>
              <a:rPr lang="en-US" altLang="en-US" dirty="0"/>
              <a:t> data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When </a:t>
            </a:r>
            <a:r>
              <a:rPr lang="en-US" altLang="en-US" b="1" dirty="0">
                <a:solidFill>
                  <a:schemeClr val="bg1"/>
                </a:solidFill>
              </a:rPr>
              <a:t>requested by users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bg1"/>
                </a:solidFill>
              </a:rPr>
              <a:t>synchronization</a:t>
            </a:r>
            <a:r>
              <a:rPr lang="en-US" altLang="en-US" dirty="0"/>
              <a:t> can be </a:t>
            </a:r>
            <a:r>
              <a:rPr lang="bg-BG" altLang="en-US" dirty="0" smtClean="0"/>
              <a:t/>
            </a:r>
            <a:br>
              <a:rPr lang="bg-BG" altLang="en-US" dirty="0" smtClean="0"/>
            </a:br>
            <a:r>
              <a:rPr lang="en-US" altLang="en-US" b="1" dirty="0" smtClean="0">
                <a:solidFill>
                  <a:schemeClr val="bg1"/>
                </a:solidFill>
              </a:rPr>
              <a:t>avoided</a:t>
            </a:r>
            <a:r>
              <a:rPr lang="en-US" altLang="en-US" dirty="0" smtClean="0"/>
              <a:t> with </a:t>
            </a:r>
            <a:r>
              <a:rPr lang="en-US" altLang="en-US" dirty="0"/>
              <a:t>these methods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Methods </a:t>
            </a:r>
            <a:r>
              <a:rPr lang="en-US" altLang="en-US" b="1" dirty="0">
                <a:solidFill>
                  <a:schemeClr val="bg1"/>
                </a:solidFill>
              </a:rPr>
              <a:t>do not throw </a:t>
            </a:r>
            <a:r>
              <a:rPr lang="en-US" altLang="en-US" dirty="0"/>
              <a:t>execution</a:t>
            </a:r>
            <a:endParaRPr lang="bg-BG" altLang="en-US" dirty="0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smtClean="0"/>
              <a:t>Interlocked</a:t>
            </a:r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7059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Decrement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Atomic operation unlike </a:t>
            </a:r>
            <a:r>
              <a:rPr lang="en-US" dirty="0" smtClean="0"/>
              <a:t>i++/i-</a:t>
            </a:r>
            <a:r>
              <a:rPr lang="en-US" dirty="0"/>
              <a:t>-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Exchange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Writes the value of the second parameter to the first, returns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original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CompareExchange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three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that the first and third are equal, if yes, records the second in the first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when dealing with temporary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Interlocked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/>
              <a:t>csharp-masterclass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1BC8-ACF6-401D-A11A-FE3E64D19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58389"/>
            <a:ext cx="10961783" cy="499819"/>
          </a:xfrm>
        </p:spPr>
        <p:txBody>
          <a:bodyPr/>
          <a:lstStyle/>
          <a:p>
            <a:r>
              <a:rPr lang="en-US" dirty="0" smtClean="0"/>
              <a:t>Monitors</a:t>
            </a:r>
            <a:r>
              <a:rPr lang="en-US" dirty="0"/>
              <a:t>, Mutex, Semaphore, </a:t>
            </a:r>
            <a:r>
              <a:rPr lang="en-US" dirty="0" smtClean="0"/>
              <a:t>Locks</a:t>
            </a:r>
            <a:endParaRPr lang="en-US" dirty="0"/>
          </a:p>
        </p:txBody>
      </p:sp>
      <p:pic>
        <p:nvPicPr>
          <p:cNvPr id="2050" name="Picture 2" descr="Резултат с изображение за „synchronized png“&quot;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05" y="1464916"/>
            <a:ext cx="2497902" cy="25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lock statement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/>
              <a:t> to the use of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Monitor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nearly similar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locks</a:t>
            </a:r>
            <a:r>
              <a:rPr lang="en-US" dirty="0"/>
              <a:t> but has a </a:t>
            </a:r>
            <a:r>
              <a:rPr lang="en-US" b="1" dirty="0">
                <a:solidFill>
                  <a:schemeClr val="bg1"/>
                </a:solidFill>
              </a:rPr>
              <a:t>big advantage </a:t>
            </a:r>
            <a:r>
              <a:rPr lang="en-US" dirty="0"/>
              <a:t>compared to the </a:t>
            </a:r>
            <a:r>
              <a:rPr lang="en-US" b="1" dirty="0">
                <a:solidFill>
                  <a:schemeClr val="bg1"/>
                </a:solidFill>
              </a:rPr>
              <a:t>lock statements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of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You </a:t>
            </a:r>
            <a:r>
              <a:rPr lang="en-US" b="1" dirty="0">
                <a:solidFill>
                  <a:schemeClr val="bg1"/>
                </a:solidFill>
              </a:rPr>
              <a:t>are 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instruct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active thread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some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 smtClean="0"/>
              <a:t> </a:t>
            </a:r>
            <a:r>
              <a:rPr lang="en-US" dirty="0"/>
              <a:t>time and </a:t>
            </a:r>
            <a:r>
              <a:rPr lang="en-US" b="1" dirty="0">
                <a:solidFill>
                  <a:schemeClr val="bg1"/>
                </a:solidFill>
              </a:rPr>
              <a:t>inform</a:t>
            </a:r>
            <a:r>
              <a:rPr lang="en-US" dirty="0"/>
              <a:t> waiting </a:t>
            </a:r>
            <a:r>
              <a:rPr lang="en-US" b="1" dirty="0">
                <a:solidFill>
                  <a:schemeClr val="bg1"/>
                </a:solidFill>
              </a:rPr>
              <a:t>threads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completed</a:t>
            </a:r>
          </a:p>
          <a:p>
            <a:r>
              <a:rPr lang="en-US" dirty="0" smtClean="0"/>
              <a:t>Once </a:t>
            </a:r>
            <a:r>
              <a:rPr lang="en-US" dirty="0"/>
              <a:t>processed by </a:t>
            </a:r>
            <a:r>
              <a:rPr lang="en-US" b="1" dirty="0">
                <a:solidFill>
                  <a:schemeClr val="bg1"/>
                </a:solidFill>
              </a:rPr>
              <a:t>C# compiler</a:t>
            </a:r>
            <a:r>
              <a:rPr lang="en-US" dirty="0"/>
              <a:t>, a </a:t>
            </a:r>
            <a:r>
              <a:rPr lang="en-US" b="1" dirty="0">
                <a:solidFill>
                  <a:schemeClr val="bg1"/>
                </a:solidFill>
              </a:rPr>
              <a:t>lock scope </a:t>
            </a:r>
            <a:r>
              <a:rPr lang="en-US" dirty="0"/>
              <a:t>resolves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following code</a:t>
            </a:r>
            <a:endParaRPr lang="bg-BG" altLang="en-US" dirty="0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Monitor</a:t>
            </a:r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41462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2920" y="1183930"/>
            <a:ext cx="9045954" cy="55272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object </a:t>
            </a:r>
            <a:r>
              <a:rPr lang="en-US" sz="2300" dirty="0" err="1"/>
              <a:t>tLock</a:t>
            </a:r>
            <a:r>
              <a:rPr lang="en-US" sz="2300" dirty="0"/>
              <a:t> = new object();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public void Calculation()  </a:t>
            </a:r>
            <a:r>
              <a:rPr lang="en-US" sz="2300" dirty="0" smtClean="0"/>
              <a:t>{</a:t>
            </a:r>
            <a:r>
              <a:rPr lang="en-US" sz="2300" dirty="0"/>
              <a:t>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</a:t>
            </a:r>
            <a:r>
              <a:rPr lang="en-US" sz="2300" dirty="0" err="1">
                <a:solidFill>
                  <a:schemeClr val="bg1"/>
                </a:solidFill>
              </a:rPr>
              <a:t>Monitor.Enter</a:t>
            </a:r>
            <a:r>
              <a:rPr lang="en-US" sz="2300" dirty="0"/>
              <a:t>(</a:t>
            </a:r>
            <a:r>
              <a:rPr lang="en-US" sz="2300" dirty="0" err="1"/>
              <a:t>tLock</a:t>
            </a:r>
            <a:r>
              <a:rPr lang="en-US" sz="2300" dirty="0"/>
              <a:t>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try </a:t>
            </a:r>
            <a:r>
              <a:rPr lang="en-US" sz="2300" dirty="0" smtClean="0"/>
              <a:t>{</a:t>
            </a:r>
            <a:r>
              <a:rPr lang="en-US" sz="2300" dirty="0"/>
              <a:t>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for (int i = 0; i &lt; 10; i++) </a:t>
            </a:r>
            <a:r>
              <a:rPr lang="en-US" sz="2300" dirty="0" smtClean="0"/>
              <a:t>{</a:t>
            </a:r>
            <a:r>
              <a:rPr lang="en-US" sz="2300" dirty="0"/>
              <a:t>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  </a:t>
            </a:r>
            <a:r>
              <a:rPr lang="en-US" sz="2300" dirty="0">
                <a:solidFill>
                  <a:schemeClr val="bg1"/>
                </a:solidFill>
              </a:rPr>
              <a:t>Thread.Sleep</a:t>
            </a:r>
            <a:r>
              <a:rPr lang="en-US" sz="2300" dirty="0"/>
              <a:t>(new Random().Next(5));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  </a:t>
            </a:r>
            <a:r>
              <a:rPr lang="en-US" sz="2300" dirty="0" err="1"/>
              <a:t>Console.Write</a:t>
            </a:r>
            <a:r>
              <a:rPr lang="en-US" sz="2300" dirty="0"/>
              <a:t>(" {0},", i);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}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}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catch{}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</a:t>
            </a:r>
            <a:r>
              <a:rPr lang="en-US" sz="2300" dirty="0" smtClean="0"/>
              <a:t>finally {</a:t>
            </a:r>
            <a:r>
              <a:rPr lang="en-US" sz="2300" dirty="0"/>
              <a:t>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</a:t>
            </a:r>
            <a:r>
              <a:rPr lang="en-US" sz="2300" dirty="0" err="1">
                <a:solidFill>
                  <a:schemeClr val="bg1"/>
                </a:solidFill>
              </a:rPr>
              <a:t>Monitor.Exit</a:t>
            </a:r>
            <a:r>
              <a:rPr lang="en-US" sz="2300" dirty="0"/>
              <a:t>(</a:t>
            </a:r>
            <a:r>
              <a:rPr lang="en-US" sz="2300" dirty="0" err="1"/>
              <a:t>tLock</a:t>
            </a:r>
            <a:r>
              <a:rPr lang="en-US" sz="2300" dirty="0"/>
              <a:t>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}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Console.WriteLine(); 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} 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58445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dirty="0" smtClean="0"/>
              <a:t>Inherit </a:t>
            </a:r>
            <a:r>
              <a:rPr lang="en-US" altLang="en-US" dirty="0"/>
              <a:t>to </a:t>
            </a:r>
            <a:r>
              <a:rPr lang="en-US" altLang="en-US" b="1" dirty="0">
                <a:solidFill>
                  <a:schemeClr val="bg1"/>
                </a:solidFill>
              </a:rPr>
              <a:t>WaitHandle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OS sync primitive</a:t>
            </a:r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Encapsulates Win32 </a:t>
            </a:r>
            <a:r>
              <a:rPr lang="en-US" altLang="en-US" dirty="0"/>
              <a:t>synchronization handles</a:t>
            </a:r>
          </a:p>
          <a:p>
            <a:pPr>
              <a:buClr>
                <a:schemeClr val="tx1"/>
              </a:buClr>
            </a:pPr>
            <a:r>
              <a:rPr lang="en-US" altLang="en-US" dirty="0" smtClean="0">
                <a:latin typeface="Consolas" panose="020B0609020204030204" pitchFamily="49" charset="0"/>
              </a:rPr>
              <a:t>Mutex.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WaitOne</a:t>
            </a:r>
            <a:r>
              <a:rPr lang="en-US" altLang="en-US" dirty="0" smtClean="0">
                <a:latin typeface="Consolas" panose="020B0609020204030204" pitchFamily="49" charset="0"/>
              </a:rPr>
              <a:t>();</a:t>
            </a:r>
            <a:endParaRPr lang="en-US" altLang="en-US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altLang="en-US" dirty="0" smtClean="0">
                <a:latin typeface="Consolas" panose="020B0609020204030204" pitchFamily="49" charset="0"/>
              </a:rPr>
              <a:t>Mutex.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ReleaseMutex</a:t>
            </a:r>
            <a:r>
              <a:rPr lang="en-US" altLang="en-US" dirty="0" smtClean="0">
                <a:latin typeface="Consolas" panose="020B0609020204030204" pitchFamily="49" charset="0"/>
              </a:rPr>
              <a:t>();</a:t>
            </a:r>
            <a:endParaRPr lang="en-US" altLang="en-US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altLang="en-US" dirty="0"/>
              <a:t>Must be called the same number of </a:t>
            </a:r>
            <a:r>
              <a:rPr lang="en-US" altLang="en-US" dirty="0" smtClean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>
                <a:latin typeface="Consolas" panose="020B0609020204030204" pitchFamily="49" charset="0"/>
              </a:rPr>
              <a:t>Mutex.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WaitOne</a:t>
            </a:r>
            <a:r>
              <a:rPr lang="en-US" altLang="en-US" dirty="0" smtClean="0">
                <a:latin typeface="Consolas" panose="020B0609020204030204" pitchFamily="49" charset="0"/>
              </a:rPr>
              <a:t>();</a:t>
            </a:r>
            <a:endParaRPr lang="en-US" altLang="en-US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altLang="en-US" dirty="0" smtClean="0">
                <a:latin typeface="Consolas" panose="020B0609020204030204" pitchFamily="49" charset="0"/>
              </a:rPr>
              <a:t>WaitHandle.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WaitAll</a:t>
            </a:r>
            <a:r>
              <a:rPr lang="en-US" altLang="en-US" dirty="0" smtClean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/>
              <a:t>Waits </a:t>
            </a:r>
            <a:r>
              <a:rPr lang="en-US" altLang="en-US" dirty="0"/>
              <a:t>for two or more handles</a:t>
            </a:r>
            <a:endParaRPr lang="bg-BG" alt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Mutex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895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381940"/>
            <a:ext cx="8945423" cy="46462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private </a:t>
            </a:r>
            <a:r>
              <a:rPr lang="en-US" dirty="0"/>
              <a:t>static </a:t>
            </a:r>
            <a:r>
              <a:rPr lang="en-US" dirty="0">
                <a:solidFill>
                  <a:schemeClr val="bg1"/>
                </a:solidFill>
              </a:rPr>
              <a:t>Mutex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= new Mutex();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public </a:t>
            </a:r>
            <a:r>
              <a:rPr lang="en-US" dirty="0"/>
              <a:t>static void Main(string[] args)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n-NO" dirty="0" smtClean="0"/>
              <a:t>    for </a:t>
            </a:r>
            <a:r>
              <a:rPr lang="nn-NO" dirty="0"/>
              <a:t>(int i = 0; i &lt; 4;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Thread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= new Thread(</a:t>
            </a:r>
            <a:r>
              <a:rPr lang="en-US" dirty="0" err="1">
                <a:solidFill>
                  <a:schemeClr val="bg1"/>
                </a:solidFill>
              </a:rPr>
              <a:t>MutexDemo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  Name </a:t>
            </a:r>
            <a:r>
              <a:rPr lang="en-US" dirty="0"/>
              <a:t>= $"Thread {i + 1} :"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};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t.Start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Mutex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178786"/>
            <a:ext cx="10961435" cy="55272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 public static void </a:t>
            </a:r>
            <a:r>
              <a:rPr lang="en-US" sz="2300" dirty="0" err="1">
                <a:solidFill>
                  <a:schemeClr val="bg1"/>
                </a:solidFill>
              </a:rPr>
              <a:t>MutexDemo</a:t>
            </a:r>
            <a:r>
              <a:rPr lang="en-US" sz="230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{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try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{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</a:t>
            </a:r>
            <a:r>
              <a:rPr lang="en-US" sz="2300" dirty="0" err="1" smtClean="0">
                <a:solidFill>
                  <a:schemeClr val="bg1"/>
                </a:solidFill>
              </a:rPr>
              <a:t>mutex.WaitOne</a:t>
            </a:r>
            <a:r>
              <a:rPr lang="en-US" sz="2300" dirty="0">
                <a:solidFill>
                  <a:schemeClr val="bg1"/>
                </a:solidFill>
              </a:rPr>
              <a:t>()</a:t>
            </a:r>
            <a:r>
              <a:rPr lang="en-US" sz="2300" dirty="0"/>
              <a:t>;   </a:t>
            </a:r>
            <a:r>
              <a:rPr lang="en-US" sz="2300" dirty="0">
                <a:solidFill>
                  <a:schemeClr val="accent2"/>
                </a:solidFill>
              </a:rPr>
              <a:t>// Wait until it is safe to enter.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Console.WriteLine</a:t>
            </a:r>
            <a:r>
              <a:rPr lang="en-US" sz="2300" dirty="0"/>
              <a:t>("{0} has entered in the Domain",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                    </a:t>
            </a:r>
            <a:r>
              <a:rPr lang="en-US" sz="2300" dirty="0" err="1">
                <a:solidFill>
                  <a:schemeClr val="bg1"/>
                </a:solidFill>
              </a:rPr>
              <a:t>Thread.CurrentThread.Name</a:t>
            </a:r>
            <a:r>
              <a:rPr lang="en-US" sz="2300" dirty="0" smtClean="0"/>
              <a:t>);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Thread.Sleep(1000</a:t>
            </a:r>
            <a:r>
              <a:rPr lang="en-US" sz="2300" dirty="0"/>
              <a:t>);    </a:t>
            </a:r>
            <a:r>
              <a:rPr lang="en-US" sz="2300" dirty="0">
                <a:solidFill>
                  <a:schemeClr val="accent2"/>
                </a:solidFill>
              </a:rPr>
              <a:t>// Wait until it is safe to enter.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Console.WriteLine</a:t>
            </a:r>
            <a:r>
              <a:rPr lang="en-US" sz="2300" dirty="0"/>
              <a:t>("{0} is leaving the Domain\r\n</a:t>
            </a:r>
            <a:r>
              <a:rPr lang="en-US" sz="2300" dirty="0" smtClean="0"/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	</a:t>
            </a:r>
            <a:r>
              <a:rPr lang="en-US" sz="2300" dirty="0" smtClean="0"/>
              <a:t>	     </a:t>
            </a:r>
            <a:r>
              <a:rPr lang="en-US" sz="2300" dirty="0" err="1" smtClean="0">
                <a:solidFill>
                  <a:schemeClr val="bg1"/>
                </a:solidFill>
              </a:rPr>
              <a:t>Thread.CurrentThread.Name</a:t>
            </a:r>
            <a:r>
              <a:rPr lang="en-US" sz="2300" dirty="0" smtClean="0"/>
              <a:t>);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}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finally {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</a:t>
            </a:r>
            <a:r>
              <a:rPr lang="en-US" sz="2300" dirty="0" err="1" smtClean="0">
                <a:solidFill>
                  <a:schemeClr val="bg1"/>
                </a:solidFill>
              </a:rPr>
              <a:t>mutex.ReleaseMutex</a:t>
            </a:r>
            <a:r>
              <a:rPr lang="en-US" sz="23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}</a:t>
            </a:r>
            <a:endParaRPr lang="en-US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 </a:t>
            </a:r>
            <a:r>
              <a:rPr lang="en-US" sz="2300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WaitHandle</a:t>
            </a:r>
            <a:r>
              <a:rPr lang="en-US" dirty="0"/>
              <a:t> class encapsulates a native operating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synchronization </a:t>
            </a:r>
            <a:r>
              <a:rPr lang="en-US" dirty="0"/>
              <a:t>handle and is used to represent all </a:t>
            </a:r>
            <a:r>
              <a:rPr lang="en-US" dirty="0" smtClean="0"/>
              <a:t>sync </a:t>
            </a:r>
            <a:r>
              <a:rPr lang="en-US" dirty="0"/>
              <a:t>objects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runtime </a:t>
            </a:r>
            <a:r>
              <a:rPr lang="en-US" dirty="0"/>
              <a:t>that allow multiple wait </a:t>
            </a:r>
            <a:r>
              <a:rPr lang="en-US" dirty="0" smtClean="0"/>
              <a:t>operations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SignalAndWait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Allows </a:t>
            </a:r>
            <a:r>
              <a:rPr lang="en-US" dirty="0"/>
              <a:t>a thread to signal one wait handle and immediately wait on </a:t>
            </a:r>
            <a:r>
              <a:rPr lang="en-US" dirty="0" smtClean="0"/>
              <a:t>another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WaitAll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Allows </a:t>
            </a:r>
            <a:r>
              <a:rPr lang="en-US" dirty="0"/>
              <a:t>a thread to wait until all the wait handles in an array receive a </a:t>
            </a:r>
            <a:r>
              <a:rPr lang="en-US" dirty="0" smtClean="0"/>
              <a:t>signal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WaitAny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Allows </a:t>
            </a:r>
            <a:r>
              <a:rPr lang="en-US" dirty="0"/>
              <a:t>a thread to wait until any one of a specified set of wait handles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been signaled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WaitHandle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D2BD6-E965-4EEF-84A1-4F8EA1E3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938505"/>
            <a:ext cx="10961783" cy="768084"/>
          </a:xfrm>
        </p:spPr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72F0EE-36CC-44E9-97B7-B1753BB628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24118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1026" name="Picture 2" descr="Резултат с изображение за „synchronous swimming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63" y="543861"/>
            <a:ext cx="6524674" cy="4259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8989" y="1377893"/>
            <a:ext cx="10302531" cy="4790195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ManualResetEvent</a:t>
            </a:r>
            <a:r>
              <a:rPr lang="en-US" dirty="0"/>
              <a:t>[] events = new </a:t>
            </a:r>
            <a:r>
              <a:rPr lang="en-US" dirty="0" err="1"/>
              <a:t>ManualResetEvent</a:t>
            </a:r>
            <a:r>
              <a:rPr lang="en-US" dirty="0"/>
              <a:t>[10</a:t>
            </a:r>
            <a:r>
              <a:rPr lang="en-US" dirty="0" smtClean="0"/>
              <a:t>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for </a:t>
            </a:r>
            <a:r>
              <a:rPr lang="en-US" dirty="0"/>
              <a:t>(int i = 0; i &lt; </a:t>
            </a:r>
            <a:r>
              <a:rPr lang="en-US" dirty="0" err="1"/>
              <a:t>events.Length</a:t>
            </a:r>
            <a:r>
              <a:rPr lang="en-US" dirty="0"/>
              <a:t>; i++)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events[i] = new </a:t>
            </a:r>
            <a:r>
              <a:rPr lang="en-US" dirty="0" err="1" smtClean="0"/>
              <a:t>ManualResetEvent</a:t>
            </a:r>
            <a:r>
              <a:rPr lang="en-US" dirty="0" smtClean="0"/>
              <a:t>(false);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Runner </a:t>
            </a:r>
            <a:r>
              <a:rPr lang="en-US" dirty="0" err="1"/>
              <a:t>runner</a:t>
            </a:r>
            <a:r>
              <a:rPr lang="en-US" dirty="0"/>
              <a:t> = new Runner(events[i], i);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new </a:t>
            </a:r>
            <a:r>
              <a:rPr lang="en-US" dirty="0"/>
              <a:t>Thread(</a:t>
            </a:r>
            <a:r>
              <a:rPr lang="en-US" dirty="0" err="1"/>
              <a:t>runner.Run</a:t>
            </a:r>
            <a:r>
              <a:rPr lang="en-US" dirty="0"/>
              <a:t>).Start();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}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int </a:t>
            </a:r>
            <a:r>
              <a:rPr lang="en-US" dirty="0"/>
              <a:t>index = </a:t>
            </a:r>
            <a:r>
              <a:rPr lang="en-US" dirty="0" err="1"/>
              <a:t>WaitHandle.WaitAny</a:t>
            </a:r>
            <a:r>
              <a:rPr lang="en-US" dirty="0"/>
              <a:t>(events);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Console.WriteLine("***** </a:t>
            </a:r>
            <a:r>
              <a:rPr lang="en-US" dirty="0"/>
              <a:t>The winner is {0} *****",index);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WaitHandle.WaitAll(events</a:t>
            </a:r>
            <a:r>
              <a:rPr lang="en-US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Console.WriteLine</a:t>
            </a:r>
            <a:r>
              <a:rPr lang="en-US" dirty="0"/>
              <a:t>("All finished!");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WaitHandle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332635"/>
            <a:ext cx="10961435" cy="521050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public </a:t>
            </a:r>
            <a:r>
              <a:rPr lang="en-US" dirty="0"/>
              <a:t>class Runner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static </a:t>
            </a:r>
            <a:r>
              <a:rPr lang="en-US" dirty="0"/>
              <a:t>readonly object </a:t>
            </a:r>
            <a:r>
              <a:rPr lang="en-US" dirty="0" err="1"/>
              <a:t>rngLock</a:t>
            </a:r>
            <a:r>
              <a:rPr lang="en-US" dirty="0"/>
              <a:t> = new object();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static </a:t>
            </a:r>
            <a:r>
              <a:rPr lang="en-US" dirty="0"/>
              <a:t>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</a:t>
            </a:r>
            <a:r>
              <a:rPr lang="en-US" dirty="0" err="1" smtClean="0"/>
              <a:t>ManualResetEvent</a:t>
            </a:r>
            <a:r>
              <a:rPr lang="en-US" dirty="0" smtClean="0"/>
              <a:t> </a:t>
            </a:r>
            <a:r>
              <a:rPr lang="en-US" dirty="0" err="1"/>
              <a:t>manualResetEvent</a:t>
            </a:r>
            <a:r>
              <a:rPr lang="en-US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int </a:t>
            </a:r>
            <a:r>
              <a:rPr lang="en-US" dirty="0"/>
              <a:t>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public </a:t>
            </a:r>
            <a:r>
              <a:rPr lang="en-US" dirty="0"/>
              <a:t>Runner(</a:t>
            </a:r>
            <a:r>
              <a:rPr lang="en-US" dirty="0" err="1"/>
              <a:t>ManualResetEvent</a:t>
            </a:r>
            <a:r>
              <a:rPr lang="en-US" dirty="0"/>
              <a:t> </a:t>
            </a:r>
            <a:r>
              <a:rPr lang="en-US" dirty="0" err="1"/>
              <a:t>manualResetEvent</a:t>
            </a:r>
            <a:r>
              <a:rPr lang="en-US" dirty="0"/>
              <a:t>, int id)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   </a:t>
            </a:r>
            <a:r>
              <a:rPr lang="en-US" dirty="0" err="1" smtClean="0"/>
              <a:t>this.manualResetEvent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manualResetEvent</a:t>
            </a:r>
            <a:r>
              <a:rPr lang="en-US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   this.id </a:t>
            </a:r>
            <a:r>
              <a:rPr lang="en-US" dirty="0"/>
              <a:t>= 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WaitHandle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251355"/>
            <a:ext cx="10286543" cy="538426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void Run()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n-NO" dirty="0" smtClean="0"/>
              <a:t>    for </a:t>
            </a:r>
            <a:r>
              <a:rPr lang="nn-NO" dirty="0"/>
              <a:t>(int i = 0; i &lt; 10;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int </a:t>
            </a:r>
            <a:r>
              <a:rPr lang="en-US" dirty="0" err="1"/>
              <a:t>sleepTime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lock </a:t>
            </a:r>
            <a:r>
              <a:rPr lang="en-US" dirty="0"/>
              <a:t>(</a:t>
            </a:r>
            <a:r>
              <a:rPr lang="en-US" dirty="0" err="1"/>
              <a:t>rngLock</a:t>
            </a:r>
            <a:r>
              <a:rPr lang="en-US" dirty="0" smtClean="0"/>
              <a:t>)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  </a:t>
            </a:r>
            <a:r>
              <a:rPr lang="en-US" dirty="0" err="1" smtClean="0"/>
              <a:t>sleepTime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random.Next</a:t>
            </a:r>
            <a:r>
              <a:rPr lang="en-US" dirty="0"/>
              <a:t>(2000);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Thread.Sleep(</a:t>
            </a:r>
            <a:r>
              <a:rPr lang="en-US" dirty="0" err="1" smtClean="0"/>
              <a:t>sleepTime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Console.WriteLine</a:t>
            </a:r>
            <a:r>
              <a:rPr lang="en-US" dirty="0"/>
              <a:t>($"Runner {id} at stage {i}");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</a:t>
            </a:r>
            <a:r>
              <a:rPr lang="en-US" dirty="0" err="1" smtClean="0"/>
              <a:t>manualResetEvent.Set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WaitHandle </a:t>
            </a:r>
            <a:r>
              <a:rPr lang="en-US" dirty="0" smtClean="0"/>
              <a:t>– Example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33743" cy="5201066"/>
          </a:xfrm>
        </p:spPr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Mutex</a:t>
            </a:r>
            <a:r>
              <a:rPr lang="en-US" dirty="0"/>
              <a:t> but </a:t>
            </a:r>
            <a:r>
              <a:rPr lang="en-US" b="1" dirty="0">
                <a:solidFill>
                  <a:schemeClr val="bg1"/>
                </a:solidFill>
              </a:rPr>
              <a:t>Semaphore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multiple threads </a:t>
            </a:r>
            <a:r>
              <a:rPr lang="en-US" dirty="0" smtClean="0"/>
              <a:t>at</a:t>
            </a:r>
            <a:r>
              <a:rPr lang="en-US" b="1" dirty="0" smtClean="0">
                <a:solidFill>
                  <a:schemeClr val="bg1"/>
                </a:solidFill>
              </a:rPr>
              <a:t> once </a:t>
            </a:r>
            <a:r>
              <a:rPr lang="en-US" dirty="0"/>
              <a:t>whereas </a:t>
            </a:r>
            <a:r>
              <a:rPr lang="en-US" dirty="0" smtClean="0"/>
              <a:t>Mutex can't</a:t>
            </a:r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Semaphore</a:t>
            </a:r>
            <a:r>
              <a:rPr lang="en-US" dirty="0"/>
              <a:t>, you can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how </a:t>
            </a:r>
            <a:r>
              <a:rPr lang="en-US" dirty="0" smtClean="0"/>
              <a:t>many </a:t>
            </a:r>
            <a:r>
              <a:rPr lang="en-US" b="1" dirty="0">
                <a:solidFill>
                  <a:schemeClr val="bg1"/>
                </a:solidFill>
              </a:rPr>
              <a:t>threads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allowed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</a:t>
            </a:r>
            <a:r>
              <a:rPr lang="en-US" dirty="0" smtClean="0"/>
              <a:t>shielded </a:t>
            </a:r>
            <a:r>
              <a:rPr lang="en-US" dirty="0"/>
              <a:t>by semaphore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simultaneously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26" name="Picture 2" descr="Резултат с изображение за „semaphore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41" y="3084102"/>
            <a:ext cx="3980511" cy="36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8989" y="1377893"/>
            <a:ext cx="10328393" cy="4247418"/>
          </a:xfrm>
        </p:spPr>
        <p:txBody>
          <a:bodyPr/>
          <a:lstStyle/>
          <a:p>
            <a:r>
              <a:rPr lang="en-US" dirty="0" smtClean="0"/>
              <a:t> static </a:t>
            </a:r>
            <a:r>
              <a:rPr lang="en-US" dirty="0">
                <a:solidFill>
                  <a:schemeClr val="bg1"/>
                </a:solidFill>
              </a:rPr>
              <a:t>Semaphore</a:t>
            </a:r>
            <a:r>
              <a:rPr lang="en-US" dirty="0"/>
              <a:t> </a:t>
            </a:r>
            <a:r>
              <a:rPr lang="en-US" dirty="0" err="1" smtClean="0"/>
              <a:t>semaphore</a:t>
            </a:r>
            <a:r>
              <a:rPr lang="en-US" dirty="0" smtClean="0"/>
              <a:t> </a:t>
            </a:r>
            <a:r>
              <a:rPr lang="en-US" dirty="0"/>
              <a:t>= new Semaphore(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/>
              <a:t>);</a:t>
            </a:r>
          </a:p>
          <a:p>
            <a:r>
              <a:rPr lang="en-US" dirty="0" smtClean="0"/>
              <a:t> public </a:t>
            </a:r>
            <a:r>
              <a:rPr lang="en-US" dirty="0"/>
              <a:t>static void Main(string[] args)</a:t>
            </a:r>
          </a:p>
          <a:p>
            <a:r>
              <a:rPr lang="en-US" dirty="0" smtClean="0"/>
              <a:t> {</a:t>
            </a:r>
            <a:endParaRPr lang="en-US" dirty="0"/>
          </a:p>
          <a:p>
            <a:r>
              <a:rPr lang="nn-NO" dirty="0" smtClean="0"/>
              <a:t>    for </a:t>
            </a:r>
            <a:r>
              <a:rPr lang="nn-NO" dirty="0"/>
              <a:t>(int i = 1; i &lt;= 5; i++)</a:t>
            </a:r>
          </a:p>
          <a:p>
            <a:r>
              <a:rPr lang="en-US" dirty="0" smtClean="0"/>
              <a:t>    {</a:t>
            </a:r>
            <a:endParaRPr lang="en-US" dirty="0"/>
          </a:p>
          <a:p>
            <a:r>
              <a:rPr lang="en-US" dirty="0" smtClean="0"/>
              <a:t>       new </a:t>
            </a:r>
            <a:r>
              <a:rPr lang="en-US" dirty="0"/>
              <a:t>Thread(</a:t>
            </a:r>
            <a:r>
              <a:rPr lang="en-US" dirty="0" err="1">
                <a:solidFill>
                  <a:schemeClr val="bg1"/>
                </a:solidFill>
              </a:rPr>
              <a:t>SemaphoreStart</a:t>
            </a:r>
            <a:r>
              <a:rPr lang="en-US" dirty="0"/>
              <a:t>).Start(i);</a:t>
            </a:r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2918" y="1239348"/>
            <a:ext cx="10422173" cy="538426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public </a:t>
            </a:r>
            <a:r>
              <a:rPr lang="en-US" dirty="0"/>
              <a:t>static void </a:t>
            </a:r>
            <a:r>
              <a:rPr lang="en-US" dirty="0" err="1">
                <a:solidFill>
                  <a:schemeClr val="bg1"/>
                </a:solidFill>
              </a:rPr>
              <a:t>SemaphoreStart</a:t>
            </a:r>
            <a:r>
              <a:rPr lang="en-US" dirty="0"/>
              <a:t>(object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Console.WriteLine(id </a:t>
            </a:r>
            <a:r>
              <a:rPr lang="en-US" dirty="0"/>
              <a:t>+ "--&gt;&gt;Wants to Get Enter");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try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semaphore.WaitOne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Console.WriteLine</a:t>
            </a:r>
            <a:r>
              <a:rPr lang="en-US" dirty="0"/>
              <a:t>(" Success: " +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 + " is in</a:t>
            </a:r>
            <a:r>
              <a:rPr lang="en-US" dirty="0" smtClean="0"/>
              <a:t>!");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Thread.Sleep(2000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Console.WriteLine(</a:t>
            </a:r>
            <a:r>
              <a:rPr lang="en-US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</a:t>
            </a:r>
            <a:r>
              <a:rPr lang="en-US" dirty="0"/>
              <a:t>+ "&lt;&lt;-- is Evacuating");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finally{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semaphore.Release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Synchronous Programming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Asynchronous Programming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Multithreading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Threads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Race Condition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Dead Lock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Thread </a:t>
            </a:r>
            <a:r>
              <a:rPr lang="en-US" sz="2500" b="1" dirty="0" smtClean="0">
                <a:solidFill>
                  <a:schemeClr val="bg2"/>
                </a:solidFill>
              </a:rPr>
              <a:t>Pool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Exception Handling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Thread </a:t>
            </a:r>
            <a:r>
              <a:rPr lang="en-US" sz="2500" b="1" dirty="0" smtClean="0">
                <a:solidFill>
                  <a:schemeClr val="bg2"/>
                </a:solidFill>
              </a:rPr>
              <a:t>Synchronization</a:t>
            </a:r>
          </a:p>
          <a:p>
            <a:pPr>
              <a:lnSpc>
                <a:spcPct val="100000"/>
              </a:lnSpc>
            </a:pPr>
            <a:endParaRPr lang="en-US" sz="25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729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</a:t>
            </a:r>
            <a:r>
              <a:rPr lang="en-US" b="1" dirty="0">
                <a:solidFill>
                  <a:schemeClr val="bg1"/>
                </a:solidFill>
              </a:rPr>
              <a:t>Sequential programming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single thread </a:t>
            </a:r>
            <a:r>
              <a:rPr lang="en-US" dirty="0"/>
              <a:t>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previous components to </a:t>
            </a:r>
            <a:r>
              <a:rPr lang="en-US" b="1" dirty="0">
                <a:solidFill>
                  <a:schemeClr val="bg1"/>
                </a:solidFill>
              </a:rPr>
              <a:t>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</a:t>
            </a:r>
            <a:r>
              <a:rPr lang="en-US" b="1" dirty="0">
                <a:solidFill>
                  <a:schemeClr val="bg1"/>
                </a:solidFill>
              </a:rPr>
              <a:t>accessible</a:t>
            </a:r>
            <a:r>
              <a:rPr lang="en-US" dirty="0"/>
              <a:t> at </a:t>
            </a:r>
            <a:r>
              <a:rPr lang="en-US" b="1" dirty="0">
                <a:solidFill>
                  <a:schemeClr val="bg1"/>
                </a:solidFill>
              </a:rPr>
              <a:t>all points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dirty="0"/>
              <a:t>Synchronous Code - Long Running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96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blocked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is </a:t>
            </a:r>
            <a:r>
              <a:rPr lang="en-US" b="1" dirty="0">
                <a:solidFill>
                  <a:schemeClr val="bg1"/>
                </a:solidFill>
              </a:rPr>
              <a:t>blocked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may become </a:t>
            </a:r>
            <a:r>
              <a:rPr lang="en-US" b="1" dirty="0">
                <a:solidFill>
                  <a:schemeClr val="bg1"/>
                </a:solidFill>
              </a:rPr>
              <a:t>unresponsive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utilization of </a:t>
            </a:r>
            <a:r>
              <a:rPr lang="en-US" b="1" dirty="0">
                <a:solidFill>
                  <a:schemeClr val="bg1"/>
                </a:solidFill>
              </a:rPr>
              <a:t>multi-core</a:t>
            </a:r>
            <a:r>
              <a:rPr lang="en-US" dirty="0"/>
              <a:t> systems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CPU-demanding</a:t>
            </a:r>
            <a:r>
              <a:rPr lang="en-US" dirty="0"/>
              <a:t> tasks </a:t>
            </a:r>
            <a:r>
              <a:rPr lang="en-US" b="1" dirty="0">
                <a:solidFill>
                  <a:schemeClr val="bg1"/>
                </a:solidFill>
              </a:rPr>
              <a:t>delay</a:t>
            </a:r>
            <a:r>
              <a:rPr lang="en-US" dirty="0"/>
              <a:t> execution of all other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tasks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resources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entire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2100</Words>
  <Application>Microsoft Office PowerPoint</Application>
  <PresentationFormat>Widescreen</PresentationFormat>
  <Paragraphs>588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Multithreading Part I</vt:lpstr>
      <vt:lpstr>Table of Contents</vt:lpstr>
      <vt:lpstr>Table of Contents (2)</vt:lpstr>
      <vt:lpstr>Have a Question?</vt:lpstr>
      <vt:lpstr>PowerPoint Presentation</vt:lpstr>
      <vt:lpstr>Synchronous Programming</vt:lpstr>
      <vt:lpstr>Synchronous Code</vt:lpstr>
      <vt:lpstr>Synchronous Code - Long Running Operation</vt:lpstr>
      <vt:lpstr>Synchronous Programming Drawbacks</vt:lpstr>
      <vt:lpstr>PowerPoint Presentation</vt:lpstr>
      <vt:lpstr>Asynchronous Programming</vt:lpstr>
      <vt:lpstr>Asynchronous Programming – Benefits</vt:lpstr>
      <vt:lpstr>Asynchronous Programming – Drawbacks</vt:lpstr>
      <vt:lpstr>Asynchronous Code</vt:lpstr>
      <vt:lpstr>Asynchronous vs Multithreading</vt:lpstr>
      <vt:lpstr>PowerPoint Presentation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PowerPoint Presentation</vt:lpstr>
      <vt:lpstr>Thread Race Conditions</vt:lpstr>
      <vt:lpstr>Thread Safety</vt:lpstr>
      <vt:lpstr>PowerPoint Presentation</vt:lpstr>
      <vt:lpstr>Deadlocks</vt:lpstr>
      <vt:lpstr>Dead Lock - Example</vt:lpstr>
      <vt:lpstr>Dead Lock – Example (2)</vt:lpstr>
      <vt:lpstr>Dead Lock – Example (3)</vt:lpstr>
      <vt:lpstr>PowerPoint Presentation</vt:lpstr>
      <vt:lpstr>Thread Pooling</vt:lpstr>
      <vt:lpstr>System.Threading.ThreadPool</vt:lpstr>
      <vt:lpstr>volatile keyword</vt:lpstr>
      <vt:lpstr>Interlocked</vt:lpstr>
      <vt:lpstr>Interlocked</vt:lpstr>
      <vt:lpstr>PowerPoint Presentation</vt:lpstr>
      <vt:lpstr>Exception Handling</vt:lpstr>
      <vt:lpstr>Exception Handling – the Right Way</vt:lpstr>
      <vt:lpstr>PowerPoint Presentation</vt:lpstr>
      <vt:lpstr>Monitor</vt:lpstr>
      <vt:lpstr>Monitor - Example</vt:lpstr>
      <vt:lpstr>Mutex</vt:lpstr>
      <vt:lpstr>Mutex - Example</vt:lpstr>
      <vt:lpstr>Mutex – Example (2)</vt:lpstr>
      <vt:lpstr>WaitHandle</vt:lpstr>
      <vt:lpstr>WaitHandle - Example</vt:lpstr>
      <vt:lpstr>WaitHandle – Example (2)</vt:lpstr>
      <vt:lpstr>WaitHandle – Example (3)</vt:lpstr>
      <vt:lpstr>Semaphore</vt:lpstr>
      <vt:lpstr>Semaphore - Example</vt:lpstr>
      <vt:lpstr>Semaphore – Example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274</cp:revision>
  <dcterms:created xsi:type="dcterms:W3CDTF">2018-05-23T13:08:44Z</dcterms:created>
  <dcterms:modified xsi:type="dcterms:W3CDTF">2019-11-18T10:45:55Z</dcterms:modified>
</cp:coreProperties>
</file>