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655" r:id="rId4"/>
    <p:sldId id="486" r:id="rId5"/>
    <p:sldId id="487" r:id="rId6"/>
    <p:sldId id="488" r:id="rId7"/>
    <p:sldId id="531" r:id="rId8"/>
    <p:sldId id="525" r:id="rId9"/>
    <p:sldId id="494" r:id="rId10"/>
    <p:sldId id="657" r:id="rId11"/>
    <p:sldId id="660" r:id="rId12"/>
    <p:sldId id="663" r:id="rId13"/>
    <p:sldId id="658" r:id="rId14"/>
    <p:sldId id="659" r:id="rId15"/>
    <p:sldId id="670" r:id="rId16"/>
    <p:sldId id="671" r:id="rId17"/>
    <p:sldId id="656" r:id="rId18"/>
    <p:sldId id="496" r:id="rId19"/>
    <p:sldId id="497" r:id="rId20"/>
    <p:sldId id="532" r:id="rId21"/>
    <p:sldId id="652" r:id="rId22"/>
    <p:sldId id="653" r:id="rId23"/>
    <p:sldId id="536" r:id="rId24"/>
    <p:sldId id="541" r:id="rId25"/>
    <p:sldId id="542" r:id="rId26"/>
    <p:sldId id="543" r:id="rId27"/>
    <p:sldId id="544" r:id="rId28"/>
    <p:sldId id="539" r:id="rId29"/>
    <p:sldId id="545" r:id="rId30"/>
    <p:sldId id="546" r:id="rId31"/>
    <p:sldId id="576" r:id="rId32"/>
    <p:sldId id="574" r:id="rId33"/>
    <p:sldId id="575" r:id="rId34"/>
    <p:sldId id="577" r:id="rId35"/>
    <p:sldId id="649" r:id="rId36"/>
    <p:sldId id="661" r:id="rId37"/>
    <p:sldId id="662" r:id="rId38"/>
    <p:sldId id="665" r:id="rId39"/>
    <p:sldId id="666" r:id="rId40"/>
    <p:sldId id="668" r:id="rId41"/>
    <p:sldId id="669" r:id="rId42"/>
    <p:sldId id="672" r:id="rId43"/>
    <p:sldId id="675" r:id="rId44"/>
    <p:sldId id="674" r:id="rId45"/>
    <p:sldId id="349" r:id="rId46"/>
    <p:sldId id="528" r:id="rId47"/>
    <p:sldId id="654" r:id="rId48"/>
    <p:sldId id="650" r:id="rId49"/>
    <p:sldId id="529" r:id="rId50"/>
    <p:sldId id="4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655"/>
          </p14:sldIdLst>
        </p14:section>
        <p14:section name="Tasks" id="{B94A8AAE-9ED2-4F9D-874F-DA5F5D81C1F2}">
          <p14:sldIdLst>
            <p14:sldId id="486"/>
            <p14:sldId id="487"/>
            <p14:sldId id="488"/>
            <p14:sldId id="531"/>
            <p14:sldId id="525"/>
            <p14:sldId id="494"/>
          </p14:sldIdLst>
        </p14:section>
        <p14:section name="EAP" id="{D277BC5A-91EF-4735-B7BB-7B329EDD9FA6}">
          <p14:sldIdLst>
            <p14:sldId id="657"/>
            <p14:sldId id="660"/>
            <p14:sldId id="663"/>
          </p14:sldIdLst>
        </p14:section>
        <p14:section name="TAP" id="{006BA4C8-6E91-4CC6-8289-5A5B6DCEC65A}">
          <p14:sldIdLst>
            <p14:sldId id="658"/>
            <p14:sldId id="659"/>
            <p14:sldId id="670"/>
            <p14:sldId id="671"/>
          </p14:sldIdLst>
        </p14:section>
        <p14:section name="Async and Await" id="{3282EF10-38A8-47B3-9FAD-C34C64862613}">
          <p14:sldIdLst>
            <p14:sldId id="656"/>
            <p14:sldId id="496"/>
            <p14:sldId id="497"/>
            <p14:sldId id="532"/>
            <p14:sldId id="652"/>
            <p14:sldId id="653"/>
            <p14:sldId id="536"/>
            <p14:sldId id="541"/>
            <p14:sldId id="542"/>
            <p14:sldId id="543"/>
            <p14:sldId id="544"/>
            <p14:sldId id="539"/>
            <p14:sldId id="545"/>
            <p14:sldId id="546"/>
          </p14:sldIdLst>
        </p14:section>
        <p14:section name="Data Parallelism &amp; Concurrency" id="{426D3E19-0A28-45D2-A4F7-13B5B6F30FE2}">
          <p14:sldIdLst>
            <p14:sldId id="576"/>
            <p14:sldId id="574"/>
            <p14:sldId id="575"/>
            <p14:sldId id="577"/>
            <p14:sldId id="649"/>
          </p14:sldIdLst>
        </p14:section>
        <p14:section name="Partitioners for PLINQ and TPL" id="{D6E44CBB-4782-4C1A-B5BF-2C2AB3A773BD}">
          <p14:sldIdLst>
            <p14:sldId id="661"/>
            <p14:sldId id="662"/>
          </p14:sldIdLst>
        </p14:section>
        <p14:section name="TaskScheduler" id="{BE87F059-E7C3-4C22-AA22-641BEC7DF85F}">
          <p14:sldIdLst>
            <p14:sldId id="665"/>
            <p14:sldId id="666"/>
            <p14:sldId id="668"/>
            <p14:sldId id="669"/>
            <p14:sldId id="672"/>
            <p14:sldId id="675"/>
            <p14:sldId id="674"/>
          </p14:sldIdLst>
        </p14:section>
        <p14:section name="Conclusion" id="{10E03AB1-9AA8-4E86-9A64-D741901E50A2}">
          <p14:sldIdLst>
            <p14:sldId id="349"/>
            <p14:sldId id="528"/>
            <p14:sldId id="654"/>
            <p14:sldId id="650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3661" autoAdjust="0"/>
  </p:normalViewPr>
  <p:slideViewPr>
    <p:cSldViewPr snapToGrid="0" showGuides="1">
      <p:cViewPr varScale="1">
        <p:scale>
          <a:sx n="108" d="100"/>
          <a:sy n="108" d="100"/>
        </p:scale>
        <p:origin x="86" y="154"/>
      </p:cViewPr>
      <p:guideLst>
        <p:guide orient="horz" pos="2184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9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6394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3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6736" y="2385047"/>
            <a:ext cx="6277370" cy="22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Event-based Asynchronous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15109" y="2358282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EAP</a:t>
            </a:r>
            <a:endParaRPr lang="en-US" sz="115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EAP</a:t>
            </a:r>
            <a:r>
              <a:rPr lang="en-US" dirty="0" smtClean="0"/>
              <a:t> makes </a:t>
            </a:r>
            <a:r>
              <a:rPr lang="en-US" dirty="0"/>
              <a:t>available the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 of </a:t>
            </a:r>
            <a:r>
              <a:rPr lang="en-US" sz="3400" b="1" dirty="0">
                <a:solidFill>
                  <a:schemeClr val="bg1"/>
                </a:solidFill>
              </a:rPr>
              <a:t>multithreaded</a:t>
            </a:r>
            <a:r>
              <a:rPr lang="en-US" dirty="0"/>
              <a:t> applications </a:t>
            </a:r>
            <a:br>
              <a:rPr lang="en-US" dirty="0"/>
            </a:br>
            <a:r>
              <a:rPr lang="en-US" dirty="0" smtClean="0"/>
              <a:t>while </a:t>
            </a:r>
            <a:r>
              <a:rPr lang="en-US" sz="3400" b="1" dirty="0">
                <a:solidFill>
                  <a:schemeClr val="bg1"/>
                </a:solidFill>
              </a:rPr>
              <a:t>hiding many </a:t>
            </a:r>
            <a:r>
              <a:rPr lang="en-US" dirty="0"/>
              <a:t>of the </a:t>
            </a:r>
            <a:r>
              <a:rPr lang="en-US" sz="3400" b="1" dirty="0">
                <a:solidFill>
                  <a:schemeClr val="bg1"/>
                </a:solidFill>
              </a:rPr>
              <a:t>complex issues </a:t>
            </a:r>
            <a:r>
              <a:rPr lang="en-US" dirty="0"/>
              <a:t>inherent in </a:t>
            </a:r>
            <a:r>
              <a:rPr lang="en-US" b="1" dirty="0" smtClean="0">
                <a:solidFill>
                  <a:schemeClr val="bg1"/>
                </a:solidFill>
              </a:rPr>
              <a:t>multithreaded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Using </a:t>
            </a:r>
            <a:r>
              <a:rPr lang="en-US" dirty="0"/>
              <a:t>a class that supports this pattern can allow you to: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Perform </a:t>
            </a:r>
            <a:r>
              <a:rPr lang="en-US" dirty="0"/>
              <a:t>time-consuming tasks, such as downloads and database operations, </a:t>
            </a:r>
            <a:r>
              <a:rPr lang="en-US" dirty="0" smtClean="0"/>
              <a:t>"</a:t>
            </a:r>
            <a:r>
              <a:rPr lang="en-US" sz="3100" b="1" dirty="0">
                <a:solidFill>
                  <a:schemeClr val="bg1"/>
                </a:solidFill>
              </a:rPr>
              <a:t>in the background</a:t>
            </a:r>
            <a:r>
              <a:rPr lang="en-US" dirty="0" smtClean="0"/>
              <a:t>," </a:t>
            </a:r>
            <a:r>
              <a:rPr lang="en-US" b="1" dirty="0">
                <a:solidFill>
                  <a:schemeClr val="bg1"/>
                </a:solidFill>
              </a:rPr>
              <a:t>without interrupting </a:t>
            </a:r>
            <a:r>
              <a:rPr lang="en-US" dirty="0"/>
              <a:t>your application.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operations </a:t>
            </a:r>
            <a:r>
              <a:rPr lang="en-US" sz="3200" b="1" dirty="0">
                <a:solidFill>
                  <a:schemeClr val="bg1"/>
                </a:solidFill>
              </a:rPr>
              <a:t>simultaneously</a:t>
            </a:r>
            <a:r>
              <a:rPr lang="en-US" dirty="0"/>
              <a:t>, receiving </a:t>
            </a:r>
            <a:r>
              <a:rPr lang="en-US" sz="3200" b="1" dirty="0">
                <a:solidFill>
                  <a:schemeClr val="bg1"/>
                </a:solidFill>
              </a:rPr>
              <a:t>notifications</a:t>
            </a:r>
            <a:r>
              <a:rPr lang="en-US" dirty="0"/>
              <a:t> when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each </a:t>
            </a:r>
            <a:r>
              <a:rPr lang="en-US" dirty="0"/>
              <a:t>completes.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for resources to become </a:t>
            </a:r>
            <a:r>
              <a:rPr lang="en-US" sz="3200" b="1" dirty="0">
                <a:solidFill>
                  <a:schemeClr val="bg1"/>
                </a:solidFill>
              </a:rPr>
              <a:t>available</a:t>
            </a:r>
            <a:r>
              <a:rPr lang="en-US" dirty="0"/>
              <a:t> without </a:t>
            </a:r>
            <a:r>
              <a:rPr lang="en-US" sz="3200" b="1" dirty="0">
                <a:solidFill>
                  <a:schemeClr val="bg1"/>
                </a:solidFill>
              </a:rPr>
              <a:t>blocking</a:t>
            </a:r>
            <a:r>
              <a:rPr lang="en-US" dirty="0" smtClean="0"/>
              <a:t> </a:t>
            </a:r>
            <a:r>
              <a:rPr lang="en-US" dirty="0"/>
              <a:t>your </a:t>
            </a:r>
            <a:r>
              <a:rPr lang="en-US" dirty="0" smtClean="0"/>
              <a:t>application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Communicate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pending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operations using the familiar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events-and-delegates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Event-based </a:t>
            </a:r>
            <a:r>
              <a:rPr lang="en-US" dirty="0"/>
              <a:t>Asynchronous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4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977" y="1441593"/>
            <a:ext cx="11390257" cy="50194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  public delegate void </a:t>
            </a:r>
            <a:r>
              <a:rPr lang="en-US" sz="2400" dirty="0" smtClean="0">
                <a:solidFill>
                  <a:schemeClr val="bg1"/>
                </a:solidFill>
              </a:rPr>
              <a:t>MethodCompletedEventHandler</a:t>
            </a:r>
            <a:r>
              <a:rPr lang="en-US" sz="2400" dirty="0" smtClean="0"/>
              <a:t>(object sender, MethodCompletedEventArgs 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  public class </a:t>
            </a:r>
            <a:r>
              <a:rPr lang="en-US" sz="2400" dirty="0">
                <a:solidFill>
                  <a:schemeClr val="bg1"/>
                </a:solidFill>
              </a:rPr>
              <a:t>MethodCompletedEventArgs</a:t>
            </a:r>
            <a:r>
              <a:rPr lang="en-US" sz="2400" dirty="0" smtClean="0"/>
              <a:t> : </a:t>
            </a:r>
            <a:r>
              <a:rPr lang="en-US" sz="2400" dirty="0">
                <a:solidFill>
                  <a:schemeClr val="bg1"/>
                </a:solidFill>
              </a:rPr>
              <a:t>AsyncCompletedEventArgs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    public </a:t>
            </a:r>
            <a:r>
              <a:rPr lang="en-US" sz="2400" dirty="0" smtClean="0">
                <a:solidFill>
                  <a:schemeClr val="bg1"/>
                </a:solidFill>
              </a:rPr>
              <a:t>MethodCompletedEventArgs</a:t>
            </a:r>
            <a:r>
              <a:rPr lang="en-US" sz="2400" dirty="0" smtClean="0"/>
              <a:t>(Exception ex, bool canceled, object userState)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	: base(ex, canceled, userState)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 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public </a:t>
            </a:r>
            <a:r>
              <a:rPr lang="en-US" sz="2400" dirty="0" smtClean="0">
                <a:solidFill>
                  <a:schemeClr val="bg1"/>
                </a:solidFill>
              </a:rPr>
              <a:t>MyType</a:t>
            </a:r>
            <a:r>
              <a:rPr lang="en-US" sz="2400" dirty="0" smtClean="0"/>
              <a:t> Result { get;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  }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Task-based Asynchronous Pattern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15109" y="2358282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TAP</a:t>
            </a:r>
            <a:endParaRPr lang="en-US" sz="115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It</a:t>
            </a:r>
            <a:r>
              <a:rPr lang="en-US" b="1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single method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the </a:t>
            </a:r>
            <a:r>
              <a:rPr lang="en-US" dirty="0" smtClean="0"/>
              <a:t>initiation </a:t>
            </a:r>
            <a:r>
              <a:rPr lang="en-US" dirty="0"/>
              <a:t>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completion</a:t>
            </a:r>
            <a:r>
              <a:rPr lang="en-US" dirty="0" smtClean="0"/>
              <a:t> </a:t>
            </a:r>
            <a:r>
              <a:rPr lang="en-US" dirty="0"/>
              <a:t>of an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operation.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TAP </a:t>
            </a:r>
            <a:r>
              <a:rPr lang="en-US" dirty="0"/>
              <a:t>was introduced in the .NET Framework 4. 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It's </a:t>
            </a:r>
            <a:r>
              <a:rPr lang="en-US" dirty="0"/>
              <a:t>the recommended approach to asynchronous programming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.</a:t>
            </a:r>
            <a:r>
              <a:rPr lang="en-US" dirty="0" smtClean="0"/>
              <a:t>NET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/>
              <a:t> keywords in C# </a:t>
            </a:r>
            <a:r>
              <a:rPr lang="en-US" dirty="0" smtClean="0"/>
              <a:t>operators </a:t>
            </a:r>
            <a:r>
              <a:rPr lang="en-US" b="1" dirty="0">
                <a:solidFill>
                  <a:schemeClr val="bg1"/>
                </a:solidFill>
              </a:rPr>
              <a:t>add language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Task-based Asynchronous Pattern</a:t>
            </a:r>
          </a:p>
        </p:txBody>
      </p:sp>
    </p:spTree>
    <p:extLst>
      <p:ext uri="{BB962C8B-B14F-4D97-AF65-F5344CB8AC3E}">
        <p14:creationId xmlns:p14="http://schemas.microsoft.com/office/powerpoint/2010/main" val="1841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8853" y="1336488"/>
            <a:ext cx="10961435" cy="52964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public static </a:t>
            </a:r>
            <a:r>
              <a:rPr lang="en-US" sz="2200" dirty="0" smtClean="0">
                <a:solidFill>
                  <a:schemeClr val="bg1"/>
                </a:solidFill>
              </a:rPr>
              <a:t>Task&lt;int&gt;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ReadTask</a:t>
            </a:r>
            <a:r>
              <a:rPr lang="en-US" sz="2200" dirty="0" smtClean="0"/>
              <a:t>(this Stream stream, byte[] buffer, int offset, int count, object state)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dirty="0" smtClean="0"/>
              <a:t>	</a:t>
            </a:r>
            <a:r>
              <a:rPr lang="en-US" sz="2200" dirty="0" smtClean="0"/>
              <a:t>var tcs = new </a:t>
            </a:r>
            <a:r>
              <a:rPr lang="en-US" sz="2200" dirty="0" smtClean="0">
                <a:solidFill>
                  <a:schemeClr val="bg1"/>
                </a:solidFill>
              </a:rPr>
              <a:t>TaskCompletionSourc</a:t>
            </a:r>
            <a:r>
              <a:rPr lang="en-US" sz="2200" dirty="0" smtClean="0"/>
              <a:t>e&lt;int&gt;();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dirty="0"/>
              <a:t>	</a:t>
            </a:r>
            <a:r>
              <a:rPr lang="en-US" sz="2200" dirty="0" smtClean="0"/>
              <a:t>stream.BeginRead(buffer, offset, count, ar =&gt;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dirty="0" smtClean="0"/>
              <a:t>		</a:t>
            </a:r>
            <a:r>
              <a:rPr lang="en-US" sz="2200" dirty="0" smtClean="0"/>
              <a:t>try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                   </a:t>
            </a:r>
            <a:r>
              <a:rPr lang="en-US" sz="2200" dirty="0" smtClean="0">
                <a:solidFill>
                  <a:schemeClr val="bg1"/>
                </a:solidFill>
              </a:rPr>
              <a:t>tcs.SetResult</a:t>
            </a:r>
            <a:r>
              <a:rPr lang="en-US" sz="2200" dirty="0" smtClean="0"/>
              <a:t>(stream.EndRead(ar));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               catch (Exception exc)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                   tcs.SetException(exc);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/>
              <a:t>            }, </a:t>
            </a:r>
            <a:r>
              <a:rPr lang="en-US" sz="2200" dirty="0" smtClean="0">
                <a:solidFill>
                  <a:schemeClr val="bg1"/>
                </a:solidFill>
              </a:rPr>
              <a:t>state</a:t>
            </a:r>
            <a:r>
              <a:rPr lang="en-US" sz="2200" dirty="0" smtClean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dirty="0" smtClean="0"/>
              <a:t>	</a:t>
            </a:r>
            <a:r>
              <a:rPr lang="en-US" sz="2200" dirty="0" smtClean="0"/>
              <a:t>return tcs.Task;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dirty="0" smtClean="0"/>
              <a:t> 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774" y="1386776"/>
            <a:ext cx="10189352" cy="481936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public Task&lt;int&gt; </a:t>
            </a:r>
            <a:r>
              <a:rPr lang="en-US" sz="2300" dirty="0" err="1" smtClean="0">
                <a:solidFill>
                  <a:schemeClr val="bg1"/>
                </a:solidFill>
              </a:rPr>
              <a:t>MethodAsync</a:t>
            </a:r>
            <a:r>
              <a:rPr lang="en-US" sz="2300" dirty="0" smtClean="0"/>
              <a:t>(string input)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	if (input ==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		throw new </a:t>
            </a:r>
            <a:r>
              <a:rPr lang="en-US" sz="2300" dirty="0" err="1" smtClean="0"/>
              <a:t>ArgumentNullException</a:t>
            </a:r>
            <a:r>
              <a:rPr lang="en-US" sz="2300" dirty="0" smtClean="0"/>
              <a:t>("input");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       return </a:t>
            </a:r>
            <a:r>
              <a:rPr lang="en-US" sz="2300" dirty="0" err="1" smtClean="0">
                <a:solidFill>
                  <a:schemeClr val="bg1"/>
                </a:solidFill>
              </a:rPr>
              <a:t>MethodAsyncInternal</a:t>
            </a:r>
            <a:r>
              <a:rPr lang="en-US" sz="2300" dirty="0" smtClean="0"/>
              <a:t>(input);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bg1"/>
                </a:solidFill>
              </a:rPr>
              <a:t>private</a:t>
            </a:r>
            <a:r>
              <a:rPr lang="en-US" sz="2300" dirty="0" smtClean="0"/>
              <a:t> async Task&lt;int&gt; </a:t>
            </a:r>
            <a:r>
              <a:rPr lang="en-US" sz="2300" dirty="0" err="1" smtClean="0">
                <a:solidFill>
                  <a:schemeClr val="bg1"/>
                </a:solidFill>
              </a:rPr>
              <a:t>MethodAsyncInternal</a:t>
            </a:r>
            <a:r>
              <a:rPr lang="en-US" sz="2300" dirty="0" smtClean="0"/>
              <a:t>(string input)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>
                <a:solidFill>
                  <a:schemeClr val="accent2"/>
                </a:solidFill>
              </a:rPr>
              <a:t>	// Code that uses await goes here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	return 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 smtClean="0"/>
              <a:t> }</a:t>
            </a:r>
            <a:endParaRPr lang="en-US" sz="2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75416"/>
            <a:ext cx="10961783" cy="768084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async and await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7D2112-AB05-4213-8572-E1B110B5C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1029"/>
            <a:ext cx="10961783" cy="4998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0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this method could wait for a resource or </a:t>
            </a:r>
            <a:r>
              <a:rPr lang="bg-BG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bg-BG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</p:spTree>
    <p:extLst>
      <p:ext uri="{BB962C8B-B14F-4D97-AF65-F5344CB8AC3E}">
        <p14:creationId xmlns:p14="http://schemas.microsoft.com/office/powerpoint/2010/main" val="22094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 </a:t>
            </a:r>
            <a:r>
              <a:rPr lang="en-US" dirty="0"/>
              <a:t>in C# </a:t>
            </a:r>
            <a:endParaRPr lang="bg-BG" dirty="0" smtClean="0"/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EAP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design </a:t>
            </a:r>
            <a:r>
              <a:rPr lang="en-US" dirty="0" smtClean="0"/>
              <a:t>patterns</a:t>
            </a:r>
            <a:endParaRPr lang="bg-BG" dirty="0" smtClean="0"/>
          </a:p>
          <a:p>
            <a:pPr marL="933139" lvl="1" indent="-457200">
              <a:lnSpc>
                <a:spcPts val="4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dirty="0"/>
              <a:t> and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endParaRPr lang="bg-BG" dirty="0"/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sz="3198" b="1" dirty="0">
                <a:solidFill>
                  <a:schemeClr val="bg1"/>
                </a:solidFill>
              </a:rPr>
              <a:t>Parallelism</a:t>
            </a:r>
            <a:r>
              <a:rPr lang="en-US" dirty="0"/>
              <a:t> &amp; </a:t>
            </a:r>
            <a:r>
              <a:rPr lang="en-US" sz="3198" b="1" dirty="0">
                <a:solidFill>
                  <a:schemeClr val="bg1"/>
                </a:solidFill>
              </a:rPr>
              <a:t>Concurrency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98" b="1" dirty="0">
                <a:solidFill>
                  <a:schemeClr val="bg1"/>
                </a:solidFill>
              </a:rPr>
              <a:t>Partitioners</a:t>
            </a:r>
            <a:r>
              <a:rPr lang="en-US" dirty="0"/>
              <a:t> for PLINQ and </a:t>
            </a:r>
            <a:r>
              <a:rPr lang="en-US" dirty="0" smtClean="0"/>
              <a:t>TPL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TaskScheduler</a:t>
            </a:r>
            <a:endParaRPr lang="en-US" dirty="0"/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- GetStringAsync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</p:spTree>
    <p:extLst>
      <p:ext uri="{BB962C8B-B14F-4D97-AF65-F5344CB8AC3E}">
        <p14:creationId xmlns:p14="http://schemas.microsoft.com/office/powerpoint/2010/main" val="2722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9530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94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 var r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18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5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0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0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/>
              <a:t>csharp-masterclass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6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D746-1BED-4278-AE3D-2B5BB11FE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85960"/>
            <a:ext cx="10961783" cy="768084"/>
          </a:xfrm>
        </p:spPr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A7E1-BE16-47D0-AC8F-F1E8B12360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54A30-E548-4A2D-A1D3-196E35C94D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99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System.Collections.Concurrent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367B-21A8-456B-BEB1-234E419C0C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.AsParallel()</a:t>
            </a:r>
            <a:r>
              <a:rPr lang="en-US" sz="3200" dirty="0"/>
              <a:t> 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367B-21A8-456B-BEB1-234E419C0C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</p:spTree>
    <p:extLst>
      <p:ext uri="{BB962C8B-B14F-4D97-AF65-F5344CB8AC3E}">
        <p14:creationId xmlns:p14="http://schemas.microsoft.com/office/powerpoint/2010/main" val="941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D746-1BED-4278-AE3D-2B5BB11FE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97861"/>
            <a:ext cx="11148267" cy="768084"/>
          </a:xfrm>
        </p:spPr>
        <p:txBody>
          <a:bodyPr/>
          <a:lstStyle/>
          <a:p>
            <a:r>
              <a:rPr lang="en-US" dirty="0" smtClean="0"/>
              <a:t>Partitioners </a:t>
            </a:r>
            <a:r>
              <a:rPr lang="en-US" dirty="0"/>
              <a:t>for PLINQ and TPL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A7E1-BE16-47D0-AC8F-F1E8B12360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9025" y="2978295"/>
            <a:ext cx="10156094" cy="36036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var </a:t>
            </a:r>
            <a:r>
              <a:rPr lang="en-US" sz="2000" dirty="0" err="1" smtClean="0">
                <a:solidFill>
                  <a:schemeClr val="bg1"/>
                </a:solidFill>
              </a:rPr>
              <a:t>nums</a:t>
            </a:r>
            <a:r>
              <a:rPr lang="en-US" sz="2000" dirty="0" smtClean="0"/>
              <a:t> = </a:t>
            </a:r>
            <a:r>
              <a:rPr lang="en-US" sz="2000" dirty="0" err="1" smtClean="0"/>
              <a:t>Enumerable.Range</a:t>
            </a:r>
            <a:r>
              <a:rPr lang="en-US" sz="2000" dirty="0" smtClean="0"/>
              <a:t>(0, 100000000).</a:t>
            </a:r>
            <a:r>
              <a:rPr lang="en-US" sz="2000" dirty="0" err="1" smtClean="0"/>
              <a:t>ToArray</a:t>
            </a:r>
            <a:r>
              <a:rPr lang="en-US" sz="2000" dirty="0" smtClean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Partitioner</a:t>
            </a:r>
            <a:r>
              <a:rPr lang="en-US" sz="2000" dirty="0" smtClean="0"/>
              <a:t>&lt;int&gt; </a:t>
            </a:r>
            <a:r>
              <a:rPr lang="en-US" sz="2000" dirty="0" err="1" smtClean="0"/>
              <a:t>customPartitioner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bg1"/>
                </a:solidFill>
              </a:rPr>
              <a:t>Partitioner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chemeClr val="bg1"/>
                </a:solidFill>
              </a:rPr>
              <a:t>Create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nums</a:t>
            </a:r>
            <a:r>
              <a:rPr lang="en-US" sz="2000" dirty="0" smtClean="0"/>
              <a:t>, true);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var q = from x in </a:t>
            </a:r>
            <a:r>
              <a:rPr lang="en-US" sz="2000" dirty="0" err="1" smtClean="0"/>
              <a:t>customPartitioner.</a:t>
            </a:r>
            <a:r>
              <a:rPr lang="en-US" sz="2000" dirty="0" err="1" smtClean="0">
                <a:solidFill>
                  <a:schemeClr val="bg1"/>
                </a:solidFill>
              </a:rPr>
              <a:t>AsParallel</a:t>
            </a:r>
            <a:r>
              <a:rPr lang="en-US" sz="2000" dirty="0" smtClean="0"/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select x * </a:t>
            </a:r>
            <a:r>
              <a:rPr lang="en-US" sz="2000" dirty="0" err="1" smtClean="0"/>
              <a:t>Math.PI</a:t>
            </a:r>
            <a:r>
              <a:rPr lang="en-US" sz="2000" dirty="0" smtClean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</a:t>
            </a:r>
            <a:r>
              <a:rPr lang="en-US" sz="2000" dirty="0" err="1" smtClean="0"/>
              <a:t>q.</a:t>
            </a:r>
            <a:r>
              <a:rPr lang="en-US" sz="2000" dirty="0" err="1" smtClean="0">
                <a:solidFill>
                  <a:schemeClr val="bg1"/>
                </a:solidFill>
              </a:rPr>
              <a:t>ForAll</a:t>
            </a:r>
            <a:r>
              <a:rPr lang="en-US" sz="2000" dirty="0" smtClean="0"/>
              <a:t>((x)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</a:t>
            </a:r>
            <a:r>
              <a:rPr lang="en-US" sz="2000" dirty="0" err="1" smtClean="0"/>
              <a:t>ProcessData</a:t>
            </a:r>
            <a:r>
              <a:rPr lang="en-US" sz="2000" dirty="0" smtClean="0"/>
              <a:t>(x);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});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Partitioners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4134" y="1189863"/>
            <a:ext cx="12001499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sz="3300" b="1" dirty="0">
                <a:solidFill>
                  <a:schemeClr val="bg1"/>
                </a:solidFill>
              </a:rPr>
              <a:t>parallelize</a:t>
            </a:r>
            <a:r>
              <a:rPr lang="en-US" dirty="0"/>
              <a:t> an operation on </a:t>
            </a:r>
            <a:r>
              <a:rPr lang="en-US" sz="3300" b="1" dirty="0">
                <a:solidFill>
                  <a:schemeClr val="bg1"/>
                </a:solidFill>
              </a:rPr>
              <a:t>a data source</a:t>
            </a:r>
            <a:r>
              <a:rPr lang="en-US" dirty="0"/>
              <a:t>, one of the essential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steps </a:t>
            </a:r>
            <a:r>
              <a:rPr lang="en-US" dirty="0"/>
              <a:t>is </a:t>
            </a:r>
            <a:r>
              <a:rPr lang="en-US" sz="3300" b="1" dirty="0">
                <a:solidFill>
                  <a:schemeClr val="bg1"/>
                </a:solidFill>
              </a:rPr>
              <a:t>to partition</a:t>
            </a:r>
            <a:r>
              <a:rPr lang="en-US" dirty="0"/>
              <a:t> the source into </a:t>
            </a:r>
            <a:r>
              <a:rPr lang="en-US" sz="3300" b="1" dirty="0">
                <a:solidFill>
                  <a:schemeClr val="bg1"/>
                </a:solidFill>
              </a:rPr>
              <a:t>multiple sections </a:t>
            </a:r>
            <a:r>
              <a:rPr lang="en-US" dirty="0"/>
              <a:t>that can be accessed </a:t>
            </a:r>
            <a:r>
              <a:rPr lang="en-US" sz="3300" b="1" dirty="0">
                <a:solidFill>
                  <a:schemeClr val="bg1"/>
                </a:solidFill>
              </a:rPr>
              <a:t>concurrently</a:t>
            </a:r>
            <a:r>
              <a:rPr lang="en-US" dirty="0"/>
              <a:t> by multiple </a:t>
            </a:r>
            <a:r>
              <a:rPr lang="en-US" sz="3300" b="1" dirty="0">
                <a:solidFill>
                  <a:schemeClr val="bg1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3872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D746-1BED-4278-AE3D-2B5BB11FE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97861"/>
            <a:ext cx="11148267" cy="768084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TaskScheduler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A7E1-BE16-47D0-AC8F-F1E8B12360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TaskScheduler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task scheduler ensures that the work of a task is </a:t>
            </a:r>
            <a:br>
              <a:rPr lang="en-US" dirty="0"/>
            </a:br>
            <a:r>
              <a:rPr lang="en-US" dirty="0"/>
              <a:t>eventually executed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 smtClean="0"/>
              <a:t>Represents </a:t>
            </a:r>
            <a:r>
              <a:rPr lang="en-US" dirty="0"/>
              <a:t>an object that handles the low-level work of queuing tasks onto </a:t>
            </a:r>
            <a:r>
              <a:rPr lang="en-US" dirty="0" smtClean="0"/>
              <a:t>threads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69931" y="2406869"/>
            <a:ext cx="5696607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1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abstract</a:t>
            </a:r>
            <a:r>
              <a:rPr lang="en-US" dirty="0"/>
              <a:t> class </a:t>
            </a:r>
            <a:r>
              <a:rPr lang="en-US" dirty="0">
                <a:solidFill>
                  <a:schemeClr val="bg1"/>
                </a:solidFill>
              </a:rPr>
              <a:t>TaskScheduler</a:t>
            </a:r>
          </a:p>
        </p:txBody>
      </p:sp>
    </p:spTree>
    <p:extLst>
      <p:ext uri="{BB962C8B-B14F-4D97-AF65-F5344CB8AC3E}">
        <p14:creationId xmlns:p14="http://schemas.microsoft.com/office/powerpoint/2010/main" val="7937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75416"/>
            <a:ext cx="10961783" cy="768084"/>
          </a:xfrm>
        </p:spPr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7D2112-AB05-4213-8572-E1B110B5CE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1029"/>
            <a:ext cx="10961783" cy="499819"/>
          </a:xfrm>
        </p:spPr>
        <p:txBody>
          <a:bodyPr/>
          <a:lstStyle/>
          <a:p>
            <a:r>
              <a:rPr lang="en-US" dirty="0"/>
              <a:t>Task Parallel Library</a:t>
            </a: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99669" y="1315468"/>
            <a:ext cx="10961435" cy="5465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public sealed class SimpleScheduler : </a:t>
            </a:r>
            <a:r>
              <a:rPr lang="en-US" sz="2100" dirty="0" smtClean="0">
                <a:solidFill>
                  <a:schemeClr val="bg1"/>
                </a:solidFill>
              </a:rPr>
              <a:t>TaskScheduler</a:t>
            </a:r>
            <a:r>
              <a:rPr lang="en-US" sz="2100" dirty="0" smtClean="0"/>
              <a:t>, IDisposable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private readonly </a:t>
            </a:r>
            <a:r>
              <a:rPr lang="en-US" sz="2100" dirty="0" smtClean="0">
                <a:solidFill>
                  <a:schemeClr val="bg1"/>
                </a:solidFill>
              </a:rPr>
              <a:t>BlockingCollection</a:t>
            </a:r>
            <a:r>
              <a:rPr lang="en-US" sz="2100" dirty="0" smtClean="0"/>
              <a:t>&lt;Task&gt; tasks;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private readonly </a:t>
            </a:r>
            <a:r>
              <a:rPr lang="en-US" sz="2100" dirty="0" smtClean="0">
                <a:solidFill>
                  <a:schemeClr val="bg1"/>
                </a:solidFill>
              </a:rPr>
              <a:t>Thread</a:t>
            </a:r>
            <a:r>
              <a:rPr lang="en-US" sz="2100" dirty="0" smtClean="0"/>
              <a:t> mainThread;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1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public SimpleScheduler()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tasks = </a:t>
            </a:r>
            <a:r>
              <a:rPr lang="en-US" sz="2100" dirty="0" smtClean="0">
                <a:solidFill>
                  <a:schemeClr val="bg1"/>
                </a:solidFill>
              </a:rPr>
              <a:t>new BlockingCollection&lt;Task&gt;</a:t>
            </a:r>
            <a:r>
              <a:rPr lang="en-US" sz="2100" dirty="0" smtClean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mainThread = new Thread(</a:t>
            </a:r>
            <a:r>
              <a:rPr lang="en-US" sz="2100" dirty="0" smtClean="0">
                <a:solidFill>
                  <a:schemeClr val="bg1"/>
                </a:solidFill>
              </a:rPr>
              <a:t>this.Main</a:t>
            </a:r>
            <a:r>
              <a:rPr lang="en-US" sz="2100" dirty="0" smtClean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private void </a:t>
            </a:r>
            <a:r>
              <a:rPr lang="en-US" sz="2100" dirty="0" smtClean="0">
                <a:solidFill>
                  <a:schemeClr val="bg1"/>
                </a:solidFill>
              </a:rPr>
              <a:t>Main</a:t>
            </a:r>
            <a:r>
              <a:rPr lang="en-US" sz="2100" dirty="0" smtClean="0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int threadId = Thread.CurrentThread.ManagedThreadId;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Console.WriteLine("Starting Thread " + threadId);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foreach (var t in </a:t>
            </a:r>
            <a:r>
              <a:rPr lang="en-US" sz="2100" dirty="0" smtClean="0">
                <a:solidFill>
                  <a:schemeClr val="bg1"/>
                </a:solidFill>
              </a:rPr>
              <a:t>tasks.GetConsumingEnumerable()</a:t>
            </a:r>
            <a:r>
              <a:rPr lang="en-US" sz="2100" dirty="0" smtClean="0"/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    </a:t>
            </a:r>
            <a:r>
              <a:rPr lang="en-US" sz="2100" dirty="0"/>
              <a:t>this.</a:t>
            </a:r>
            <a:r>
              <a:rPr lang="en-US" sz="2100" dirty="0" smtClean="0"/>
              <a:t>TryExecuteTask(t);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}</a:t>
            </a:r>
          </a:p>
          <a:p>
            <a:r>
              <a:rPr lang="en-US" sz="2100" dirty="0" smtClean="0"/>
              <a:t>... Continue on the next slide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TaskScheduler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9667" y="1317927"/>
            <a:ext cx="11705568" cy="52964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protected override IEnumerable&lt;Task&gt; </a:t>
            </a:r>
            <a:r>
              <a:rPr lang="en-US" sz="2100" dirty="0" smtClean="0">
                <a:solidFill>
                  <a:schemeClr val="bg1"/>
                </a:solidFill>
              </a:rPr>
              <a:t>GetScheduledTasks</a:t>
            </a:r>
            <a:r>
              <a:rPr lang="en-US" sz="2100" dirty="0" smtClean="0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return tasks.ToArray&lt;Task&gt;();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protected override void </a:t>
            </a:r>
            <a:r>
              <a:rPr lang="en-US" sz="2100" dirty="0" smtClean="0">
                <a:solidFill>
                  <a:schemeClr val="bg1"/>
                </a:solidFill>
              </a:rPr>
              <a:t>QueueTask</a:t>
            </a:r>
            <a:r>
              <a:rPr lang="en-US" sz="2100" dirty="0" smtClean="0"/>
              <a:t>(Task task)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</a:t>
            </a:r>
            <a:r>
              <a:rPr lang="en-US" sz="2100" dirty="0" err="1" smtClean="0"/>
              <a:t>tasks.Add</a:t>
            </a:r>
            <a:r>
              <a:rPr lang="en-US" sz="2100" dirty="0" smtClean="0"/>
              <a:t>(task);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if (!mainThread.IsAlive)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	</a:t>
            </a:r>
            <a:r>
              <a:rPr lang="en-US" sz="2100" dirty="0" smtClean="0"/>
              <a:t>  mainThread.Start();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	</a:t>
            </a:r>
            <a:r>
              <a:rPr lang="en-US" sz="2100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100" dirty="0" smtClean="0"/>
          </a:p>
          <a:p>
            <a:pPr>
              <a:spcBef>
                <a:spcPts val="0"/>
              </a:spcBef>
            </a:pPr>
            <a:r>
              <a:rPr lang="en-US" sz="2100" dirty="0" smtClean="0"/>
              <a:t> protected override bool </a:t>
            </a:r>
            <a:r>
              <a:rPr lang="en-US" sz="2100" dirty="0" smtClean="0">
                <a:solidFill>
                  <a:schemeClr val="bg1"/>
                </a:solidFill>
              </a:rPr>
              <a:t>TryExecuteTaskInline</a:t>
            </a:r>
            <a:r>
              <a:rPr lang="en-US" sz="2100" dirty="0" smtClean="0"/>
              <a:t>(Task task, bool previouslyQueue)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	=&gt; false;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 public void Dispose()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 tasks.CompleteAdding();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}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890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Long Running Tasks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that a </a:t>
            </a:r>
            <a:r>
              <a:rPr lang="en-US" b="1" dirty="0">
                <a:solidFill>
                  <a:schemeClr val="bg1"/>
                </a:solidFill>
              </a:rPr>
              <a:t>task</a:t>
            </a:r>
            <a:r>
              <a:rPr lang="en-US" dirty="0"/>
              <a:t> will be a </a:t>
            </a:r>
            <a:r>
              <a:rPr lang="en-US" b="1" dirty="0">
                <a:solidFill>
                  <a:schemeClr val="bg1"/>
                </a:solidFill>
              </a:rPr>
              <a:t>long-running</a:t>
            </a:r>
            <a:r>
              <a:rPr lang="en-US" dirty="0" smtClean="0"/>
              <a:t>, coarse-grained </a:t>
            </a:r>
            <a:br>
              <a:rPr lang="en-US" dirty="0" smtClean="0"/>
            </a:br>
            <a:r>
              <a:rPr lang="en-US" dirty="0" smtClean="0"/>
              <a:t>operation </a:t>
            </a:r>
            <a:r>
              <a:rPr lang="en-US" dirty="0"/>
              <a:t>involving fewer, larger components than fine-grained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It </a:t>
            </a:r>
            <a:r>
              <a:rPr lang="en-US" dirty="0"/>
              <a:t>provides a hint to the </a:t>
            </a:r>
            <a:r>
              <a:rPr lang="en-US" b="1" dirty="0">
                <a:solidFill>
                  <a:schemeClr val="bg1"/>
                </a:solidFill>
              </a:rPr>
              <a:t>TaskScheduler</a:t>
            </a:r>
            <a:r>
              <a:rPr lang="en-US" dirty="0"/>
              <a:t> that </a:t>
            </a:r>
            <a:r>
              <a:rPr lang="en-US" dirty="0" smtClean="0"/>
              <a:t>oversubscription </a:t>
            </a:r>
            <a:br>
              <a:rPr lang="en-US" dirty="0" smtClean="0"/>
            </a:br>
            <a:r>
              <a:rPr lang="en-US" dirty="0" smtClean="0"/>
              <a:t>may </a:t>
            </a:r>
            <a:r>
              <a:rPr lang="en-US" dirty="0"/>
              <a:t>be </a:t>
            </a:r>
            <a:r>
              <a:rPr lang="en-US" dirty="0" smtClean="0"/>
              <a:t>warranted</a:t>
            </a:r>
          </a:p>
          <a:p>
            <a:r>
              <a:rPr lang="en-US" dirty="0" smtClean="0"/>
              <a:t>Oversubscription </a:t>
            </a:r>
            <a:r>
              <a:rPr lang="en-US" dirty="0"/>
              <a:t>lets you create </a:t>
            </a:r>
            <a:r>
              <a:rPr lang="en-US" b="1" dirty="0">
                <a:solidFill>
                  <a:schemeClr val="bg1"/>
                </a:solidFill>
              </a:rPr>
              <a:t>more threads </a:t>
            </a:r>
            <a:r>
              <a:rPr lang="en-US" dirty="0"/>
              <a:t>than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available </a:t>
            </a:r>
            <a:r>
              <a:rPr lang="en-US" dirty="0"/>
              <a:t>number of hardware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977" y="1397338"/>
            <a:ext cx="10961435" cy="47424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protected override void QueueTask(Task task)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if ((task.Options &amp; TaskCreationOptions.LongRunning) !=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Thread thread = new Thread(s_longRunningThreadWork);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thread.IsBackground = true;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   thread.Start(task);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	bool forceToGlobalQueue =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	(task.Options &amp; TaskCreationOptions.PreferFairness) !=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	ThreadPool.UnsafeQueueCustomWorkItem(task, forceToGlobalQueue);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00" dirty="0" smtClean="0"/>
              <a:t> }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Running </a:t>
            </a:r>
            <a:r>
              <a:rPr lang="en-US" dirty="0" smtClean="0"/>
              <a:t>Tasks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buClr>
                <a:schemeClr val="tx1"/>
              </a:buClr>
              <a:buNone/>
            </a:pPr>
            <a:r>
              <a:rPr lang="en-US" b="1" dirty="0">
                <a:solidFill>
                  <a:schemeClr val="bg2"/>
                </a:solidFill>
              </a:rPr>
              <a:t>Tasks</a:t>
            </a:r>
            <a:r>
              <a:rPr lang="en-US" dirty="0">
                <a:solidFill>
                  <a:schemeClr val="bg2"/>
                </a:solidFill>
              </a:rPr>
              <a:t> in C# </a:t>
            </a:r>
            <a:endParaRPr lang="bg-BG" dirty="0">
              <a:solidFill>
                <a:schemeClr val="bg2"/>
              </a:solidFill>
            </a:endParaRPr>
          </a:p>
          <a:p>
            <a:pPr marL="475939" lvl="1" indent="0">
              <a:lnSpc>
                <a:spcPts val="4000"/>
              </a:lnSpc>
              <a:buClr>
                <a:schemeClr val="tx1"/>
              </a:buClr>
              <a:buNone/>
            </a:pPr>
            <a:r>
              <a:rPr lang="en-US" b="1" dirty="0">
                <a:solidFill>
                  <a:schemeClr val="bg2"/>
                </a:solidFill>
              </a:rPr>
              <a:t>EAP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TAP</a:t>
            </a:r>
            <a:r>
              <a:rPr lang="en-US" dirty="0">
                <a:solidFill>
                  <a:schemeClr val="bg2"/>
                </a:solidFill>
              </a:rPr>
              <a:t> design patterns</a:t>
            </a:r>
            <a:endParaRPr lang="bg-BG" dirty="0">
              <a:solidFill>
                <a:schemeClr val="bg2"/>
              </a:solidFill>
            </a:endParaRPr>
          </a:p>
          <a:p>
            <a:pPr marL="475939" lvl="1" indent="0">
              <a:lnSpc>
                <a:spcPts val="4000"/>
              </a:lnSpc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await</a:t>
            </a:r>
            <a:endParaRPr lang="bg-BG" dirty="0">
              <a:solidFill>
                <a:schemeClr val="bg2"/>
              </a:solidFill>
            </a:endParaRPr>
          </a:p>
          <a:p>
            <a:pPr marL="0" indent="0">
              <a:lnSpc>
                <a:spcPts val="4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bg2"/>
                </a:solidFill>
              </a:rPr>
              <a:t>Data </a:t>
            </a:r>
            <a:r>
              <a:rPr lang="en-US" sz="3198" b="1" dirty="0">
                <a:solidFill>
                  <a:schemeClr val="bg2"/>
                </a:solidFill>
              </a:rPr>
              <a:t>Parallelism</a:t>
            </a:r>
            <a:r>
              <a:rPr lang="en-US" dirty="0">
                <a:solidFill>
                  <a:schemeClr val="bg2"/>
                </a:solidFill>
              </a:rPr>
              <a:t> &amp; </a:t>
            </a:r>
            <a:r>
              <a:rPr lang="en-US" sz="3198" b="1" dirty="0">
                <a:solidFill>
                  <a:schemeClr val="bg2"/>
                </a:solidFill>
              </a:rPr>
              <a:t>Concurrency</a:t>
            </a:r>
          </a:p>
          <a:p>
            <a:pPr marL="0" indent="0">
              <a:lnSpc>
                <a:spcPts val="4000"/>
              </a:lnSpc>
              <a:buClr>
                <a:schemeClr val="tx1"/>
              </a:buClr>
              <a:buNone/>
            </a:pPr>
            <a:r>
              <a:rPr lang="en-US" sz="3198" b="1" dirty="0">
                <a:solidFill>
                  <a:schemeClr val="bg2"/>
                </a:solidFill>
              </a:rPr>
              <a:t>Partitioners</a:t>
            </a:r>
            <a:r>
              <a:rPr lang="en-US" dirty="0">
                <a:solidFill>
                  <a:schemeClr val="bg2"/>
                </a:solidFill>
              </a:rPr>
              <a:t> for PLINQ and TPL</a:t>
            </a:r>
          </a:p>
          <a:p>
            <a:pPr marL="0" indent="0">
              <a:lnSpc>
                <a:spcPts val="4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bg2"/>
                </a:solidFill>
              </a:rPr>
              <a:t>TaskScheduler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34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8865" y="1121148"/>
            <a:ext cx="10333135" cy="527604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representation of </a:t>
            </a:r>
            <a:r>
              <a:rPr lang="en-US" b="1" dirty="0">
                <a:solidFill>
                  <a:schemeClr val="bg1"/>
                </a:solidFill>
              </a:rPr>
              <a:t>concurrent 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Runs </a:t>
            </a:r>
            <a:r>
              <a:rPr lang="en-US" sz="3398" b="1" dirty="0">
                <a:solidFill>
                  <a:schemeClr val="bg1"/>
                </a:solidFill>
              </a:rPr>
              <a:t>in parallel </a:t>
            </a:r>
            <a:r>
              <a:rPr lang="en-US" dirty="0"/>
              <a:t>with the </a:t>
            </a:r>
            <a:r>
              <a:rPr lang="en-US" sz="3398" b="1" dirty="0">
                <a:solidFill>
                  <a:schemeClr val="bg1"/>
                </a:solidFill>
              </a:rPr>
              <a:t>main thread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May not run on a new thread (the CLR decides)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Offers several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Creating, running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Continuing</a:t>
            </a:r>
            <a:r>
              <a:rPr lang="en-US" dirty="0"/>
              <a:t> with another task (chaining several operations)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Proper </a:t>
            </a:r>
            <a:r>
              <a:rPr lang="en-US" b="1" dirty="0">
                <a:solidFill>
                  <a:schemeClr val="bg1"/>
                </a:solidFill>
              </a:rPr>
              <a:t>exception handling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Progress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/>
              <a:t>reports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tasks can be done in several ways</a:t>
            </a:r>
          </a:p>
          <a:p>
            <a:pPr lvl="1"/>
            <a:r>
              <a:rPr lang="en-US" noProof="1" smtClean="0"/>
              <a:t>Initialize a new Task object</a:t>
            </a:r>
          </a:p>
          <a:p>
            <a:pPr lvl="1"/>
            <a:endParaRPr lang="en-US" noProof="1" smtClean="0"/>
          </a:p>
          <a:p>
            <a:pPr lvl="1">
              <a:buClr>
                <a:schemeClr val="tx1"/>
              </a:buClr>
            </a:pP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Task.Run()</a:t>
            </a:r>
          </a:p>
          <a:p>
            <a:pPr lvl="1">
              <a:buClr>
                <a:schemeClr val="tx1"/>
              </a:buClr>
            </a:pPr>
            <a:endParaRPr lang="en-US" noProof="1" smtClean="0"/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Task.Factory.StartNew()</a:t>
            </a:r>
            <a:r>
              <a:rPr lang="en-US" sz="28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noProof="1" smtClean="0"/>
              <a:t>– enables additional task </a:t>
            </a:r>
            <a:br>
              <a:rPr lang="en-US" noProof="1" smtClean="0"/>
            </a:br>
            <a:r>
              <a:rPr lang="en-US" noProof="1" smtClean="0"/>
              <a:t>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Tasks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250" y="5569491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74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970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2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679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</TotalTime>
  <Words>1745</Words>
  <Application>Microsoft Office PowerPoint</Application>
  <PresentationFormat>Widescreen</PresentationFormat>
  <Paragraphs>504</Paragraphs>
  <Slides>50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Bitmap Image</vt:lpstr>
      <vt:lpstr>Asynchronous Processing</vt:lpstr>
      <vt:lpstr>Table of Contents</vt:lpstr>
      <vt:lpstr>Have a Question?</vt:lpstr>
      <vt:lpstr>PowerPoint Presentation</vt:lpstr>
      <vt:lpstr>Tasks in C#</vt:lpstr>
      <vt:lpstr>Creating Tasks in C#</vt:lpstr>
      <vt:lpstr>Generic Tasks</vt:lpstr>
      <vt:lpstr>Live Demo: Sum Primes in Range</vt:lpstr>
      <vt:lpstr>Task Exception Handling</vt:lpstr>
      <vt:lpstr>PowerPoint Presentation</vt:lpstr>
      <vt:lpstr>Event-based Asynchronous Pattern</vt:lpstr>
      <vt:lpstr>EAP Example</vt:lpstr>
      <vt:lpstr>PowerPoint Presentation</vt:lpstr>
      <vt:lpstr>Task-based Asynchronous Pattern</vt:lpstr>
      <vt:lpstr>TAP Example</vt:lpstr>
      <vt:lpstr>Hybrid Approach</vt:lpstr>
      <vt:lpstr>PowerPoint Presentation</vt:lpstr>
      <vt:lpstr>Tasks with async and await</vt:lpstr>
      <vt:lpstr>Tasks with async and await (2)</vt:lpstr>
      <vt:lpstr>async and await – Example</vt:lpstr>
      <vt:lpstr>async and await – Example</vt:lpstr>
      <vt:lpstr>async and await – Example</vt:lpstr>
      <vt:lpstr>Build-in Async Methods -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PowerPoint Presentation</vt:lpstr>
      <vt:lpstr>Data Parallelism (Task Parallel Library)</vt:lpstr>
      <vt:lpstr>Data Parallelism</vt:lpstr>
      <vt:lpstr>Concurrent Collections</vt:lpstr>
      <vt:lpstr>Parallel LINQ</vt:lpstr>
      <vt:lpstr>PowerPoint Presentation</vt:lpstr>
      <vt:lpstr>Partitioners</vt:lpstr>
      <vt:lpstr>PowerPoint Presentation</vt:lpstr>
      <vt:lpstr>TaskScheduler</vt:lpstr>
      <vt:lpstr>TaskScheduler</vt:lpstr>
      <vt:lpstr>TaskScheduler (2)</vt:lpstr>
      <vt:lpstr>PowerPoint Presentation</vt:lpstr>
      <vt:lpstr>LongRunning</vt:lpstr>
      <vt:lpstr>Long Running Tasks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280</cp:revision>
  <dcterms:created xsi:type="dcterms:W3CDTF">2018-05-23T13:08:44Z</dcterms:created>
  <dcterms:modified xsi:type="dcterms:W3CDTF">2019-11-25T10:38:02Z</dcterms:modified>
</cp:coreProperties>
</file>