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8"/>
  </p:notesMasterIdLst>
  <p:sldIdLst>
    <p:sldId id="321" r:id="rId5"/>
    <p:sldId id="352" r:id="rId6"/>
    <p:sldId id="349"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71" autoAdjust="0"/>
  </p:normalViewPr>
  <p:slideViewPr>
    <p:cSldViewPr snapToGrid="0" showGuides="1">
      <p:cViewPr>
        <p:scale>
          <a:sx n="100" d="100"/>
          <a:sy n="100" d="100"/>
        </p:scale>
        <p:origin x="-486" y="8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6/5/2016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19926042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C47AB4-42EB-4577-8D2E-F9FF0220EEF2}" type="slidenum">
              <a:rPr lang="en-US"/>
              <a:pPr fontAlgn="base">
                <a:spcBef>
                  <a:spcPct val="0"/>
                </a:spcBef>
                <a:spcAft>
                  <a:spcPct val="0"/>
                </a:spcAft>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2014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Lst>
  <p:hf sldNum="0" hd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k00353653@techmahindra.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rs00@techmahindra.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309688" y="2234168"/>
            <a:ext cx="5511800" cy="369332"/>
          </a:xfrm>
        </p:spPr>
        <p:txBody>
          <a:bodyPr>
            <a:spAutoFit/>
          </a:bodyPr>
          <a:lstStyle/>
          <a:p>
            <a:r>
              <a:rPr lang="en-US" sz="2400" dirty="0" err="1" smtClean="0">
                <a:latin typeface="Arial" charset="0"/>
                <a:cs typeface="Arial" charset="0"/>
              </a:rPr>
              <a:t>Hackathon</a:t>
            </a:r>
            <a:r>
              <a:rPr lang="en-US" sz="2400" dirty="0" smtClean="0">
                <a:latin typeface="Arial" charset="0"/>
                <a:cs typeface="Arial" charset="0"/>
              </a:rPr>
              <a:t> </a:t>
            </a:r>
            <a:endParaRPr sz="2400" dirty="0" smtClean="0">
              <a:latin typeface="Arial" charset="0"/>
              <a:cs typeface="Arial" charset="0"/>
            </a:endParaRPr>
          </a:p>
        </p:txBody>
      </p:sp>
      <p:sp>
        <p:nvSpPr>
          <p:cNvPr id="11267" name="Title 2"/>
          <p:cNvSpPr>
            <a:spLocks noGrp="1"/>
          </p:cNvSpPr>
          <p:nvPr>
            <p:ph type="title"/>
          </p:nvPr>
        </p:nvSpPr>
        <p:spPr>
          <a:xfrm>
            <a:off x="1060450" y="1376363"/>
            <a:ext cx="6680200" cy="614362"/>
          </a:xfrm>
        </p:spPr>
        <p:txBody>
          <a:bodyPr/>
          <a:lstStyle/>
          <a:p>
            <a:r>
              <a:rPr dirty="0" smtClean="0">
                <a:solidFill>
                  <a:srgbClr val="E31837"/>
                </a:solidFill>
                <a:latin typeface="Arial" charset="0"/>
                <a:cs typeface="Arial" charset="0"/>
              </a:rPr>
              <a:t>Mission Innovation 16</a:t>
            </a:r>
            <a:endParaRPr dirty="0" smtClean="0">
              <a:latin typeface="Arial" charset="0"/>
              <a:cs typeface="Arial" charset="0"/>
            </a:endParaRPr>
          </a:p>
        </p:txBody>
      </p:sp>
      <p:sp>
        <p:nvSpPr>
          <p:cNvPr id="2" name="TextBox 1"/>
          <p:cNvSpPr txBox="1"/>
          <p:nvPr/>
        </p:nvSpPr>
        <p:spPr>
          <a:xfrm>
            <a:off x="3476625" y="2152650"/>
            <a:ext cx="4219575"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200" b="1" dirty="0" smtClean="0">
                <a:latin typeface="+mj-lt"/>
              </a:rPr>
              <a:t>Solution Name </a:t>
            </a:r>
            <a:r>
              <a:rPr lang="en-US" sz="1200" b="1" dirty="0">
                <a:latin typeface="+mj-lt"/>
              </a:rPr>
              <a:t>: Empowered City Empowering Citizens</a:t>
            </a:r>
            <a:endParaRPr lang="en-US" sz="1200" b="1" dirty="0" smtClean="0">
              <a:latin typeface="+mj-lt"/>
            </a:endParaRPr>
          </a:p>
          <a:p>
            <a:pPr fontAlgn="base">
              <a:buClr>
                <a:schemeClr val="tx2"/>
              </a:buClr>
            </a:pPr>
            <a:r>
              <a:rPr lang="en-US" sz="1200" b="1" dirty="0" smtClean="0">
                <a:latin typeface="+mj-lt"/>
              </a:rPr>
              <a:t>Location </a:t>
            </a:r>
            <a:r>
              <a:rPr lang="en-US" sz="1200" b="1" dirty="0" smtClean="0">
                <a:latin typeface="+mj-lt"/>
              </a:rPr>
              <a:t>: Noida</a:t>
            </a:r>
            <a:endParaRPr lang="en-US" sz="1200" b="1" dirty="0" smtClean="0">
              <a:latin typeface="+mj-lt"/>
            </a:endParaRPr>
          </a:p>
          <a:p>
            <a:pPr fontAlgn="base">
              <a:buClr>
                <a:schemeClr val="tx2"/>
              </a:buClr>
            </a:pPr>
            <a:r>
              <a:rPr lang="en-US" sz="1200" b="1" dirty="0" smtClean="0">
                <a:latin typeface="+mj-lt"/>
              </a:rPr>
              <a:t>Team Name : </a:t>
            </a:r>
            <a:r>
              <a:rPr lang="en-US" sz="1200" b="1" dirty="0" smtClean="0">
                <a:latin typeface="+mj-lt"/>
              </a:rPr>
              <a:t>Tech Ninja</a:t>
            </a:r>
            <a:endParaRPr lang="en-US" sz="1200" b="1" dirty="0" smtClean="0">
              <a:latin typeface="+mj-lt"/>
            </a:endParaRPr>
          </a:p>
          <a:p>
            <a:pPr fontAlgn="base">
              <a:buClr>
                <a:schemeClr val="tx2"/>
              </a:buClr>
            </a:pPr>
            <a:r>
              <a:rPr lang="en-US" sz="1200" b="1" dirty="0" smtClean="0">
                <a:latin typeface="+mj-lt"/>
              </a:rPr>
              <a:t>Team lead Name : </a:t>
            </a:r>
            <a:r>
              <a:rPr lang="en-US" sz="1200" b="1" dirty="0" err="1" smtClean="0">
                <a:latin typeface="+mj-lt"/>
              </a:rPr>
              <a:t>Ravindra</a:t>
            </a:r>
            <a:r>
              <a:rPr lang="en-US" sz="1200" b="1" dirty="0" smtClean="0">
                <a:latin typeface="+mj-lt"/>
              </a:rPr>
              <a:t> Kumar Singh</a:t>
            </a:r>
          </a:p>
        </p:txBody>
      </p:sp>
      <p:graphicFrame>
        <p:nvGraphicFramePr>
          <p:cNvPr id="3" name="Table 2"/>
          <p:cNvGraphicFramePr>
            <a:graphicFrameLocks noGrp="1"/>
          </p:cNvGraphicFramePr>
          <p:nvPr>
            <p:extLst>
              <p:ext uri="{D42A27DB-BD31-4B8C-83A1-F6EECF244321}">
                <p14:modId xmlns:p14="http://schemas.microsoft.com/office/powerpoint/2010/main" val="1867098845"/>
              </p:ext>
            </p:extLst>
          </p:nvPr>
        </p:nvGraphicFramePr>
        <p:xfrm>
          <a:off x="752474" y="3275331"/>
          <a:ext cx="8181976" cy="2743200"/>
        </p:xfrm>
        <a:graphic>
          <a:graphicData uri="http://schemas.openxmlformats.org/drawingml/2006/table">
            <a:tbl>
              <a:tblPr firstRow="1" bandRow="1">
                <a:tableStyleId>{5C22544A-7EE6-4342-B048-85BDC9FD1C3A}</a:tableStyleId>
              </a:tblPr>
              <a:tblGrid>
                <a:gridCol w="1629652"/>
                <a:gridCol w="1798237"/>
                <a:gridCol w="4754087"/>
              </a:tblGrid>
              <a:tr h="358563">
                <a:tc>
                  <a:txBody>
                    <a:bodyPr/>
                    <a:lstStyle/>
                    <a:p>
                      <a:r>
                        <a:rPr lang="en-US" dirty="0" err="1" smtClean="0"/>
                        <a:t>Emp_ID</a:t>
                      </a:r>
                      <a:endParaRPr lang="en-US" dirty="0"/>
                    </a:p>
                  </a:txBody>
                  <a:tcPr/>
                </a:tc>
                <a:tc>
                  <a:txBody>
                    <a:bodyPr/>
                    <a:lstStyle/>
                    <a:p>
                      <a:r>
                        <a:rPr lang="en-US" dirty="0" err="1" smtClean="0"/>
                        <a:t>Emp_Name</a:t>
                      </a:r>
                      <a:endParaRPr lang="en-US" dirty="0"/>
                    </a:p>
                  </a:txBody>
                  <a:tcPr/>
                </a:tc>
                <a:tc>
                  <a:txBody>
                    <a:bodyPr/>
                    <a:lstStyle/>
                    <a:p>
                      <a:r>
                        <a:rPr lang="en-US" dirty="0" smtClean="0"/>
                        <a:t>Email</a:t>
                      </a:r>
                      <a:endParaRPr lang="en-US" dirty="0"/>
                    </a:p>
                  </a:txBody>
                  <a:tcPr/>
                </a:tc>
              </a:tr>
              <a:tr h="358563">
                <a:tc>
                  <a:txBody>
                    <a:bodyPr/>
                    <a:lstStyle/>
                    <a:p>
                      <a:r>
                        <a:rPr lang="en-US" dirty="0" smtClean="0"/>
                        <a:t>332481</a:t>
                      </a:r>
                      <a:endParaRPr lang="en-US" dirty="0"/>
                    </a:p>
                  </a:txBody>
                  <a:tcPr/>
                </a:tc>
                <a:tc>
                  <a:txBody>
                    <a:bodyPr/>
                    <a:lstStyle/>
                    <a:p>
                      <a:r>
                        <a:rPr lang="en-US" dirty="0" err="1" smtClean="0"/>
                        <a:t>Anupam</a:t>
                      </a:r>
                      <a:r>
                        <a:rPr lang="en-US" dirty="0" smtClean="0"/>
                        <a:t> </a:t>
                      </a:r>
                      <a:r>
                        <a:rPr lang="en-US" dirty="0" err="1" smtClean="0"/>
                        <a:t>Rajlani</a:t>
                      </a:r>
                      <a:endParaRPr lang="en-US" dirty="0"/>
                    </a:p>
                  </a:txBody>
                  <a:tcPr/>
                </a:tc>
                <a:tc>
                  <a:txBody>
                    <a:bodyPr/>
                    <a:lstStyle/>
                    <a:p>
                      <a:r>
                        <a:rPr lang="en-US" dirty="0" smtClean="0"/>
                        <a:t>ar00332481@techmahindra.com</a:t>
                      </a:r>
                      <a:endParaRPr lang="en-US" dirty="0"/>
                    </a:p>
                  </a:txBody>
                  <a:tcPr/>
                </a:tc>
              </a:tr>
              <a:tr h="512233">
                <a:tc>
                  <a:txBody>
                    <a:bodyPr/>
                    <a:lstStyle/>
                    <a:p>
                      <a:r>
                        <a:rPr lang="en-US" dirty="0" smtClean="0"/>
                        <a:t>353653</a:t>
                      </a:r>
                      <a:endParaRPr lang="en-US" dirty="0"/>
                    </a:p>
                  </a:txBody>
                  <a:tcPr/>
                </a:tc>
                <a:tc>
                  <a:txBody>
                    <a:bodyPr/>
                    <a:lstStyle/>
                    <a:p>
                      <a:r>
                        <a:rPr lang="en-US" dirty="0" smtClean="0"/>
                        <a:t>Ravi </a:t>
                      </a:r>
                      <a:r>
                        <a:rPr lang="en-US" dirty="0" err="1" smtClean="0"/>
                        <a:t>Raushan</a:t>
                      </a:r>
                      <a:r>
                        <a:rPr lang="en-US" dirty="0" smtClean="0"/>
                        <a:t> Kumar</a:t>
                      </a:r>
                      <a:endParaRPr lang="en-US" dirty="0"/>
                    </a:p>
                  </a:txBody>
                  <a:tcPr/>
                </a:tc>
                <a:tc>
                  <a:txBody>
                    <a:bodyPr/>
                    <a:lstStyle/>
                    <a:p>
                      <a:pPr marL="0" algn="l" defTabSz="914400" rtl="0" eaLnBrk="1" latinLnBrk="0" hangingPunct="1"/>
                      <a:r>
                        <a:rPr lang="en-US" sz="1800" kern="1200" dirty="0" smtClean="0">
                          <a:solidFill>
                            <a:schemeClr val="dk1"/>
                          </a:solidFill>
                          <a:latin typeface="+mn-lt"/>
                          <a:ea typeface="+mn-ea"/>
                          <a:cs typeface="+mn-cs"/>
                          <a:hlinkClick r:id="rId3"/>
                        </a:rPr>
                        <a:t>rk00353653@techmahindra.com</a:t>
                      </a:r>
                      <a:endParaRPr lang="en-US" sz="1800" kern="1200" dirty="0">
                        <a:solidFill>
                          <a:schemeClr val="dk1"/>
                        </a:solidFill>
                        <a:latin typeface="+mn-lt"/>
                        <a:ea typeface="+mn-ea"/>
                        <a:cs typeface="+mn-cs"/>
                      </a:endParaRPr>
                    </a:p>
                  </a:txBody>
                  <a:tcPr/>
                </a:tc>
              </a:tr>
              <a:tr h="512233">
                <a:tc>
                  <a:txBody>
                    <a:bodyPr/>
                    <a:lstStyle/>
                    <a:p>
                      <a:r>
                        <a:rPr lang="en-US" dirty="0" smtClean="0"/>
                        <a:t>449288</a:t>
                      </a:r>
                      <a:endParaRPr lang="en-US" dirty="0"/>
                    </a:p>
                  </a:txBody>
                  <a:tcPr/>
                </a:tc>
                <a:tc>
                  <a:txBody>
                    <a:bodyPr/>
                    <a:lstStyle/>
                    <a:p>
                      <a:r>
                        <a:rPr lang="en-US" dirty="0" err="1" smtClean="0"/>
                        <a:t>Ravindra</a:t>
                      </a:r>
                      <a:r>
                        <a:rPr lang="en-US" dirty="0" smtClean="0"/>
                        <a:t> Kumar</a:t>
                      </a:r>
                      <a:r>
                        <a:rPr lang="en-US" baseline="0" dirty="0" smtClean="0"/>
                        <a:t> Singh</a:t>
                      </a:r>
                      <a:endParaRPr lang="en-US" dirty="0"/>
                    </a:p>
                  </a:txBody>
                  <a:tcPr/>
                </a:tc>
                <a:tc>
                  <a:txBody>
                    <a:bodyPr/>
                    <a:lstStyle/>
                    <a:p>
                      <a:pPr marL="0" algn="l" defTabSz="914400" rtl="0" eaLnBrk="1" latinLnBrk="0" hangingPunct="1"/>
                      <a:r>
                        <a:rPr lang="en-US" sz="1800" kern="1200" dirty="0" smtClean="0">
                          <a:solidFill>
                            <a:schemeClr val="dk1"/>
                          </a:solidFill>
                          <a:latin typeface="+mn-lt"/>
                          <a:ea typeface="+mn-ea"/>
                          <a:cs typeface="+mn-cs"/>
                          <a:hlinkClick r:id="rId3"/>
                        </a:rPr>
                        <a:t>rs00449288@techmahindra.com</a:t>
                      </a:r>
                      <a:endParaRPr lang="en-US" sz="1800" kern="1200" dirty="0">
                        <a:solidFill>
                          <a:schemeClr val="dk1"/>
                        </a:solidFill>
                        <a:latin typeface="+mn-lt"/>
                        <a:ea typeface="+mn-ea"/>
                        <a:cs typeface="+mn-cs"/>
                      </a:endParaRPr>
                    </a:p>
                  </a:txBody>
                  <a:tcPr/>
                </a:tc>
              </a:tr>
              <a:tr h="358563">
                <a:tc>
                  <a:txBody>
                    <a:bodyPr/>
                    <a:lstStyle/>
                    <a:p>
                      <a:r>
                        <a:rPr lang="en-US" dirty="0" smtClean="0"/>
                        <a:t>453383</a:t>
                      </a:r>
                      <a:endParaRPr lang="en-US" dirty="0"/>
                    </a:p>
                  </a:txBody>
                  <a:tcPr/>
                </a:tc>
                <a:tc>
                  <a:txBody>
                    <a:bodyPr/>
                    <a:lstStyle/>
                    <a:p>
                      <a:r>
                        <a:rPr lang="en-US" dirty="0" smtClean="0"/>
                        <a:t>Rahul Kumar</a:t>
                      </a:r>
                    </a:p>
                  </a:txBody>
                  <a:tcPr/>
                </a:tc>
                <a:tc>
                  <a:txBody>
                    <a:bodyPr/>
                    <a:lstStyle/>
                    <a:p>
                      <a:pPr marL="0" algn="l" defTabSz="914400" rtl="0" eaLnBrk="1" latinLnBrk="0" hangingPunct="1"/>
                      <a:r>
                        <a:rPr lang="en-US" sz="1800" kern="1200" dirty="0" smtClean="0">
                          <a:solidFill>
                            <a:schemeClr val="dk1"/>
                          </a:solidFill>
                          <a:latin typeface="+mn-lt"/>
                          <a:ea typeface="+mn-ea"/>
                          <a:cs typeface="+mn-cs"/>
                          <a:hlinkClick r:id="rId4"/>
                        </a:rPr>
                        <a:t>rk00453383@techmahindra.com</a:t>
                      </a:r>
                      <a:endParaRPr lang="en-US" sz="1800" kern="1200" dirty="0">
                        <a:solidFill>
                          <a:schemeClr val="dk1"/>
                        </a:solidFill>
                        <a:latin typeface="+mn-lt"/>
                        <a:ea typeface="+mn-ea"/>
                        <a:cs typeface="+mn-cs"/>
                      </a:endParaRPr>
                    </a:p>
                  </a:txBody>
                  <a:tcPr/>
                </a:tc>
              </a:tr>
              <a:tr h="358563">
                <a:tc>
                  <a:txBody>
                    <a:bodyPr/>
                    <a:lstStyle/>
                    <a:p>
                      <a:r>
                        <a:rPr lang="en-US" dirty="0" smtClean="0"/>
                        <a:t>358767</a:t>
                      </a:r>
                      <a:endParaRPr lang="en-US" dirty="0"/>
                    </a:p>
                  </a:txBody>
                  <a:tcPr/>
                </a:tc>
                <a:tc>
                  <a:txBody>
                    <a:bodyPr/>
                    <a:lstStyle/>
                    <a:p>
                      <a:r>
                        <a:rPr lang="en-US" dirty="0" err="1" smtClean="0"/>
                        <a:t>Priya</a:t>
                      </a:r>
                      <a:r>
                        <a:rPr lang="en-US" dirty="0" smtClean="0"/>
                        <a:t> </a:t>
                      </a:r>
                      <a:r>
                        <a:rPr lang="en-US" dirty="0" err="1" smtClean="0"/>
                        <a:t>Kumari</a:t>
                      </a:r>
                      <a:endParaRPr lang="en-US" dirty="0"/>
                    </a:p>
                  </a:txBody>
                  <a:tcPr/>
                </a:tc>
                <a:tc>
                  <a:txBody>
                    <a:bodyPr/>
                    <a:lstStyle/>
                    <a:p>
                      <a:r>
                        <a:rPr lang="en-US" dirty="0" smtClean="0"/>
                        <a:t>pk00358767@techmahindra.com</a:t>
                      </a:r>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Summary</a:t>
            </a:r>
            <a:endParaRPr lang="en-US" dirty="0"/>
          </a:p>
        </p:txBody>
      </p:sp>
      <p:sp>
        <p:nvSpPr>
          <p:cNvPr id="4" name="TextBox 3"/>
          <p:cNvSpPr txBox="1"/>
          <p:nvPr/>
        </p:nvSpPr>
        <p:spPr>
          <a:xfrm>
            <a:off x="533397" y="233362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Brief Description</a:t>
            </a:r>
            <a:endParaRPr lang="en-US" sz="1200" dirty="0" smtClean="0">
              <a:latin typeface="+mj-lt"/>
            </a:endParaRPr>
          </a:p>
        </p:txBody>
      </p:sp>
      <p:sp>
        <p:nvSpPr>
          <p:cNvPr id="5" name="TextBox 4"/>
          <p:cNvSpPr txBox="1"/>
          <p:nvPr/>
        </p:nvSpPr>
        <p:spPr>
          <a:xfrm>
            <a:off x="533398"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Technologies used</a:t>
            </a:r>
            <a:endParaRPr lang="en-US" sz="1200" dirty="0" smtClean="0">
              <a:latin typeface="+mj-lt"/>
            </a:endParaRPr>
          </a:p>
        </p:txBody>
      </p:sp>
      <p:sp>
        <p:nvSpPr>
          <p:cNvPr id="6" name="TextBox 5"/>
          <p:cNvSpPr txBox="1"/>
          <p:nvPr/>
        </p:nvSpPr>
        <p:spPr>
          <a:xfrm>
            <a:off x="4524375"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Domains that can consume this </a:t>
            </a:r>
            <a:r>
              <a:rPr lang="en-US" sz="1200" dirty="0" smtClean="0">
                <a:latin typeface="+mj-lt"/>
              </a:rPr>
              <a:t>solution</a:t>
            </a:r>
            <a:endParaRPr lang="en-US" sz="1200" dirty="0" smtClean="0">
              <a:latin typeface="+mj-lt"/>
            </a:endParaRPr>
          </a:p>
        </p:txBody>
      </p:sp>
      <p:sp>
        <p:nvSpPr>
          <p:cNvPr id="7" name="TextBox 6"/>
          <p:cNvSpPr txBox="1"/>
          <p:nvPr/>
        </p:nvSpPr>
        <p:spPr>
          <a:xfrm>
            <a:off x="566737" y="1352550"/>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Problem </a:t>
            </a:r>
            <a:r>
              <a:rPr lang="en-US" sz="1200" dirty="0" smtClean="0">
                <a:latin typeface="+mj-lt"/>
              </a:rPr>
              <a:t>statement :</a:t>
            </a:r>
            <a:endParaRPr lang="en-US" sz="1200" dirty="0" smtClean="0">
              <a:latin typeface="+mj-lt"/>
            </a:endParaRPr>
          </a:p>
        </p:txBody>
      </p:sp>
      <p:sp>
        <p:nvSpPr>
          <p:cNvPr id="8" name="TextBox 7"/>
          <p:cNvSpPr txBox="1"/>
          <p:nvPr/>
        </p:nvSpPr>
        <p:spPr>
          <a:xfrm>
            <a:off x="533396" y="360997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What is unique about my solution</a:t>
            </a:r>
            <a:r>
              <a:rPr lang="en-US" sz="1200" dirty="0" smtClean="0">
                <a:latin typeface="+mj-lt"/>
              </a:rPr>
              <a:t>?</a:t>
            </a:r>
            <a:endParaRPr lang="en-US" sz="1200" dirty="0" smtClean="0">
              <a:latin typeface="+mj-lt"/>
            </a:endParaRPr>
          </a:p>
        </p:txBody>
      </p:sp>
      <p:sp>
        <p:nvSpPr>
          <p:cNvPr id="15" name="TextBox 14"/>
          <p:cNvSpPr txBox="1"/>
          <p:nvPr/>
        </p:nvSpPr>
        <p:spPr>
          <a:xfrm>
            <a:off x="566737" y="2762250"/>
            <a:ext cx="7881934"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200" dirty="0">
                <a:latin typeface="+mj-lt"/>
              </a:rPr>
              <a:t>"RAISE AND SUPPORT BEFORE ITS TOO LATE"</a:t>
            </a:r>
          </a:p>
          <a:p>
            <a:pPr>
              <a:buClr>
                <a:schemeClr val="tx2"/>
              </a:buClr>
            </a:pPr>
            <a:r>
              <a:rPr lang="en-US" sz="1200" dirty="0">
                <a:latin typeface="+mj-lt"/>
              </a:rPr>
              <a:t>It is a platform to use crowd-sourcing to raise and solve day to day issues. These issues may be Public, Social as well as Personal.</a:t>
            </a:r>
          </a:p>
          <a:p>
            <a:pPr fontAlgn="base">
              <a:buClr>
                <a:schemeClr val="tx2"/>
              </a:buClr>
            </a:pPr>
            <a:endParaRPr lang="en-US" sz="1200" dirty="0" smtClean="0">
              <a:latin typeface="+mj-lt"/>
            </a:endParaRPr>
          </a:p>
        </p:txBody>
      </p:sp>
      <p:sp>
        <p:nvSpPr>
          <p:cNvPr id="16" name="TextBox 15"/>
          <p:cNvSpPr txBox="1"/>
          <p:nvPr/>
        </p:nvSpPr>
        <p:spPr>
          <a:xfrm>
            <a:off x="550066" y="3886795"/>
            <a:ext cx="7881934" cy="11079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200" dirty="0">
                <a:latin typeface="+mj-lt"/>
              </a:rPr>
              <a:t>This solution will provide a trending analytical result for requests raised by users. </a:t>
            </a:r>
          </a:p>
          <a:p>
            <a:pPr>
              <a:buClr>
                <a:schemeClr val="tx2"/>
              </a:buClr>
            </a:pPr>
            <a:r>
              <a:rPr lang="en-US" sz="1200" dirty="0">
                <a:latin typeface="+mj-lt"/>
              </a:rPr>
              <a:t>These issues will be shared by group of persons and people after classification and clustering to make </a:t>
            </a:r>
            <a:r>
              <a:rPr lang="en-US" sz="1200" dirty="0" smtClean="0">
                <a:latin typeface="+mj-lt"/>
              </a:rPr>
              <a:t>a significant </a:t>
            </a:r>
            <a:r>
              <a:rPr lang="en-US" sz="1200" dirty="0">
                <a:latin typeface="+mj-lt"/>
              </a:rPr>
              <a:t>impact to be actionable</a:t>
            </a:r>
            <a:r>
              <a:rPr lang="en-US" sz="1200" dirty="0" smtClean="0">
                <a:latin typeface="+mj-lt"/>
              </a:rPr>
              <a:t>.</a:t>
            </a:r>
            <a:endParaRPr lang="en-US" sz="1200" dirty="0">
              <a:latin typeface="+mj-lt"/>
            </a:endParaRPr>
          </a:p>
          <a:p>
            <a:pPr>
              <a:buClr>
                <a:schemeClr val="tx2"/>
              </a:buClr>
            </a:pPr>
            <a:r>
              <a:rPr lang="en-US" sz="1200" dirty="0">
                <a:latin typeface="+mj-lt"/>
              </a:rPr>
              <a:t>In future we are planning to share it on social media and will associate </a:t>
            </a:r>
            <a:r>
              <a:rPr lang="en-US" sz="1200" dirty="0" err="1">
                <a:latin typeface="+mj-lt"/>
              </a:rPr>
              <a:t>govtment</a:t>
            </a:r>
            <a:r>
              <a:rPr lang="en-US" sz="1200" dirty="0">
                <a:latin typeface="+mj-lt"/>
              </a:rPr>
              <a:t> and political parties with </a:t>
            </a:r>
            <a:r>
              <a:rPr lang="en-US" sz="1200" dirty="0" smtClean="0">
                <a:latin typeface="+mj-lt"/>
              </a:rPr>
              <a:t>concern </a:t>
            </a:r>
            <a:r>
              <a:rPr lang="en-US" sz="1200" dirty="0">
                <a:latin typeface="+mj-lt"/>
              </a:rPr>
              <a:t>clusters.</a:t>
            </a:r>
          </a:p>
          <a:p>
            <a:pPr fontAlgn="base">
              <a:buClr>
                <a:schemeClr val="tx2"/>
              </a:buClr>
            </a:pPr>
            <a:endParaRPr lang="en-US" sz="1200" dirty="0" smtClean="0">
              <a:latin typeface="+mj-lt"/>
            </a:endParaRPr>
          </a:p>
        </p:txBody>
      </p:sp>
      <p:sp>
        <p:nvSpPr>
          <p:cNvPr id="17" name="TextBox 16"/>
          <p:cNvSpPr txBox="1"/>
          <p:nvPr/>
        </p:nvSpPr>
        <p:spPr>
          <a:xfrm>
            <a:off x="566737" y="1695450"/>
            <a:ext cx="7881935"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Community Engagement using Crowd-Sourcing</a:t>
            </a:r>
            <a:endParaRPr lang="en-US" sz="1200" dirty="0" smtClean="0">
              <a:latin typeface="+mj-lt"/>
            </a:endParaRPr>
          </a:p>
        </p:txBody>
      </p:sp>
      <p:sp>
        <p:nvSpPr>
          <p:cNvPr id="18" name="TextBox 17"/>
          <p:cNvSpPr txBox="1"/>
          <p:nvPr/>
        </p:nvSpPr>
        <p:spPr>
          <a:xfrm>
            <a:off x="550066" y="5162550"/>
            <a:ext cx="3821909"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200" dirty="0" err="1">
                <a:latin typeface="+mj-lt"/>
              </a:rPr>
              <a:t>ColdFusion,HTML,CSS,Javascipt,Oracle,Perl</a:t>
            </a:r>
            <a:r>
              <a:rPr lang="en-US" sz="1200" dirty="0">
                <a:latin typeface="+mj-lt"/>
              </a:rPr>
              <a:t> </a:t>
            </a:r>
            <a:r>
              <a:rPr lang="en-US" sz="1200" dirty="0" err="1">
                <a:latin typeface="+mj-lt"/>
              </a:rPr>
              <a:t>Scripting,Analytics</a:t>
            </a:r>
            <a:r>
              <a:rPr lang="en-US" sz="1200" dirty="0">
                <a:latin typeface="+mj-lt"/>
              </a:rPr>
              <a:t> Algorithm</a:t>
            </a:r>
            <a:endParaRPr lang="en-US" sz="1200" dirty="0" smtClean="0">
              <a:latin typeface="+mj-lt"/>
            </a:endParaRPr>
          </a:p>
        </p:txBody>
      </p:sp>
      <p:sp>
        <p:nvSpPr>
          <p:cNvPr id="19" name="TextBox 18"/>
          <p:cNvSpPr txBox="1"/>
          <p:nvPr/>
        </p:nvSpPr>
        <p:spPr>
          <a:xfrm>
            <a:off x="4524375" y="5162550"/>
            <a:ext cx="3957637"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1200" dirty="0">
                <a:latin typeface="+mj-lt"/>
              </a:rPr>
              <a:t>HealthCare</a:t>
            </a:r>
          </a:p>
          <a:p>
            <a:pPr>
              <a:buClr>
                <a:schemeClr val="tx2"/>
              </a:buClr>
            </a:pPr>
            <a:r>
              <a:rPr lang="en-US" sz="1200" dirty="0">
                <a:latin typeface="+mj-lt"/>
              </a:rPr>
              <a:t>Transport</a:t>
            </a:r>
          </a:p>
          <a:p>
            <a:pPr>
              <a:buClr>
                <a:schemeClr val="tx2"/>
              </a:buClr>
            </a:pPr>
            <a:r>
              <a:rPr lang="en-US" sz="1200" dirty="0">
                <a:latin typeface="+mj-lt"/>
              </a:rPr>
              <a:t>Telecom</a:t>
            </a:r>
          </a:p>
          <a:p>
            <a:pPr>
              <a:buClr>
                <a:schemeClr val="tx2"/>
              </a:buClr>
            </a:pPr>
            <a:r>
              <a:rPr lang="en-US" sz="1200" dirty="0">
                <a:latin typeface="+mj-lt"/>
              </a:rPr>
              <a:t>Information Technology</a:t>
            </a:r>
          </a:p>
          <a:p>
            <a:pPr>
              <a:buClr>
                <a:schemeClr val="tx2"/>
              </a:buClr>
            </a:pPr>
            <a:r>
              <a:rPr lang="en-US" sz="1200" dirty="0">
                <a:latin typeface="+mj-lt"/>
              </a:rPr>
              <a:t>Social </a:t>
            </a:r>
            <a:r>
              <a:rPr lang="en-US" sz="1200" dirty="0" err="1" smtClean="0">
                <a:latin typeface="+mj-lt"/>
              </a:rPr>
              <a:t>services,etc</a:t>
            </a:r>
            <a:endParaRPr lang="en-US" sz="1200" dirty="0" smtClean="0">
              <a:latin typeface="+mj-lt"/>
            </a:endParaRPr>
          </a:p>
        </p:txBody>
      </p:sp>
    </p:spTree>
    <p:extLst>
      <p:ext uri="{BB962C8B-B14F-4D97-AF65-F5344CB8AC3E}">
        <p14:creationId xmlns:p14="http://schemas.microsoft.com/office/powerpoint/2010/main" val="4263340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t>
            </a:r>
            <a:endParaRPr lang="en-US" dirty="0"/>
          </a:p>
        </p:txBody>
      </p:sp>
    </p:spTree>
    <p:extLst>
      <p:ext uri="{BB962C8B-B14F-4D97-AF65-F5344CB8AC3E}">
        <p14:creationId xmlns:p14="http://schemas.microsoft.com/office/powerpoint/2010/main" val="1818373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794c642d3306e459c06e7ac5e1143cf0">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0daf71ebe71dccb3b2d0ca8534a229ea"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Props1.xml><?xml version="1.0" encoding="utf-8"?>
<ds:datastoreItem xmlns:ds="http://schemas.openxmlformats.org/officeDocument/2006/customXml" ds:itemID="{915338BE-039D-4850-A700-8F4149DE0C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C54D2C2B-F850-49D1-A5D2-72A070BA6982}">
  <ds:schemaRefs>
    <ds:schemaRef ds:uri="b6ae8028-3361-4878-ad09-deb2e128b95c"/>
    <ds:schemaRef ds:uri="http://www.w3.org/XML/1998/namespace"/>
    <ds:schemaRef ds:uri="http://purl.org/dc/terms/"/>
    <ds:schemaRef ds:uri="fcfb129d-2c4d-4bcd-afb5-a92980dfa96d"/>
    <ds:schemaRef ds:uri="http://schemas.microsoft.com/office/2006/metadata/properties"/>
    <ds:schemaRef ds:uri="http://purl.org/dc/dcmitype/"/>
    <ds:schemaRef ds:uri="http://schemas.microsoft.com/office/2006/documentManagement/types"/>
    <ds:schemaRef ds:uri="fa210cbd-4d31-45da-a168-5b5ddf486e72"/>
    <ds:schemaRef ds:uri="http://purl.org/dc/elements/1.1/"/>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187</Words>
  <Application>Microsoft Office PowerPoint</Application>
  <PresentationFormat>On-screen Show (4:3)</PresentationFormat>
  <Paragraphs>44</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Tech Mahindra Powerpoint Template</vt:lpstr>
      <vt:lpstr>Mission Innovation 16</vt:lpstr>
      <vt:lpstr>Solution Summary</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2014-06-17T11:23:23Z</dcterms:created>
  <dcterms:modified xsi:type="dcterms:W3CDTF">2016-06-05T10:51:50Z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Data_Classification">
    <vt:lpwstr>AT&amp;T Proprietary (Internal Use Only)</vt:lpwstr>
  </property>
</Properties>
</file>