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3" r:id="rId1"/>
  </p:sldMasterIdLst>
  <p:notesMasterIdLst>
    <p:notesMasterId r:id="rId11"/>
  </p:notesMasterIdLst>
  <p:sldIdLst>
    <p:sldId id="301" r:id="rId2"/>
    <p:sldId id="365" r:id="rId3"/>
    <p:sldId id="361" r:id="rId4"/>
    <p:sldId id="360" r:id="rId5"/>
    <p:sldId id="359" r:id="rId6"/>
    <p:sldId id="369" r:id="rId7"/>
    <p:sldId id="362" r:id="rId8"/>
    <p:sldId id="363" r:id="rId9"/>
    <p:sldId id="364" r:id="rId10"/>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a:srgbClr val="AAE0EC"/>
    <a:srgbClr val="C2E7F4"/>
    <a:srgbClr val="D7FAFF"/>
    <a:srgbClr val="76D6FF"/>
    <a:srgbClr val="F55407"/>
    <a:srgbClr val="F91205"/>
    <a:srgbClr val="E90B22"/>
    <a:srgbClr val="E85D0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78"/>
    <p:restoredTop sz="92879"/>
  </p:normalViewPr>
  <p:slideViewPr>
    <p:cSldViewPr snapToGrid="0" snapToObjects="1">
      <p:cViewPr varScale="1">
        <p:scale>
          <a:sx n="106" d="100"/>
          <a:sy n="106" d="100"/>
        </p:scale>
        <p:origin x="1272" y="168"/>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0E8099-611B-5342-80FD-FED9587508E7}" type="datetimeFigureOut">
              <a:rPr kumimoji="1" lang="ja-JP" altLang="en-US" smtClean="0"/>
              <a:t>2024/8/9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F0A92-F6CA-C64E-84C0-C472763096F0}" type="slidenum">
              <a:rPr kumimoji="1" lang="ja-JP" altLang="en-US" smtClean="0"/>
              <a:t>‹#›</a:t>
            </a:fld>
            <a:endParaRPr kumimoji="1" lang="ja-JP" altLang="en-US"/>
          </a:p>
        </p:txBody>
      </p:sp>
    </p:spTree>
    <p:extLst>
      <p:ext uri="{BB962C8B-B14F-4D97-AF65-F5344CB8AC3E}">
        <p14:creationId xmlns:p14="http://schemas.microsoft.com/office/powerpoint/2010/main" val="184161133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F6F0A92-F6CA-C64E-84C0-C472763096F0}" type="slidenum">
              <a:rPr kumimoji="1" lang="ja-JP" altLang="en-US" smtClean="0"/>
              <a:t>4</a:t>
            </a:fld>
            <a:endParaRPr kumimoji="1" lang="ja-JP" altLang="en-US"/>
          </a:p>
        </p:txBody>
      </p:sp>
    </p:spTree>
    <p:extLst>
      <p:ext uri="{BB962C8B-B14F-4D97-AF65-F5344CB8AC3E}">
        <p14:creationId xmlns:p14="http://schemas.microsoft.com/office/powerpoint/2010/main" val="382953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EB5ECD5-515E-4817-8A06-1D2ED2C83850}" type="datetime4">
              <a:rPr lang="en-US" smtClean="0"/>
              <a:pPr/>
              <a:t>August 9, 2024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2E72458-82D4-474D-8A1A-65FC1FB61931}" type="slidenum">
              <a:rPr kumimoji="1" lang="ja-JP" altLang="en-US" smtClean="0"/>
              <a:t>‹#›</a:t>
            </a:fld>
            <a:endParaRPr kumimoji="1" lang="ja-JP" altLang="en-US"/>
          </a:p>
        </p:txBody>
      </p:sp>
    </p:spTree>
    <p:extLst>
      <p:ext uri="{BB962C8B-B14F-4D97-AF65-F5344CB8AC3E}">
        <p14:creationId xmlns:p14="http://schemas.microsoft.com/office/powerpoint/2010/main" val="24858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87855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69105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83618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AD22427-B1DD-49E6-9F05-DE0F1467D7DC}" type="datetime4">
              <a:rPr lang="en-US" smtClean="0"/>
              <a:pPr/>
              <a:t>August 9, 2024</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67055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23524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4944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37311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95472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E72458-82D4-474D-8A1A-65FC1FB61931}" type="slidenum">
              <a:rPr kumimoji="1" lang="ja-JP" altLang="en-US" smtClean="0"/>
              <a:t>‹#›</a:t>
            </a:fld>
            <a:endParaRPr kumimoji="1" lang="ja-JP" altLang="en-US"/>
          </a:p>
        </p:txBody>
      </p:sp>
    </p:spTree>
    <p:extLst>
      <p:ext uri="{BB962C8B-B14F-4D97-AF65-F5344CB8AC3E}">
        <p14:creationId xmlns:p14="http://schemas.microsoft.com/office/powerpoint/2010/main" val="267965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2024/8/9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1477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E9E7-B6D9-994C-AC19-D250BE3F4A06}" type="datetimeFigureOut">
              <a:rPr kumimoji="1" lang="ja-JP" altLang="en-US" smtClean="0"/>
              <a:t>2024/8/9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968282723"/>
      </p:ext>
    </p:extLst>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iro.com/bl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08321"/>
            <a:ext cx="7772400" cy="3178866"/>
          </a:xfrm>
        </p:spPr>
        <p:txBody>
          <a:bodyPr>
            <a:noAutofit/>
          </a:bodyPr>
          <a:lstStyle/>
          <a:p>
            <a:br>
              <a:rPr kumimoji="1" lang="en-US" altLang="ja-JP" sz="4800" b="1" dirty="0">
                <a:solidFill>
                  <a:schemeClr val="tx1">
                    <a:lumMod val="85000"/>
                    <a:lumOff val="15000"/>
                  </a:schemeClr>
                </a:solidFill>
                <a:latin typeface="+mj-ea"/>
                <a:cs typeface="メイリオ"/>
              </a:rPr>
            </a:br>
            <a:br>
              <a:rPr kumimoji="1" lang="en-US" altLang="ja-JP" sz="4800" b="1" dirty="0">
                <a:solidFill>
                  <a:schemeClr val="tx1">
                    <a:lumMod val="85000"/>
                    <a:lumOff val="15000"/>
                  </a:schemeClr>
                </a:solidFill>
                <a:latin typeface="+mj-ea"/>
                <a:cs typeface="メイリオ"/>
              </a:rPr>
            </a:br>
            <a:r>
              <a:rPr kumimoji="1" lang="ja-JP" altLang="en-US" sz="4800" b="1">
                <a:solidFill>
                  <a:schemeClr val="tx1">
                    <a:lumMod val="85000"/>
                    <a:lumOff val="15000"/>
                  </a:schemeClr>
                </a:solidFill>
                <a:latin typeface="+mj-ea"/>
                <a:cs typeface="メイリオ"/>
              </a:rPr>
              <a:t>２０２４年事業計画書</a:t>
            </a:r>
            <a:endParaRPr kumimoji="1" lang="ja-JP" altLang="en-US" sz="4800" b="1" dirty="0">
              <a:solidFill>
                <a:schemeClr val="tx1">
                  <a:lumMod val="85000"/>
                  <a:lumOff val="15000"/>
                </a:schemeClr>
              </a:solidFill>
              <a:latin typeface="+mj-ea"/>
              <a:cs typeface="メイリオ"/>
            </a:endParaRPr>
          </a:p>
        </p:txBody>
      </p:sp>
      <p:sp>
        <p:nvSpPr>
          <p:cNvPr id="3" name="サブタイトル 2"/>
          <p:cNvSpPr>
            <a:spLocks noGrp="1"/>
          </p:cNvSpPr>
          <p:nvPr>
            <p:ph type="subTitle" idx="1"/>
          </p:nvPr>
        </p:nvSpPr>
        <p:spPr>
          <a:xfrm>
            <a:off x="685800" y="5216577"/>
            <a:ext cx="7886701" cy="1390463"/>
          </a:xfrm>
        </p:spPr>
        <p:txBody>
          <a:bodyPr>
            <a:noAutofit/>
          </a:bodyPr>
          <a:lstStyle/>
          <a:p>
            <a:endParaRPr lang="en-US" altLang="ja-JP" sz="1050" dirty="0">
              <a:solidFill>
                <a:schemeClr val="tx1"/>
              </a:solidFill>
              <a:latin typeface="+mj-ea"/>
              <a:ea typeface="+mj-ea"/>
              <a:cs typeface="メイリオ"/>
            </a:endParaRPr>
          </a:p>
          <a:p>
            <a:r>
              <a:rPr lang="ja-JP" altLang="en-US" sz="1800">
                <a:solidFill>
                  <a:schemeClr val="tx1"/>
                </a:solidFill>
                <a:latin typeface="+mj-ea"/>
                <a:ea typeface="+mj-ea"/>
                <a:cs typeface="メイリオ"/>
              </a:rPr>
              <a:t>２０２４年６月２１日</a:t>
            </a:r>
            <a:endParaRPr lang="en-US" altLang="ja-JP" sz="1800" dirty="0">
              <a:solidFill>
                <a:schemeClr val="tx1"/>
              </a:solidFill>
              <a:latin typeface="+mj-ea"/>
              <a:ea typeface="+mj-ea"/>
              <a:cs typeface="メイリオ"/>
            </a:endParaRPr>
          </a:p>
          <a:p>
            <a:r>
              <a:rPr lang="en-US" altLang="ja-JP" sz="1800" dirty="0">
                <a:solidFill>
                  <a:schemeClr val="tx1"/>
                </a:solidFill>
                <a:latin typeface="+mj-ea"/>
                <a:ea typeface="+mj-ea"/>
                <a:cs typeface="メイリオ"/>
              </a:rPr>
              <a:t>CO:SIGN.LAB</a:t>
            </a:r>
            <a:r>
              <a:rPr lang="ja-JP" altLang="en-US" sz="1800">
                <a:solidFill>
                  <a:schemeClr val="tx1"/>
                </a:solidFill>
                <a:latin typeface="+mj-ea"/>
                <a:ea typeface="+mj-ea"/>
                <a:cs typeface="メイリオ"/>
              </a:rPr>
              <a:t>合同会社</a:t>
            </a:r>
            <a:endParaRPr lang="en-US" altLang="ja-JP" sz="1800" dirty="0">
              <a:solidFill>
                <a:schemeClr val="tx1"/>
              </a:solidFill>
              <a:latin typeface="+mj-ea"/>
              <a:ea typeface="+mj-ea"/>
              <a:cs typeface="メイリオ"/>
            </a:endParaRPr>
          </a:p>
        </p:txBody>
      </p:sp>
      <p:cxnSp>
        <p:nvCxnSpPr>
          <p:cNvPr id="5" name="直線コネクタ 4">
            <a:extLst>
              <a:ext uri="{FF2B5EF4-FFF2-40B4-BE49-F238E27FC236}">
                <a16:creationId xmlns:a16="http://schemas.microsoft.com/office/drawing/2014/main" id="{002838B3-E3B6-054B-813A-72A4FF889096}"/>
              </a:ext>
            </a:extLst>
          </p:cNvPr>
          <p:cNvCxnSpPr/>
          <p:nvPr/>
        </p:nvCxnSpPr>
        <p:spPr>
          <a:xfrm>
            <a:off x="85724" y="4514850"/>
            <a:ext cx="9029700"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6" name="図 5" descr="ロゴ, 会社名&#10;&#10;自動的に生成された説明">
            <a:extLst>
              <a:ext uri="{FF2B5EF4-FFF2-40B4-BE49-F238E27FC236}">
                <a16:creationId xmlns:a16="http://schemas.microsoft.com/office/drawing/2014/main" id="{3FB1933F-2549-E3C7-8BC1-A08DA7359589}"/>
              </a:ext>
            </a:extLst>
          </p:cNvPr>
          <p:cNvPicPr>
            <a:picLocks noChangeAspect="1"/>
          </p:cNvPicPr>
          <p:nvPr/>
        </p:nvPicPr>
        <p:blipFill>
          <a:blip r:embed="rId2"/>
          <a:stretch>
            <a:fillRect/>
          </a:stretch>
        </p:blipFill>
        <p:spPr>
          <a:xfrm>
            <a:off x="3311191" y="406595"/>
            <a:ext cx="2521618" cy="2521618"/>
          </a:xfrm>
          <a:prstGeom prst="rect">
            <a:avLst/>
          </a:prstGeom>
        </p:spPr>
      </p:pic>
    </p:spTree>
    <p:extLst>
      <p:ext uri="{BB962C8B-B14F-4D97-AF65-F5344CB8AC3E}">
        <p14:creationId xmlns:p14="http://schemas.microsoft.com/office/powerpoint/2010/main" val="234095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a:bodyPr>
          <a:lstStyle/>
          <a:p>
            <a:pPr algn="l"/>
            <a:r>
              <a:rPr lang="ja-JP" altLang="en-US" sz="3600" b="1">
                <a:solidFill>
                  <a:schemeClr val="tx1">
                    <a:lumMod val="85000"/>
                    <a:lumOff val="15000"/>
                  </a:schemeClr>
                </a:solidFill>
                <a:latin typeface="メイリオ"/>
                <a:ea typeface="メイリオ"/>
                <a:cs typeface="メイリオ"/>
              </a:rPr>
              <a:t>ブランドロゴ 「</a:t>
            </a:r>
            <a:r>
              <a:rPr lang="en-US" altLang="ja-JP" sz="3600" b="1" dirty="0">
                <a:solidFill>
                  <a:schemeClr val="tx1">
                    <a:lumMod val="85000"/>
                    <a:lumOff val="15000"/>
                  </a:schemeClr>
                </a:solidFill>
                <a:latin typeface="メイリオ"/>
                <a:ea typeface="メイリオ"/>
                <a:cs typeface="メイリオ"/>
              </a:rPr>
              <a:t>CO:SIGN</a:t>
            </a:r>
            <a:r>
              <a:rPr lang="ja-JP" altLang="en-US" sz="3600" b="1">
                <a:solidFill>
                  <a:schemeClr val="tx1">
                    <a:lumMod val="85000"/>
                    <a:lumOff val="15000"/>
                  </a:schemeClr>
                </a:solidFill>
                <a:latin typeface="メイリオ"/>
                <a:ea typeface="メイリオ"/>
                <a:cs typeface="メイリオ"/>
              </a:rPr>
              <a:t>」の由来</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4236996" y="1582340"/>
            <a:ext cx="4685175" cy="4524315"/>
          </a:xfrm>
          <a:prstGeom prst="rect">
            <a:avLst/>
          </a:prstGeom>
          <a:noFill/>
        </p:spPr>
        <p:txBody>
          <a:bodyPr wrap="square" rtlCol="0">
            <a:spAutoFit/>
          </a:bodyPr>
          <a:lstStyle/>
          <a:p>
            <a:r>
              <a:rPr lang="ja-JP" altLang="en-US"/>
              <a:t>ブランドロゴ </a:t>
            </a:r>
            <a:r>
              <a:rPr lang="ja-JP" altLang="ja-JP"/>
              <a:t>「</a:t>
            </a:r>
            <a:r>
              <a:rPr lang="en-US" altLang="ja-JP" dirty="0"/>
              <a:t>CO:SIGN</a:t>
            </a:r>
            <a:r>
              <a:rPr lang="ja-JP" altLang="ja-JP"/>
              <a:t>」</a:t>
            </a:r>
            <a:r>
              <a:rPr lang="ja-JP" altLang="en-US"/>
              <a:t>の由来</a:t>
            </a:r>
            <a:endParaRPr lang="en-US" altLang="ja-JP" dirty="0"/>
          </a:p>
          <a:p>
            <a:endParaRPr lang="ja-JP" altLang="ja-JP"/>
          </a:p>
          <a:p>
            <a:r>
              <a:rPr lang="ja-JP" altLang="ja-JP"/>
              <a:t>「</a:t>
            </a:r>
            <a:r>
              <a:rPr lang="en-US" altLang="ja-JP" dirty="0"/>
              <a:t>CO-WORKING SPACE with</a:t>
            </a:r>
          </a:p>
          <a:p>
            <a:r>
              <a:rPr lang="ja-JP" altLang="en-US"/>
              <a:t>　　　　　　　　　　</a:t>
            </a:r>
            <a:r>
              <a:rPr lang="en-US" altLang="ja-JP" dirty="0"/>
              <a:t> SIGN LANGUAGE</a:t>
            </a:r>
            <a:r>
              <a:rPr lang="ja-JP" altLang="ja-JP"/>
              <a:t>」な空間</a:t>
            </a:r>
            <a:endParaRPr lang="en-US" altLang="ja-JP" dirty="0"/>
          </a:p>
          <a:p>
            <a:endParaRPr lang="en-US" altLang="ja-JP" dirty="0"/>
          </a:p>
          <a:p>
            <a:endParaRPr lang="en-US" altLang="ja-JP" dirty="0"/>
          </a:p>
          <a:p>
            <a:pPr algn="ctr"/>
            <a:r>
              <a:rPr lang="ja-JP" altLang="en-US"/>
              <a:t>「サイン」＆ 「幸せの青い鳥」＆ 「ハート」</a:t>
            </a:r>
            <a:endParaRPr lang="en-US" altLang="ja-JP" dirty="0"/>
          </a:p>
          <a:p>
            <a:pPr algn="ctr"/>
            <a:endParaRPr lang="en-US" altLang="ja-JP" dirty="0"/>
          </a:p>
          <a:p>
            <a:pPr algn="ctr"/>
            <a:r>
              <a:rPr lang="ja-JP" altLang="ja-JP"/>
              <a:t>幸せを</a:t>
            </a:r>
            <a:r>
              <a:rPr lang="ja-JP" altLang="en-US"/>
              <a:t>握り締めたい その幸せは意外と身近に</a:t>
            </a:r>
            <a:endParaRPr lang="en-US" altLang="ja-JP" dirty="0"/>
          </a:p>
          <a:p>
            <a:pPr algn="ctr"/>
            <a:endParaRPr lang="en-US" altLang="ja-JP" dirty="0"/>
          </a:p>
          <a:p>
            <a:pPr algn="ctr"/>
            <a:r>
              <a:rPr lang="ja-JP" altLang="en-US"/>
              <a:t>ろう者のワークプレースを。</a:t>
            </a:r>
            <a:endParaRPr lang="en-US" altLang="ja-JP" dirty="0"/>
          </a:p>
          <a:p>
            <a:pPr algn="ctr"/>
            <a:r>
              <a:rPr lang="ja-JP" altLang="en-US"/>
              <a:t>世界共通で通じ合える“サイン”で</a:t>
            </a:r>
            <a:endParaRPr lang="en-US" altLang="ja-JP" dirty="0"/>
          </a:p>
          <a:p>
            <a:pPr algn="ctr"/>
            <a:r>
              <a:rPr lang="ja-JP" altLang="en-US"/>
              <a:t>コミュケートした想いが形に</a:t>
            </a:r>
            <a:endParaRPr lang="en-US" altLang="ja-JP" dirty="0"/>
          </a:p>
          <a:p>
            <a:pPr algn="ctr"/>
            <a:endParaRPr lang="en-US" altLang="ja-JP" dirty="0"/>
          </a:p>
          <a:p>
            <a:pPr algn="ctr"/>
            <a:r>
              <a:rPr lang="ja-JP" altLang="en-US"/>
              <a:t>ハートにこもった商品を</a:t>
            </a:r>
            <a:endParaRPr lang="en-US" altLang="ja-JP" dirty="0"/>
          </a:p>
          <a:p>
            <a:pPr algn="ctr"/>
            <a:r>
              <a:rPr lang="ja-JP" altLang="en-US"/>
              <a:t>提供してまいります</a:t>
            </a:r>
            <a:endParaRPr lang="en-US" altLang="ja-JP" dirty="0"/>
          </a:p>
        </p:txBody>
      </p:sp>
      <p:pic>
        <p:nvPicPr>
          <p:cNvPr id="3" name="図 2" descr="ロゴ, 会社名&#10;&#10;自動的に生成された説明">
            <a:extLst>
              <a:ext uri="{FF2B5EF4-FFF2-40B4-BE49-F238E27FC236}">
                <a16:creationId xmlns:a16="http://schemas.microsoft.com/office/drawing/2014/main" id="{E5CD30B9-E493-894A-8890-DF65C6EE2A90}"/>
              </a:ext>
            </a:extLst>
          </p:cNvPr>
          <p:cNvPicPr>
            <a:picLocks noChangeAspect="1"/>
          </p:cNvPicPr>
          <p:nvPr/>
        </p:nvPicPr>
        <p:blipFill rotWithShape="1">
          <a:blip r:embed="rId2"/>
          <a:srcRect l="13147"/>
          <a:stretch/>
        </p:blipFill>
        <p:spPr>
          <a:xfrm>
            <a:off x="468480" y="2097311"/>
            <a:ext cx="3641516" cy="3277064"/>
          </a:xfrm>
          <a:prstGeom prst="rect">
            <a:avLst/>
          </a:prstGeom>
        </p:spPr>
      </p:pic>
    </p:spTree>
    <p:extLst>
      <p:ext uri="{BB962C8B-B14F-4D97-AF65-F5344CB8AC3E}">
        <p14:creationId xmlns:p14="http://schemas.microsoft.com/office/powerpoint/2010/main" val="1606864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fontScale="90000"/>
          </a:bodyPr>
          <a:lstStyle/>
          <a:p>
            <a:pPr algn="l"/>
            <a:r>
              <a:rPr lang="ja-JP" altLang="en-US" sz="3600" b="1">
                <a:solidFill>
                  <a:schemeClr val="tx1">
                    <a:lumMod val="85000"/>
                    <a:lumOff val="15000"/>
                  </a:schemeClr>
                </a:solidFill>
                <a:latin typeface="メイリオ"/>
                <a:ea typeface="メイリオ"/>
                <a:cs typeface="メイリオ"/>
              </a:rPr>
              <a:t>商品ブランディング村尾さんアドバイス</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595480" y="1466228"/>
            <a:ext cx="8326691" cy="4832092"/>
          </a:xfrm>
          <a:prstGeom prst="rect">
            <a:avLst/>
          </a:prstGeom>
          <a:noFill/>
        </p:spPr>
        <p:txBody>
          <a:bodyPr wrap="square" rtlCol="0">
            <a:spAutoFit/>
          </a:bodyPr>
          <a:lstStyle/>
          <a:p>
            <a:r>
              <a:rPr lang="ja-JP" altLang="en-US" sz="1400"/>
              <a:t>ブランドロゴが誕生されました！</a:t>
            </a:r>
          </a:p>
          <a:p>
            <a:r>
              <a:rPr lang="ja-JP" altLang="en-US" sz="1400"/>
              <a:t>ブランド名の由来</a:t>
            </a:r>
            <a:endParaRPr lang="en-US" altLang="ja-JP" sz="1400" dirty="0"/>
          </a:p>
          <a:p>
            <a:endParaRPr lang="ja-JP" altLang="en-US" sz="1400"/>
          </a:p>
          <a:p>
            <a:r>
              <a:rPr lang="ja-JP" altLang="en-US" sz="1400"/>
              <a:t>「</a:t>
            </a:r>
            <a:r>
              <a:rPr lang="en" altLang="ja-JP" sz="1400" dirty="0"/>
              <a:t>CO:SIGN</a:t>
            </a:r>
            <a:r>
              <a:rPr lang="ja-JP" altLang="en" sz="1400"/>
              <a:t>」</a:t>
            </a:r>
            <a:r>
              <a:rPr lang="ja-JP" altLang="en-US" sz="1400"/>
              <a:t>は「コサイン」と読みます。</a:t>
            </a:r>
          </a:p>
          <a:p>
            <a:r>
              <a:rPr lang="ja-JP" altLang="en-US" sz="1400"/>
              <a:t>「コワーキングスペース」なのですが、</a:t>
            </a:r>
          </a:p>
          <a:p>
            <a:r>
              <a:rPr lang="ja-JP" altLang="en-US" sz="1400"/>
              <a:t>手話や筆談などの「サイン」を使ってスタッフとやりとりするので、</a:t>
            </a:r>
          </a:p>
          <a:p>
            <a:r>
              <a:rPr lang="ja-JP" altLang="en-US" sz="1400"/>
              <a:t>略して「コサイン」。</a:t>
            </a:r>
            <a:endParaRPr lang="en-US" altLang="ja-JP" sz="1400" dirty="0"/>
          </a:p>
          <a:p>
            <a:endParaRPr lang="ja-JP" altLang="en-US" sz="1400"/>
          </a:p>
          <a:p>
            <a:r>
              <a:rPr lang="ja-JP" altLang="en-US" sz="1400"/>
              <a:t>スタッフは全員がろう者です。</a:t>
            </a:r>
          </a:p>
          <a:p>
            <a:r>
              <a:rPr lang="ja-JP" altLang="en-US" sz="1400"/>
              <a:t>どうぞよろしくお願いいたします。</a:t>
            </a:r>
          </a:p>
          <a:p>
            <a:endParaRPr lang="en-US" altLang="ja-JP" sz="1400" dirty="0"/>
          </a:p>
          <a:p>
            <a:r>
              <a:rPr lang="ja-JP" altLang="en-US" sz="1400"/>
              <a:t>青い鳥は</a:t>
            </a:r>
          </a:p>
          <a:p>
            <a:r>
              <a:rPr lang="ja-JP" altLang="en-US" sz="1400"/>
              <a:t>有名な童話にも出てくる</a:t>
            </a:r>
          </a:p>
          <a:p>
            <a:r>
              <a:rPr lang="ja-JP" altLang="en-US" sz="1400"/>
              <a:t>「しあわせ」の象徴で、</a:t>
            </a:r>
          </a:p>
          <a:p>
            <a:r>
              <a:rPr lang="ja-JP" altLang="en-US" sz="1400"/>
              <a:t>その童話が投げかけるメッセージは</a:t>
            </a:r>
          </a:p>
          <a:p>
            <a:r>
              <a:rPr lang="ja-JP" altLang="en-US" sz="1400"/>
              <a:t>「幸福は身近にある」でした。</a:t>
            </a:r>
          </a:p>
          <a:p>
            <a:r>
              <a:rPr lang="ja-JP" altLang="en-US" sz="1400"/>
              <a:t>私たちコサインも</a:t>
            </a:r>
          </a:p>
          <a:p>
            <a:r>
              <a:rPr lang="ja-JP" altLang="en-US" sz="1400"/>
              <a:t>「こんな近くにハッピーを感じる場所があったなんて」</a:t>
            </a:r>
          </a:p>
          <a:p>
            <a:r>
              <a:rPr lang="ja-JP" altLang="en-US" sz="1400"/>
              <a:t>とお客さまにいっていただける、</a:t>
            </a:r>
          </a:p>
          <a:p>
            <a:r>
              <a:rPr lang="ja-JP" altLang="en-US" sz="1400"/>
              <a:t>そんな空間を目指しています。</a:t>
            </a:r>
            <a:endParaRPr lang="en-US" altLang="ja-JP" sz="1400" dirty="0"/>
          </a:p>
          <a:p>
            <a:endParaRPr lang="ja-JP" altLang="en-US" sz="1400"/>
          </a:p>
          <a:p>
            <a:r>
              <a:rPr lang="ja-JP" altLang="en-US" sz="1400"/>
              <a:t>コサインスタッフ一同</a:t>
            </a:r>
          </a:p>
        </p:txBody>
      </p:sp>
    </p:spTree>
    <p:extLst>
      <p:ext uri="{BB962C8B-B14F-4D97-AF65-F5344CB8AC3E}">
        <p14:creationId xmlns:p14="http://schemas.microsoft.com/office/powerpoint/2010/main" val="79397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グラフィカル ユーザー インターフェイス, アプリケーション&#10;&#10;自動的に生成された説明">
            <a:extLst>
              <a:ext uri="{FF2B5EF4-FFF2-40B4-BE49-F238E27FC236}">
                <a16:creationId xmlns:a16="http://schemas.microsoft.com/office/drawing/2014/main" id="{D692FCD9-1D60-A342-8C3F-1CCB758844AF}"/>
              </a:ext>
            </a:extLst>
          </p:cNvPr>
          <p:cNvPicPr>
            <a:picLocks noChangeAspect="1"/>
          </p:cNvPicPr>
          <p:nvPr/>
        </p:nvPicPr>
        <p:blipFill rotWithShape="1">
          <a:blip r:embed="rId3"/>
          <a:srcRect l="5000" t="13259" r="3938" b="7606"/>
          <a:stretch/>
        </p:blipFill>
        <p:spPr>
          <a:xfrm>
            <a:off x="157518" y="1285875"/>
            <a:ext cx="8828964" cy="4524602"/>
          </a:xfrm>
          <a:prstGeom prst="rect">
            <a:avLst/>
          </a:prstGeom>
        </p:spPr>
      </p:pic>
      <p:sp>
        <p:nvSpPr>
          <p:cNvPr id="11" name="テキスト ボックス 10">
            <a:extLst>
              <a:ext uri="{FF2B5EF4-FFF2-40B4-BE49-F238E27FC236}">
                <a16:creationId xmlns:a16="http://schemas.microsoft.com/office/drawing/2014/main" id="{162B1D91-FA02-BC4B-98A3-F6DE961E7ACF}"/>
              </a:ext>
            </a:extLst>
          </p:cNvPr>
          <p:cNvSpPr txBox="1"/>
          <p:nvPr/>
        </p:nvSpPr>
        <p:spPr>
          <a:xfrm>
            <a:off x="279400" y="817959"/>
            <a:ext cx="8707082" cy="461665"/>
          </a:xfrm>
          <a:prstGeom prst="rect">
            <a:avLst/>
          </a:prstGeom>
          <a:solidFill>
            <a:schemeClr val="accent5">
              <a:lumMod val="20000"/>
              <a:lumOff val="80000"/>
            </a:schemeClr>
          </a:solidFill>
        </p:spPr>
        <p:txBody>
          <a:bodyPr wrap="square" rtlCol="0">
            <a:spAutoFit/>
          </a:bodyPr>
          <a:lstStyle/>
          <a:p>
            <a:r>
              <a:rPr lang="ja-JP" altLang="en-US" sz="1200"/>
              <a:t>英語版　 ：　</a:t>
            </a:r>
            <a:r>
              <a:rPr lang="ja-JP" altLang="ja-JP" sz="1200"/>
              <a:t>「</a:t>
            </a:r>
            <a:r>
              <a:rPr lang="en-US" altLang="ja-JP" sz="1200" dirty="0"/>
              <a:t>CO-WORKING SPACE with SIGN LANGUAGE</a:t>
            </a:r>
            <a:r>
              <a:rPr lang="ja-JP" altLang="ja-JP" sz="1200"/>
              <a:t>」</a:t>
            </a:r>
            <a:endParaRPr lang="en-US" altLang="ja-JP" sz="1200" dirty="0"/>
          </a:p>
          <a:p>
            <a:r>
              <a:rPr lang="ja-JP" altLang="ja-JP" sz="1200"/>
              <a:t>日本語版</a:t>
            </a:r>
            <a:r>
              <a:rPr lang="ja-JP" altLang="en-US" sz="1200"/>
              <a:t>：　</a:t>
            </a:r>
            <a:r>
              <a:rPr lang="ja-JP" altLang="ja-JP" sz="1200"/>
              <a:t>「サインで触れ合うコワーキングスペース」</a:t>
            </a:r>
          </a:p>
        </p:txBody>
      </p:sp>
      <p:sp>
        <p:nvSpPr>
          <p:cNvPr id="12" name="テキスト ボックス 11">
            <a:extLst>
              <a:ext uri="{FF2B5EF4-FFF2-40B4-BE49-F238E27FC236}">
                <a16:creationId xmlns:a16="http://schemas.microsoft.com/office/drawing/2014/main" id="{CCB8EC82-EFD4-284E-8754-730685D16E89}"/>
              </a:ext>
            </a:extLst>
          </p:cNvPr>
          <p:cNvSpPr txBox="1"/>
          <p:nvPr/>
        </p:nvSpPr>
        <p:spPr>
          <a:xfrm>
            <a:off x="279400" y="3225010"/>
            <a:ext cx="8707082" cy="646331"/>
          </a:xfrm>
          <a:prstGeom prst="rect">
            <a:avLst/>
          </a:prstGeom>
          <a:solidFill>
            <a:schemeClr val="accent5">
              <a:lumMod val="20000"/>
              <a:lumOff val="80000"/>
            </a:schemeClr>
          </a:solidFill>
        </p:spPr>
        <p:txBody>
          <a:bodyPr wrap="square" rtlCol="0">
            <a:spAutoFit/>
          </a:bodyPr>
          <a:lstStyle/>
          <a:p>
            <a:r>
              <a:rPr lang="ja-JP" altLang="ja-JP" sz="1200"/>
              <a:t>英語表記は</a:t>
            </a:r>
            <a:r>
              <a:rPr lang="ja-JP" altLang="en-US" sz="1200"/>
              <a:t>　 </a:t>
            </a:r>
            <a:r>
              <a:rPr lang="ja-JP" altLang="ja-JP" sz="1200"/>
              <a:t>「</a:t>
            </a:r>
            <a:r>
              <a:rPr lang="en-US" altLang="ja-JP" sz="1200" dirty="0"/>
              <a:t>DEAF-FRIENDLY PRODUCTS for ALL</a:t>
            </a:r>
            <a:r>
              <a:rPr lang="ja-JP" altLang="ja-JP" sz="1200"/>
              <a:t>」で、</a:t>
            </a:r>
            <a:endParaRPr lang="en-US" altLang="ja-JP" sz="1200" dirty="0"/>
          </a:p>
          <a:p>
            <a:r>
              <a:rPr lang="ja-JP" altLang="ja-JP" sz="1200"/>
              <a:t>日本語表記は「ろう者に</a:t>
            </a:r>
            <a:r>
              <a:rPr lang="en-US" altLang="ja-JP" sz="1200" dirty="0"/>
              <a:t>GOOD</a:t>
            </a:r>
            <a:r>
              <a:rPr lang="ja-JP" altLang="ja-JP" sz="1200"/>
              <a:t>！で みんなの</a:t>
            </a:r>
            <a:r>
              <a:rPr lang="en-US" altLang="ja-JP" sz="1200" dirty="0"/>
              <a:t>GOODS!</a:t>
            </a:r>
            <a:r>
              <a:rPr lang="ja-JP" altLang="ja-JP" sz="1200"/>
              <a:t>」という感じにすると、</a:t>
            </a:r>
            <a:endParaRPr lang="en-US" altLang="ja-JP" sz="1200" dirty="0"/>
          </a:p>
          <a:p>
            <a:r>
              <a:rPr lang="ja-JP" altLang="ja-JP" sz="1200"/>
              <a:t>今後広がりにも期待ができるでしょう</a:t>
            </a:r>
            <a:r>
              <a:rPr lang="en-US" altLang="ja-JP" sz="1200" dirty="0"/>
              <a:t>…</a:t>
            </a:r>
          </a:p>
        </p:txBody>
      </p:sp>
    </p:spTree>
    <p:extLst>
      <p:ext uri="{BB962C8B-B14F-4D97-AF65-F5344CB8AC3E}">
        <p14:creationId xmlns:p14="http://schemas.microsoft.com/office/powerpoint/2010/main" val="172293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a:bodyPr>
          <a:lstStyle/>
          <a:p>
            <a:pPr algn="l"/>
            <a:r>
              <a:rPr lang="en-US" altLang="ja-JP" sz="3600" b="1" dirty="0">
                <a:solidFill>
                  <a:schemeClr val="tx1">
                    <a:lumMod val="85000"/>
                    <a:lumOff val="15000"/>
                  </a:schemeClr>
                </a:solidFill>
                <a:latin typeface="メイリオ"/>
                <a:ea typeface="メイリオ"/>
                <a:cs typeface="メイリオ"/>
              </a:rPr>
              <a:t>CO:SIGN</a:t>
            </a:r>
            <a:r>
              <a:rPr lang="ja-JP" altLang="en-US" sz="3600" b="1">
                <a:solidFill>
                  <a:schemeClr val="tx1">
                    <a:lumMod val="85000"/>
                    <a:lumOff val="15000"/>
                  </a:schemeClr>
                </a:solidFill>
                <a:latin typeface="メイリオ"/>
                <a:ea typeface="メイリオ"/>
                <a:cs typeface="メイリオ"/>
              </a:rPr>
              <a:t>の由来</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557212" y="1295400"/>
            <a:ext cx="8237959" cy="4801314"/>
          </a:xfrm>
          <a:prstGeom prst="rect">
            <a:avLst/>
          </a:prstGeom>
          <a:noFill/>
        </p:spPr>
        <p:txBody>
          <a:bodyPr wrap="square" rtlCol="0">
            <a:spAutoFit/>
          </a:bodyPr>
          <a:lstStyle/>
          <a:p>
            <a:r>
              <a:rPr lang="ja-JP" altLang="ja-JP"/>
              <a:t>チルチルミチルの童話</a:t>
            </a:r>
            <a:endParaRPr lang="en-US" altLang="ja-JP" dirty="0"/>
          </a:p>
          <a:p>
            <a:r>
              <a:rPr lang="ja-JP" altLang="ja-JP"/>
              <a:t>幸せを探すところ、結局幸せは身近にあったという</a:t>
            </a:r>
          </a:p>
          <a:p>
            <a:r>
              <a:rPr lang="en-US" altLang="ja-JP" dirty="0"/>
              <a:t> </a:t>
            </a:r>
          </a:p>
          <a:p>
            <a:r>
              <a:rPr lang="ja-JP" altLang="ja-JP"/>
              <a:t>そうだったんですね。やはりオリパラの開会式でもハトを飛ばすのもそうだし、チルチルミチルの童話からの青い鳥＝しあわせ＝そしてそれは身近にある</a:t>
            </a:r>
            <a:r>
              <a:rPr lang="en-US" altLang="ja-JP" dirty="0"/>
              <a:t>…</a:t>
            </a:r>
            <a:r>
              <a:rPr lang="ja-JP" altLang="ja-JP"/>
              <a:t>も、世界の共通の認識。つまり、この時点で通じている</a:t>
            </a:r>
            <a:r>
              <a:rPr lang="en-US" altLang="ja-JP" dirty="0"/>
              <a:t>“</a:t>
            </a:r>
            <a:r>
              <a:rPr lang="ja-JP" altLang="ja-JP"/>
              <a:t>サイン</a:t>
            </a:r>
            <a:r>
              <a:rPr lang="en-US" altLang="ja-JP" dirty="0"/>
              <a:t>”</a:t>
            </a:r>
            <a:r>
              <a:rPr lang="ja-JP" altLang="ja-JP"/>
              <a:t>だと思います</a:t>
            </a:r>
          </a:p>
          <a:p>
            <a:r>
              <a:rPr lang="ja-JP" altLang="ja-JP"/>
              <a:t>手話や筆談以外にも、誰とでも、どんなカタチでも、想いを共有することってできるし、コサインではそういうコミュニケーションをろう者も聞こえる人も持ちながら、互いに歩み寄ってコミュをアイデア駆使してできたら最高。それがきっとたえこさんがいう、ろう者の働く場を変えることにもつながると思います！</a:t>
            </a:r>
          </a:p>
          <a:p>
            <a:endParaRPr lang="ja-JP" altLang="ja-JP"/>
          </a:p>
          <a:p>
            <a:r>
              <a:rPr lang="ja-JP" altLang="ja-JP"/>
              <a:t>テレワーク時代は続きますので、わざわざ都市部に通勤に行かなくても、自分の近く</a:t>
            </a:r>
            <a:r>
              <a:rPr lang="en-US" altLang="ja-JP" dirty="0"/>
              <a:t>(</a:t>
            </a:r>
            <a:r>
              <a:rPr lang="ja-JP" altLang="ja-JP"/>
              <a:t>家の近所</a:t>
            </a:r>
            <a:r>
              <a:rPr lang="en-US" altLang="ja-JP" dirty="0"/>
              <a:t>)</a:t>
            </a:r>
            <a:r>
              <a:rPr lang="ja-JP" altLang="ja-JP"/>
              <a:t>に、結局は幸せなワークプレイスがあった、それがコサインとストーリーがつながるといいですね</a:t>
            </a:r>
          </a:p>
          <a:p>
            <a:r>
              <a:rPr lang="ja-JP" altLang="ja-JP"/>
              <a:t>また利用者だけじゃなく、コサインで働くスタッフが、わざわざ遠くに職を探しに行かなくても、こんな近くに幸せな働く場所があったじゃないと言うのも、今後全国に広がっていく中で各地域のろう者に思ってもらいたいこと！</a:t>
            </a:r>
            <a:endParaRPr lang="en-US" altLang="ja-JP" dirty="0"/>
          </a:p>
        </p:txBody>
      </p:sp>
    </p:spTree>
    <p:extLst>
      <p:ext uri="{BB962C8B-B14F-4D97-AF65-F5344CB8AC3E}">
        <p14:creationId xmlns:p14="http://schemas.microsoft.com/office/powerpoint/2010/main" val="130211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a:bodyPr>
          <a:lstStyle/>
          <a:p>
            <a:pPr algn="l"/>
            <a:r>
              <a:rPr lang="en-US" altLang="ja-JP" sz="3600" b="1" dirty="0">
                <a:solidFill>
                  <a:schemeClr val="tx1">
                    <a:lumMod val="85000"/>
                    <a:lumOff val="15000"/>
                  </a:schemeClr>
                </a:solidFill>
                <a:latin typeface="メイリオ"/>
                <a:ea typeface="メイリオ"/>
                <a:cs typeface="メイリオ"/>
              </a:rPr>
              <a:t>CO:SIGN</a:t>
            </a:r>
            <a:r>
              <a:rPr lang="ja-JP" altLang="en-US" sz="3600" b="1">
                <a:solidFill>
                  <a:schemeClr val="tx1">
                    <a:lumMod val="85000"/>
                    <a:lumOff val="15000"/>
                  </a:schemeClr>
                </a:solidFill>
                <a:latin typeface="メイリオ"/>
                <a:ea typeface="メイリオ"/>
                <a:cs typeface="メイリオ"/>
              </a:rPr>
              <a:t> カラー</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919B115F-B8EE-7044-A01E-5C6944AC2C0B}"/>
              </a:ext>
            </a:extLst>
          </p:cNvPr>
          <p:cNvSpPr txBox="1"/>
          <p:nvPr/>
        </p:nvSpPr>
        <p:spPr>
          <a:xfrm>
            <a:off x="557211" y="1447800"/>
            <a:ext cx="8237959" cy="3693319"/>
          </a:xfrm>
          <a:prstGeom prst="rect">
            <a:avLst/>
          </a:prstGeom>
          <a:noFill/>
        </p:spPr>
        <p:txBody>
          <a:bodyPr wrap="square">
            <a:spAutoFit/>
          </a:bodyPr>
          <a:lstStyle/>
          <a:p>
            <a:r>
              <a:rPr lang="ja-JP" altLang="en-US"/>
              <a:t>手話マークのブルー色は、才能を伸ばすコミュニケーション色です。手話マーク普及する時に、ブルー色の意味、ストーリーを伝えて多くの人にブルー色と手話マークを見かけたら、コミュニケーションを求めてると認識してもらえるような社会になると、災害な時にすぐ気づいて情報保障を配慮してくださるようになると思います。このブルー色は誰でも馴染みやすいファッション色でもあります。</a:t>
            </a:r>
          </a:p>
          <a:p>
            <a:endParaRPr lang="ja-JP" altLang="en-US"/>
          </a:p>
          <a:p>
            <a:r>
              <a:rPr lang="ja-JP" altLang="en-US"/>
              <a:t>今の災害用パンダナは情報保障を求めてるものであることがわかりにくいです。黄色の場合、避難集施設で精神的に疲れてる人が見るとさらに疲れてしまいます。コミュニケーション色のブルーを見ると精神的に安定する効果にもなります。</a:t>
            </a:r>
          </a:p>
          <a:p>
            <a:endParaRPr lang="ja-JP" altLang="en-US"/>
          </a:p>
          <a:p>
            <a:r>
              <a:rPr lang="ja-JP" altLang="en-US">
                <a:hlinkClick r:id="rId2"/>
              </a:rPr>
              <a:t>https://www.i-iro.com/blue</a:t>
            </a:r>
            <a:endParaRPr lang="en-US" altLang="ja-JP" dirty="0"/>
          </a:p>
          <a:p>
            <a:endParaRPr lang="en-US" altLang="ja-JP" dirty="0"/>
          </a:p>
          <a:p>
            <a:r>
              <a:rPr lang="en" altLang="ja-JP" dirty="0"/>
              <a:t>CMYK #008FCF</a:t>
            </a:r>
            <a:endParaRPr lang="ja-JP" altLang="en-US"/>
          </a:p>
        </p:txBody>
      </p:sp>
    </p:spTree>
    <p:extLst>
      <p:ext uri="{BB962C8B-B14F-4D97-AF65-F5344CB8AC3E}">
        <p14:creationId xmlns:p14="http://schemas.microsoft.com/office/powerpoint/2010/main" val="68587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a:bodyPr>
          <a:lstStyle/>
          <a:p>
            <a:pPr algn="l"/>
            <a:r>
              <a:rPr lang="en-US" altLang="ja-JP" sz="3600" b="1" dirty="0">
                <a:solidFill>
                  <a:schemeClr val="tx1">
                    <a:lumMod val="85000"/>
                    <a:lumOff val="15000"/>
                  </a:schemeClr>
                </a:solidFill>
                <a:latin typeface="メイリオ"/>
                <a:ea typeface="メイリオ"/>
                <a:cs typeface="メイリオ"/>
              </a:rPr>
              <a:t>CO:SIGN</a:t>
            </a:r>
            <a:r>
              <a:rPr lang="ja-JP" altLang="en-US" sz="3600" b="1">
                <a:solidFill>
                  <a:schemeClr val="tx1">
                    <a:lumMod val="85000"/>
                    <a:lumOff val="15000"/>
                  </a:schemeClr>
                </a:solidFill>
                <a:latin typeface="メイリオ"/>
                <a:ea typeface="メイリオ"/>
                <a:cs typeface="メイリオ"/>
              </a:rPr>
              <a:t>の由来</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557212" y="1295400"/>
            <a:ext cx="8237959" cy="4247317"/>
          </a:xfrm>
          <a:prstGeom prst="rect">
            <a:avLst/>
          </a:prstGeom>
          <a:noFill/>
        </p:spPr>
        <p:txBody>
          <a:bodyPr wrap="square" rtlCol="0">
            <a:spAutoFit/>
          </a:bodyPr>
          <a:lstStyle/>
          <a:p>
            <a:r>
              <a:rPr lang="ja-JP" altLang="en-US"/>
              <a:t>会社の意義は人を育てて、社会に貢献する事ですよね。</a:t>
            </a:r>
          </a:p>
          <a:p>
            <a:endParaRPr lang="ja-JP" altLang="en-US"/>
          </a:p>
          <a:p>
            <a:r>
              <a:rPr lang="ja-JP" altLang="en-US"/>
              <a:t>私の地元に高鍋藩の明倫堂というものがあって、田舎の寺子屋みたいな所ですが、そこで学んだ人の中に上杉鷹山がいます。</a:t>
            </a:r>
          </a:p>
          <a:p>
            <a:r>
              <a:rPr lang="ja-JP" altLang="en-US"/>
              <a:t>今でいう企業家ですかね！</a:t>
            </a:r>
            <a:br>
              <a:rPr lang="ja-JP" altLang="en-US"/>
            </a:br>
            <a:endParaRPr lang="ja-JP" altLang="en-US"/>
          </a:p>
          <a:p>
            <a:r>
              <a:rPr lang="ja-JP" altLang="en-US"/>
              <a:t>高鍋藩は宮崎県ですね。上杉鷹山を検索してみるとすごい人物！経営学として勉強になります✍️</a:t>
            </a:r>
            <a:br>
              <a:rPr lang="ja-JP" altLang="en-US"/>
            </a:br>
            <a:endParaRPr lang="ja-JP" altLang="en-US"/>
          </a:p>
          <a:p>
            <a:r>
              <a:rPr lang="ja-JP" altLang="en-US"/>
              <a:t>上杉鷹山、調べてみると衝撃！その奥さんは知的障害者で笑顔に惹かれて結婚、多妻を持たず、一人妻として笑顔に癒されてた。弱い人たちの視点になって一緒に行動する姿勢が大きな反響となり、</a:t>
            </a:r>
            <a:r>
              <a:rPr lang="en-US" altLang="ja-JP" dirty="0"/>
              <a:t>120</a:t>
            </a:r>
            <a:r>
              <a:rPr lang="ja-JP" altLang="en-US"/>
              <a:t>億円借金をたった</a:t>
            </a:r>
            <a:r>
              <a:rPr lang="en-US" altLang="ja-JP" dirty="0"/>
              <a:t>60</a:t>
            </a:r>
            <a:r>
              <a:rPr lang="ja-JP" altLang="en-US"/>
              <a:t>年で完済、ケネディにも認められた人物。</a:t>
            </a:r>
          </a:p>
          <a:p>
            <a:r>
              <a:rPr lang="en" altLang="ja-JP" dirty="0"/>
              <a:t>IDAJ</a:t>
            </a:r>
            <a:r>
              <a:rPr lang="ja-JP" altLang="en-US"/>
              <a:t>として参考になる人物の一人だと思いました。情報有難うございます。</a:t>
            </a:r>
          </a:p>
          <a:p>
            <a:endParaRPr lang="en-US" altLang="ja-JP" dirty="0"/>
          </a:p>
        </p:txBody>
      </p:sp>
    </p:spTree>
    <p:extLst>
      <p:ext uri="{BB962C8B-B14F-4D97-AF65-F5344CB8AC3E}">
        <p14:creationId xmlns:p14="http://schemas.microsoft.com/office/powerpoint/2010/main" val="3986288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a:bodyPr>
          <a:lstStyle/>
          <a:p>
            <a:pPr algn="l"/>
            <a:r>
              <a:rPr lang="en-US" altLang="ja-JP" sz="3600" b="1" dirty="0">
                <a:solidFill>
                  <a:schemeClr val="tx1">
                    <a:lumMod val="85000"/>
                    <a:lumOff val="15000"/>
                  </a:schemeClr>
                </a:solidFill>
                <a:latin typeface="メイリオ"/>
                <a:ea typeface="メイリオ"/>
                <a:cs typeface="メイリオ"/>
              </a:rPr>
              <a:t>CO:SIGN.LAB</a:t>
            </a:r>
            <a:r>
              <a:rPr lang="ja-JP" altLang="en-US" sz="3600" b="1">
                <a:solidFill>
                  <a:schemeClr val="tx1">
                    <a:lumMod val="85000"/>
                    <a:lumOff val="15000"/>
                  </a:schemeClr>
                </a:solidFill>
                <a:latin typeface="メイリオ"/>
                <a:ea typeface="メイリオ"/>
                <a:cs typeface="メイリオ"/>
              </a:rPr>
              <a:t>合同会社 職場環境</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348829" y="1295400"/>
            <a:ext cx="8652295" cy="4031873"/>
          </a:xfrm>
          <a:prstGeom prst="rect">
            <a:avLst/>
          </a:prstGeom>
          <a:noFill/>
        </p:spPr>
        <p:txBody>
          <a:bodyPr wrap="square" rtlCol="0">
            <a:spAutoFit/>
          </a:bodyPr>
          <a:lstStyle/>
          <a:p>
            <a:r>
              <a:rPr lang="ja-JP" altLang="en-US" sz="2400"/>
              <a:t>スレッドかメールでやりとり、打ち合わせの時は手話通訳派遣調整</a:t>
            </a:r>
            <a:br>
              <a:rPr lang="ja-JP" altLang="en-US" sz="2400"/>
            </a:br>
            <a:endParaRPr lang="ja-JP" altLang="en-US" sz="2400"/>
          </a:p>
          <a:p>
            <a:r>
              <a:rPr lang="ja-JP" altLang="en-US" sz="2400" b="1">
                <a:solidFill>
                  <a:srgbClr val="0432FF"/>
                </a:solidFill>
              </a:rPr>
              <a:t>ろう者スタッフ多く、聴者少なめにしたい理由</a:t>
            </a:r>
          </a:p>
          <a:p>
            <a:r>
              <a:rPr lang="ja-JP" altLang="en-US" sz="2000"/>
              <a:t>元職場、大阪工場は</a:t>
            </a:r>
            <a:r>
              <a:rPr lang="en-US" altLang="ja-JP" sz="2000" dirty="0"/>
              <a:t>1000</a:t>
            </a:r>
            <a:r>
              <a:rPr lang="ja-JP" altLang="en-US" sz="2000"/>
              <a:t>人近くいます。作業場は外部交渉がほとんどなくろう者だけで働くのに十分問題ないとみています。</a:t>
            </a:r>
            <a:endParaRPr lang="en-US" altLang="ja-JP" sz="2000" dirty="0"/>
          </a:p>
          <a:p>
            <a:r>
              <a:rPr lang="ja-JP" altLang="en-US" sz="2000"/>
              <a:t>「耳が聞こえません。フォローお願いします」の無駄な悩み、お願いする作業を省いてコミュニティ問題ない環境でスピーディに働ける、能力ノウハウを身につける環境をつくります。</a:t>
            </a:r>
            <a:br>
              <a:rPr lang="ja-JP" altLang="en-US" sz="2400"/>
            </a:br>
            <a:endParaRPr lang="ja-JP" altLang="en-US" sz="2400"/>
          </a:p>
          <a:p>
            <a:r>
              <a:rPr lang="ja-JP" altLang="en-US" sz="2000"/>
              <a:t>規模が大きくなると専用通訳の秘書（聴者）が必要になって来ますが、資金が必要です。そのための企業スポンサーを探すか運営が安定してからまず雇いたい所存です。</a:t>
            </a:r>
          </a:p>
        </p:txBody>
      </p:sp>
    </p:spTree>
    <p:extLst>
      <p:ext uri="{BB962C8B-B14F-4D97-AF65-F5344CB8AC3E}">
        <p14:creationId xmlns:p14="http://schemas.microsoft.com/office/powerpoint/2010/main" val="27628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5" name="タイトル 1"/>
          <p:cNvSpPr>
            <a:spLocks noGrp="1"/>
          </p:cNvSpPr>
          <p:nvPr>
            <p:ph type="title"/>
          </p:nvPr>
        </p:nvSpPr>
        <p:spPr>
          <a:xfrm>
            <a:off x="468480" y="442686"/>
            <a:ext cx="8326691" cy="852714"/>
          </a:xfrm>
        </p:spPr>
        <p:txBody>
          <a:bodyPr>
            <a:normAutofit fontScale="90000"/>
          </a:bodyPr>
          <a:lstStyle/>
          <a:p>
            <a:pPr algn="l"/>
            <a:r>
              <a:rPr lang="ja-JP" altLang="en-US" sz="3600" b="1">
                <a:solidFill>
                  <a:schemeClr val="tx1">
                    <a:lumMod val="85000"/>
                    <a:lumOff val="15000"/>
                  </a:schemeClr>
                </a:solidFill>
                <a:latin typeface="メイリオ"/>
                <a:ea typeface="メイリオ"/>
                <a:cs typeface="メイリオ"/>
              </a:rPr>
              <a:t>手話通訳派遣費用＆情報保障制度がない問題</a:t>
            </a:r>
            <a:endParaRPr kumimoji="1" lang="ja-JP" altLang="en-US" sz="2200" dirty="0">
              <a:solidFill>
                <a:schemeClr val="tx1">
                  <a:lumMod val="85000"/>
                  <a:lumOff val="15000"/>
                </a:schemeClr>
              </a:solidFill>
              <a:latin typeface="メイリオ"/>
              <a:ea typeface="メイリオ"/>
              <a:cs typeface="メイリオ"/>
            </a:endParaRPr>
          </a:p>
        </p:txBody>
      </p:sp>
      <p:cxnSp>
        <p:nvCxnSpPr>
          <p:cNvPr id="6" name="直線コネクタ 5">
            <a:extLst>
              <a:ext uri="{FF2B5EF4-FFF2-40B4-BE49-F238E27FC236}">
                <a16:creationId xmlns:a16="http://schemas.microsoft.com/office/drawing/2014/main" id="{184B93FE-01A0-4844-B531-3B42044E19A4}"/>
              </a:ext>
            </a:extLst>
          </p:cNvPr>
          <p:cNvCxnSpPr>
            <a:cxnSpLocks/>
          </p:cNvCxnSpPr>
          <p:nvPr/>
        </p:nvCxnSpPr>
        <p:spPr>
          <a:xfrm>
            <a:off x="557212" y="1142999"/>
            <a:ext cx="8443912" cy="0"/>
          </a:xfrm>
          <a:prstGeom prst="line">
            <a:avLst/>
          </a:prstGeom>
          <a:ln w="76200">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0" name="テキスト ボックス 9">
            <a:extLst>
              <a:ext uri="{FF2B5EF4-FFF2-40B4-BE49-F238E27FC236}">
                <a16:creationId xmlns:a16="http://schemas.microsoft.com/office/drawing/2014/main" id="{7BA5CF80-3165-3E45-ADE5-62B767E657A9}"/>
              </a:ext>
            </a:extLst>
          </p:cNvPr>
          <p:cNvSpPr txBox="1"/>
          <p:nvPr/>
        </p:nvSpPr>
        <p:spPr>
          <a:xfrm>
            <a:off x="557212" y="1295400"/>
            <a:ext cx="8249239" cy="4801314"/>
          </a:xfrm>
          <a:prstGeom prst="rect">
            <a:avLst/>
          </a:prstGeom>
          <a:noFill/>
        </p:spPr>
        <p:txBody>
          <a:bodyPr wrap="square" rtlCol="0">
            <a:spAutoFit/>
          </a:bodyPr>
          <a:lstStyle/>
          <a:p>
            <a:r>
              <a:rPr lang="ja-JP" altLang="en-US"/>
              <a:t>聴覚障がい者が代表として運営する会社の資金状態ですが、１回商談につき手話通訳派遣</a:t>
            </a:r>
            <a:r>
              <a:rPr lang="en-US" altLang="ja-JP" dirty="0"/>
              <a:t>2</a:t>
            </a:r>
            <a:r>
              <a:rPr lang="ja-JP" altLang="en-US"/>
              <a:t>名</a:t>
            </a:r>
            <a:r>
              <a:rPr lang="en-US" altLang="ja-JP" dirty="0"/>
              <a:t>16,000</a:t>
            </a:r>
            <a:r>
              <a:rPr lang="ja-JP" altLang="en-US"/>
              <a:t>円ですのでプロジェクト打ち合わせ</a:t>
            </a:r>
            <a:r>
              <a:rPr lang="en-US" altLang="ja-JP" dirty="0"/>
              <a:t>10</a:t>
            </a:r>
            <a:r>
              <a:rPr lang="ja-JP" altLang="en-US"/>
              <a:t>回だと</a:t>
            </a:r>
            <a:r>
              <a:rPr lang="en-US" altLang="ja-JP" dirty="0"/>
              <a:t>160,000</a:t>
            </a:r>
            <a:r>
              <a:rPr lang="ja-JP" altLang="en-US"/>
              <a:t>円を自社負担しなければならないです。それで精一杯になります。</a:t>
            </a:r>
          </a:p>
          <a:p>
            <a:endParaRPr lang="ja-JP" altLang="en-US"/>
          </a:p>
          <a:p>
            <a:r>
              <a:rPr lang="ja-JP" altLang="en-US"/>
              <a:t>アメリカでは、障害者の雇い主の立場、今回のような企画をされる主催の立場を考慮して</a:t>
            </a:r>
            <a:r>
              <a:rPr lang="en" altLang="ja-JP" dirty="0"/>
              <a:t>ADA</a:t>
            </a:r>
            <a:r>
              <a:rPr lang="ja-JP" altLang="en-US"/>
              <a:t>法による情報保障がなされています。それにより、優れた人材が生み出されていってるのを見てきました。</a:t>
            </a:r>
          </a:p>
          <a:p>
            <a:r>
              <a:rPr lang="ja-JP" altLang="en-US"/>
              <a:t>残念ながら、日本では、手話通訳雇用派遣制度、２年前に改正されました障害者雇用促進法により雇用される側に保障がありますが</a:t>
            </a:r>
          </a:p>
          <a:p>
            <a:r>
              <a:rPr lang="ja-JP" altLang="en-US"/>
              <a:t>障害者の雇い主に対する保障制度がないために、弊社ではその都度交渉するたびに通訳だけで数万円も自己負担する大きな課題となっております。</a:t>
            </a:r>
          </a:p>
          <a:p>
            <a:r>
              <a:rPr lang="ja-JP" altLang="en-US"/>
              <a:t>自分で用意する通訳者には重荷が大きく、専門通訳機関による手配が必要となります。</a:t>
            </a:r>
          </a:p>
          <a:p>
            <a:r>
              <a:rPr lang="ja-JP" altLang="en-US"/>
              <a:t>このままでは損益分岐点が高く数年後に倒産してしまいます。</a:t>
            </a:r>
            <a:br>
              <a:rPr lang="en-US" altLang="ja-JP" dirty="0"/>
            </a:br>
            <a:r>
              <a:rPr lang="ja-JP" altLang="en-US"/>
              <a:t>障害者労働担当と相談しても改善する方法が見つかりませんでした。</a:t>
            </a:r>
          </a:p>
          <a:p>
            <a:r>
              <a:rPr lang="ja-JP" altLang="en-US"/>
              <a:t>そのため、フリーランスが増えてきている日本でも法整備されるために署名運動する</a:t>
            </a:r>
            <a:br>
              <a:rPr lang="en-US" altLang="ja-JP" dirty="0"/>
            </a:br>
            <a:r>
              <a:rPr lang="ja-JP" altLang="en-US"/>
              <a:t>必要があると判明しましたので、法制度改正のために前進していく段階中であります。</a:t>
            </a:r>
            <a:endParaRPr lang="ja-JP" altLang="en-US" sz="1600"/>
          </a:p>
        </p:txBody>
      </p:sp>
    </p:spTree>
    <p:extLst>
      <p:ext uri="{BB962C8B-B14F-4D97-AF65-F5344CB8AC3E}">
        <p14:creationId xmlns:p14="http://schemas.microsoft.com/office/powerpoint/2010/main" val="98359866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42853</TotalTime>
  <Words>1261</Words>
  <Application>Microsoft Macintosh PowerPoint</Application>
  <PresentationFormat>画面に合わせる (4:3)</PresentationFormat>
  <Paragraphs>90</Paragraphs>
  <Slides>9</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ＭＳ Ｐゴシック</vt:lpstr>
      <vt:lpstr>メイリオ</vt:lpstr>
      <vt:lpstr>Arial</vt:lpstr>
      <vt:lpstr>Calibri</vt:lpstr>
      <vt:lpstr>ホワイト</vt:lpstr>
      <vt:lpstr>  ２０２４年事業計画書</vt:lpstr>
      <vt:lpstr>ブランドロゴ 「CO:SIGN」の由来</vt:lpstr>
      <vt:lpstr>商品ブランディング村尾さんアドバイス</vt:lpstr>
      <vt:lpstr>PowerPoint プレゼンテーション</vt:lpstr>
      <vt:lpstr>CO:SIGNの由来</vt:lpstr>
      <vt:lpstr>CO:SIGN カラー</vt:lpstr>
      <vt:lpstr>CO:SIGNの由来</vt:lpstr>
      <vt:lpstr>CO:SIGN.LAB合同会社 職場環境</vt:lpstr>
      <vt:lpstr>手話通訳派遣費用＆情報保障制度がない問題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カフェ開業　事業計画書</dc:title>
  <dc:creator>渡部 妙子</dc:creator>
  <cp:lastModifiedBy>妙子 仙波</cp:lastModifiedBy>
  <cp:revision>309</cp:revision>
  <cp:lastPrinted>2021-08-07T03:20:34Z</cp:lastPrinted>
  <dcterms:created xsi:type="dcterms:W3CDTF">2019-10-22T06:14:39Z</dcterms:created>
  <dcterms:modified xsi:type="dcterms:W3CDTF">2024-08-09T12:06:09Z</dcterms:modified>
</cp:coreProperties>
</file>