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3" r:id="rId1"/>
  </p:sldMasterIdLst>
  <p:notesMasterIdLst>
    <p:notesMasterId r:id="rId8"/>
  </p:notesMasterIdLst>
  <p:handoutMasterIdLst>
    <p:handoutMasterId r:id="rId9"/>
  </p:handoutMasterIdLst>
  <p:sldIdLst>
    <p:sldId id="301" r:id="rId2"/>
    <p:sldId id="450" r:id="rId3"/>
    <p:sldId id="452" r:id="rId4"/>
    <p:sldId id="451" r:id="rId5"/>
    <p:sldId id="453" r:id="rId6"/>
    <p:sldId id="386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D7FAFF"/>
    <a:srgbClr val="AAE0EC"/>
    <a:srgbClr val="C2E7F4"/>
    <a:srgbClr val="76D6FF"/>
    <a:srgbClr val="0096FF"/>
    <a:srgbClr val="F55407"/>
    <a:srgbClr val="F91205"/>
    <a:srgbClr val="E90B22"/>
    <a:srgbClr val="E85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4"/>
    <p:restoredTop sz="93958"/>
  </p:normalViewPr>
  <p:slideViewPr>
    <p:cSldViewPr snapToGrid="0" snapToObjects="1">
      <p:cViewPr varScale="1">
        <p:scale>
          <a:sx n="107" d="100"/>
          <a:sy n="107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8" d="100"/>
          <a:sy n="88" d="100"/>
        </p:scale>
        <p:origin x="2664" y="1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22E954D-9034-6E44-A1A6-8493FA992E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98EBCC-AB5A-3440-8EC9-F7D37C3BA8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1843-009E-E543-BF67-6B3656F30C3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6726A7-E0EE-9341-8BFD-859B0A68A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D1BEEE-D028-DB4C-BB66-0B5A153E8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80920-2C35-CD45-80B4-A636B0506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8099-611B-5342-80FD-FED9587508E7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F0A92-F6CA-C64E-84C0-C47276309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1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27, 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2458-82D4-474D-8A1A-65FC1FB61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8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5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0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October 27, 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5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2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2458-82D4-474D-8A1A-65FC1FB61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65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E9E7-B6D9-994C-AC19-D250BE3F4A06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C5ED-FD0F-1545-8AD2-DBAD3FCFF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idaj.n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ukashuwa.cosign-lab.com/wp-admin/" TargetMode="External"/><Relationship Id="rId2" Type="http://schemas.openxmlformats.org/officeDocument/2006/relationships/hyperlink" Target="https://mukashuwa.cosign-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idaj.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08320"/>
            <a:ext cx="7772400" cy="3950561"/>
          </a:xfrm>
        </p:spPr>
        <p:txBody>
          <a:bodyPr>
            <a:noAutofit/>
          </a:bodyPr>
          <a:lstStyle/>
          <a:p>
            <a:r>
              <a:rPr lang="ja-JP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昔の日本手話を探る旅</a:t>
            </a:r>
            <a:b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</a:br>
            <a:b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</a:br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ホームページ制作</a:t>
            </a:r>
            <a:b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</a:br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事業</a:t>
            </a:r>
            <a:r>
              <a:rPr kumimoji="1"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計画書</a:t>
            </a:r>
            <a:b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</a:b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216577"/>
            <a:ext cx="7886701" cy="1390463"/>
          </a:xfrm>
        </p:spPr>
        <p:txBody>
          <a:bodyPr>
            <a:noAutofit/>
          </a:bodyPr>
          <a:lstStyle/>
          <a:p>
            <a:endParaRPr lang="en-US" altLang="ja-JP" sz="105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メイリオ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メイリオ"/>
              </a:rPr>
              <a:t>２０２４年１０月２８日</a:t>
            </a:r>
            <a:endParaRPr lang="en-US" altLang="ja-JP" sz="180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メイリオ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メイリオ"/>
              </a:rPr>
              <a:t>CO:SIGN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02838B3-E3B6-054B-813A-72A4FF889096}"/>
              </a:ext>
            </a:extLst>
          </p:cNvPr>
          <p:cNvCxnSpPr/>
          <p:nvPr/>
        </p:nvCxnSpPr>
        <p:spPr>
          <a:xfrm>
            <a:off x="85724" y="5013613"/>
            <a:ext cx="9029700" cy="0"/>
          </a:xfrm>
          <a:prstGeom prst="line">
            <a:avLst/>
          </a:prstGeom>
          <a:ln>
            <a:solidFill>
              <a:srgbClr val="009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0BE3F82B-EF57-384D-8467-711A0885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54" y="250960"/>
            <a:ext cx="1409701" cy="4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5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F045-54DE-71F2-E744-5E145B700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98B8B7-A70B-661D-D046-9D9B25FF06A2}"/>
              </a:ext>
            </a:extLst>
          </p:cNvPr>
          <p:cNvSpPr/>
          <p:nvPr/>
        </p:nvSpPr>
        <p:spPr>
          <a:xfrm>
            <a:off x="685800" y="1834111"/>
            <a:ext cx="7772400" cy="339105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6A3BC6B-225A-CCBC-8F29-013AAF4DBB9D}"/>
              </a:ext>
            </a:extLst>
          </p:cNvPr>
          <p:cNvSpPr txBox="1">
            <a:spLocks/>
          </p:cNvSpPr>
          <p:nvPr/>
        </p:nvSpPr>
        <p:spPr>
          <a:xfrm>
            <a:off x="457200" y="200133"/>
            <a:ext cx="7024744" cy="85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3600" b="1" dirty="0">
              <a:solidFill>
                <a:srgbClr val="80000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F0DA5D8-5A53-8302-089F-E04B92F1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1" y="317444"/>
            <a:ext cx="8329156" cy="520978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昔の日本手話を探る旅 ホームページ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762AB6-259E-B7F4-60E5-7E5D8D8746B9}"/>
              </a:ext>
            </a:extLst>
          </p:cNvPr>
          <p:cNvCxnSpPr>
            <a:cxnSpLocks/>
          </p:cNvCxnSpPr>
          <p:nvPr/>
        </p:nvCxnSpPr>
        <p:spPr>
          <a:xfrm>
            <a:off x="0" y="933422"/>
            <a:ext cx="9144000" cy="0"/>
          </a:xfrm>
          <a:prstGeom prst="line">
            <a:avLst/>
          </a:prstGeom>
          <a:ln w="19050">
            <a:solidFill>
              <a:srgbClr val="009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9EC08D-860E-8619-6BB4-14FB5EA42C20}"/>
              </a:ext>
            </a:extLst>
          </p:cNvPr>
          <p:cNvSpPr txBox="1"/>
          <p:nvPr/>
        </p:nvSpPr>
        <p:spPr>
          <a:xfrm>
            <a:off x="5726054" y="327729"/>
            <a:ext cx="341794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/>
              <a:t>リンクページ</a:t>
            </a:r>
            <a:endParaRPr lang="en-US" altLang="ja-JP" sz="1400" dirty="0"/>
          </a:p>
          <a:p>
            <a:r>
              <a:rPr lang="ja-JP" altLang="en-US" sz="1400"/>
              <a:t>https://mukashuwa.cosign-lab.com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BFE4B2-9039-4663-F9C3-3B6D2C4B9311}"/>
              </a:ext>
            </a:extLst>
          </p:cNvPr>
          <p:cNvSpPr txBox="1"/>
          <p:nvPr/>
        </p:nvSpPr>
        <p:spPr>
          <a:xfrm>
            <a:off x="869714" y="2441144"/>
            <a:ext cx="3449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日本手話の文化を辿る旅</a:t>
            </a:r>
            <a:endParaRPr lang="en-US" altLang="ja-JP" sz="1400" b="1" i="0" u="none" strike="noStrike" dirty="0">
              <a:solidFill>
                <a:schemeClr val="bg1"/>
              </a:solidFill>
              <a:effectLst/>
              <a:latin typeface="Roboto" panose="020F0502020204030204" pitchFamily="34" charset="0"/>
            </a:endParaRPr>
          </a:p>
          <a:p>
            <a:r>
              <a:rPr lang="en" altLang="ja-JP" sz="1400" b="1" i="0" u="none" strike="noStrike" dirty="0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Journey of Exploring the Culture of JSL</a:t>
            </a:r>
            <a:endParaRPr lang="ja-JP" altLang="en-US" sz="140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11BFFDB-ABEF-2A32-B646-5F2A3317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22" y="3326432"/>
            <a:ext cx="1016000" cy="1016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980CA28-DF6B-CBD9-8411-1B150351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4" t="7051" r="4399" b="21425"/>
          <a:stretch/>
        </p:blipFill>
        <p:spPr>
          <a:xfrm>
            <a:off x="4451778" y="2414991"/>
            <a:ext cx="3587999" cy="1993335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A910EF-7CAD-5887-2C3C-89AF9690A9AC}"/>
              </a:ext>
            </a:extLst>
          </p:cNvPr>
          <p:cNvSpPr/>
          <p:nvPr/>
        </p:nvSpPr>
        <p:spPr>
          <a:xfrm>
            <a:off x="685800" y="1066162"/>
            <a:ext cx="7772400" cy="8168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87E7F-F664-3F5A-C31A-FBD923FAE7D0}"/>
              </a:ext>
            </a:extLst>
          </p:cNvPr>
          <p:cNvSpPr txBox="1"/>
          <p:nvPr/>
        </p:nvSpPr>
        <p:spPr>
          <a:xfrm>
            <a:off x="1221053" y="1131202"/>
            <a:ext cx="105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i="0" u="none" strike="noStrike" dirty="0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JSL</a:t>
            </a:r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EA64BEF-EC25-6E4C-3DF4-ECA4A79B5882}"/>
              </a:ext>
            </a:extLst>
          </p:cNvPr>
          <p:cNvSpPr txBox="1"/>
          <p:nvPr/>
        </p:nvSpPr>
        <p:spPr>
          <a:xfrm>
            <a:off x="7093478" y="1398152"/>
            <a:ext cx="1058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ログイン</a:t>
            </a:r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2B3171-F385-4A36-AE6E-4B4B8DD44C38}"/>
              </a:ext>
            </a:extLst>
          </p:cNvPr>
          <p:cNvSpPr/>
          <p:nvPr/>
        </p:nvSpPr>
        <p:spPr>
          <a:xfrm>
            <a:off x="685800" y="5160122"/>
            <a:ext cx="7772400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ign-Navi">
            <a:extLst>
              <a:ext uri="{FF2B5EF4-FFF2-40B4-BE49-F238E27FC236}">
                <a16:creationId xmlns:a16="http://schemas.microsoft.com/office/drawing/2014/main" id="{F6F53C04-B8B3-21AB-3DF5-C5BE4092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7" y="5392539"/>
            <a:ext cx="746349" cy="74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3B0354-162F-5CC0-7CD3-0F9AE877F1DA}"/>
              </a:ext>
            </a:extLst>
          </p:cNvPr>
          <p:cNvSpPr txBox="1"/>
          <p:nvPr/>
        </p:nvSpPr>
        <p:spPr>
          <a:xfrm>
            <a:off x="2402421" y="5298580"/>
            <a:ext cx="5891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i="0" u="none" strike="noStrike" dirty="0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Sign-Navi</a:t>
            </a:r>
          </a:p>
          <a:p>
            <a:r>
              <a:rPr lang="ja-JP" altLang="en-US" sz="1200">
                <a:solidFill>
                  <a:schemeClr val="bg1"/>
                </a:solidFill>
                <a:latin typeface="Roboto" panose="020F0502020204030204" pitchFamily="34" charset="0"/>
              </a:rPr>
              <a:t>手話店舗施設検索サイト</a:t>
            </a:r>
            <a:endParaRPr lang="en-US" altLang="ja-JP" sz="1200" dirty="0">
              <a:solidFill>
                <a:schemeClr val="bg1"/>
              </a:solidFill>
              <a:latin typeface="Roboto" panose="020F0502020204030204" pitchFamily="34" charset="0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Roboto" panose="020F0502020204030204" pitchFamily="34" charset="0"/>
              </a:rPr>
              <a:t>Sign Language Store Facility Search Site</a:t>
            </a:r>
          </a:p>
          <a:p>
            <a:endParaRPr lang="en-US" altLang="ja-JP" sz="1200" dirty="0">
              <a:solidFill>
                <a:schemeClr val="bg1"/>
              </a:solidFill>
              <a:latin typeface="Roboto" panose="020F0502020204030204" pitchFamily="34" charset="0"/>
            </a:endParaRPr>
          </a:p>
          <a:p>
            <a:r>
              <a:rPr lang="ja-JP" altLang="en-US" sz="1200"/>
              <a:t>日本、海外の手話店舗施設関連情報を閲覧することができます。</a:t>
            </a:r>
            <a:endParaRPr lang="en-US" altLang="ja-JP" sz="1200" dirty="0"/>
          </a:p>
          <a:p>
            <a:r>
              <a:rPr lang="en-US" altLang="ja-JP" sz="1200" dirty="0"/>
              <a:t>This site provides access to information related to sign language store facilities in Japan and abroad.</a:t>
            </a:r>
          </a:p>
          <a:p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6A06350-6525-FDEA-9775-112D0589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025" y="3501561"/>
            <a:ext cx="790038" cy="21459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D63F832-B787-7788-7D34-7212D17B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916" t="-31364"/>
          <a:stretch/>
        </p:blipFill>
        <p:spPr>
          <a:xfrm>
            <a:off x="6959855" y="5318894"/>
            <a:ext cx="522089" cy="28190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E460EC8-31B0-504D-0785-0CFEBFBC0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5400"/>
            <a:ext cx="9144000" cy="69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6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BD2C-0413-3266-CA2D-A3D0C7E3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61FEB9-A131-F0B7-541A-7510802A9621}"/>
              </a:ext>
            </a:extLst>
          </p:cNvPr>
          <p:cNvSpPr/>
          <p:nvPr/>
        </p:nvSpPr>
        <p:spPr>
          <a:xfrm>
            <a:off x="685800" y="3014671"/>
            <a:ext cx="7772400" cy="10409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E30BB84-0C11-EBC7-32AD-07CE989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1" y="317444"/>
            <a:ext cx="8329156" cy="520978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昔の日本手話を探る旅 ホームページ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4B6FE1-EB9B-33EE-B14D-CE9D3BFC8AD9}"/>
              </a:ext>
            </a:extLst>
          </p:cNvPr>
          <p:cNvCxnSpPr>
            <a:cxnSpLocks/>
          </p:cNvCxnSpPr>
          <p:nvPr/>
        </p:nvCxnSpPr>
        <p:spPr>
          <a:xfrm>
            <a:off x="0" y="933422"/>
            <a:ext cx="9144000" cy="0"/>
          </a:xfrm>
          <a:prstGeom prst="line">
            <a:avLst/>
          </a:prstGeom>
          <a:ln w="19050">
            <a:solidFill>
              <a:srgbClr val="009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667D3A-ADC6-4C8D-0E1C-FF7D496AD6EF}"/>
              </a:ext>
            </a:extLst>
          </p:cNvPr>
          <p:cNvSpPr txBox="1"/>
          <p:nvPr/>
        </p:nvSpPr>
        <p:spPr>
          <a:xfrm>
            <a:off x="5726054" y="327729"/>
            <a:ext cx="341794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/>
              <a:t>リンクページ</a:t>
            </a:r>
            <a:endParaRPr lang="en-US" altLang="ja-JP" sz="1400" dirty="0"/>
          </a:p>
          <a:p>
            <a:r>
              <a:rPr lang="ja-JP" altLang="en-US" sz="1400"/>
              <a:t>https://mukashuwa.cosign-lab.com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89BFA38-17C1-9E9F-0AEA-2C7635449214}"/>
              </a:ext>
            </a:extLst>
          </p:cNvPr>
          <p:cNvSpPr txBox="1"/>
          <p:nvPr/>
        </p:nvSpPr>
        <p:spPr>
          <a:xfrm>
            <a:off x="1221053" y="1131202"/>
            <a:ext cx="105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i="0" u="none" strike="noStrike" dirty="0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JSL</a:t>
            </a:r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3729C1A-BF1D-80D5-0C02-AB2EDFD85337}"/>
              </a:ext>
            </a:extLst>
          </p:cNvPr>
          <p:cNvSpPr/>
          <p:nvPr/>
        </p:nvSpPr>
        <p:spPr>
          <a:xfrm>
            <a:off x="685800" y="1190481"/>
            <a:ext cx="7772400" cy="1824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ign-Navi">
            <a:extLst>
              <a:ext uri="{FF2B5EF4-FFF2-40B4-BE49-F238E27FC236}">
                <a16:creationId xmlns:a16="http://schemas.microsoft.com/office/drawing/2014/main" id="{A2057A11-4C75-47D3-000A-E9467484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7" y="1422899"/>
            <a:ext cx="746349" cy="74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6FEB04-E5CD-95B0-CDB3-40590E73D4FC}"/>
              </a:ext>
            </a:extLst>
          </p:cNvPr>
          <p:cNvSpPr txBox="1"/>
          <p:nvPr/>
        </p:nvSpPr>
        <p:spPr>
          <a:xfrm>
            <a:off x="2402421" y="1328940"/>
            <a:ext cx="5891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i="0" u="none" strike="noStrike" dirty="0">
                <a:solidFill>
                  <a:schemeClr val="bg1"/>
                </a:solidFill>
                <a:effectLst/>
                <a:latin typeface="Roboto" panose="020F0502020204030204" pitchFamily="34" charset="0"/>
              </a:rPr>
              <a:t>Sign-Navi</a:t>
            </a:r>
          </a:p>
          <a:p>
            <a:r>
              <a:rPr lang="ja-JP" altLang="en-US" sz="1200">
                <a:solidFill>
                  <a:schemeClr val="bg1"/>
                </a:solidFill>
                <a:latin typeface="Roboto" panose="020F0502020204030204" pitchFamily="34" charset="0"/>
              </a:rPr>
              <a:t>手話店舗施設検索サイト</a:t>
            </a:r>
            <a:endParaRPr lang="en-US" altLang="ja-JP" sz="1200" dirty="0">
              <a:solidFill>
                <a:schemeClr val="bg1"/>
              </a:solidFill>
              <a:latin typeface="Roboto" panose="020F0502020204030204" pitchFamily="34" charset="0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Roboto" panose="020F0502020204030204" pitchFamily="34" charset="0"/>
              </a:rPr>
              <a:t>Sign Language Store Facility Search Site</a:t>
            </a:r>
          </a:p>
          <a:p>
            <a:endParaRPr lang="en-US" altLang="ja-JP" sz="1200" dirty="0">
              <a:solidFill>
                <a:schemeClr val="bg1"/>
              </a:solidFill>
              <a:latin typeface="Roboto" panose="020F0502020204030204" pitchFamily="34" charset="0"/>
            </a:endParaRPr>
          </a:p>
          <a:p>
            <a:r>
              <a:rPr lang="ja-JP" altLang="en-US" sz="1200"/>
              <a:t>日本、海外の手話店舗施設関連情報を閲覧することができます。</a:t>
            </a:r>
            <a:endParaRPr lang="en-US" altLang="ja-JP" sz="1200" dirty="0"/>
          </a:p>
          <a:p>
            <a:r>
              <a:rPr lang="en-US" altLang="ja-JP" sz="1200" dirty="0"/>
              <a:t>This site provides access to information related to sign language store facilities in Japan and abroad.</a:t>
            </a:r>
          </a:p>
          <a:p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EF952A9E-7037-4EA2-B2B0-93B3DBDE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916" t="-31364"/>
          <a:stretch/>
        </p:blipFill>
        <p:spPr>
          <a:xfrm>
            <a:off x="6959855" y="1349254"/>
            <a:ext cx="522089" cy="28190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E6D209-10E5-0563-D16E-6A5692980C87}"/>
              </a:ext>
            </a:extLst>
          </p:cNvPr>
          <p:cNvSpPr txBox="1"/>
          <p:nvPr/>
        </p:nvSpPr>
        <p:spPr>
          <a:xfrm>
            <a:off x="1417321" y="3109673"/>
            <a:ext cx="4577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800" b="0" i="0" u="none" strike="noStrike" kern="120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聴覚障がい者が取り組むコサインエンジニアリングチームにて制作しております。</a:t>
            </a:r>
            <a:br>
              <a:rPr lang="ja-JP" altLang="en-US" sz="80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ja-JP" altLang="en-US" sz="800" b="0" i="0" u="none" strike="noStrike" kern="120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連絡先はこちらまで　</a:t>
            </a:r>
            <a:r>
              <a:rPr kumimoji="1" lang="en" altLang="ja-JP" sz="800" b="0" i="0" u="sng" kern="1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info@idaj.net</a:t>
            </a:r>
            <a:endParaRPr kumimoji="1" lang="en" altLang="ja-JP" sz="800" b="0" i="0" u="sng" kern="12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2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722C-F2DE-EFDE-38D3-A25DAFA0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9BDAD24-21F8-1E37-6F5B-5AE31CB62D6F}"/>
              </a:ext>
            </a:extLst>
          </p:cNvPr>
          <p:cNvSpPr txBox="1">
            <a:spLocks/>
          </p:cNvSpPr>
          <p:nvPr/>
        </p:nvSpPr>
        <p:spPr>
          <a:xfrm>
            <a:off x="457200" y="290286"/>
            <a:ext cx="7024744" cy="85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3600" b="1" dirty="0">
              <a:solidFill>
                <a:srgbClr val="80000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138AB2C-1DC6-DAE9-F4F0-AFFDF8C2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1" y="160169"/>
            <a:ext cx="8329156" cy="52097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情報　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Information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8E4BFE5-65BD-5620-20E2-034CB3F0BBC6}"/>
              </a:ext>
            </a:extLst>
          </p:cNvPr>
          <p:cNvCxnSpPr>
            <a:cxnSpLocks/>
          </p:cNvCxnSpPr>
          <p:nvPr/>
        </p:nvCxnSpPr>
        <p:spPr>
          <a:xfrm>
            <a:off x="0" y="743872"/>
            <a:ext cx="9144000" cy="0"/>
          </a:xfrm>
          <a:prstGeom prst="line">
            <a:avLst/>
          </a:prstGeom>
          <a:ln w="19050">
            <a:solidFill>
              <a:srgbClr val="009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BCF117C-D3AC-2325-4C7B-D5EF628D3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4033"/>
              </p:ext>
            </p:extLst>
          </p:nvPr>
        </p:nvGraphicFramePr>
        <p:xfrm>
          <a:off x="457198" y="857794"/>
          <a:ext cx="8437419" cy="56596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2473">
                  <a:extLst>
                    <a:ext uri="{9D8B030D-6E8A-4147-A177-3AD203B41FA5}">
                      <a16:colId xmlns:a16="http://schemas.microsoft.com/office/drawing/2014/main" val="386864725"/>
                    </a:ext>
                  </a:extLst>
                </a:gridCol>
                <a:gridCol w="1208237">
                  <a:extLst>
                    <a:ext uri="{9D8B030D-6E8A-4147-A177-3AD203B41FA5}">
                      <a16:colId xmlns:a16="http://schemas.microsoft.com/office/drawing/2014/main" val="3724169767"/>
                    </a:ext>
                  </a:extLst>
                </a:gridCol>
                <a:gridCol w="4416709">
                  <a:extLst>
                    <a:ext uri="{9D8B030D-6E8A-4147-A177-3AD203B41FA5}">
                      <a16:colId xmlns:a16="http://schemas.microsoft.com/office/drawing/2014/main" val="2200022441"/>
                    </a:ext>
                  </a:extLst>
                </a:gridCol>
              </a:tblGrid>
              <a:tr h="353129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トップページ：上部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62403"/>
                  </a:ext>
                </a:extLst>
              </a:tr>
              <a:tr h="1169673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日本手話の文化を辿る旅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dirty="0"/>
                        <a:t>Web:</a:t>
                      </a:r>
                      <a:r>
                        <a:rPr lang="en-US" altLang="ja-JP" sz="1200" dirty="0"/>
                        <a:t> </a:t>
                      </a:r>
                      <a:r>
                        <a:rPr lang="ja-JP" altLang="en-US" sz="1200">
                          <a:hlinkClick r:id="rId2"/>
                        </a:rPr>
                        <a:t>https://mukashuwa.cosign-lab.com</a:t>
                      </a:r>
                      <a:endParaRPr lang="en-US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/>
                        <a:t>管理用サイト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hlinkClick r:id="rId3"/>
                        </a:rPr>
                        <a:t>https://mukashuwa.cosign-lab.com/wp-admin/</a:t>
                      </a:r>
                      <a:endParaRPr lang="en-US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dirty="0"/>
                        <a:t>ID:</a:t>
                      </a:r>
                      <a:r>
                        <a:rPr lang="ja-JP" altLang="en-US" sz="1200"/>
                        <a:t> </a:t>
                      </a:r>
                      <a:r>
                        <a:rPr lang="en" altLang="ja-JP" sz="1200" dirty="0" err="1"/>
                        <a:t>mukashuwa_cosign</a:t>
                      </a:r>
                      <a:endParaRPr lang="en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PW</a:t>
                      </a:r>
                      <a:r>
                        <a:rPr lang="ja-JP" altLang="en-US" sz="1200"/>
                        <a:t>： </a:t>
                      </a:r>
                      <a:r>
                        <a:rPr lang="en" altLang="ja-JP" sz="1200" dirty="0"/>
                        <a:t>Cosigndeaf2022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/>
                        <a:t>ログイン</a:t>
                      </a:r>
                      <a:r>
                        <a:rPr lang="en-US" altLang="ja-JP" sz="1200" dirty="0"/>
                        <a:t>PW</a:t>
                      </a:r>
                      <a:r>
                        <a:rPr lang="ja-JP" altLang="en-US" sz="1200"/>
                        <a:t>：</a:t>
                      </a:r>
                      <a:r>
                        <a:rPr lang="en" altLang="ja-JP" sz="1200" dirty="0"/>
                        <a:t>mukashuwa2024</a:t>
                      </a:r>
                      <a:endParaRPr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36921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YouTube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https://</a:t>
                      </a:r>
                      <a:r>
                        <a:rPr kumimoji="1" lang="en" altLang="ja-JP" sz="1200" dirty="0" err="1"/>
                        <a:t>www.youtube.com</a:t>
                      </a:r>
                      <a:r>
                        <a:rPr kumimoji="1" lang="en" altLang="ja-JP" sz="1200" dirty="0"/>
                        <a:t>/@</a:t>
                      </a:r>
                      <a:r>
                        <a:rPr kumimoji="1" lang="en" altLang="ja-JP" sz="1200" dirty="0" err="1"/>
                        <a:t>savejslteam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8046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Instagram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https://</a:t>
                      </a:r>
                      <a:r>
                        <a:rPr kumimoji="1" lang="en" altLang="ja-JP" sz="1200" dirty="0" err="1"/>
                        <a:t>www.instagram.com</a:t>
                      </a:r>
                      <a:r>
                        <a:rPr kumimoji="1" lang="en" altLang="ja-JP" sz="1200" dirty="0"/>
                        <a:t>/</a:t>
                      </a:r>
                      <a:r>
                        <a:rPr kumimoji="1" lang="en" altLang="ja-JP" sz="1200" dirty="0" err="1"/>
                        <a:t>searchjsl</a:t>
                      </a:r>
                      <a:r>
                        <a:rPr kumimoji="1" lang="en" altLang="ja-JP" sz="1200" dirty="0"/>
                        <a:t>/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6630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TikTok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https://</a:t>
                      </a:r>
                      <a:r>
                        <a:rPr kumimoji="1" lang="en" altLang="ja-JP" sz="1200" dirty="0" err="1"/>
                        <a:t>www.tiktok.com</a:t>
                      </a:r>
                      <a:r>
                        <a:rPr kumimoji="1" lang="en" altLang="ja-JP" sz="1200" dirty="0"/>
                        <a:t>/@</a:t>
                      </a:r>
                      <a:r>
                        <a:rPr kumimoji="1" lang="en" altLang="ja-JP" sz="1200" dirty="0" err="1"/>
                        <a:t>savejslteam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28066"/>
                  </a:ext>
                </a:extLst>
              </a:tr>
              <a:tr h="839765">
                <a:tc gridSpan="3">
                  <a:txBody>
                    <a:bodyPr/>
                    <a:lstStyle/>
                    <a:p>
                      <a:r>
                        <a:rPr kumimoji="1" lang="ja-JP" altLang="en-US" sz="1000"/>
                        <a:t>目的：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①</a:t>
                      </a:r>
                      <a:r>
                        <a:rPr kumimoji="1" lang="ja-JP" altLang="en-US" sz="1000"/>
                        <a:t> 手話研究動画を管理するためのログインページ用として制作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②</a:t>
                      </a:r>
                      <a:r>
                        <a:rPr kumimoji="1" lang="ja-JP" altLang="en-US" sz="1000"/>
                        <a:t> ついでに、トップ画面は、外国人にもどういう動画があるかを知って頂く。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/>
                        <a:t>　　</a:t>
                      </a:r>
                      <a:r>
                        <a:rPr kumimoji="1" lang="en-US" altLang="ja-JP" sz="1000" dirty="0"/>
                        <a:t>Sign-Navi</a:t>
                      </a:r>
                      <a:r>
                        <a:rPr kumimoji="1" lang="ja-JP" altLang="en-US" sz="1000"/>
                        <a:t>の手話店舗施設検索サイトに誘導していく。</a:t>
                      </a:r>
                      <a:r>
                        <a:rPr kumimoji="1" lang="en-US" altLang="ja-JP" sz="1000" dirty="0"/>
                        <a:t>2025</a:t>
                      </a:r>
                      <a:r>
                        <a:rPr kumimoji="1" lang="ja-JP" altLang="en-US" sz="1000"/>
                        <a:t>デフリンピックのタイミングに合わせて、視聴率を上げていく。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③</a:t>
                      </a:r>
                      <a:r>
                        <a:rPr kumimoji="1" lang="ja-JP" altLang="en-US" sz="1000"/>
                        <a:t>問い合わせ、店舗に来店されることにより人脈を広げていく。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36259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solidFill>
                            <a:schemeClr val="bg1"/>
                          </a:solidFill>
                        </a:rPr>
                        <a:t>トップページ：下部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6302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Sign-Navi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https://sign-</a:t>
                      </a:r>
                      <a:r>
                        <a:rPr kumimoji="1" lang="en" altLang="ja-JP" sz="1200" dirty="0" err="1"/>
                        <a:t>navi.info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24295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Twitter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200" dirty="0"/>
                        <a:t>https://</a:t>
                      </a:r>
                      <a:r>
                        <a:rPr kumimoji="1" lang="en" altLang="ja-JP" sz="1200" dirty="0" err="1"/>
                        <a:t>x.com</a:t>
                      </a:r>
                      <a:r>
                        <a:rPr kumimoji="1" lang="en" altLang="ja-JP" sz="1200" dirty="0"/>
                        <a:t>/</a:t>
                      </a:r>
                      <a:r>
                        <a:rPr kumimoji="1" lang="en" altLang="ja-JP" sz="1200" dirty="0" err="1"/>
                        <a:t>navi_sign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05422"/>
                  </a:ext>
                </a:extLst>
              </a:tr>
              <a:tr h="389891">
                <a:tc gridSpan="3">
                  <a:txBody>
                    <a:bodyPr/>
                    <a:lstStyle/>
                    <a:p>
                      <a:r>
                        <a:rPr kumimoji="1" lang="ja-JP" altLang="en-US" sz="1000"/>
                        <a:t>目的： 近日中、海外の手話店舗施設情報リストを導入する予定（トップ画面の下部分）</a:t>
                      </a:r>
                      <a:endParaRPr kumimoji="1" lang="en-US" altLang="ja-JP" sz="1000" dirty="0"/>
                    </a:p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81657"/>
                  </a:ext>
                </a:extLst>
              </a:tr>
              <a:tr h="3531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>
                          <a:solidFill>
                            <a:schemeClr val="bg1"/>
                          </a:solidFill>
                        </a:rPr>
                        <a:t>トップページ：ヘッダー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95072"/>
                  </a:ext>
                </a:extLst>
              </a:tr>
              <a:tr h="389891">
                <a:tc gridSpan="3">
                  <a:txBody>
                    <a:bodyPr/>
                    <a:lstStyle/>
                    <a:p>
                      <a:r>
                        <a:rPr kumimoji="1" lang="ja-JP" altLang="en-US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聴覚障がい者が取り組むコサインエンジニアリングチームにて制作しております。</a:t>
                      </a:r>
                      <a:br>
                        <a:rPr lang="ja-JP" altLang="en-US" sz="1000"/>
                      </a:br>
                      <a:r>
                        <a:rPr kumimoji="1" lang="ja-JP" altLang="en-US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連絡先はこちらまで　</a:t>
                      </a:r>
                      <a:r>
                        <a:rPr kumimoji="1" lang="en" altLang="ja-JP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info@idaj.net</a:t>
                      </a:r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7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588F-C1E5-04D7-A8B4-AA065F31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D2CFB92-030F-2D91-FB81-4E6A698A333A}"/>
              </a:ext>
            </a:extLst>
          </p:cNvPr>
          <p:cNvSpPr txBox="1">
            <a:spLocks/>
          </p:cNvSpPr>
          <p:nvPr/>
        </p:nvSpPr>
        <p:spPr>
          <a:xfrm>
            <a:off x="457200" y="290286"/>
            <a:ext cx="7024744" cy="85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3600" b="1" dirty="0">
              <a:solidFill>
                <a:srgbClr val="80000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FA490E9-5073-0731-37AA-52C48D6F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1" y="160169"/>
            <a:ext cx="8329156" cy="52097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/>
              </a:rPr>
              <a:t>ロゴの由来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864C3B7-DBD0-5274-6D62-E89ACA158C34}"/>
              </a:ext>
            </a:extLst>
          </p:cNvPr>
          <p:cNvCxnSpPr>
            <a:cxnSpLocks/>
          </p:cNvCxnSpPr>
          <p:nvPr/>
        </p:nvCxnSpPr>
        <p:spPr>
          <a:xfrm>
            <a:off x="0" y="743872"/>
            <a:ext cx="9144000" cy="0"/>
          </a:xfrm>
          <a:prstGeom prst="line">
            <a:avLst/>
          </a:prstGeom>
          <a:ln w="19050">
            <a:solidFill>
              <a:srgbClr val="009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053408AA-5387-8351-81B3-0F1E6147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66" y="895724"/>
            <a:ext cx="2671289" cy="26712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961FA9-4A54-0EB0-D5F1-EE5E1B9C2D67}"/>
              </a:ext>
            </a:extLst>
          </p:cNvPr>
          <p:cNvSpPr txBox="1"/>
          <p:nvPr/>
        </p:nvSpPr>
        <p:spPr>
          <a:xfrm>
            <a:off x="2431473" y="3718864"/>
            <a:ext cx="52399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以下の３つ要素を活かしたロゴです。</a:t>
            </a:r>
          </a:p>
          <a:p>
            <a:r>
              <a:rPr lang="ja-JP" altLang="en-US"/>
              <a:t>① 着物、富士山、桜</a:t>
            </a:r>
            <a:r>
              <a:rPr lang="ja-JP" altLang="en-US" sz="1200"/>
              <a:t>（日本らしさを）</a:t>
            </a:r>
            <a:endParaRPr lang="ja-JP" altLang="en-US"/>
          </a:p>
          <a:p>
            <a:r>
              <a:rPr lang="ja-JP" altLang="en-US"/>
              <a:t>② JSL</a:t>
            </a:r>
            <a:r>
              <a:rPr lang="ja-JP" altLang="en-US" sz="1200"/>
              <a:t>（手話要素）</a:t>
            </a:r>
          </a:p>
          <a:p>
            <a:r>
              <a:rPr lang="ja-JP" altLang="en-US"/>
              <a:t>③ 水平線の海</a:t>
            </a:r>
            <a:r>
              <a:rPr lang="ja-JP" altLang="en-US" sz="1200"/>
              <a:t>（日本の国境を越えるグローバルへ）</a:t>
            </a:r>
            <a:endParaRPr lang="en-US" altLang="ja-JP" sz="1200" dirty="0"/>
          </a:p>
          <a:p>
            <a:endParaRPr lang="ja-JP" altLang="en-US" sz="1200"/>
          </a:p>
          <a:p>
            <a:r>
              <a:rPr lang="ja-JP" altLang="en-US"/>
              <a:t>ーーーーーーーーーーーーーーーーーーーーー</a:t>
            </a:r>
          </a:p>
          <a:p>
            <a:endParaRPr lang="en-US" altLang="ja-JP" dirty="0"/>
          </a:p>
          <a:p>
            <a:r>
              <a:rPr lang="ja-JP" altLang="en-US"/>
              <a:t>日本語：JSL 日本手話の文化を辿る旅</a:t>
            </a:r>
          </a:p>
          <a:p>
            <a:r>
              <a:rPr lang="ja-JP" altLang="en-US"/>
              <a:t>英語：Journey of Exploring the Culture of JSL</a:t>
            </a:r>
          </a:p>
        </p:txBody>
      </p:sp>
    </p:spTree>
    <p:extLst>
      <p:ext uri="{BB962C8B-B14F-4D97-AF65-F5344CB8AC3E}">
        <p14:creationId xmlns:p14="http://schemas.microsoft.com/office/powerpoint/2010/main" val="106063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F741C05A-AAAC-9A46-A73C-41378F3E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92" y="2350160"/>
            <a:ext cx="2008613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755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30416</TotalTime>
  <Words>493</Words>
  <Application>Microsoft Macintosh PowerPoint</Application>
  <PresentationFormat>画面に合わせる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Hiragino Kaku Gothic Pro W3</vt:lpstr>
      <vt:lpstr>Hiragino Kaku Gothic ProN W3</vt:lpstr>
      <vt:lpstr>メイリオ</vt:lpstr>
      <vt:lpstr>游ゴシック</vt:lpstr>
      <vt:lpstr>Arial</vt:lpstr>
      <vt:lpstr>Calibri</vt:lpstr>
      <vt:lpstr>Roboto</vt:lpstr>
      <vt:lpstr>ホワイト</vt:lpstr>
      <vt:lpstr>昔の日本手話を探る旅  ホームページ制作 事業計画書 </vt:lpstr>
      <vt:lpstr>昔の日本手話を探る旅 ホームページ</vt:lpstr>
      <vt:lpstr>昔の日本手話を探る旅 ホームページ</vt:lpstr>
      <vt:lpstr>情報　Information</vt:lpstr>
      <vt:lpstr>ロゴの由来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カフェ開業　事業計画書</dc:title>
  <dc:creator>渡部 妙子</dc:creator>
  <cp:lastModifiedBy>妙子 仙波</cp:lastModifiedBy>
  <cp:revision>313</cp:revision>
  <cp:lastPrinted>2020-01-25T14:16:43Z</cp:lastPrinted>
  <dcterms:created xsi:type="dcterms:W3CDTF">2019-10-22T06:14:39Z</dcterms:created>
  <dcterms:modified xsi:type="dcterms:W3CDTF">2024-10-28T03:03:55Z</dcterms:modified>
</cp:coreProperties>
</file>