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 b="def" i="def"/>
      <a:tcStyle>
        <a:tcBdr/>
        <a:fill>
          <a:solidFill>
            <a:srgbClr val="EEF4E7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 b="def" i="def"/>
      <a:tcStyle>
        <a:tcBdr/>
        <a:fill>
          <a:solidFill>
            <a:srgbClr val="EEEDE9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logging - MapReduce can limit examined data set to only a range of dates, then run further queries.  From the paper, 155 million records, but only need 134,000 in a certain date range.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Google needs streaming instead of batch processing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complicated queries - select set of outgoing links from a collection of HTML docs, aggregate by target doc</a:t>
            </a:r>
          </a:p>
          <a:p>
            <a:pPr/>
            <a:r>
              <a:t>storage - only need a reader, MapReduce application, and writer.  Data can come from anywhere.</a:t>
            </a:r>
          </a:p>
          <a:p>
            <a:pPr/>
            <a:r>
              <a:t>no speed - batch processing.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60421" indent="-160421">
              <a:buSzPct val="100000"/>
              <a:buAutoNum type="arabicPeriod" startAt="1"/>
            </a:pPr>
            <a:r>
              <a:t>Without indices, full scan of all data is required.</a:t>
            </a:r>
          </a:p>
          <a:p>
            <a:pPr/>
            <a:r>
              <a:t>3. Startup and scanning speed, output was merged instead of passed directly into another MapReduce</a:t>
            </a:r>
          </a:p>
          <a:p>
            <a:pPr/>
            <a:r>
              <a:t>4. Faster to scan data and run MapReduce than to load into a database and process</a:t>
            </a:r>
          </a:p>
          <a:p>
            <a:pPr/>
            <a:r>
              <a:t>6. Pull moved data from map to reduce, created many small files and disk seeks.  Push has mappers write directly to reducers, but reduces fault-tolerance.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2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2" name="Shape 22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Shape 23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Shape 24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Shap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Shape 26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Shap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Shap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Shap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Shape 3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Shape 31"/>
            <p:cNvSpPr/>
            <p:nvPr/>
          </p:nvSpPr>
          <p:spPr>
            <a:xfrm rot="10800000">
              <a:off x="-1" y="8466"/>
              <a:ext cx="842597" cy="566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" name="Shape 33"/>
          <p:cNvSpPr/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hape 125"/>
          <p:cNvSpPr/>
          <p:nvPr>
            <p:ph type="body" sz="quarter" idx="13"/>
          </p:nvPr>
        </p:nvSpPr>
        <p:spPr>
          <a:xfrm>
            <a:off x="677334" y="4470400"/>
            <a:ext cx="8596670" cy="1570963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FontTx/>
              <a:buNone/>
            </a:pPr>
          </a:p>
        </p:txBody>
      </p:sp>
      <p:sp>
        <p:nvSpPr>
          <p:cNvPr id="126" name="Shape 126"/>
          <p:cNvSpPr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7" name="Shape 127"/>
          <p:cNvSpPr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457200">
              <a:buClrTx/>
              <a:buSzTx/>
              <a:buFontTx/>
              <a:buNone/>
              <a:defRPr sz="2400"/>
            </a:lvl2pPr>
            <a:lvl3pPr marL="0" indent="914400">
              <a:buClrTx/>
              <a:buSzTx/>
              <a:buFontTx/>
              <a:buNone/>
              <a:defRPr sz="2400"/>
            </a:lvl3pPr>
            <a:lvl4pPr marL="0" indent="1371600">
              <a:buClrTx/>
              <a:buSzTx/>
              <a:buFontTx/>
              <a:buNone/>
              <a:defRPr sz="2400"/>
            </a:lvl4pPr>
            <a:lvl5pPr marL="0" indent="1828800"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hape 146"/>
          <p:cNvSpPr/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48" name="Shape 148"/>
          <p:cNvSpPr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hape 158"/>
          <p:cNvSpPr/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59" name="Shape 1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7" name="Shape 167"/>
          <p:cNvSpPr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hape 1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7967673" y="609598"/>
            <a:ext cx="1304744" cy="525145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457200">
              <a:buClrTx/>
              <a:buSzTx/>
              <a:buFontTx/>
              <a:buNone/>
              <a:defRPr sz="2400"/>
            </a:lvl2pPr>
            <a:lvl3pPr marL="0" indent="914400">
              <a:buClrTx/>
              <a:buSzTx/>
              <a:buFontTx/>
              <a:buNone/>
              <a:defRPr sz="2400"/>
            </a:lvl3pPr>
            <a:lvl4pPr marL="0" indent="1371600">
              <a:buClrTx/>
              <a:buSzTx/>
              <a:buFontTx/>
              <a:buNone/>
              <a:defRPr sz="2400"/>
            </a:lvl4pPr>
            <a:lvl5pPr marL="0" indent="1828800"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hape 71"/>
          <p:cNvSpPr/>
          <p:nvPr>
            <p:ph type="body" sz="quarter" idx="13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/>
            </a:pP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Shape 95"/>
          <p:cNvSpPr/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hape 96"/>
          <p:cNvSpPr/>
          <p:nvPr>
            <p:ph type="body" sz="quarter" idx="13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5" name="Shape 105"/>
          <p:cNvSpPr/>
          <p:nvPr>
            <p:ph type="pic" sz="half" idx="13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457200">
              <a:buClrTx/>
              <a:buSzTx/>
              <a:buFontTx/>
              <a:buNone/>
              <a:defRPr sz="1200"/>
            </a:lvl2pPr>
            <a:lvl3pPr marL="0" indent="914400">
              <a:buClrTx/>
              <a:buSzTx/>
              <a:buFontTx/>
              <a:buNone/>
              <a:defRPr sz="1200"/>
            </a:lvl3pPr>
            <a:lvl4pPr marL="0" indent="1371600">
              <a:buClrTx/>
              <a:buSzTx/>
              <a:buFontTx/>
              <a:buNone/>
              <a:defRPr sz="1200"/>
            </a:lvl4pPr>
            <a:lvl5pPr marL="0" indent="1828800">
              <a:buClrTx/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" name="Shape 2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hape 3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Shape 4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Shape 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Shape 6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Shape 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Shape 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Shape 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Shape 1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Shape 11"/>
            <p:cNvSpPr/>
            <p:nvPr/>
          </p:nvSpPr>
          <p:spPr>
            <a:xfrm>
              <a:off x="-1" y="4021666"/>
              <a:ext cx="448734" cy="28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" name="Shape 13"/>
          <p:cNvSpPr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370331">
              <a:defRPr sz="4374"/>
            </a:pPr>
            <a:r>
              <a:t>MapReduce:</a:t>
            </a:r>
            <a:br/>
            <a:r>
              <a:t>A Flexible Data Processing Tool</a:t>
            </a:r>
          </a:p>
        </p:txBody>
      </p:sp>
      <p:sp>
        <p:nvSpPr>
          <p:cNvPr id="187" name="Shape 18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Nick Petty</a:t>
            </a:r>
          </a:p>
          <a:p>
            <a:pPr algn="l"/>
            <a:r>
              <a:t>Original paper: Jeffrey Dean and Sanjay Ghemawat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677333" y="609600"/>
            <a:ext cx="8596670" cy="80433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Comparing MapReduce and parallel databases</a:t>
            </a:r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xfrm>
            <a:off x="675746" y="1695317"/>
            <a:ext cx="4185623" cy="576263"/>
          </a:xfrm>
          <a:prstGeom prst="rect">
            <a:avLst/>
          </a:prstGeom>
        </p:spPr>
        <p:txBody>
          <a:bodyPr/>
          <a:lstStyle/>
          <a:p>
            <a:pPr/>
            <a:r>
              <a:t>MapReduce</a:t>
            </a:r>
          </a:p>
        </p:txBody>
      </p:sp>
      <p:sp>
        <p:nvSpPr>
          <p:cNvPr id="229" name="Shape 229"/>
          <p:cNvSpPr/>
          <p:nvPr/>
        </p:nvSpPr>
        <p:spPr>
          <a:xfrm>
            <a:off x="675746" y="2271578"/>
            <a:ext cx="4185623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914400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Data is only processed</a:t>
            </a:r>
          </a:p>
          <a:p>
            <a:pPr defTabSz="914400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Easier for complicated queries</a:t>
            </a:r>
          </a:p>
          <a:p>
            <a:pPr defTabSz="914400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Functions are adapted to datasets</a:t>
            </a:r>
          </a:p>
        </p:txBody>
      </p:sp>
      <p:sp>
        <p:nvSpPr>
          <p:cNvPr id="230" name="Shape 230"/>
          <p:cNvSpPr/>
          <p:nvPr>
            <p:ph type="body" idx="13"/>
          </p:nvPr>
        </p:nvSpPr>
        <p:spPr>
          <a:xfrm>
            <a:off x="5088383" y="1695317"/>
            <a:ext cx="4185620" cy="576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FontTx/>
              <a:buNone/>
              <a:defRPr sz="2400"/>
            </a:lvl1pPr>
          </a:lstStyle>
          <a:p>
            <a:pPr/>
            <a:r>
              <a:t>Parallel database</a:t>
            </a:r>
          </a:p>
        </p:txBody>
      </p:sp>
      <p:sp>
        <p:nvSpPr>
          <p:cNvPr id="231" name="Shape 231"/>
          <p:cNvSpPr/>
          <p:nvPr/>
        </p:nvSpPr>
        <p:spPr>
          <a:xfrm>
            <a:off x="5088385" y="2271578"/>
            <a:ext cx="4185618" cy="1558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457200" indent="-457200" defTabSz="914400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Data is processed and stored</a:t>
            </a:r>
          </a:p>
          <a:p>
            <a:pPr marL="457200" indent="-457200" defTabSz="914400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Faster for simple queries</a:t>
            </a:r>
          </a:p>
          <a:p>
            <a:pPr marL="457200" indent="-457200" defTabSz="914400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Schemas allow data sharing across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xfrm>
            <a:off x="677333" y="609600"/>
            <a:ext cx="8596670" cy="804334"/>
          </a:xfrm>
          <a:prstGeom prst="rect">
            <a:avLst/>
          </a:prstGeom>
        </p:spPr>
        <p:txBody>
          <a:bodyPr/>
          <a:lstStyle/>
          <a:p>
            <a:pPr/>
            <a:r>
              <a:t>My work with MapReduce technology</a:t>
            </a:r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xfrm>
            <a:off x="675746" y="2552962"/>
            <a:ext cx="1879600" cy="3087823"/>
          </a:xfrm>
          <a:prstGeom prst="rect">
            <a:avLst/>
          </a:prstGeom>
        </p:spPr>
        <p:txBody>
          <a:bodyPr anchor="t"/>
          <a:lstStyle/>
          <a:p>
            <a:pPr defTabSz="914400">
              <a:lnSpc>
                <a:spcPct val="150000"/>
              </a:lnSpc>
              <a:spcBef>
                <a:spcPts val="0"/>
              </a:spcBef>
              <a:defRPr sz="1800"/>
            </a:pPr>
            <a:r>
              <a:t>Hadoop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defRPr sz="1800"/>
            </a:pPr>
            <a:r>
              <a:t>Solr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defRPr sz="1800"/>
            </a:pPr>
            <a:r>
              <a:t>Cassandra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defRPr sz="1800"/>
            </a:pPr>
            <a:r>
              <a:t>Elasticseach</a:t>
            </a:r>
          </a:p>
        </p:txBody>
      </p:sp>
      <p:sp>
        <p:nvSpPr>
          <p:cNvPr id="235" name="Shape 235"/>
          <p:cNvSpPr/>
          <p:nvPr/>
        </p:nvSpPr>
        <p:spPr>
          <a:xfrm>
            <a:off x="675746" y="1824538"/>
            <a:ext cx="418562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>
              <a:spcBef>
                <a:spcPts val="1000"/>
              </a:spcBef>
              <a:defRPr sz="2400">
                <a:solidFill>
                  <a:srgbClr val="404040"/>
                </a:solidFill>
              </a:defRPr>
            </a:lvl1pPr>
          </a:lstStyle>
          <a:p>
            <a:pPr/>
            <a:r>
              <a:t>Circuit by Unify</a:t>
            </a:r>
          </a:p>
        </p:txBody>
      </p:sp>
      <p:pic>
        <p:nvPicPr>
          <p:cNvPr id="23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400" y="3047190"/>
            <a:ext cx="3581400" cy="927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39671" y="4581873"/>
            <a:ext cx="1871994" cy="12550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49068" y="2854075"/>
            <a:ext cx="2224934" cy="1121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10966" y="4483698"/>
            <a:ext cx="1302724" cy="1451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92757" y="1543423"/>
            <a:ext cx="1456313" cy="1456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xfrm>
            <a:off x="677333" y="609600"/>
            <a:ext cx="8596670" cy="736600"/>
          </a:xfrm>
          <a:prstGeom prst="rect">
            <a:avLst/>
          </a:prstGeom>
        </p:spPr>
        <p:txBody>
          <a:bodyPr/>
          <a:lstStyle/>
          <a:p>
            <a:pPr/>
            <a:r>
              <a:t>Closing remarks</a:t>
            </a:r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xfrm>
            <a:off x="677333" y="1694921"/>
            <a:ext cx="8596670" cy="4247319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t>MapReduce works on a simple key-value pair system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Tx/>
              <a:buAutoNum type="arabicPeriod" startAt="1"/>
            </a:pPr>
            <a:r>
              <a:t>Map function breaks up and organizes data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Tx/>
              <a:buAutoNum type="arabicPeriod" startAt="1"/>
            </a:pPr>
            <a:r>
              <a:t>Supporting systems distribute and move the data and tasks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Tx/>
              <a:buAutoNum type="arabicPeriod" startAt="1"/>
            </a:pPr>
            <a:r>
              <a:t>Reduce function combines results into query response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t>Best for complicated queries on large datasets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t>Designed for low-cost, high-fault hardware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t>Not a database, just an analytic process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t>Popularized by Google, now a major open-source project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 and Answers</a:t>
            </a:r>
          </a:p>
        </p:txBody>
      </p:sp>
      <p:sp>
        <p:nvSpPr>
          <p:cNvPr id="246" name="Shape 24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Agenda</a:t>
            </a:r>
          </a:p>
        </p:txBody>
      </p:sp>
      <p:sp>
        <p:nvSpPr>
          <p:cNvPr id="190" name="Shape 190"/>
          <p:cNvSpPr/>
          <p:nvPr>
            <p:ph type="body" sz="half" idx="1"/>
          </p:nvPr>
        </p:nvSpPr>
        <p:spPr>
          <a:xfrm>
            <a:off x="677333" y="2160589"/>
            <a:ext cx="8596670" cy="3416321"/>
          </a:xfrm>
          <a:prstGeom prst="rect">
            <a:avLst/>
          </a:prstGeom>
        </p:spPr>
        <p:txBody>
          <a:bodyPr/>
          <a:lstStyle/>
          <a:p>
            <a:pPr marL="0" indent="0" algn="ctr" defTabSz="649223">
              <a:lnSpc>
                <a:spcPct val="150000"/>
              </a:lnSpc>
              <a:spcBef>
                <a:spcPts val="0"/>
              </a:spcBef>
              <a:buSzTx/>
              <a:buNone/>
              <a:defRPr sz="1562"/>
            </a:pPr>
            <a:r>
              <a:t>MapReduce defined</a:t>
            </a:r>
          </a:p>
          <a:p>
            <a:pPr marL="0" indent="0" algn="ctr" defTabSz="649223">
              <a:lnSpc>
                <a:spcPct val="150000"/>
              </a:lnSpc>
              <a:spcBef>
                <a:spcPts val="0"/>
              </a:spcBef>
              <a:buSzTx/>
              <a:buNone/>
              <a:defRPr sz="1562"/>
            </a:pPr>
            <a:r>
              <a:t>Basic example</a:t>
            </a:r>
          </a:p>
          <a:p>
            <a:pPr marL="0" indent="0" algn="ctr" defTabSz="649223">
              <a:lnSpc>
                <a:spcPct val="150000"/>
              </a:lnSpc>
              <a:spcBef>
                <a:spcPts val="0"/>
              </a:spcBef>
              <a:buSzTx/>
              <a:buNone/>
              <a:defRPr sz="1562"/>
            </a:pPr>
            <a:r>
              <a:t>In use</a:t>
            </a:r>
          </a:p>
          <a:p>
            <a:pPr marL="0" indent="0" algn="ctr" defTabSz="649223">
              <a:lnSpc>
                <a:spcPct val="150000"/>
              </a:lnSpc>
              <a:spcBef>
                <a:spcPts val="0"/>
              </a:spcBef>
              <a:buSzTx/>
              <a:buNone/>
              <a:defRPr sz="1562"/>
            </a:pPr>
            <a:r>
              <a:t>Applications</a:t>
            </a:r>
          </a:p>
          <a:p>
            <a:pPr marL="0" indent="0" algn="ctr" defTabSz="649223">
              <a:lnSpc>
                <a:spcPct val="150000"/>
              </a:lnSpc>
              <a:spcBef>
                <a:spcPts val="0"/>
              </a:spcBef>
              <a:buSzTx/>
              <a:buNone/>
              <a:defRPr sz="1562"/>
            </a:pPr>
            <a:r>
              <a:t>Strengths and Weaknesses</a:t>
            </a:r>
          </a:p>
          <a:p>
            <a:pPr marL="0" indent="0" algn="ctr" defTabSz="649223">
              <a:lnSpc>
                <a:spcPct val="150000"/>
              </a:lnSpc>
              <a:spcBef>
                <a:spcPts val="0"/>
              </a:spcBef>
              <a:buSzTx/>
              <a:buNone/>
              <a:defRPr sz="1562"/>
            </a:pPr>
            <a:r>
              <a:t>Summary of paper</a:t>
            </a:r>
          </a:p>
          <a:p>
            <a:pPr marL="0" indent="0" algn="ctr" defTabSz="649223">
              <a:lnSpc>
                <a:spcPct val="150000"/>
              </a:lnSpc>
              <a:spcBef>
                <a:spcPts val="0"/>
              </a:spcBef>
              <a:buSzTx/>
              <a:buNone/>
              <a:defRPr sz="1562"/>
            </a:pPr>
            <a:r>
              <a:t>Compared to parallel DBMS</a:t>
            </a:r>
          </a:p>
          <a:p>
            <a:pPr marL="0" indent="0" algn="ctr" defTabSz="649223">
              <a:lnSpc>
                <a:spcPct val="150000"/>
              </a:lnSpc>
              <a:spcBef>
                <a:spcPts val="0"/>
              </a:spcBef>
              <a:buSzTx/>
              <a:buNone/>
              <a:defRPr sz="1562"/>
            </a:pPr>
            <a:r>
              <a:t>Personal experience</a:t>
            </a:r>
          </a:p>
          <a:p>
            <a:pPr marL="0" indent="0" algn="ctr" defTabSz="649223">
              <a:lnSpc>
                <a:spcPct val="150000"/>
              </a:lnSpc>
              <a:spcBef>
                <a:spcPts val="0"/>
              </a:spcBef>
              <a:buSzTx/>
              <a:buNone/>
              <a:defRPr sz="1562"/>
            </a:pPr>
            <a:r>
              <a:t>Conclusion</a:t>
            </a:r>
          </a:p>
          <a:p>
            <a:pPr marL="0" indent="0" algn="ctr" defTabSz="649223">
              <a:lnSpc>
                <a:spcPct val="150000"/>
              </a:lnSpc>
              <a:spcBef>
                <a:spcPts val="0"/>
              </a:spcBef>
              <a:buSzTx/>
              <a:buNone/>
              <a:defRPr sz="1562"/>
            </a:pPr>
            <a:r>
              <a:t>Discussion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What is MapReduce?</a:t>
            </a:r>
          </a:p>
        </p:txBody>
      </p:sp>
      <p:sp>
        <p:nvSpPr>
          <p:cNvPr id="193" name="Shape 193"/>
          <p:cNvSpPr/>
          <p:nvPr>
            <p:ph type="body" sz="half" idx="1"/>
          </p:nvPr>
        </p:nvSpPr>
        <p:spPr>
          <a:xfrm>
            <a:off x="677333" y="1694921"/>
            <a:ext cx="8596670" cy="3416322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lnSpc>
                <a:spcPct val="150000"/>
              </a:lnSpc>
              <a:spcBef>
                <a:spcPts val="0"/>
              </a:spcBef>
              <a:buSzTx/>
              <a:buNone/>
              <a:defRPr sz="1782"/>
            </a:pPr>
            <a:r>
              <a:t>A programming model for processing and generating large data sets</a:t>
            </a:r>
          </a:p>
          <a:p>
            <a:pPr marL="0" indent="0" defTabSz="905255">
              <a:lnSpc>
                <a:spcPct val="150000"/>
              </a:lnSpc>
              <a:spcBef>
                <a:spcPts val="0"/>
              </a:spcBef>
              <a:buSzTx/>
              <a:buNone/>
              <a:defRPr sz="1782"/>
            </a:pPr>
            <a:r>
              <a:t>Two main components:</a:t>
            </a:r>
          </a:p>
          <a:p>
            <a:pPr marL="339470" indent="-339470" defTabSz="905255">
              <a:lnSpc>
                <a:spcPct val="150000"/>
              </a:lnSpc>
              <a:spcBef>
                <a:spcPts val="0"/>
              </a:spcBef>
              <a:buClrTx/>
              <a:buSzPct val="100000"/>
              <a:buFontTx/>
              <a:buAutoNum type="arabicPeriod" startAt="1"/>
              <a:defRPr sz="1782"/>
            </a:pPr>
            <a:r>
              <a:t>Map function – process a key-value pair to generate a set of intermediate key-value pairs</a:t>
            </a:r>
          </a:p>
          <a:p>
            <a:pPr marL="339470" indent="-339470" defTabSz="905255">
              <a:lnSpc>
                <a:spcPct val="150000"/>
              </a:lnSpc>
              <a:spcBef>
                <a:spcPts val="0"/>
              </a:spcBef>
              <a:buClrTx/>
              <a:buSzPct val="100000"/>
              <a:buFontTx/>
              <a:buAutoNum type="arabicPeriod" startAt="1"/>
              <a:defRPr sz="1782"/>
            </a:pPr>
            <a:r>
              <a:t>Reduce function – merge all intermediate values associated with the same intermediate key</a:t>
            </a:r>
          </a:p>
          <a:p>
            <a:pPr marL="0" indent="0" defTabSz="905255">
              <a:lnSpc>
                <a:spcPct val="150000"/>
              </a:lnSpc>
              <a:spcBef>
                <a:spcPts val="0"/>
              </a:spcBef>
              <a:buSzTx/>
              <a:buNone/>
              <a:defRPr sz="1782"/>
            </a:pPr>
            <a:r>
              <a:t>Shuffling and sorting – intermediate steps where data is moved from Map to Reduce</a:t>
            </a:r>
          </a:p>
          <a:p>
            <a:pPr marL="0" indent="0" defTabSz="905255">
              <a:lnSpc>
                <a:spcPct val="150000"/>
              </a:lnSpc>
              <a:spcBef>
                <a:spcPts val="0"/>
              </a:spcBef>
              <a:buSzTx/>
              <a:buNone/>
              <a:defRPr sz="1782"/>
            </a:pPr>
            <a:r>
              <a:t>Designed for parallel, distributed queries on big data</a:t>
            </a:r>
          </a:p>
        </p:txBody>
      </p:sp>
      <p:pic>
        <p:nvPicPr>
          <p:cNvPr id="19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4347" y="4902453"/>
            <a:ext cx="5508353" cy="1831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677333" y="609600"/>
            <a:ext cx="8596670" cy="770468"/>
          </a:xfrm>
          <a:prstGeom prst="rect">
            <a:avLst/>
          </a:prstGeom>
        </p:spPr>
        <p:txBody>
          <a:bodyPr/>
          <a:lstStyle/>
          <a:p>
            <a:pPr/>
            <a:r>
              <a:t>Example pseudocode</a:t>
            </a:r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xfrm>
            <a:off x="677334" y="2836333"/>
            <a:ext cx="4184035" cy="320502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map(String key, String value):</a:t>
            </a:r>
          </a:p>
          <a:p>
            <a:pPr marL="0" indent="0">
              <a:buSzTx/>
              <a:buNone/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key: document name</a:t>
            </a:r>
          </a:p>
          <a:p>
            <a:pPr marL="0" indent="0">
              <a:buSzTx/>
              <a:buNone/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value: document contents</a:t>
            </a:r>
          </a:p>
          <a:p>
            <a:pPr marL="0" indent="0">
              <a:buSzTx/>
              <a:buNone/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 each word w in value:</a:t>
            </a:r>
          </a:p>
          <a:p>
            <a:pPr marL="0" indent="0">
              <a:buSzTx/>
              <a:buNone/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EmitIntermediate(w, “1”);</a:t>
            </a:r>
          </a:p>
        </p:txBody>
      </p:sp>
      <p:sp>
        <p:nvSpPr>
          <p:cNvPr id="198" name="Shape 198"/>
          <p:cNvSpPr/>
          <p:nvPr/>
        </p:nvSpPr>
        <p:spPr>
          <a:xfrm>
            <a:off x="5089969" y="2836333"/>
            <a:ext cx="4184036" cy="308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1000"/>
              </a:spcBef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reduce(String key, Iterator values):</a:t>
            </a:r>
            <a:endParaRPr>
              <a:solidFill>
                <a:srgbClr val="404040"/>
              </a:solidFill>
            </a:endParaRPr>
          </a:p>
          <a:p>
            <a:pPr>
              <a:spcBef>
                <a:spcPts val="1000"/>
              </a:spcBef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// key: a word</a:t>
            </a:r>
            <a:endParaRPr>
              <a:solidFill>
                <a:srgbClr val="404040"/>
              </a:solidFill>
            </a:endParaRPr>
          </a:p>
          <a:p>
            <a:pPr>
              <a:spcBef>
                <a:spcPts val="1000"/>
              </a:spcBef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// values: a list of counts</a:t>
            </a:r>
            <a:endParaRPr>
              <a:solidFill>
                <a:srgbClr val="404040"/>
              </a:solidFill>
            </a:endParaRPr>
          </a:p>
          <a:p>
            <a:pPr>
              <a:spcBef>
                <a:spcPts val="1000"/>
              </a:spcBef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int result = 0;</a:t>
            </a:r>
            <a:endParaRPr>
              <a:solidFill>
                <a:srgbClr val="404040"/>
              </a:solidFill>
            </a:endParaRPr>
          </a:p>
          <a:p>
            <a:pPr>
              <a:spcBef>
                <a:spcPts val="1000"/>
              </a:spcBef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for each v in values:</a:t>
            </a:r>
            <a:endParaRPr>
              <a:solidFill>
                <a:srgbClr val="404040"/>
              </a:solidFill>
            </a:endParaRPr>
          </a:p>
          <a:p>
            <a:pPr>
              <a:spcBef>
                <a:spcPts val="1000"/>
              </a:spcBef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	result += ParseInt(v);</a:t>
            </a:r>
            <a:endParaRPr>
              <a:solidFill>
                <a:srgbClr val="404040"/>
              </a:solidFill>
            </a:endParaRPr>
          </a:p>
          <a:p>
            <a:pPr>
              <a:spcBef>
                <a:spcPts val="1000"/>
              </a:spcBef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Emit(AsString(result));</a:t>
            </a:r>
          </a:p>
        </p:txBody>
      </p:sp>
      <p:sp>
        <p:nvSpPr>
          <p:cNvPr id="199" name="Shape 199"/>
          <p:cNvSpPr/>
          <p:nvPr/>
        </p:nvSpPr>
        <p:spPr>
          <a:xfrm>
            <a:off x="677333" y="1693333"/>
            <a:ext cx="859667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r>
              <a:t>MapReduce program for counting the number of occurrences of each word in a large collection of documents: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677333" y="609600"/>
            <a:ext cx="8596670" cy="736600"/>
          </a:xfrm>
          <a:prstGeom prst="rect">
            <a:avLst/>
          </a:prstGeom>
        </p:spPr>
        <p:txBody>
          <a:bodyPr/>
          <a:lstStyle/>
          <a:p>
            <a:pPr/>
            <a:r>
              <a:t>MapReduce in use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xfrm>
            <a:off x="677333" y="1694921"/>
            <a:ext cx="8596670" cy="5078314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t>Large-scale graph, image, and text processing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Querying social network data sets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Stitching satellite images together and removing seams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t>Machine learning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Large data sets are needed for pattern recognition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t>Inverted indices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Maps content to its location in a database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Fast to search, slow to add and update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t>Logging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Applications record events in timestamped logs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Tracing issues requires navigating millions of such events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677333" y="609600"/>
            <a:ext cx="8596670" cy="736600"/>
          </a:xfrm>
          <a:prstGeom prst="rect">
            <a:avLst/>
          </a:prstGeom>
        </p:spPr>
        <p:txBody>
          <a:bodyPr/>
          <a:lstStyle/>
          <a:p>
            <a:pPr/>
            <a:r>
              <a:t>MapReduce applications</a:t>
            </a:r>
          </a:p>
        </p:txBody>
      </p:sp>
      <p:sp>
        <p:nvSpPr>
          <p:cNvPr id="207" name="Shape 207"/>
          <p:cNvSpPr/>
          <p:nvPr>
            <p:ph type="body" sz="half" idx="1"/>
          </p:nvPr>
        </p:nvSpPr>
        <p:spPr>
          <a:xfrm>
            <a:off x="677333" y="1694921"/>
            <a:ext cx="8596670" cy="3416322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t>Hadoop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Popular open-source implementation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Currently managed by Apache Software Foundation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Includes Hadoop Distributed File System (HDFS) and other management tools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t>Google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Previously used MapReduce to index the web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More than 10,000 programs at Google used MapReduce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Company has moved on to other technologies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677333" y="609600"/>
            <a:ext cx="8596670" cy="736600"/>
          </a:xfrm>
          <a:prstGeom prst="rect">
            <a:avLst/>
          </a:prstGeom>
        </p:spPr>
        <p:txBody>
          <a:bodyPr/>
          <a:lstStyle/>
          <a:p>
            <a:pPr/>
            <a:r>
              <a:t>Other MapReduce applications</a:t>
            </a:r>
          </a:p>
        </p:txBody>
      </p:sp>
      <p:sp>
        <p:nvSpPr>
          <p:cNvPr id="212" name="Shape 212"/>
          <p:cNvSpPr/>
          <p:nvPr>
            <p:ph type="body" sz="half" idx="1"/>
          </p:nvPr>
        </p:nvSpPr>
        <p:spPr>
          <a:xfrm>
            <a:off x="677333" y="1694921"/>
            <a:ext cx="8596670" cy="3416322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t>CouchDB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Web-focused with JSON, JavaScript, HTTP, and concurrency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Database is a collection of documents, not relational tables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A Map function creates “views” which are indexed for queries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t>Riak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Fault-tolerant distributed data storage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MapReduce in JavaScript and Erlang for queries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Enterprise versions supported by Basho Technologies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677333" y="609600"/>
            <a:ext cx="8596670" cy="804334"/>
          </a:xfrm>
          <a:prstGeom prst="rect">
            <a:avLst/>
          </a:prstGeom>
        </p:spPr>
        <p:txBody>
          <a:bodyPr/>
          <a:lstStyle/>
          <a:p>
            <a:pPr/>
            <a:r>
              <a:t>Considerations</a:t>
            </a:r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xfrm>
            <a:off x="675746" y="1695317"/>
            <a:ext cx="4185623" cy="576263"/>
          </a:xfrm>
          <a:prstGeom prst="rect">
            <a:avLst/>
          </a:prstGeom>
        </p:spPr>
        <p:txBody>
          <a:bodyPr/>
          <a:lstStyle/>
          <a:p>
            <a:pPr/>
            <a:r>
              <a:t>Strengths</a:t>
            </a:r>
          </a:p>
        </p:txBody>
      </p:sp>
      <p:sp>
        <p:nvSpPr>
          <p:cNvPr id="216" name="Shape 216"/>
          <p:cNvSpPr/>
          <p:nvPr/>
        </p:nvSpPr>
        <p:spPr>
          <a:xfrm>
            <a:off x="675746" y="2271578"/>
            <a:ext cx="4185623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914400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Easy, cost-effective deployment</a:t>
            </a:r>
          </a:p>
          <a:p>
            <a:pPr defTabSz="914400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Large data sets</a:t>
            </a:r>
          </a:p>
          <a:p>
            <a:pPr defTabSz="914400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Complicated queries</a:t>
            </a:r>
          </a:p>
          <a:p>
            <a:pPr defTabSz="914400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Fault-tolerance</a:t>
            </a:r>
          </a:p>
          <a:p>
            <a:pPr defTabSz="914400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Storage independence</a:t>
            </a:r>
          </a:p>
        </p:txBody>
      </p:sp>
      <p:sp>
        <p:nvSpPr>
          <p:cNvPr id="217" name="Shape 217"/>
          <p:cNvSpPr/>
          <p:nvPr>
            <p:ph type="body" idx="13"/>
          </p:nvPr>
        </p:nvSpPr>
        <p:spPr>
          <a:xfrm>
            <a:off x="5088383" y="1695317"/>
            <a:ext cx="4185620" cy="576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FontTx/>
              <a:buNone/>
              <a:defRPr sz="2400"/>
            </a:lvl1pPr>
          </a:lstStyle>
          <a:p>
            <a:pPr/>
            <a:r>
              <a:t>Weaknesses</a:t>
            </a:r>
          </a:p>
        </p:txBody>
      </p:sp>
      <p:sp>
        <p:nvSpPr>
          <p:cNvPr id="218" name="Shape 218"/>
          <p:cNvSpPr/>
          <p:nvPr/>
        </p:nvSpPr>
        <p:spPr>
          <a:xfrm>
            <a:off x="5088385" y="2271578"/>
            <a:ext cx="4185618" cy="1558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914400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Flexibility: only Map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Reduce</a:t>
            </a:r>
          </a:p>
          <a:p>
            <a:pPr defTabSz="914400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No complex schema</a:t>
            </a:r>
          </a:p>
          <a:p>
            <a:pPr defTabSz="914400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Not for data storage</a:t>
            </a:r>
          </a:p>
          <a:p>
            <a:pPr defTabSz="914400">
              <a:lnSpc>
                <a:spcPct val="150000"/>
              </a:lnSpc>
              <a:defRPr>
                <a:solidFill>
                  <a:srgbClr val="404040"/>
                </a:solidFill>
              </a:defRPr>
            </a:pPr>
            <a:r>
              <a:t>Not designed for speed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677333" y="609600"/>
            <a:ext cx="8596670" cy="736600"/>
          </a:xfrm>
          <a:prstGeom prst="rect">
            <a:avLst/>
          </a:prstGeom>
        </p:spPr>
        <p:txBody>
          <a:bodyPr/>
          <a:lstStyle/>
          <a:p>
            <a:pPr/>
            <a:r>
              <a:t>Summary of the paper</a:t>
            </a:r>
          </a:p>
        </p:txBody>
      </p:sp>
      <p:sp>
        <p:nvSpPr>
          <p:cNvPr id="223" name="Shape 223"/>
          <p:cNvSpPr/>
          <p:nvPr>
            <p:ph type="body" sz="half" idx="1"/>
          </p:nvPr>
        </p:nvSpPr>
        <p:spPr>
          <a:xfrm>
            <a:off x="677333" y="1694921"/>
            <a:ext cx="8596670" cy="3831819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t>Criticism of another paper that compared MapReduce to parallel databases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t>Primarily asserts that previous research was not done correctly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t>Primary counterpoints: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Indices can be used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Input and output is not limited to files and textual data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Implementation was not optimized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Data loading is not a MapReduce feature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Complicated expressions are often easier with MapReduce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t>Push vs. pull model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