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Montserra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Tony does introduction.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Each person talks about their role and contribution.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Tony - talk about applying styles to the WebRatio project.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Nick - talk about Circuit, Trello, Git, Excel.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Raquel - talk about use cases in Cameo and the BPMN side of WebRatio.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Gavin - talk about how you rebuilt the website from the ground up after being unable to rescue the previous version.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One person plays conversation lead and asks the team about their experiences with this software.  People with relevant knowledge discuss the software.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Gavin does the demo.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Adding property managers and their specific actions, find ways to prove they are responsible for specific properties.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Improve the ability of admins to monitor community, automate picture scanning with deep learning, come up with way to validate property managers automatically.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Get off of WebRatio, deploy private servers or move to AWS, move to TDD, have better role separation and responsibilities clearly defined.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Engineering East 01." id="10" name="Shape 10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839425"/>
            <a:ext cx="60366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no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3.jpg" id="14" name="Shape 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802057" y="171504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7" name="Shape 17"/>
          <p:cNvSpPr txBox="1"/>
          <p:nvPr>
            <p:ph type="ctrTitle"/>
          </p:nvPr>
        </p:nvSpPr>
        <p:spPr>
          <a:xfrm>
            <a:off x="685800" y="1811950"/>
            <a:ext cx="4988400" cy="1159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600"/>
            </a:lvl1pPr>
            <a:lvl2pPr lvl="1" rtl="0">
              <a:spcBef>
                <a:spcPts val="0"/>
              </a:spcBef>
              <a:buSzPct val="100000"/>
              <a:defRPr sz="3600"/>
            </a:lvl2pPr>
            <a:lvl3pPr lvl="2" rtl="0">
              <a:spcBef>
                <a:spcPts val="0"/>
              </a:spcBef>
              <a:buSzPct val="100000"/>
              <a:defRPr sz="3600"/>
            </a:lvl3pPr>
            <a:lvl4pPr lvl="3" rtl="0">
              <a:spcBef>
                <a:spcPts val="0"/>
              </a:spcBef>
              <a:buSzPct val="100000"/>
              <a:defRPr sz="3600"/>
            </a:lvl4pPr>
            <a:lvl5pPr lvl="4" rtl="0">
              <a:spcBef>
                <a:spcPts val="0"/>
              </a:spcBef>
              <a:buSzPct val="100000"/>
              <a:defRPr sz="3600"/>
            </a:lvl5pPr>
            <a:lvl6pPr lvl="5" rtl="0">
              <a:spcBef>
                <a:spcPts val="0"/>
              </a:spcBef>
              <a:buSzPct val="100000"/>
              <a:defRPr sz="3600"/>
            </a:lvl6pPr>
            <a:lvl7pPr lvl="6" rtl="0">
              <a:spcBef>
                <a:spcPts val="0"/>
              </a:spcBef>
              <a:buSzPct val="100000"/>
              <a:defRPr sz="3600"/>
            </a:lvl7pPr>
            <a:lvl8pPr lvl="7" rtl="0">
              <a:spcBef>
                <a:spcPts val="0"/>
              </a:spcBef>
              <a:buSzPct val="100000"/>
              <a:defRPr sz="3600"/>
            </a:lvl8pPr>
            <a:lvl9pPr lvl="8" rtl="0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685800" y="3068650"/>
            <a:ext cx="4988400" cy="78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None/>
              <a:defRPr sz="1400"/>
            </a:lvl1pPr>
            <a:lvl2pPr lvl="1" rtl="0">
              <a:spcBef>
                <a:spcPts val="0"/>
              </a:spcBef>
              <a:buSzPct val="100000"/>
              <a:buNone/>
              <a:defRPr sz="1400"/>
            </a:lvl2pPr>
            <a:lvl3pPr lvl="2" rtl="0">
              <a:spcBef>
                <a:spcPts val="0"/>
              </a:spcBef>
              <a:buSzPct val="100000"/>
              <a:buNone/>
              <a:defRPr sz="1400"/>
            </a:lvl3pPr>
            <a:lvl4pPr lvl="3" rtl="0">
              <a:spcBef>
                <a:spcPts val="0"/>
              </a:spcBef>
              <a:buSzPct val="100000"/>
              <a:buNone/>
              <a:defRPr sz="1400"/>
            </a:lvl4pPr>
            <a:lvl5pPr lvl="4" rtl="0">
              <a:spcBef>
                <a:spcPts val="0"/>
              </a:spcBef>
              <a:buSzPct val="100000"/>
              <a:buNone/>
              <a:defRPr sz="1400"/>
            </a:lvl5pPr>
            <a:lvl6pPr lvl="5" rtl="0">
              <a:spcBef>
                <a:spcPts val="0"/>
              </a:spcBef>
              <a:buSzPct val="100000"/>
              <a:buNone/>
              <a:defRPr sz="1400"/>
            </a:lvl6pPr>
            <a:lvl7pPr lvl="6" rtl="0">
              <a:spcBef>
                <a:spcPts val="0"/>
              </a:spcBef>
              <a:buSzPct val="100000"/>
              <a:buNone/>
              <a:defRPr sz="1400"/>
            </a:lvl7pPr>
            <a:lvl8pPr lvl="7" rtl="0">
              <a:spcBef>
                <a:spcPts val="0"/>
              </a:spcBef>
              <a:buSzPct val="100000"/>
              <a:buNone/>
              <a:defRPr sz="1400"/>
            </a:lvl8pPr>
            <a:lvl9pPr lvl="8" rtl="0">
              <a:spcBef>
                <a:spcPts val="0"/>
              </a:spcBef>
              <a:buSzPct val="1000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1.jpg" id="20" name="Shape 2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1915850" y="865200"/>
            <a:ext cx="0" cy="3413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" name="Shape 23"/>
          <p:cNvSpPr txBox="1"/>
          <p:nvPr>
            <p:ph idx="1" type="body"/>
          </p:nvPr>
        </p:nvSpPr>
        <p:spPr>
          <a:xfrm>
            <a:off x="2529950" y="1013250"/>
            <a:ext cx="5803500" cy="3117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i="1" sz="3000"/>
            </a:lvl1pPr>
            <a:lvl2pPr lvl="1" rtl="0">
              <a:spcBef>
                <a:spcPts val="0"/>
              </a:spcBef>
              <a:buSzPct val="100000"/>
              <a:defRPr i="1" sz="3000"/>
            </a:lvl2pPr>
            <a:lvl3pPr lvl="2" rtl="0">
              <a:spcBef>
                <a:spcPts val="0"/>
              </a:spcBef>
              <a:buSzPct val="100000"/>
              <a:defRPr i="1" sz="3000"/>
            </a:lvl3pPr>
            <a:lvl4pPr lvl="3" rtl="0">
              <a:spcBef>
                <a:spcPts val="0"/>
              </a:spcBef>
              <a:buSzPct val="100000"/>
              <a:defRPr i="1" sz="3000"/>
            </a:lvl4pPr>
            <a:lvl5pPr lvl="4" rtl="0">
              <a:spcBef>
                <a:spcPts val="0"/>
              </a:spcBef>
              <a:buSzPct val="100000"/>
              <a:defRPr i="1" sz="3000"/>
            </a:lvl5pPr>
            <a:lvl6pPr lvl="5" rtl="0">
              <a:spcBef>
                <a:spcPts val="0"/>
              </a:spcBef>
              <a:buSzPct val="100000"/>
              <a:defRPr i="1" sz="3000"/>
            </a:lvl6pPr>
            <a:lvl7pPr lvl="6" rtl="0">
              <a:spcBef>
                <a:spcPts val="0"/>
              </a:spcBef>
              <a:buSzPct val="100000"/>
              <a:defRPr i="1" sz="3000"/>
            </a:lvl7pPr>
            <a:lvl8pPr lvl="7" rtl="0">
              <a:spcBef>
                <a:spcPts val="0"/>
              </a:spcBef>
              <a:buSzPct val="100000"/>
              <a:defRPr i="1" sz="3000"/>
            </a:lvl8pPr>
            <a:lvl9pPr lvl="8">
              <a:spcBef>
                <a:spcPts val="0"/>
              </a:spcBef>
              <a:buSzPct val="100000"/>
              <a:defRPr i="1" sz="30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283500" y="1864150"/>
            <a:ext cx="1632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FAU Social Science ..." id="27" name="Shape 27"/>
          <p:cNvPicPr preferRelativeResize="0"/>
          <p:nvPr/>
        </p:nvPicPr>
        <p:blipFill rotWithShape="1">
          <a:blip r:embed="rId2">
            <a:alphaModFix amt="10000"/>
          </a:blip>
          <a:srcRect b="12495" l="0" r="0" t="12502"/>
          <a:stretch/>
        </p:blipFill>
        <p:spPr>
          <a:xfrm>
            <a:off x="0" y="0"/>
            <a:ext cx="9144002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Font typeface="Raleway"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34" name="Shape 3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Shape 35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7" name="Shape 37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2949199" y="1146025"/>
            <a:ext cx="2740200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5854441" y="1146025"/>
            <a:ext cx="2740199" cy="378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42" name="Shape 4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2739575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732983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726392" y="1085100"/>
            <a:ext cx="1896300" cy="3840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1" name="Shape 5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3" name="Shape 53"/>
          <p:cNvCxnSpPr/>
          <p:nvPr/>
        </p:nvCxnSpPr>
        <p:spPr>
          <a:xfrm>
            <a:off x="579050" y="1085093"/>
            <a:ext cx="2352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4" name="Shape 54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57" name="Shape 5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59" name="Shape 59"/>
          <p:cNvCxnSpPr/>
          <p:nvPr/>
        </p:nvCxnSpPr>
        <p:spPr>
          <a:xfrm>
            <a:off x="556950" y="4189168"/>
            <a:ext cx="8030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4189174"/>
            <a:ext cx="8229600" cy="610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SzPct val="100000"/>
              <a:buNone/>
              <a:defRPr sz="1200"/>
            </a:lvl1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ildings2.jpg" id="63" name="Shape 6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283500" y="289525"/>
            <a:ext cx="8577000" cy="4564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F385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Montserrat"/>
              <a:buNone/>
              <a:defRPr b="1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Raleway"/>
              <a:buChar char="▫"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b="1"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3.png"/><Relationship Id="rId5" Type="http://schemas.openxmlformats.org/officeDocument/2006/relationships/image" Target="../media/image06.png"/><Relationship Id="rId6" Type="http://schemas.openxmlformats.org/officeDocument/2006/relationships/image" Target="../media/image05.png"/><Relationship Id="rId7" Type="http://schemas.openxmlformats.org/officeDocument/2006/relationships/image" Target="../media/image09.png"/><Relationship Id="rId8" Type="http://schemas.openxmlformats.org/officeDocument/2006/relationships/image" Target="../media/image0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685800" y="2449025"/>
            <a:ext cx="7567500" cy="115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FINAL PRESENTATION</a:t>
            </a:r>
          </a:p>
        </p:txBody>
      </p:sp>
      <p:sp>
        <p:nvSpPr>
          <p:cNvPr id="74" name="Shape 74"/>
          <p:cNvSpPr txBox="1"/>
          <p:nvPr>
            <p:ph idx="4294967295" type="body"/>
          </p:nvPr>
        </p:nvSpPr>
        <p:spPr>
          <a:xfrm>
            <a:off x="5688600" y="3218975"/>
            <a:ext cx="3080700" cy="177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400"/>
              <a:t>Anthony Ciminello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>
                <a:solidFill>
                  <a:schemeClr val="lt1"/>
                </a:solidFill>
              </a:rPr>
              <a:t>Nicholas Petty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Raquel Rosa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400"/>
              <a:t>Gavin Wolf</a:t>
            </a:r>
          </a:p>
        </p:txBody>
      </p:sp>
      <p:sp>
        <p:nvSpPr>
          <p:cNvPr id="75" name="Shape 75"/>
          <p:cNvSpPr txBox="1"/>
          <p:nvPr>
            <p:ph type="ctrTitle"/>
          </p:nvPr>
        </p:nvSpPr>
        <p:spPr>
          <a:xfrm>
            <a:off x="6303300" y="2892825"/>
            <a:ext cx="2466000" cy="54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0" i="1" lang="en" sz="1800">
                <a:latin typeface="Consolas"/>
                <a:ea typeface="Consolas"/>
                <a:cs typeface="Consolas"/>
                <a:sym typeface="Consolas"/>
              </a:rPr>
              <a:t>The Scrumbags Team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195092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2961550" y="8412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 is Service?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Who are we?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How did we do it?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Does it work?</a:t>
            </a:r>
          </a:p>
          <a:p>
            <a:pPr indent="-4064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2800"/>
              <a:t>What’s left to do?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568953" y="551498"/>
            <a:ext cx="215966" cy="342398"/>
            <a:chOff x="6718575" y="2318625"/>
            <a:chExt cx="256950" cy="407375"/>
          </a:xfrm>
        </p:grpSpPr>
        <p:sp>
          <p:nvSpPr>
            <p:cNvPr id="84" name="Shape 8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Shape 9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Report and monitor issues in need of repair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Open platform – anyone can view and create service requests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Verified property managers</a:t>
            </a:r>
          </a:p>
          <a:p>
            <a: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"/>
              <a:t>Moderation via Service administrators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00" y="1211224"/>
            <a:ext cx="1622675" cy="3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2961550" y="1146025"/>
            <a:ext cx="5502900" cy="354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Create/log in with an account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User, admin roles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Newsfeed of service requests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Improved user interface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Professional style/branding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PROGRESS REPORT</a:t>
            </a:r>
          </a:p>
        </p:txBody>
      </p:sp>
      <p:sp>
        <p:nvSpPr>
          <p:cNvPr id="107" name="Shape 107"/>
          <p:cNvSpPr/>
          <p:nvPr/>
        </p:nvSpPr>
        <p:spPr>
          <a:xfrm>
            <a:off x="2650354" y="1354746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8" name="Shape 108"/>
          <p:cNvGrpSpPr/>
          <p:nvPr/>
        </p:nvGrpSpPr>
        <p:grpSpPr>
          <a:xfrm>
            <a:off x="592827" y="563932"/>
            <a:ext cx="413072" cy="396246"/>
            <a:chOff x="5233525" y="4954450"/>
            <a:chExt cx="538275" cy="516350"/>
          </a:xfrm>
        </p:grpSpPr>
        <p:sp>
          <p:nvSpPr>
            <p:cNvPr id="109" name="Shape 109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Shape 120"/>
          <p:cNvSpPr/>
          <p:nvPr/>
        </p:nvSpPr>
        <p:spPr>
          <a:xfrm>
            <a:off x="2650354" y="197822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2650354" y="2601671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2650354" y="324100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650354" y="3869758"/>
            <a:ext cx="311199" cy="311219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SCRUMBAGS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2949200" y="1146025"/>
            <a:ext cx="2740200" cy="164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Tony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Scrum master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Designer</a:t>
            </a:r>
          </a:p>
        </p:txBody>
      </p:sp>
      <p:sp>
        <p:nvSpPr>
          <p:cNvPr id="130" name="Shape 130"/>
          <p:cNvSpPr txBox="1"/>
          <p:nvPr>
            <p:ph idx="2" type="body"/>
          </p:nvPr>
        </p:nvSpPr>
        <p:spPr>
          <a:xfrm>
            <a:off x="5854450" y="1146025"/>
            <a:ext cx="2740200" cy="1649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Nick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Product owner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Documentation</a:t>
            </a:r>
          </a:p>
          <a:p>
            <a:pPr indent="-355600" lvl="0" marL="457200">
              <a:spcBef>
                <a:spcPts val="0"/>
              </a:spcBef>
              <a:buSzPct val="100000"/>
            </a:pPr>
            <a:r>
              <a:rPr lang="en" sz="2000"/>
              <a:t>Testing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2949200" y="2949125"/>
            <a:ext cx="2740200" cy="1733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Raquel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System architect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Tools specialist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5854450" y="2948975"/>
            <a:ext cx="2740200" cy="1733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Gavin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Developer</a:t>
            </a:r>
          </a:p>
          <a:p>
            <a:pPr indent="-355600" lvl="0" marL="457200" rtl="0">
              <a:spcBef>
                <a:spcPts val="0"/>
              </a:spcBef>
              <a:buSzPct val="100000"/>
            </a:pPr>
            <a:r>
              <a:rPr lang="en" sz="2000"/>
              <a:t>T-shirt maker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545443" y="571511"/>
            <a:ext cx="372217" cy="390894"/>
            <a:chOff x="1278900" y="2333250"/>
            <a:chExt cx="381175" cy="381175"/>
          </a:xfrm>
        </p:grpSpPr>
        <p:sp>
          <p:nvSpPr>
            <p:cNvPr id="135" name="Shape 13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TECHNOLOGY STACK</a:t>
            </a:r>
          </a:p>
        </p:txBody>
      </p:sp>
      <p:grpSp>
        <p:nvGrpSpPr>
          <p:cNvPr id="144" name="Shape 144"/>
          <p:cNvGrpSpPr/>
          <p:nvPr/>
        </p:nvGrpSpPr>
        <p:grpSpPr>
          <a:xfrm>
            <a:off x="539352" y="740719"/>
            <a:ext cx="384395" cy="254088"/>
            <a:chOff x="5292575" y="3681900"/>
            <a:chExt cx="420150" cy="373275"/>
          </a:xfrm>
        </p:grpSpPr>
        <p:sp>
          <p:nvSpPr>
            <p:cNvPr id="145" name="Shape 145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 txBox="1"/>
          <p:nvPr>
            <p:ph idx="1" type="body"/>
          </p:nvPr>
        </p:nvSpPr>
        <p:spPr>
          <a:xfrm>
            <a:off x="2274700" y="461325"/>
            <a:ext cx="21546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Templates?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BPM ↔ Web Project?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Rebuild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MySQL Workbench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4554000" y="461250"/>
            <a:ext cx="19770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Best software ever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Scrum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Collaboration</a:t>
            </a:r>
          </a:p>
        </p:txBody>
      </p:sp>
      <p:sp>
        <p:nvSpPr>
          <p:cNvPr id="154" name="Shape 154"/>
          <p:cNvSpPr txBox="1"/>
          <p:nvPr>
            <p:ph idx="3" type="body"/>
          </p:nvPr>
        </p:nvSpPr>
        <p:spPr>
          <a:xfrm>
            <a:off x="6663500" y="461400"/>
            <a:ext cx="1896300" cy="23130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Kanban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Layout</a:t>
            </a:r>
          </a:p>
          <a:p>
            <a:pPr indent="-330200" lvl="0" marL="457200">
              <a:spcBef>
                <a:spcPts val="0"/>
              </a:spcBef>
              <a:buSzPct val="100000"/>
            </a:pPr>
            <a:r>
              <a:rPr lang="en" sz="1600"/>
              <a:t>vs. Jira</a:t>
            </a:r>
          </a:p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74675" y="2956800"/>
            <a:ext cx="21546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Not just code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File sharing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670475" y="2956750"/>
            <a:ext cx="18963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Manual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Excel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Limitations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54000" y="2956800"/>
            <a:ext cx="1977000" cy="1700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 u="sng"/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Learning curve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31502" l="0" r="0" t="31591"/>
          <a:stretch/>
        </p:blipFill>
        <p:spPr>
          <a:xfrm>
            <a:off x="2565037" y="632900"/>
            <a:ext cx="1696950" cy="4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76" y="556926"/>
            <a:ext cx="621675" cy="62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4761" y="568325"/>
            <a:ext cx="1691831" cy="46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6">
            <a:alphaModFix/>
          </a:blip>
          <a:srcRect b="20849" l="0" r="0" t="20831"/>
          <a:stretch/>
        </p:blipFill>
        <p:spPr>
          <a:xfrm>
            <a:off x="2680587" y="3055025"/>
            <a:ext cx="1465834" cy="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98400" y="3004028"/>
            <a:ext cx="1896301" cy="472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 rotWithShape="1">
          <a:blip r:embed="rId8">
            <a:alphaModFix/>
          </a:blip>
          <a:srcRect b="22058" l="14704" r="14768" t="20513"/>
          <a:stretch/>
        </p:blipFill>
        <p:spPr>
          <a:xfrm>
            <a:off x="7044725" y="3055021"/>
            <a:ext cx="1091894" cy="50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1146025"/>
            <a:ext cx="23232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DEMO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547211" y="630755"/>
            <a:ext cx="368680" cy="347801"/>
            <a:chOff x="616425" y="2329600"/>
            <a:chExt cx="361700" cy="388475"/>
          </a:xfrm>
        </p:grpSpPr>
        <p:sp>
          <p:nvSpPr>
            <p:cNvPr id="171" name="Shape 171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Shape 179"/>
          <p:cNvSpPr txBox="1"/>
          <p:nvPr>
            <p:ph idx="1" type="body"/>
          </p:nvPr>
        </p:nvSpPr>
        <p:spPr>
          <a:xfrm>
            <a:off x="1444175" y="1999500"/>
            <a:ext cx="23232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Accounts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Creation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Login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Administration</a:t>
            </a:r>
          </a:p>
        </p:txBody>
      </p:sp>
      <p:sp>
        <p:nvSpPr>
          <p:cNvPr id="180" name="Shape 180"/>
          <p:cNvSpPr txBox="1"/>
          <p:nvPr>
            <p:ph idx="2" type="body"/>
          </p:nvPr>
        </p:nvSpPr>
        <p:spPr>
          <a:xfrm>
            <a:off x="3859850" y="1999500"/>
            <a:ext cx="23232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Service requests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View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Create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Manage</a:t>
            </a:r>
          </a:p>
        </p:txBody>
      </p:sp>
      <p:sp>
        <p:nvSpPr>
          <p:cNvPr id="181" name="Shape 181"/>
          <p:cNvSpPr txBox="1"/>
          <p:nvPr>
            <p:ph idx="3" type="body"/>
          </p:nvPr>
        </p:nvSpPr>
        <p:spPr>
          <a:xfrm>
            <a:off x="6269200" y="1999500"/>
            <a:ext cx="2529300" cy="23262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u="sng"/>
              <a:t>Interface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Modified templates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Design</a:t>
            </a:r>
          </a:p>
          <a:p>
            <a:pPr indent="-342900" lvl="0" marL="4572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Layout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83" name="Shape 183"/>
          <p:cNvGrpSpPr/>
          <p:nvPr/>
        </p:nvGrpSpPr>
        <p:grpSpPr>
          <a:xfrm>
            <a:off x="6353011" y="1469219"/>
            <a:ext cx="474796" cy="449703"/>
            <a:chOff x="2583100" y="2973775"/>
            <a:chExt cx="461550" cy="437200"/>
          </a:xfrm>
        </p:grpSpPr>
        <p:sp>
          <p:nvSpPr>
            <p:cNvPr id="184" name="Shape 184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/>
          <p:nvPr/>
        </p:nvSpPr>
        <p:spPr>
          <a:xfrm>
            <a:off x="1529849" y="1469022"/>
            <a:ext cx="426916" cy="450100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87" name="Shape 187"/>
          <p:cNvGrpSpPr/>
          <p:nvPr/>
        </p:nvGrpSpPr>
        <p:grpSpPr>
          <a:xfrm>
            <a:off x="3977365" y="1489886"/>
            <a:ext cx="313080" cy="408391"/>
            <a:chOff x="590250" y="244200"/>
            <a:chExt cx="407975" cy="532175"/>
          </a:xfrm>
        </p:grpSpPr>
        <p:sp>
          <p:nvSpPr>
            <p:cNvPr id="188" name="Shape 188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NEXT STEPS</a:t>
            </a:r>
          </a:p>
        </p:txBody>
      </p:sp>
      <p:grpSp>
        <p:nvGrpSpPr>
          <p:cNvPr id="207" name="Shape 207"/>
          <p:cNvGrpSpPr/>
          <p:nvPr/>
        </p:nvGrpSpPr>
        <p:grpSpPr>
          <a:xfrm>
            <a:off x="537007" y="676770"/>
            <a:ext cx="389070" cy="355894"/>
            <a:chOff x="576250" y="4319400"/>
            <a:chExt cx="442075" cy="442050"/>
          </a:xfrm>
        </p:grpSpPr>
        <p:sp>
          <p:nvSpPr>
            <p:cNvPr id="208" name="Shape 208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>
            <p:ph idx="1" type="body"/>
          </p:nvPr>
        </p:nvSpPr>
        <p:spPr>
          <a:xfrm>
            <a:off x="2096525" y="1085100"/>
            <a:ext cx="23109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Property managers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Validation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Responding</a:t>
            </a:r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529200" y="1085100"/>
            <a:ext cx="19551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Administration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Automation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Workflows</a:t>
            </a:r>
          </a:p>
        </p:txBody>
      </p:sp>
      <p:sp>
        <p:nvSpPr>
          <p:cNvPr id="214" name="Shape 214"/>
          <p:cNvSpPr txBox="1"/>
          <p:nvPr>
            <p:ph idx="3" type="body"/>
          </p:nvPr>
        </p:nvSpPr>
        <p:spPr>
          <a:xfrm>
            <a:off x="6577850" y="1085100"/>
            <a:ext cx="2154600" cy="17103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u="sng"/>
              <a:t>Platform</a:t>
            </a:r>
          </a:p>
          <a:p>
            <a:pPr indent="-342900" lvl="0" marL="457200" rtl="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Hosting</a:t>
            </a:r>
          </a:p>
          <a:p>
            <a:pPr indent="-342900" lvl="0" marL="457200"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en" sz="1800"/>
              <a:t>Development system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457200" y="4189182"/>
            <a:ext cx="548700" cy="544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latin typeface="Raleway"/>
                <a:ea typeface="Raleway"/>
                <a:cs typeface="Raleway"/>
                <a:sym typeface="Raleway"/>
              </a:rPr>
              <a:t>‹#›</a:t>
            </a:fld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457200" y="1146025"/>
            <a:ext cx="2154600" cy="8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THANKS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2961550" y="2521300"/>
            <a:ext cx="5502900" cy="217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grpSp>
        <p:nvGrpSpPr>
          <p:cNvPr id="223" name="Shape 223"/>
          <p:cNvGrpSpPr/>
          <p:nvPr/>
        </p:nvGrpSpPr>
        <p:grpSpPr>
          <a:xfrm>
            <a:off x="575020" y="628245"/>
            <a:ext cx="313060" cy="319622"/>
            <a:chOff x="3951850" y="2985350"/>
            <a:chExt cx="407950" cy="416500"/>
          </a:xfrm>
        </p:grpSpPr>
        <p:sp>
          <p:nvSpPr>
            <p:cNvPr id="224" name="Shape 224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49" y="4189175"/>
            <a:ext cx="2307550" cy="4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