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0" r:id="rId2"/>
    <p:sldId id="257" r:id="rId3"/>
    <p:sldId id="273" r:id="rId4"/>
    <p:sldId id="272" r:id="rId5"/>
    <p:sldId id="276" r:id="rId6"/>
    <p:sldId id="277" r:id="rId7"/>
    <p:sldId id="278" r:id="rId8"/>
    <p:sldId id="279" r:id="rId9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нила Калашник" initials="ДК" lastIdx="2" clrIdx="0">
    <p:extLst>
      <p:ext uri="{19B8F6BF-5375-455C-9EA6-DF929625EA0E}">
        <p15:presenceInfo xmlns:p15="http://schemas.microsoft.com/office/powerpoint/2012/main" userId="f368cfa391894e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7F6C"/>
    <a:srgbClr val="D9D9D9"/>
    <a:srgbClr val="DEDEDE"/>
    <a:srgbClr val="EDEDED"/>
    <a:srgbClr val="EC1D35"/>
    <a:srgbClr val="246755"/>
    <a:srgbClr val="2FAD97"/>
    <a:srgbClr val="2A8975"/>
    <a:srgbClr val="225141"/>
    <a:srgbClr val="277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2472" autoAdjust="0"/>
  </p:normalViewPr>
  <p:slideViewPr>
    <p:cSldViewPr>
      <p:cViewPr varScale="1">
        <p:scale>
          <a:sx n="59" d="100"/>
          <a:sy n="59" d="100"/>
        </p:scale>
        <p:origin x="138" y="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0T15:27:00.614" idx="1">
    <p:pos x="10" y="10"/>
    <p:text>Присутствует анимация для показа слайдов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89EB8-DD02-4EE0-8179-26A348F25DFE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59AB9-DBCF-485D-9551-2D590ECCF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91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59AB9-DBCF-485D-9551-2D590ECCF2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1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59AB9-DBCF-485D-9551-2D590ECCF2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34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1B1C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comments" Target="../comments/comment1.xml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Ninjuster/team_Don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556280" y="646967"/>
            <a:ext cx="1382395" cy="1383030"/>
          </a:xfrm>
          <a:custGeom>
            <a:avLst/>
            <a:gdLst/>
            <a:ahLst/>
            <a:cxnLst/>
            <a:rect l="l" t="t" r="r" b="b"/>
            <a:pathLst>
              <a:path w="1382395" h="1383030">
                <a:moveTo>
                  <a:pt x="1382153" y="495"/>
                </a:moveTo>
                <a:lnTo>
                  <a:pt x="1371688" y="495"/>
                </a:lnTo>
                <a:lnTo>
                  <a:pt x="1371688" y="10972"/>
                </a:lnTo>
                <a:lnTo>
                  <a:pt x="1371688" y="1372209"/>
                </a:lnTo>
                <a:lnTo>
                  <a:pt x="10477" y="1372209"/>
                </a:lnTo>
                <a:lnTo>
                  <a:pt x="10477" y="10972"/>
                </a:lnTo>
                <a:lnTo>
                  <a:pt x="1371688" y="10972"/>
                </a:lnTo>
                <a:lnTo>
                  <a:pt x="1371688" y="495"/>
                </a:lnTo>
                <a:lnTo>
                  <a:pt x="10477" y="495"/>
                </a:lnTo>
                <a:lnTo>
                  <a:pt x="10477" y="0"/>
                </a:lnTo>
                <a:lnTo>
                  <a:pt x="0" y="0"/>
                </a:lnTo>
                <a:lnTo>
                  <a:pt x="0" y="1383030"/>
                </a:lnTo>
                <a:lnTo>
                  <a:pt x="10477" y="1383030"/>
                </a:lnTo>
                <a:lnTo>
                  <a:pt x="10477" y="1382687"/>
                </a:lnTo>
                <a:lnTo>
                  <a:pt x="1371688" y="1382687"/>
                </a:lnTo>
                <a:lnTo>
                  <a:pt x="1382153" y="1382687"/>
                </a:lnTo>
                <a:lnTo>
                  <a:pt x="1382153" y="1372209"/>
                </a:lnTo>
                <a:lnTo>
                  <a:pt x="1382153" y="10972"/>
                </a:lnTo>
                <a:lnTo>
                  <a:pt x="1382153" y="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 rotWithShape="1">
          <a:blip r:embed="rId2" cstate="print"/>
          <a:srcRect b="62797"/>
          <a:stretch/>
        </p:blipFill>
        <p:spPr>
          <a:xfrm>
            <a:off x="9658473" y="558006"/>
            <a:ext cx="3178007" cy="1459291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CBDF1B-D158-4226-BA03-FFFDDD4CF4B3}"/>
              </a:ext>
            </a:extLst>
          </p:cNvPr>
          <p:cNvSpPr/>
          <p:nvPr/>
        </p:nvSpPr>
        <p:spPr>
          <a:xfrm>
            <a:off x="10556280" y="646967"/>
            <a:ext cx="1382395" cy="1384447"/>
          </a:xfrm>
          <a:prstGeom prst="rect">
            <a:avLst/>
          </a:prstGeom>
          <a:solidFill>
            <a:srgbClr val="2A897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5F1D8066-3C83-4F29-AFA5-AFD71E5D3BFC}"/>
              </a:ext>
            </a:extLst>
          </p:cNvPr>
          <p:cNvPicPr/>
          <p:nvPr/>
        </p:nvPicPr>
        <p:blipFill rotWithShape="1">
          <a:blip r:embed="rId2" cstate="print"/>
          <a:srcRect l="28511" t="1547" r="27619" b="62797"/>
          <a:stretch/>
        </p:blipFill>
        <p:spPr>
          <a:xfrm>
            <a:off x="10534871" y="625774"/>
            <a:ext cx="1394186" cy="13985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5BEFBD-8395-4F0E-B2D3-F23866494C54}"/>
              </a:ext>
            </a:extLst>
          </p:cNvPr>
          <p:cNvSpPr txBox="1"/>
          <p:nvPr/>
        </p:nvSpPr>
        <p:spPr>
          <a:xfrm>
            <a:off x="679450" y="7459901"/>
            <a:ext cx="1432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DonIT Terminal</a:t>
            </a:r>
            <a:endParaRPr lang="ru-RU" sz="5000" b="1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82223-31C4-4118-BC35-CC91EFCD6D31}"/>
              </a:ext>
            </a:extLst>
          </p:cNvPr>
          <p:cNvSpPr txBox="1"/>
          <p:nvPr/>
        </p:nvSpPr>
        <p:spPr>
          <a:xfrm>
            <a:off x="679450" y="6875126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DonIT</a:t>
            </a:r>
            <a:endParaRPr lang="ru-RU" sz="3200" dirty="0">
              <a:solidFill>
                <a:schemeClr val="bg1"/>
              </a:solidFill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E933AA1-4DE8-4C86-8ACC-C8B33C9F6CF8}"/>
              </a:ext>
            </a:extLst>
          </p:cNvPr>
          <p:cNvSpPr/>
          <p:nvPr/>
        </p:nvSpPr>
        <p:spPr>
          <a:xfrm>
            <a:off x="7080250" y="344487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FF402C0-9FE2-41E5-8AB1-ACFD5C43A6AC}"/>
              </a:ext>
            </a:extLst>
          </p:cNvPr>
          <p:cNvSpPr/>
          <p:nvPr/>
        </p:nvSpPr>
        <p:spPr>
          <a:xfrm>
            <a:off x="9556750" y="67680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4066D1F-C3BE-4F08-A07C-F52E2BC1B184}"/>
              </a:ext>
            </a:extLst>
          </p:cNvPr>
          <p:cNvSpPr/>
          <p:nvPr/>
        </p:nvSpPr>
        <p:spPr>
          <a:xfrm>
            <a:off x="15720850" y="920685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636C7CEC-481E-4C52-9B37-D202A9F55E9D}"/>
              </a:ext>
            </a:extLst>
          </p:cNvPr>
          <p:cNvSpPr/>
          <p:nvPr/>
        </p:nvSpPr>
        <p:spPr>
          <a:xfrm>
            <a:off x="19787122" y="67680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F385AF36-E6B4-4C1E-B2C1-60909937B716}"/>
              </a:ext>
            </a:extLst>
          </p:cNvPr>
          <p:cNvSpPr/>
          <p:nvPr/>
        </p:nvSpPr>
        <p:spPr>
          <a:xfrm>
            <a:off x="14213050" y="5730875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AF7E0858-FAA8-4798-B20F-433300773053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15797050" y="6540875"/>
            <a:ext cx="0" cy="2665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ABFB195-D816-4CF1-853B-6494A2794B27}"/>
              </a:ext>
            </a:extLst>
          </p:cNvPr>
          <p:cNvCxnSpPr>
            <a:cxnSpLocks/>
            <a:stCxn id="21" idx="0"/>
            <a:endCxn id="29" idx="0"/>
          </p:cNvCxnSpPr>
          <p:nvPr/>
        </p:nvCxnSpPr>
        <p:spPr>
          <a:xfrm flipH="1">
            <a:off x="10424950" y="5730875"/>
            <a:ext cx="4580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Дуга 28">
            <a:extLst>
              <a:ext uri="{FF2B5EF4-FFF2-40B4-BE49-F238E27FC236}">
                <a16:creationId xmlns:a16="http://schemas.microsoft.com/office/drawing/2014/main" id="{51F087A8-96C6-47F2-9AD2-2B97A1C0E1C9}"/>
              </a:ext>
            </a:extLst>
          </p:cNvPr>
          <p:cNvSpPr/>
          <p:nvPr/>
        </p:nvSpPr>
        <p:spPr>
          <a:xfrm rot="10800000">
            <a:off x="9632950" y="4110875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BF94151-8D87-47B8-99D6-3BBCFF163E14}"/>
              </a:ext>
            </a:extLst>
          </p:cNvPr>
          <p:cNvCxnSpPr>
            <a:cxnSpLocks/>
            <a:stCxn id="29" idx="2"/>
            <a:endCxn id="16" idx="4"/>
          </p:cNvCxnSpPr>
          <p:nvPr/>
        </p:nvCxnSpPr>
        <p:spPr>
          <a:xfrm flipV="1">
            <a:off x="9632950" y="829206"/>
            <a:ext cx="0" cy="40916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18B8ED8-0609-4E50-811C-9978230A7A99}"/>
              </a:ext>
            </a:extLst>
          </p:cNvPr>
          <p:cNvCxnSpPr>
            <a:cxnSpLocks/>
            <a:stCxn id="38" idx="2"/>
            <a:endCxn id="16" idx="2"/>
          </p:cNvCxnSpPr>
          <p:nvPr/>
        </p:nvCxnSpPr>
        <p:spPr>
          <a:xfrm>
            <a:off x="7987612" y="753006"/>
            <a:ext cx="1569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Дуга 37">
            <a:extLst>
              <a:ext uri="{FF2B5EF4-FFF2-40B4-BE49-F238E27FC236}">
                <a16:creationId xmlns:a16="http://schemas.microsoft.com/office/drawing/2014/main" id="{E319C564-2969-424A-A2BA-6586A90A4EC5}"/>
              </a:ext>
            </a:extLst>
          </p:cNvPr>
          <p:cNvSpPr/>
          <p:nvPr/>
        </p:nvSpPr>
        <p:spPr>
          <a:xfrm rot="16200000">
            <a:off x="7195612" y="735006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904D942-88AB-4ACE-9B32-A7CDC757D326}"/>
              </a:ext>
            </a:extLst>
          </p:cNvPr>
          <p:cNvCxnSpPr>
            <a:cxnSpLocks/>
            <a:stCxn id="38" idx="0"/>
            <a:endCxn id="15" idx="0"/>
          </p:cNvCxnSpPr>
          <p:nvPr/>
        </p:nvCxnSpPr>
        <p:spPr>
          <a:xfrm flipH="1">
            <a:off x="7156450" y="1545006"/>
            <a:ext cx="21162" cy="18998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Дуга 42">
            <a:extLst>
              <a:ext uri="{FF2B5EF4-FFF2-40B4-BE49-F238E27FC236}">
                <a16:creationId xmlns:a16="http://schemas.microsoft.com/office/drawing/2014/main" id="{51FF2353-A365-44B9-A87E-F17904887BF6}"/>
              </a:ext>
            </a:extLst>
          </p:cNvPr>
          <p:cNvSpPr/>
          <p:nvPr/>
        </p:nvSpPr>
        <p:spPr>
          <a:xfrm rot="5400000">
            <a:off x="18261322" y="7681056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78AB5C4E-9EDF-4100-910E-580BDAA428B2}"/>
              </a:ext>
            </a:extLst>
          </p:cNvPr>
          <p:cNvCxnSpPr>
            <a:cxnSpLocks/>
            <a:stCxn id="43" idx="2"/>
            <a:endCxn id="17" idx="6"/>
          </p:cNvCxnSpPr>
          <p:nvPr/>
        </p:nvCxnSpPr>
        <p:spPr>
          <a:xfrm flipH="1">
            <a:off x="15873250" y="9283056"/>
            <a:ext cx="3180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A5D7DB79-3581-470D-9D05-477FF6A4A3F7}"/>
              </a:ext>
            </a:extLst>
          </p:cNvPr>
          <p:cNvCxnSpPr>
            <a:cxnSpLocks/>
            <a:stCxn id="18" idx="4"/>
            <a:endCxn id="43" idx="0"/>
          </p:cNvCxnSpPr>
          <p:nvPr/>
        </p:nvCxnSpPr>
        <p:spPr>
          <a:xfrm>
            <a:off x="19863322" y="829206"/>
            <a:ext cx="0" cy="7661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F50A7B-616B-4DFC-A33C-D31769CA3FC7}"/>
              </a:ext>
            </a:extLst>
          </p:cNvPr>
          <p:cNvSpPr txBox="1"/>
          <p:nvPr/>
        </p:nvSpPr>
        <p:spPr>
          <a:xfrm>
            <a:off x="6851650" y="369122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37DCEF-8F63-4E77-9B99-CC068AD2A41F}"/>
              </a:ext>
            </a:extLst>
          </p:cNvPr>
          <p:cNvSpPr txBox="1"/>
          <p:nvPr/>
        </p:nvSpPr>
        <p:spPr>
          <a:xfrm>
            <a:off x="9813425" y="52659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BC64BD-2A3B-47AF-A707-1254444E09DB}"/>
              </a:ext>
            </a:extLst>
          </p:cNvPr>
          <p:cNvSpPr txBox="1"/>
          <p:nvPr/>
        </p:nvSpPr>
        <p:spPr>
          <a:xfrm>
            <a:off x="15492250" y="943545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E14F1D-E7A0-4A2A-9E78-AC25356F7B19}"/>
              </a:ext>
            </a:extLst>
          </p:cNvPr>
          <p:cNvSpPr txBox="1"/>
          <p:nvPr/>
        </p:nvSpPr>
        <p:spPr>
          <a:xfrm>
            <a:off x="19164761" y="59573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AC5E6C-AEDE-464C-8D3D-426304D37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195" y="277576"/>
            <a:ext cx="6440792" cy="8050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CD0F7F-D43A-4D09-8651-00071D8085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3" t="4833" r="10859" b="19214"/>
          <a:stretch/>
        </p:blipFill>
        <p:spPr>
          <a:xfrm>
            <a:off x="348728" y="1287651"/>
            <a:ext cx="1903796" cy="143907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5793480-BC37-42D6-9E07-C6F5F41CA1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93" y="1287651"/>
            <a:ext cx="3059596" cy="143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313883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DonIT Terminal</a:t>
            </a:r>
            <a:endParaRPr lang="ru-RU" sz="26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just"/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467065" y="1387475"/>
            <a:ext cx="16637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Описание проекта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603856-1748-488F-AF3C-2C1DAF421AE0}"/>
              </a:ext>
            </a:extLst>
          </p:cNvPr>
          <p:cNvSpPr txBox="1"/>
          <p:nvPr/>
        </p:nvSpPr>
        <p:spPr>
          <a:xfrm>
            <a:off x="1467065" y="2835275"/>
            <a:ext cx="166372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333333"/>
                </a:solidFill>
              </a:rPr>
              <a:t>ПРОБЛЕМА:</a:t>
            </a:r>
            <a:r>
              <a:rPr lang="en-US" sz="4400" dirty="0">
                <a:solidFill>
                  <a:srgbClr val="333333"/>
                </a:solidFill>
              </a:rPr>
              <a:t> </a:t>
            </a:r>
            <a:r>
              <a:rPr lang="ru-RU" sz="3600" dirty="0">
                <a:solidFill>
                  <a:srgbClr val="333333"/>
                </a:solidFill>
              </a:rPr>
              <a:t>В сфере оказания услуг отсутствуют чёткие системы управления потоком клиентов.</a:t>
            </a:r>
          </a:p>
          <a:p>
            <a:pPr marL="0" indent="0">
              <a:buNone/>
            </a:pPr>
            <a:endParaRPr lang="ru-RU" sz="44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ru-RU" sz="4400" dirty="0">
                <a:solidFill>
                  <a:srgbClr val="333333"/>
                </a:solidFill>
              </a:rPr>
              <a:t>РЕАЛИЗАЦИЯ: </a:t>
            </a:r>
            <a:r>
              <a:rPr lang="en-US" sz="3600" dirty="0">
                <a:solidFill>
                  <a:srgbClr val="333333"/>
                </a:solidFill>
              </a:rPr>
              <a:t>Telegram-</a:t>
            </a:r>
            <a:r>
              <a:rPr lang="ru-RU" sz="3600" dirty="0">
                <a:solidFill>
                  <a:srgbClr val="333333"/>
                </a:solidFill>
              </a:rPr>
              <a:t>Бот и сайт-терминал.</a:t>
            </a:r>
          </a:p>
          <a:p>
            <a:pPr marL="0" indent="0">
              <a:buNone/>
            </a:pPr>
            <a:endParaRPr lang="ru-RU" sz="44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ru-RU" sz="4400" dirty="0">
                <a:solidFill>
                  <a:srgbClr val="333333"/>
                </a:solidFill>
              </a:rPr>
              <a:t>ЦЕННОСТЬ: </a:t>
            </a:r>
            <a:r>
              <a:rPr lang="ru-RU" sz="3600" dirty="0">
                <a:solidFill>
                  <a:srgbClr val="333333"/>
                </a:solidFill>
              </a:rPr>
              <a:t>Лёгкая масштабируемость, снижение нагрузки на персонал, оптимизация процесса обслуживания клиентов.</a:t>
            </a:r>
            <a:endParaRPr lang="ru-RU" sz="44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313883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DonIT Terminal</a:t>
            </a:r>
            <a:endParaRPr lang="ru-RU" sz="26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467065" y="1387475"/>
            <a:ext cx="16637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Техническая информация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Python Basic Rounded Flat icon">
            <a:extLst>
              <a:ext uri="{FF2B5EF4-FFF2-40B4-BE49-F238E27FC236}">
                <a16:creationId xmlns:a16="http://schemas.microsoft.com/office/drawing/2014/main" id="{5B241153-C683-4273-83A0-1E347FF47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223" y="3519881"/>
            <a:ext cx="2019302" cy="201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, server, database, elephant icon - Download on Iconfinder">
            <a:extLst>
              <a:ext uri="{FF2B5EF4-FFF2-40B4-BE49-F238E27FC236}">
                <a16:creationId xmlns:a16="http://schemas.microsoft.com/office/drawing/2014/main" id="{1D14C8AB-E515-4DB1-9943-5C81246E4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8" t="-1478" r="-1478" b="-1478"/>
          <a:stretch/>
        </p:blipFill>
        <p:spPr bwMode="auto">
          <a:xfrm>
            <a:off x="8680450" y="3489884"/>
            <a:ext cx="2079296" cy="207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FDC022-14EF-46CB-BBEF-FF8FA756F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158" y="3472330"/>
            <a:ext cx="5159589" cy="2114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E96217-EABF-44F2-BF71-F997B5CFDD11}"/>
              </a:ext>
            </a:extLst>
          </p:cNvPr>
          <p:cNvSpPr txBox="1"/>
          <p:nvPr/>
        </p:nvSpPr>
        <p:spPr>
          <a:xfrm>
            <a:off x="4221223" y="5538001"/>
            <a:ext cx="201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A7F6C"/>
                </a:solidFill>
              </a:rPr>
              <a:t>Python</a:t>
            </a:r>
            <a:endParaRPr lang="ru-RU" sz="3600" dirty="0">
              <a:solidFill>
                <a:srgbClr val="2A7F6C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A751DF-9DBE-4751-9B12-A8FD95CF903D}"/>
              </a:ext>
            </a:extLst>
          </p:cNvPr>
          <p:cNvSpPr txBox="1"/>
          <p:nvPr/>
        </p:nvSpPr>
        <p:spPr>
          <a:xfrm>
            <a:off x="8258377" y="5538001"/>
            <a:ext cx="293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A7F6C"/>
                </a:solidFill>
              </a:rPr>
              <a:t>Postgre_SQL</a:t>
            </a:r>
            <a:endParaRPr lang="ru-RU" sz="3600" dirty="0">
              <a:solidFill>
                <a:srgbClr val="2A7F6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BA9EC5-2C7C-4198-B9E9-AC1F94A3ADF6}"/>
              </a:ext>
            </a:extLst>
          </p:cNvPr>
          <p:cNvSpPr txBox="1"/>
          <p:nvPr/>
        </p:nvSpPr>
        <p:spPr>
          <a:xfrm>
            <a:off x="12910986" y="5538001"/>
            <a:ext cx="443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A7F6C"/>
                </a:solidFill>
              </a:rPr>
              <a:t>SQL_Alchemy</a:t>
            </a:r>
            <a:endParaRPr lang="ru-RU" sz="3600" dirty="0">
              <a:solidFill>
                <a:srgbClr val="2A7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26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313883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DonIT Terminal</a:t>
            </a:r>
            <a:endParaRPr lang="ru-RU" sz="26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467065" y="1387475"/>
            <a:ext cx="12318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Функционал и фичи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603856-1748-488F-AF3C-2C1DAF421AE0}"/>
              </a:ext>
            </a:extLst>
          </p:cNvPr>
          <p:cNvSpPr txBox="1"/>
          <p:nvPr/>
        </p:nvSpPr>
        <p:spPr>
          <a:xfrm>
            <a:off x="1467065" y="2835275"/>
            <a:ext cx="171955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333333"/>
                </a:solidFill>
              </a:rPr>
              <a:t>Основные возможности:</a:t>
            </a:r>
          </a:p>
          <a:p>
            <a:pPr>
              <a:buBlip>
                <a:blip r:embed="rId2"/>
              </a:buBlip>
            </a:pPr>
            <a:r>
              <a:rPr lang="ru-RU" sz="4400" b="0" i="0" dirty="0">
                <a:solidFill>
                  <a:srgbClr val="333333"/>
                </a:solidFill>
                <a:effectLst/>
              </a:rPr>
              <a:t>Переход между категориями меню</a:t>
            </a:r>
          </a:p>
          <a:p>
            <a:pPr>
              <a:buBlip>
                <a:blip r:embed="rId2"/>
              </a:buBlip>
            </a:pPr>
            <a:r>
              <a:rPr lang="ru-RU" sz="4400" dirty="0">
                <a:solidFill>
                  <a:srgbClr val="333333"/>
                </a:solidFill>
              </a:rPr>
              <a:t>«Печать» талона</a:t>
            </a:r>
          </a:p>
          <a:p>
            <a:pPr>
              <a:buBlip>
                <a:blip r:embed="rId2"/>
              </a:buBlip>
            </a:pPr>
            <a:r>
              <a:rPr lang="ru-RU" sz="4400" b="0" i="0" dirty="0">
                <a:solidFill>
                  <a:srgbClr val="333333"/>
                </a:solidFill>
                <a:effectLst/>
              </a:rPr>
              <a:t>Выбор ближайших к вам отделений</a:t>
            </a:r>
          </a:p>
          <a:p>
            <a:pPr>
              <a:buBlip>
                <a:blip r:embed="rId2"/>
              </a:buBlip>
            </a:pPr>
            <a:endParaRPr lang="ru-RU" sz="4400" dirty="0">
              <a:solidFill>
                <a:srgbClr val="333333"/>
              </a:solidFill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555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313883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DonIT Terminal</a:t>
            </a:r>
            <a:endParaRPr lang="ru-RU" sz="26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467065" y="1387475"/>
            <a:ext cx="16198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Соответствие тех. заданию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603856-1748-488F-AF3C-2C1DAF421AE0}"/>
              </a:ext>
            </a:extLst>
          </p:cNvPr>
          <p:cNvSpPr txBox="1"/>
          <p:nvPr/>
        </p:nvSpPr>
        <p:spPr>
          <a:xfrm>
            <a:off x="1467065" y="2835275"/>
            <a:ext cx="171955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333333"/>
                </a:solidFill>
              </a:rPr>
              <a:t>Был разработан макет терминала, с категориями и подкатегориями выбора. Так же, разработан бот, имеющий меню перехода по категориям услуг отделений.</a:t>
            </a:r>
          </a:p>
          <a:p>
            <a:pPr marL="0" indent="0">
              <a:buNone/>
            </a:pPr>
            <a:endParaRPr lang="ru-RU" sz="44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ru-RU" sz="44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96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313883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DonIT Terminal</a:t>
            </a:r>
            <a:endParaRPr lang="ru-RU" sz="26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467065" y="1387475"/>
            <a:ext cx="16198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Демонстрация проекта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2D6024-2530-40C1-8F88-40B2849E3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41040" y="3022578"/>
            <a:ext cx="8728849" cy="50539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AECDB1-17E5-4796-B53A-465004242B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0143771" y="3022157"/>
            <a:ext cx="8728849" cy="5054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521C081-4AFA-4D9D-89C3-1BC98939D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134162" y="3022577"/>
            <a:ext cx="8703274" cy="505398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E7472B2-FE05-48D8-BBAD-896C5E0C9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430888" y="3022578"/>
            <a:ext cx="8721696" cy="505397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663C4FA-BF3D-4635-A80E-C52BC400C75F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l="-54" t="-321" r="-54" b="-321"/>
          <a:stretch/>
        </p:blipFill>
        <p:spPr>
          <a:xfrm>
            <a:off x="28832949" y="3010535"/>
            <a:ext cx="8730000" cy="50544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A4BB837-8440-42FD-9272-FA066F7EA0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3043" y="11310477"/>
            <a:ext cx="8678013" cy="50190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C8714C-A5A2-4E97-AD42-01FE1D01EAD7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7560250" y="2915477"/>
            <a:ext cx="8730000" cy="502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9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71E-6 4.45817E-6 L 0.51224 4.458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0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503E-6 4.45817E-6 L -0.48405 4.458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9052E-6 -2.5772E-6 L -0.91654 -2.5772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49589E-7 4.45817E-6 L 0.9343 4.4581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8054E-8 2.9927E-6 L -1.34973 0.0106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91" y="53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3999E-6 4.45817E-6 L 1.36765 4.45817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8054E-8 2.9927E-6 L -7.58054E-8 0.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11567E-6 L 5.55112E-17 -0.7488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313883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DonIT Terminal</a:t>
            </a:r>
            <a:endParaRPr lang="ru-RU" sz="26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467065" y="1387475"/>
            <a:ext cx="16198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Состав команды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603856-1748-488F-AF3C-2C1DAF421AE0}"/>
              </a:ext>
            </a:extLst>
          </p:cNvPr>
          <p:cNvSpPr txBox="1"/>
          <p:nvPr/>
        </p:nvSpPr>
        <p:spPr>
          <a:xfrm>
            <a:off x="1467065" y="2835275"/>
            <a:ext cx="162498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333333"/>
                </a:solidFill>
              </a:rPr>
              <a:t>Калашник Данила – капитан, программист </a:t>
            </a:r>
            <a:r>
              <a:rPr lang="en-US" sz="4400" dirty="0">
                <a:solidFill>
                  <a:srgbClr val="333333"/>
                </a:solidFill>
              </a:rPr>
              <a:t>Web</a:t>
            </a:r>
            <a:endParaRPr lang="ru-RU" sz="44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ru-RU" sz="44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ru-RU" sz="4400" dirty="0">
                <a:solidFill>
                  <a:srgbClr val="333333"/>
                </a:solidFill>
              </a:rPr>
              <a:t>Старинцев Сергей – участник, программист Базы данных</a:t>
            </a:r>
          </a:p>
          <a:p>
            <a:pPr marL="0" indent="0">
              <a:buNone/>
            </a:pPr>
            <a:endParaRPr lang="ru-RU" sz="44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ru-RU" sz="4400" dirty="0">
                <a:solidFill>
                  <a:srgbClr val="333333"/>
                </a:solidFill>
              </a:rPr>
              <a:t>Головин Данил – участник, программист</a:t>
            </a:r>
            <a:r>
              <a:rPr lang="en-US" sz="4400" dirty="0">
                <a:solidFill>
                  <a:srgbClr val="333333"/>
                </a:solidFill>
              </a:rPr>
              <a:t> Python</a:t>
            </a:r>
            <a:endParaRPr lang="ru-RU" sz="4400" dirty="0">
              <a:solidFill>
                <a:srgbClr val="333333"/>
              </a:solidFill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194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556280" y="646967"/>
            <a:ext cx="1382395" cy="1383030"/>
          </a:xfrm>
          <a:custGeom>
            <a:avLst/>
            <a:gdLst/>
            <a:ahLst/>
            <a:cxnLst/>
            <a:rect l="l" t="t" r="r" b="b"/>
            <a:pathLst>
              <a:path w="1382395" h="1383030">
                <a:moveTo>
                  <a:pt x="1382153" y="495"/>
                </a:moveTo>
                <a:lnTo>
                  <a:pt x="1371688" y="495"/>
                </a:lnTo>
                <a:lnTo>
                  <a:pt x="1371688" y="10972"/>
                </a:lnTo>
                <a:lnTo>
                  <a:pt x="1371688" y="1372209"/>
                </a:lnTo>
                <a:lnTo>
                  <a:pt x="10477" y="1372209"/>
                </a:lnTo>
                <a:lnTo>
                  <a:pt x="10477" y="10972"/>
                </a:lnTo>
                <a:lnTo>
                  <a:pt x="1371688" y="10972"/>
                </a:lnTo>
                <a:lnTo>
                  <a:pt x="1371688" y="495"/>
                </a:lnTo>
                <a:lnTo>
                  <a:pt x="10477" y="495"/>
                </a:lnTo>
                <a:lnTo>
                  <a:pt x="10477" y="0"/>
                </a:lnTo>
                <a:lnTo>
                  <a:pt x="0" y="0"/>
                </a:lnTo>
                <a:lnTo>
                  <a:pt x="0" y="1383030"/>
                </a:lnTo>
                <a:lnTo>
                  <a:pt x="10477" y="1383030"/>
                </a:lnTo>
                <a:lnTo>
                  <a:pt x="10477" y="1382687"/>
                </a:lnTo>
                <a:lnTo>
                  <a:pt x="1371688" y="1382687"/>
                </a:lnTo>
                <a:lnTo>
                  <a:pt x="1382153" y="1382687"/>
                </a:lnTo>
                <a:lnTo>
                  <a:pt x="1382153" y="1372209"/>
                </a:lnTo>
                <a:lnTo>
                  <a:pt x="1382153" y="10972"/>
                </a:lnTo>
                <a:lnTo>
                  <a:pt x="1382153" y="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 rotWithShape="1">
          <a:blip r:embed="rId2" cstate="print"/>
          <a:srcRect b="62797"/>
          <a:stretch/>
        </p:blipFill>
        <p:spPr>
          <a:xfrm>
            <a:off x="9658473" y="558006"/>
            <a:ext cx="3178007" cy="1459291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CBDF1B-D158-4226-BA03-FFFDDD4CF4B3}"/>
              </a:ext>
            </a:extLst>
          </p:cNvPr>
          <p:cNvSpPr/>
          <p:nvPr/>
        </p:nvSpPr>
        <p:spPr>
          <a:xfrm>
            <a:off x="10556280" y="646967"/>
            <a:ext cx="1382395" cy="1384447"/>
          </a:xfrm>
          <a:prstGeom prst="rect">
            <a:avLst/>
          </a:prstGeom>
          <a:solidFill>
            <a:srgbClr val="2A897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5F1D8066-3C83-4F29-AFA5-AFD71E5D3BFC}"/>
              </a:ext>
            </a:extLst>
          </p:cNvPr>
          <p:cNvPicPr/>
          <p:nvPr/>
        </p:nvPicPr>
        <p:blipFill rotWithShape="1">
          <a:blip r:embed="rId2" cstate="print"/>
          <a:srcRect l="28511" t="1547" r="27619" b="62797"/>
          <a:stretch/>
        </p:blipFill>
        <p:spPr>
          <a:xfrm>
            <a:off x="10534871" y="625774"/>
            <a:ext cx="1394186" cy="13985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5BEFBD-8395-4F0E-B2D3-F23866494C54}"/>
              </a:ext>
            </a:extLst>
          </p:cNvPr>
          <p:cNvSpPr txBox="1"/>
          <p:nvPr/>
        </p:nvSpPr>
        <p:spPr>
          <a:xfrm>
            <a:off x="679450" y="7459901"/>
            <a:ext cx="1432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DonIT Terminal</a:t>
            </a:r>
            <a:endParaRPr lang="ru-RU" sz="5000" b="1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82223-31C4-4118-BC35-CC91EFCD6D31}"/>
              </a:ext>
            </a:extLst>
          </p:cNvPr>
          <p:cNvSpPr txBox="1"/>
          <p:nvPr/>
        </p:nvSpPr>
        <p:spPr>
          <a:xfrm>
            <a:off x="679450" y="6875126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DonIT</a:t>
            </a:r>
            <a:endParaRPr lang="ru-RU" sz="3200" dirty="0">
              <a:solidFill>
                <a:schemeClr val="bg1"/>
              </a:solidFill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E933AA1-4DE8-4C86-8ACC-C8B33C9F6CF8}"/>
              </a:ext>
            </a:extLst>
          </p:cNvPr>
          <p:cNvSpPr/>
          <p:nvPr/>
        </p:nvSpPr>
        <p:spPr>
          <a:xfrm>
            <a:off x="7080250" y="344487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FF402C0-9FE2-41E5-8AB1-ACFD5C43A6AC}"/>
              </a:ext>
            </a:extLst>
          </p:cNvPr>
          <p:cNvSpPr/>
          <p:nvPr/>
        </p:nvSpPr>
        <p:spPr>
          <a:xfrm>
            <a:off x="9556750" y="67680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4066D1F-C3BE-4F08-A07C-F52E2BC1B184}"/>
              </a:ext>
            </a:extLst>
          </p:cNvPr>
          <p:cNvSpPr/>
          <p:nvPr/>
        </p:nvSpPr>
        <p:spPr>
          <a:xfrm>
            <a:off x="15720850" y="920685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636C7CEC-481E-4C52-9B37-D202A9F55E9D}"/>
              </a:ext>
            </a:extLst>
          </p:cNvPr>
          <p:cNvSpPr/>
          <p:nvPr/>
        </p:nvSpPr>
        <p:spPr>
          <a:xfrm>
            <a:off x="19787122" y="67680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F385AF36-E6B4-4C1E-B2C1-60909937B716}"/>
              </a:ext>
            </a:extLst>
          </p:cNvPr>
          <p:cNvSpPr/>
          <p:nvPr/>
        </p:nvSpPr>
        <p:spPr>
          <a:xfrm>
            <a:off x="14213050" y="5730875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AF7E0858-FAA8-4798-B20F-433300773053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15797050" y="6540875"/>
            <a:ext cx="0" cy="2665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ABFB195-D816-4CF1-853B-6494A2794B27}"/>
              </a:ext>
            </a:extLst>
          </p:cNvPr>
          <p:cNvCxnSpPr>
            <a:cxnSpLocks/>
            <a:stCxn id="21" idx="0"/>
            <a:endCxn id="29" idx="0"/>
          </p:cNvCxnSpPr>
          <p:nvPr/>
        </p:nvCxnSpPr>
        <p:spPr>
          <a:xfrm flipH="1">
            <a:off x="10424950" y="5730875"/>
            <a:ext cx="4580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Дуга 28">
            <a:extLst>
              <a:ext uri="{FF2B5EF4-FFF2-40B4-BE49-F238E27FC236}">
                <a16:creationId xmlns:a16="http://schemas.microsoft.com/office/drawing/2014/main" id="{51F087A8-96C6-47F2-9AD2-2B97A1C0E1C9}"/>
              </a:ext>
            </a:extLst>
          </p:cNvPr>
          <p:cNvSpPr/>
          <p:nvPr/>
        </p:nvSpPr>
        <p:spPr>
          <a:xfrm rot="10800000">
            <a:off x="9632950" y="4110875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BF94151-8D87-47B8-99D6-3BBCFF163E14}"/>
              </a:ext>
            </a:extLst>
          </p:cNvPr>
          <p:cNvCxnSpPr>
            <a:cxnSpLocks/>
            <a:stCxn id="29" idx="2"/>
            <a:endCxn id="16" idx="4"/>
          </p:cNvCxnSpPr>
          <p:nvPr/>
        </p:nvCxnSpPr>
        <p:spPr>
          <a:xfrm flipV="1">
            <a:off x="9632950" y="829206"/>
            <a:ext cx="0" cy="40916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18B8ED8-0609-4E50-811C-9978230A7A99}"/>
              </a:ext>
            </a:extLst>
          </p:cNvPr>
          <p:cNvCxnSpPr>
            <a:cxnSpLocks/>
            <a:stCxn id="38" idx="2"/>
            <a:endCxn id="16" idx="2"/>
          </p:cNvCxnSpPr>
          <p:nvPr/>
        </p:nvCxnSpPr>
        <p:spPr>
          <a:xfrm>
            <a:off x="7987612" y="753006"/>
            <a:ext cx="1569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Дуга 37">
            <a:extLst>
              <a:ext uri="{FF2B5EF4-FFF2-40B4-BE49-F238E27FC236}">
                <a16:creationId xmlns:a16="http://schemas.microsoft.com/office/drawing/2014/main" id="{E319C564-2969-424A-A2BA-6586A90A4EC5}"/>
              </a:ext>
            </a:extLst>
          </p:cNvPr>
          <p:cNvSpPr/>
          <p:nvPr/>
        </p:nvSpPr>
        <p:spPr>
          <a:xfrm rot="16200000">
            <a:off x="7195612" y="735006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904D942-88AB-4ACE-9B32-A7CDC757D326}"/>
              </a:ext>
            </a:extLst>
          </p:cNvPr>
          <p:cNvCxnSpPr>
            <a:cxnSpLocks/>
            <a:stCxn id="38" idx="0"/>
            <a:endCxn id="15" idx="0"/>
          </p:cNvCxnSpPr>
          <p:nvPr/>
        </p:nvCxnSpPr>
        <p:spPr>
          <a:xfrm flipH="1">
            <a:off x="7156450" y="1545006"/>
            <a:ext cx="21162" cy="18998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Дуга 42">
            <a:extLst>
              <a:ext uri="{FF2B5EF4-FFF2-40B4-BE49-F238E27FC236}">
                <a16:creationId xmlns:a16="http://schemas.microsoft.com/office/drawing/2014/main" id="{51FF2353-A365-44B9-A87E-F17904887BF6}"/>
              </a:ext>
            </a:extLst>
          </p:cNvPr>
          <p:cNvSpPr/>
          <p:nvPr/>
        </p:nvSpPr>
        <p:spPr>
          <a:xfrm rot="5400000">
            <a:off x="18261322" y="7681056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78AB5C4E-9EDF-4100-910E-580BDAA428B2}"/>
              </a:ext>
            </a:extLst>
          </p:cNvPr>
          <p:cNvCxnSpPr>
            <a:cxnSpLocks/>
            <a:stCxn id="43" idx="2"/>
            <a:endCxn id="17" idx="6"/>
          </p:cNvCxnSpPr>
          <p:nvPr/>
        </p:nvCxnSpPr>
        <p:spPr>
          <a:xfrm flipH="1">
            <a:off x="15873250" y="9283056"/>
            <a:ext cx="3180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A5D7DB79-3581-470D-9D05-477FF6A4A3F7}"/>
              </a:ext>
            </a:extLst>
          </p:cNvPr>
          <p:cNvCxnSpPr>
            <a:cxnSpLocks/>
            <a:stCxn id="18" idx="4"/>
            <a:endCxn id="43" idx="0"/>
          </p:cNvCxnSpPr>
          <p:nvPr/>
        </p:nvCxnSpPr>
        <p:spPr>
          <a:xfrm>
            <a:off x="19863322" y="829206"/>
            <a:ext cx="0" cy="7661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F50A7B-616B-4DFC-A33C-D31769CA3FC7}"/>
              </a:ext>
            </a:extLst>
          </p:cNvPr>
          <p:cNvSpPr txBox="1"/>
          <p:nvPr/>
        </p:nvSpPr>
        <p:spPr>
          <a:xfrm>
            <a:off x="6851650" y="369122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37DCEF-8F63-4E77-9B99-CC068AD2A41F}"/>
              </a:ext>
            </a:extLst>
          </p:cNvPr>
          <p:cNvSpPr txBox="1"/>
          <p:nvPr/>
        </p:nvSpPr>
        <p:spPr>
          <a:xfrm>
            <a:off x="9813425" y="52659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BC64BD-2A3B-47AF-A707-1254444E09DB}"/>
              </a:ext>
            </a:extLst>
          </p:cNvPr>
          <p:cNvSpPr txBox="1"/>
          <p:nvPr/>
        </p:nvSpPr>
        <p:spPr>
          <a:xfrm>
            <a:off x="15492250" y="943545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E14F1D-E7A0-4A2A-9E78-AC25356F7B19}"/>
              </a:ext>
            </a:extLst>
          </p:cNvPr>
          <p:cNvSpPr txBox="1"/>
          <p:nvPr/>
        </p:nvSpPr>
        <p:spPr>
          <a:xfrm>
            <a:off x="19164761" y="59573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AC5E6C-AEDE-464C-8D3D-426304D37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195" y="277576"/>
            <a:ext cx="6440792" cy="8050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CD0F7F-D43A-4D09-8651-00071D8085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3" t="4833" r="10859" b="19214"/>
          <a:stretch/>
        </p:blipFill>
        <p:spPr>
          <a:xfrm>
            <a:off x="348728" y="1287651"/>
            <a:ext cx="1903796" cy="143907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5793480-BC37-42D6-9E07-C6F5F41CA1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93" y="1287651"/>
            <a:ext cx="3059596" cy="14390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590DE6-F7D5-486D-8399-627EA0DBB664}"/>
              </a:ext>
            </a:extLst>
          </p:cNvPr>
          <p:cNvSpPr txBox="1"/>
          <p:nvPr/>
        </p:nvSpPr>
        <p:spPr>
          <a:xfrm>
            <a:off x="9675907" y="2891702"/>
            <a:ext cx="10058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НА ЭТОМ СЛАЙДЕ МОЖНО РАЗМЕСТИТЬ ССЫЛКИ НА </a:t>
            </a:r>
            <a:r>
              <a:rPr lang="en-US" sz="3200" dirty="0">
                <a:solidFill>
                  <a:schemeClr val="bg1"/>
                </a:solidFill>
              </a:rPr>
              <a:t>GITHUB </a:t>
            </a:r>
            <a:r>
              <a:rPr lang="ru-RU" sz="3200" dirty="0">
                <a:solidFill>
                  <a:schemeClr val="bg1"/>
                </a:solidFill>
              </a:rPr>
              <a:t>ВАШЕГО ПРОЕКТА И ЕГО ДЕМО-ВЕРСИЮ (НЕ ЗАБУДЬТЕ УДАЛИТЬ ЭТОТ БЛОК)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52CCA-B4D3-4EED-B854-9E6A10361D6A}"/>
              </a:ext>
            </a:extLst>
          </p:cNvPr>
          <p:cNvSpPr txBox="1"/>
          <p:nvPr/>
        </p:nvSpPr>
        <p:spPr>
          <a:xfrm>
            <a:off x="679449" y="8167890"/>
            <a:ext cx="510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A7F6C"/>
                </a:solidFill>
                <a:hlinkClick r:id="rId7"/>
              </a:rPr>
              <a:t>Github</a:t>
            </a:r>
            <a:r>
              <a:rPr lang="en-US" sz="3600" dirty="0">
                <a:solidFill>
                  <a:srgbClr val="2A7F6C"/>
                </a:solidFill>
                <a:hlinkClick r:id="rId7"/>
              </a:rPr>
              <a:t> </a:t>
            </a:r>
            <a:r>
              <a:rPr lang="ru-RU" sz="3600" dirty="0">
                <a:solidFill>
                  <a:srgbClr val="2A7F6C"/>
                </a:solidFill>
                <a:hlinkClick r:id="rId7"/>
              </a:rPr>
              <a:t>Проект</a:t>
            </a:r>
            <a:endParaRPr lang="ru-RU" sz="3600" dirty="0">
              <a:solidFill>
                <a:srgbClr val="2A7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37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Другая 3">
      <a:dk1>
        <a:srgbClr val="F4F4F4"/>
      </a:dk1>
      <a:lt1>
        <a:srgbClr val="1B1C21"/>
      </a:lt1>
      <a:dk2>
        <a:srgbClr val="F4F4F4"/>
      </a:dk2>
      <a:lt2>
        <a:srgbClr val="C8C9CA"/>
      </a:lt2>
      <a:accent1>
        <a:srgbClr val="402FFF"/>
      </a:accent1>
      <a:accent2>
        <a:srgbClr val="EC1D35"/>
      </a:accent2>
      <a:accent3>
        <a:srgbClr val="EDEDED"/>
      </a:accent3>
      <a:accent4>
        <a:srgbClr val="FFC000"/>
      </a:accent4>
      <a:accent5>
        <a:srgbClr val="5B9BD5"/>
      </a:accent5>
      <a:accent6>
        <a:srgbClr val="70AD47"/>
      </a:accent6>
      <a:hlink>
        <a:srgbClr val="402FFF"/>
      </a:hlink>
      <a:folHlink>
        <a:srgbClr val="1B1C21"/>
      </a:folHlink>
    </a:clrScheme>
    <a:fontScheme name="JetBrainsMono">
      <a:majorFont>
        <a:latin typeface="JetBrains Mono"/>
        <a:ea typeface=""/>
        <a:cs typeface=""/>
      </a:majorFont>
      <a:minorFont>
        <a:latin typeface="JetBrains Mon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3725</TotalTime>
  <Words>186</Words>
  <Application>Microsoft Office PowerPoint</Application>
  <PresentationFormat>Произвольный</PresentationFormat>
  <Paragraphs>47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JetBrains Mono</vt:lpstr>
      <vt:lpstr>JetBrains Mono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Dominusanct</dc:creator>
  <cp:lastModifiedBy>Данила Калашник</cp:lastModifiedBy>
  <cp:revision>19</cp:revision>
  <dcterms:created xsi:type="dcterms:W3CDTF">2024-04-22T15:51:02Z</dcterms:created>
  <dcterms:modified xsi:type="dcterms:W3CDTF">2024-10-20T12:31:11Z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2024-04-22T00:00:00Z</vt:filetime>
  </property>
</Properties>
</file>