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2"/>
    <p:sldId id="257" r:id="rId3"/>
    <p:sldId id="273" r:id="rId4"/>
    <p:sldId id="272" r:id="rId5"/>
    <p:sldId id="276" r:id="rId6"/>
    <p:sldId id="277" r:id="rId7"/>
    <p:sldId id="278" r:id="rId8"/>
    <p:sldId id="279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а Калашник" initials="ДК" lastIdx="2" clrIdx="0">
    <p:extLst>
      <p:ext uri="{19B8F6BF-5375-455C-9EA6-DF929625EA0E}">
        <p15:presenceInfo xmlns:p15="http://schemas.microsoft.com/office/powerpoint/2012/main" userId="f368cfa391894e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F6C"/>
    <a:srgbClr val="D9D9D9"/>
    <a:srgbClr val="DEDEDE"/>
    <a:srgbClr val="EDEDED"/>
    <a:srgbClr val="EC1D35"/>
    <a:srgbClr val="246755"/>
    <a:srgbClr val="2FAD97"/>
    <a:srgbClr val="2A8975"/>
    <a:srgbClr val="225141"/>
    <a:srgbClr val="277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2472" autoAdjust="0"/>
  </p:normalViewPr>
  <p:slideViewPr>
    <p:cSldViewPr>
      <p:cViewPr varScale="1">
        <p:scale>
          <a:sx n="65" d="100"/>
          <a:sy n="65" d="100"/>
        </p:scale>
        <p:origin x="5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0T15:27:00.614" idx="1">
    <p:pos x="10" y="10"/>
    <p:text>Присутствует анимация для показа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9EB8-DD02-4EE0-8179-26A348F25DF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9AB9-DBCF-485D-9551-2D590ECCF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9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AB9-DBCF-485D-9551-2D590ECCF2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AB9-DBCF-485D-9551-2D590ECCF2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4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B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comments" Target="../comments/comment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hyperlink" Target="https://github.com/Ninjuster/team_Don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BEFBD-8395-4F0E-B2D3-F23866494C54}"/>
              </a:ext>
            </a:extLst>
          </p:cNvPr>
          <p:cNvSpPr txBox="1"/>
          <p:nvPr/>
        </p:nvSpPr>
        <p:spPr>
          <a:xfrm>
            <a:off x="679450" y="7459901"/>
            <a:ext cx="1432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5000" b="1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2223-31C4-4118-BC35-CC91EFCD6D31}"/>
              </a:ext>
            </a:extLst>
          </p:cNvPr>
          <p:cNvSpPr txBox="1"/>
          <p:nvPr/>
        </p:nvSpPr>
        <p:spPr>
          <a:xfrm>
            <a:off x="679450" y="687512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DonIT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Описание проекта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66372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ПРОБЛЕМА:</a:t>
            </a:r>
            <a:r>
              <a:rPr lang="en-US" sz="4400" dirty="0">
                <a:solidFill>
                  <a:srgbClr val="333333"/>
                </a:solidFill>
              </a:rPr>
              <a:t> </a:t>
            </a:r>
            <a:r>
              <a:rPr lang="ru-RU" sz="3600" dirty="0">
                <a:solidFill>
                  <a:srgbClr val="333333"/>
                </a:solidFill>
              </a:rPr>
              <a:t>В сфере оказания услуг отсутствуют чёткие системы управления потоком клиентов.</a:t>
            </a: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РЕАЛИЗАЦИЯ: </a:t>
            </a:r>
            <a:r>
              <a:rPr lang="en-US" sz="3600" dirty="0">
                <a:solidFill>
                  <a:srgbClr val="333333"/>
                </a:solidFill>
              </a:rPr>
              <a:t>Telegram-</a:t>
            </a:r>
            <a:r>
              <a:rPr lang="ru-RU" sz="3600" dirty="0">
                <a:solidFill>
                  <a:srgbClr val="333333"/>
                </a:solidFill>
              </a:rPr>
              <a:t>Бот и сайт-терминал.</a:t>
            </a: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ЦЕННОСТЬ: </a:t>
            </a:r>
            <a:r>
              <a:rPr lang="ru-RU" sz="3600" dirty="0">
                <a:solidFill>
                  <a:srgbClr val="333333"/>
                </a:solidFill>
              </a:rPr>
              <a:t>Лёгкая масштабируемость, снижение нагрузки на персонал, оптимизация процесса обслуживания клиентов.</a:t>
            </a:r>
            <a:endParaRPr lang="ru-RU" sz="4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Техническая информация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ython Basic Rounded Flat icon">
            <a:extLst>
              <a:ext uri="{FF2B5EF4-FFF2-40B4-BE49-F238E27FC236}">
                <a16:creationId xmlns:a16="http://schemas.microsoft.com/office/drawing/2014/main" id="{5B241153-C683-4273-83A0-1E347FF4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23" y="3519881"/>
            <a:ext cx="2019302" cy="20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, server, database, elephant icon - Download on Iconfinder">
            <a:extLst>
              <a:ext uri="{FF2B5EF4-FFF2-40B4-BE49-F238E27FC236}">
                <a16:creationId xmlns:a16="http://schemas.microsoft.com/office/drawing/2014/main" id="{1D14C8AB-E515-4DB1-9943-5C81246E4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8" t="-1478" r="-1478" b="-1478"/>
          <a:stretch/>
        </p:blipFill>
        <p:spPr bwMode="auto">
          <a:xfrm>
            <a:off x="8680450" y="3489884"/>
            <a:ext cx="2079296" cy="20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FDC022-14EF-46CB-BBEF-FF8FA756F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158" y="3472330"/>
            <a:ext cx="5159589" cy="2114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96217-EABF-44F2-BF71-F997B5CFDD11}"/>
              </a:ext>
            </a:extLst>
          </p:cNvPr>
          <p:cNvSpPr txBox="1"/>
          <p:nvPr/>
        </p:nvSpPr>
        <p:spPr>
          <a:xfrm>
            <a:off x="4221223" y="5538001"/>
            <a:ext cx="201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Python</a:t>
            </a:r>
            <a:endParaRPr lang="ru-RU" sz="3600" dirty="0">
              <a:solidFill>
                <a:srgbClr val="2A7F6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751DF-9DBE-4751-9B12-A8FD95CF903D}"/>
              </a:ext>
            </a:extLst>
          </p:cNvPr>
          <p:cNvSpPr txBox="1"/>
          <p:nvPr/>
        </p:nvSpPr>
        <p:spPr>
          <a:xfrm>
            <a:off x="8258377" y="5538001"/>
            <a:ext cx="293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Postgre_SQL</a:t>
            </a:r>
            <a:endParaRPr lang="ru-RU" sz="3600" dirty="0">
              <a:solidFill>
                <a:srgbClr val="2A7F6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A9EC5-2C7C-4198-B9E9-AC1F94A3ADF6}"/>
              </a:ext>
            </a:extLst>
          </p:cNvPr>
          <p:cNvSpPr txBox="1"/>
          <p:nvPr/>
        </p:nvSpPr>
        <p:spPr>
          <a:xfrm>
            <a:off x="12910986" y="5538001"/>
            <a:ext cx="443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SQL_Alchemy</a:t>
            </a:r>
            <a:endParaRPr lang="ru-RU" sz="3600" dirty="0">
              <a:solidFill>
                <a:srgbClr val="2A7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231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Функционал и фичи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7195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Основные возможности:</a:t>
            </a:r>
          </a:p>
          <a:p>
            <a:pPr>
              <a:buBlip>
                <a:blip r:embed="rId2"/>
              </a:buBlip>
            </a:pPr>
            <a:r>
              <a:rPr lang="ru-RU" sz="4400" b="0" i="0" dirty="0">
                <a:solidFill>
                  <a:srgbClr val="333333"/>
                </a:solidFill>
                <a:effectLst/>
              </a:rPr>
              <a:t>Переход между категориями меню</a:t>
            </a:r>
          </a:p>
          <a:p>
            <a:pPr>
              <a:buBlip>
                <a:blip r:embed="rId2"/>
              </a:buBlip>
            </a:pPr>
            <a:r>
              <a:rPr lang="ru-RU" sz="4400" dirty="0">
                <a:solidFill>
                  <a:srgbClr val="333333"/>
                </a:solidFill>
              </a:rPr>
              <a:t>«Печать» талона</a:t>
            </a:r>
          </a:p>
          <a:p>
            <a:pPr>
              <a:buBlip>
                <a:blip r:embed="rId2"/>
              </a:buBlip>
            </a:pPr>
            <a:r>
              <a:rPr lang="ru-RU" sz="4400" b="0" i="0" dirty="0">
                <a:solidFill>
                  <a:srgbClr val="333333"/>
                </a:solidFill>
                <a:effectLst/>
              </a:rPr>
              <a:t>Выбор ближайших к вам отделений</a:t>
            </a:r>
          </a:p>
          <a:p>
            <a:pPr>
              <a:buBlip>
                <a:blip r:embed="rId2"/>
              </a:buBlip>
            </a:pPr>
            <a:endParaRPr lang="ru-RU" sz="4400" dirty="0">
              <a:solidFill>
                <a:srgbClr val="333333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5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Соответствие тех. заданию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7195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Был разработан макет терминала, с категориями и подкатегориями выбора. Так же, разработан бот, имеющий меню перехода по категориям услуг отделений.</a:t>
            </a: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6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2D6024-2530-40C1-8F88-40B2849E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1040" y="3022578"/>
            <a:ext cx="8728849" cy="5053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ECDB1-17E5-4796-B53A-465004242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143771" y="3022157"/>
            <a:ext cx="8728849" cy="505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21C081-4AFA-4D9D-89C3-1BC98939D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134162" y="3022577"/>
            <a:ext cx="8703274" cy="50539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7472B2-FE05-48D8-BBAD-896C5E0C9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430888" y="3022578"/>
            <a:ext cx="8721696" cy="50539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663C4FA-BF3D-4635-A80E-C52BC400C75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-54" t="-321" r="-54" b="-321"/>
          <a:stretch/>
        </p:blipFill>
        <p:spPr>
          <a:xfrm>
            <a:off x="28832949" y="3010535"/>
            <a:ext cx="8730000" cy="50544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A4BB837-8440-42FD-9272-FA066F7EA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3043" y="11310477"/>
            <a:ext cx="8678013" cy="5019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C8714C-A5A2-4E97-AD42-01FE1D01EAD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560250" y="2915477"/>
            <a:ext cx="8730000" cy="50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71E-6 4.45817E-6 L 0.51224 4.458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503E-6 4.45817E-6 L -0.48405 4.458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052E-6 -2.5772E-6 L -0.91654 -2.577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49589E-7 4.45817E-6 L 0.9343 4.4581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8054E-8 2.9927E-6 L -1.34973 0.0106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91" y="5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999E-6 4.45817E-6 L 1.36765 4.4581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8054E-8 2.9927E-6 L -7.58054E-8 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11567E-6 L 5.55112E-17 -0.7488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Состав команды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62498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Калашник Данила – капитан, программист </a:t>
            </a:r>
            <a:r>
              <a:rPr lang="en-US" sz="4400" dirty="0">
                <a:solidFill>
                  <a:srgbClr val="333333"/>
                </a:solidFill>
              </a:rPr>
              <a:t>Web</a:t>
            </a: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Старинцев Сергей – участник, программист Базы данных</a:t>
            </a: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Головин Данил – участник, программист</a:t>
            </a:r>
            <a:r>
              <a:rPr lang="en-US" sz="4400" dirty="0">
                <a:solidFill>
                  <a:srgbClr val="333333"/>
                </a:solidFill>
              </a:rPr>
              <a:t> Python</a:t>
            </a:r>
            <a:endParaRPr lang="ru-RU" sz="4400" dirty="0">
              <a:solidFill>
                <a:srgbClr val="333333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9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BEFBD-8395-4F0E-B2D3-F23866494C54}"/>
              </a:ext>
            </a:extLst>
          </p:cNvPr>
          <p:cNvSpPr txBox="1"/>
          <p:nvPr/>
        </p:nvSpPr>
        <p:spPr>
          <a:xfrm>
            <a:off x="679450" y="7459901"/>
            <a:ext cx="1432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5000" b="1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2223-31C4-4118-BC35-CC91EFCD6D31}"/>
              </a:ext>
            </a:extLst>
          </p:cNvPr>
          <p:cNvSpPr txBox="1"/>
          <p:nvPr/>
        </p:nvSpPr>
        <p:spPr>
          <a:xfrm>
            <a:off x="679450" y="687512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DonIT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590DE6-F7D5-486D-8399-627EA0DBB664}"/>
              </a:ext>
            </a:extLst>
          </p:cNvPr>
          <p:cNvSpPr txBox="1"/>
          <p:nvPr/>
        </p:nvSpPr>
        <p:spPr>
          <a:xfrm>
            <a:off x="9675907" y="2891702"/>
            <a:ext cx="1005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НА ЭТОМ СЛАЙДЕ МОЖНО РАЗМЕСТИТЬ ССЫЛКИ НА </a:t>
            </a:r>
            <a:r>
              <a:rPr lang="en-US" sz="3200" dirty="0">
                <a:solidFill>
                  <a:schemeClr val="bg1"/>
                </a:solidFill>
              </a:rPr>
              <a:t>GITHUB </a:t>
            </a:r>
            <a:r>
              <a:rPr lang="ru-RU" sz="3200" dirty="0">
                <a:solidFill>
                  <a:schemeClr val="bg1"/>
                </a:solidFill>
              </a:rPr>
              <a:t>ВАШЕГО ПРОЕКТА И ЕГО ДЕМО-ВЕРСИЮ (НЕ ЗАБУДЬТЕ УДАЛИТЬ ЭТОТ БЛОК)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52CCA-B4D3-4EED-B854-9E6A10361D6A}"/>
              </a:ext>
            </a:extLst>
          </p:cNvPr>
          <p:cNvSpPr txBox="1"/>
          <p:nvPr/>
        </p:nvSpPr>
        <p:spPr>
          <a:xfrm>
            <a:off x="679449" y="8167890"/>
            <a:ext cx="51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A7F6C"/>
                </a:solidFill>
                <a:hlinkClick r:id="rId7"/>
              </a:rPr>
              <a:t>Github</a:t>
            </a:r>
            <a:r>
              <a:rPr lang="en-US" sz="3600" dirty="0">
                <a:solidFill>
                  <a:srgbClr val="2A7F6C"/>
                </a:solidFill>
                <a:hlinkClick r:id="rId7"/>
              </a:rPr>
              <a:t> </a:t>
            </a:r>
            <a:r>
              <a:rPr lang="ru-RU" sz="3600" dirty="0">
                <a:solidFill>
                  <a:srgbClr val="2A7F6C"/>
                </a:solidFill>
                <a:hlinkClick r:id="rId7"/>
              </a:rPr>
              <a:t>Проект</a:t>
            </a:r>
            <a:endParaRPr lang="ru-RU" sz="3600" dirty="0">
              <a:solidFill>
                <a:srgbClr val="2A7F6C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E57E77-4EB8-4AA5-9D3E-D93A292E6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125" y="6087304"/>
            <a:ext cx="3568098" cy="35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Другая 3">
      <a:dk1>
        <a:srgbClr val="F4F4F4"/>
      </a:dk1>
      <a:lt1>
        <a:srgbClr val="1B1C21"/>
      </a:lt1>
      <a:dk2>
        <a:srgbClr val="F4F4F4"/>
      </a:dk2>
      <a:lt2>
        <a:srgbClr val="C8C9CA"/>
      </a:lt2>
      <a:accent1>
        <a:srgbClr val="402FFF"/>
      </a:accent1>
      <a:accent2>
        <a:srgbClr val="EC1D35"/>
      </a:accent2>
      <a:accent3>
        <a:srgbClr val="EDEDED"/>
      </a:accent3>
      <a:accent4>
        <a:srgbClr val="FFC000"/>
      </a:accent4>
      <a:accent5>
        <a:srgbClr val="5B9BD5"/>
      </a:accent5>
      <a:accent6>
        <a:srgbClr val="70AD47"/>
      </a:accent6>
      <a:hlink>
        <a:srgbClr val="402FFF"/>
      </a:hlink>
      <a:folHlink>
        <a:srgbClr val="1B1C21"/>
      </a:folHlink>
    </a:clrScheme>
    <a:fontScheme name="JetBrainsMono">
      <a:majorFont>
        <a:latin typeface="JetBrains Mono"/>
        <a:ea typeface=""/>
        <a:cs typeface=""/>
      </a:majorFont>
      <a:minorFont>
        <a:latin typeface="JetBrains Mon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186</Words>
  <Application>Microsoft Office PowerPoint</Application>
  <PresentationFormat>Произвольный</PresentationFormat>
  <Paragraphs>47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JetBrains Mono</vt:lpstr>
      <vt:lpstr>JetBrains Mono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Dominusanct</dc:creator>
  <cp:lastModifiedBy>Данила Калашник</cp:lastModifiedBy>
  <cp:revision>20</cp:revision>
  <dcterms:created xsi:type="dcterms:W3CDTF">2024-04-22T15:51:02Z</dcterms:created>
  <dcterms:modified xsi:type="dcterms:W3CDTF">2024-10-20T12:38:28Z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2024-04-22T00:00:00Z</vt:filetime>
  </property>
</Properties>
</file>