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4"/>
  </p:notesMasterIdLst>
  <p:sldIdLst>
    <p:sldId id="258" r:id="rId2"/>
    <p:sldId id="260" r:id="rId3"/>
    <p:sldId id="261" r:id="rId4"/>
    <p:sldId id="263" r:id="rId5"/>
    <p:sldId id="264" r:id="rId6"/>
    <p:sldId id="265" r:id="rId7"/>
    <p:sldId id="266" r:id="rId8"/>
    <p:sldId id="267" r:id="rId9"/>
    <p:sldId id="268" r:id="rId10"/>
    <p:sldId id="270" r:id="rId11"/>
    <p:sldId id="271"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CC"/>
    <a:srgbClr val="006600"/>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1" d="100"/>
          <a:sy n="151" d="100"/>
        </p:scale>
        <p:origin x="65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DD1F3E-D22C-45ED-8BC9-35561B0859BF}" type="datetimeFigureOut">
              <a:rPr lang="en-US" smtClean="0"/>
              <a:t>5/1/2025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C437ED-EC66-4FB5-A8AB-D6CB7766F911}" type="slidenum">
              <a:rPr lang="en-US" smtClean="0"/>
              <a:t>‹#›</a:t>
            </a:fld>
            <a:endParaRPr lang="en-US"/>
          </a:p>
        </p:txBody>
      </p:sp>
    </p:spTree>
    <p:extLst>
      <p:ext uri="{BB962C8B-B14F-4D97-AF65-F5344CB8AC3E}">
        <p14:creationId xmlns:p14="http://schemas.microsoft.com/office/powerpoint/2010/main" val="29578810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C437ED-EC66-4FB5-A8AB-D6CB7766F911}" type="slidenum">
              <a:rPr lang="en-US" smtClean="0"/>
              <a:t>2</a:t>
            </a:fld>
            <a:endParaRPr lang="en-US"/>
          </a:p>
        </p:txBody>
      </p:sp>
    </p:spTree>
    <p:extLst>
      <p:ext uri="{BB962C8B-B14F-4D97-AF65-F5344CB8AC3E}">
        <p14:creationId xmlns:p14="http://schemas.microsoft.com/office/powerpoint/2010/main" val="2628432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906B9-C4AB-09B5-C457-2059537A5C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ADBE17-FB9C-5DB0-36DF-D15D32F2EDB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F1E357-2149-FB13-8AA3-7C893D0F11C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FD1E283-2D37-4916-33DC-A9777DF11829}"/>
              </a:ext>
            </a:extLst>
          </p:cNvPr>
          <p:cNvSpPr>
            <a:spLocks noGrp="1"/>
          </p:cNvSpPr>
          <p:nvPr>
            <p:ph type="sldNum" sz="quarter" idx="5"/>
          </p:nvPr>
        </p:nvSpPr>
        <p:spPr/>
        <p:txBody>
          <a:bodyPr/>
          <a:lstStyle/>
          <a:p>
            <a:fld id="{81C437ED-EC66-4FB5-A8AB-D6CB7766F911}" type="slidenum">
              <a:rPr lang="en-US" smtClean="0"/>
              <a:t>11</a:t>
            </a:fld>
            <a:endParaRPr lang="en-US"/>
          </a:p>
        </p:txBody>
      </p:sp>
    </p:spTree>
    <p:extLst>
      <p:ext uri="{BB962C8B-B14F-4D97-AF65-F5344CB8AC3E}">
        <p14:creationId xmlns:p14="http://schemas.microsoft.com/office/powerpoint/2010/main" val="2869567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BB8BF8-7D4E-D93C-6D96-55B2D955F9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D1C696-C96E-8C8E-E003-5434212B55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3A3BE2-A425-D363-8EC4-424C144EB8C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B480ABA-E8A7-9174-C7CD-CB7A89A733D0}"/>
              </a:ext>
            </a:extLst>
          </p:cNvPr>
          <p:cNvSpPr>
            <a:spLocks noGrp="1"/>
          </p:cNvSpPr>
          <p:nvPr>
            <p:ph type="sldNum" sz="quarter" idx="5"/>
          </p:nvPr>
        </p:nvSpPr>
        <p:spPr/>
        <p:txBody>
          <a:bodyPr/>
          <a:lstStyle/>
          <a:p>
            <a:fld id="{81C437ED-EC66-4FB5-A8AB-D6CB7766F911}" type="slidenum">
              <a:rPr lang="en-US" smtClean="0"/>
              <a:t>12</a:t>
            </a:fld>
            <a:endParaRPr lang="en-US"/>
          </a:p>
        </p:txBody>
      </p:sp>
    </p:spTree>
    <p:extLst>
      <p:ext uri="{BB962C8B-B14F-4D97-AF65-F5344CB8AC3E}">
        <p14:creationId xmlns:p14="http://schemas.microsoft.com/office/powerpoint/2010/main" val="20092116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37F832-CE93-C335-CBD7-5E2A0348C4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1B6879-B260-7600-B08E-E6112241DF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F5C174-9F06-2D35-C2C2-3C75F1A3DAF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C3EF4A-7094-F06F-13BC-7CA78D8B5B72}"/>
              </a:ext>
            </a:extLst>
          </p:cNvPr>
          <p:cNvSpPr>
            <a:spLocks noGrp="1"/>
          </p:cNvSpPr>
          <p:nvPr>
            <p:ph type="sldNum" sz="quarter" idx="5"/>
          </p:nvPr>
        </p:nvSpPr>
        <p:spPr/>
        <p:txBody>
          <a:bodyPr/>
          <a:lstStyle/>
          <a:p>
            <a:fld id="{81C437ED-EC66-4FB5-A8AB-D6CB7766F911}" type="slidenum">
              <a:rPr lang="en-US" smtClean="0"/>
              <a:t>3</a:t>
            </a:fld>
            <a:endParaRPr lang="en-US"/>
          </a:p>
        </p:txBody>
      </p:sp>
    </p:spTree>
    <p:extLst>
      <p:ext uri="{BB962C8B-B14F-4D97-AF65-F5344CB8AC3E}">
        <p14:creationId xmlns:p14="http://schemas.microsoft.com/office/powerpoint/2010/main" val="1147786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540631-4368-4CF1-E981-9F5E0D3888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3F5EE6-D0CA-AD6D-AFF3-6835ED0E35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91E391-7D43-50E9-D172-116AB3AF46E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CDE3DBF-CFE8-2803-2575-696C91373AE2}"/>
              </a:ext>
            </a:extLst>
          </p:cNvPr>
          <p:cNvSpPr>
            <a:spLocks noGrp="1"/>
          </p:cNvSpPr>
          <p:nvPr>
            <p:ph type="sldNum" sz="quarter" idx="5"/>
          </p:nvPr>
        </p:nvSpPr>
        <p:spPr/>
        <p:txBody>
          <a:bodyPr/>
          <a:lstStyle/>
          <a:p>
            <a:fld id="{81C437ED-EC66-4FB5-A8AB-D6CB7766F911}" type="slidenum">
              <a:rPr lang="en-US" smtClean="0"/>
              <a:t>4</a:t>
            </a:fld>
            <a:endParaRPr lang="en-US"/>
          </a:p>
        </p:txBody>
      </p:sp>
    </p:spTree>
    <p:extLst>
      <p:ext uri="{BB962C8B-B14F-4D97-AF65-F5344CB8AC3E}">
        <p14:creationId xmlns:p14="http://schemas.microsoft.com/office/powerpoint/2010/main" val="1370880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66324C-EC0E-01FA-C100-E58B272835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6512FC-9919-BE86-2F51-5199C83E45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7E4326-12D6-B5E4-D8C0-FB18E9F6B84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438D6F5-70CB-8158-4317-A351271FCC63}"/>
              </a:ext>
            </a:extLst>
          </p:cNvPr>
          <p:cNvSpPr>
            <a:spLocks noGrp="1"/>
          </p:cNvSpPr>
          <p:nvPr>
            <p:ph type="sldNum" sz="quarter" idx="5"/>
          </p:nvPr>
        </p:nvSpPr>
        <p:spPr/>
        <p:txBody>
          <a:bodyPr/>
          <a:lstStyle/>
          <a:p>
            <a:fld id="{81C437ED-EC66-4FB5-A8AB-D6CB7766F911}" type="slidenum">
              <a:rPr lang="en-US" smtClean="0"/>
              <a:t>5</a:t>
            </a:fld>
            <a:endParaRPr lang="en-US"/>
          </a:p>
        </p:txBody>
      </p:sp>
    </p:spTree>
    <p:extLst>
      <p:ext uri="{BB962C8B-B14F-4D97-AF65-F5344CB8AC3E}">
        <p14:creationId xmlns:p14="http://schemas.microsoft.com/office/powerpoint/2010/main" val="24698257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FF99FD-D739-8AB1-5CEE-A37A2D58DB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69106C-CCF9-C959-3EFD-108088699A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1817D5-AC19-08DF-4BE7-17CAD050BB1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3D65EF8-B8AC-3D13-DBDC-AF0840CF2135}"/>
              </a:ext>
            </a:extLst>
          </p:cNvPr>
          <p:cNvSpPr>
            <a:spLocks noGrp="1"/>
          </p:cNvSpPr>
          <p:nvPr>
            <p:ph type="sldNum" sz="quarter" idx="5"/>
          </p:nvPr>
        </p:nvSpPr>
        <p:spPr/>
        <p:txBody>
          <a:bodyPr/>
          <a:lstStyle/>
          <a:p>
            <a:fld id="{81C437ED-EC66-4FB5-A8AB-D6CB7766F911}" type="slidenum">
              <a:rPr lang="en-US" smtClean="0"/>
              <a:t>6</a:t>
            </a:fld>
            <a:endParaRPr lang="en-US"/>
          </a:p>
        </p:txBody>
      </p:sp>
    </p:spTree>
    <p:extLst>
      <p:ext uri="{BB962C8B-B14F-4D97-AF65-F5344CB8AC3E}">
        <p14:creationId xmlns:p14="http://schemas.microsoft.com/office/powerpoint/2010/main" val="800622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1FDAF-52EA-2470-B29E-D97EAD8D93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443753-043B-45F1-C6BB-9EDAD432EB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927890-D73C-D875-3BBA-45981263BA1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777E48B-E299-44FE-76E8-443C58577C6E}"/>
              </a:ext>
            </a:extLst>
          </p:cNvPr>
          <p:cNvSpPr>
            <a:spLocks noGrp="1"/>
          </p:cNvSpPr>
          <p:nvPr>
            <p:ph type="sldNum" sz="quarter" idx="5"/>
          </p:nvPr>
        </p:nvSpPr>
        <p:spPr/>
        <p:txBody>
          <a:bodyPr/>
          <a:lstStyle/>
          <a:p>
            <a:fld id="{81C437ED-EC66-4FB5-A8AB-D6CB7766F911}" type="slidenum">
              <a:rPr lang="en-US" smtClean="0"/>
              <a:t>7</a:t>
            </a:fld>
            <a:endParaRPr lang="en-US"/>
          </a:p>
        </p:txBody>
      </p:sp>
    </p:spTree>
    <p:extLst>
      <p:ext uri="{BB962C8B-B14F-4D97-AF65-F5344CB8AC3E}">
        <p14:creationId xmlns:p14="http://schemas.microsoft.com/office/powerpoint/2010/main" val="29239044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55D350-9333-DBA4-A0F0-4682D8E246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5E1FD0-BD12-70DA-65AF-54AF4AB152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F4E170-3335-7970-002C-C726F0AF8D7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E6A753F-E298-ECC3-275D-5B1454149EEF}"/>
              </a:ext>
            </a:extLst>
          </p:cNvPr>
          <p:cNvSpPr>
            <a:spLocks noGrp="1"/>
          </p:cNvSpPr>
          <p:nvPr>
            <p:ph type="sldNum" sz="quarter" idx="5"/>
          </p:nvPr>
        </p:nvSpPr>
        <p:spPr/>
        <p:txBody>
          <a:bodyPr/>
          <a:lstStyle/>
          <a:p>
            <a:fld id="{81C437ED-EC66-4FB5-A8AB-D6CB7766F911}" type="slidenum">
              <a:rPr lang="en-US" smtClean="0"/>
              <a:t>8</a:t>
            </a:fld>
            <a:endParaRPr lang="en-US"/>
          </a:p>
        </p:txBody>
      </p:sp>
    </p:spTree>
    <p:extLst>
      <p:ext uri="{BB962C8B-B14F-4D97-AF65-F5344CB8AC3E}">
        <p14:creationId xmlns:p14="http://schemas.microsoft.com/office/powerpoint/2010/main" val="3852203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98F11F-FB77-9CEE-30CD-02C0A2C8EB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576D8E-677F-9504-4077-E0FEDED844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EB2495-601F-603E-D7D6-A4986401CFF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E3B4881-FAF0-9874-B961-AD67D088AF88}"/>
              </a:ext>
            </a:extLst>
          </p:cNvPr>
          <p:cNvSpPr>
            <a:spLocks noGrp="1"/>
          </p:cNvSpPr>
          <p:nvPr>
            <p:ph type="sldNum" sz="quarter" idx="5"/>
          </p:nvPr>
        </p:nvSpPr>
        <p:spPr/>
        <p:txBody>
          <a:bodyPr/>
          <a:lstStyle/>
          <a:p>
            <a:fld id="{81C437ED-EC66-4FB5-A8AB-D6CB7766F911}" type="slidenum">
              <a:rPr lang="en-US" smtClean="0"/>
              <a:t>9</a:t>
            </a:fld>
            <a:endParaRPr lang="en-US"/>
          </a:p>
        </p:txBody>
      </p:sp>
    </p:spTree>
    <p:extLst>
      <p:ext uri="{BB962C8B-B14F-4D97-AF65-F5344CB8AC3E}">
        <p14:creationId xmlns:p14="http://schemas.microsoft.com/office/powerpoint/2010/main" val="9014371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CA6F88-91E5-ECD1-936A-2454CF5CFB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0EDEDF-BBF8-BAFC-17BF-5F0FAA201D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B2C78B-9CF1-7483-7952-F7B99E1647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AF1D60F-4573-4538-FDF5-DEBB86329C2F}"/>
              </a:ext>
            </a:extLst>
          </p:cNvPr>
          <p:cNvSpPr>
            <a:spLocks noGrp="1"/>
          </p:cNvSpPr>
          <p:nvPr>
            <p:ph type="sldNum" sz="quarter" idx="5"/>
          </p:nvPr>
        </p:nvSpPr>
        <p:spPr/>
        <p:txBody>
          <a:bodyPr/>
          <a:lstStyle/>
          <a:p>
            <a:fld id="{81C437ED-EC66-4FB5-A8AB-D6CB7766F911}" type="slidenum">
              <a:rPr lang="en-US" smtClean="0"/>
              <a:t>10</a:t>
            </a:fld>
            <a:endParaRPr lang="en-US"/>
          </a:p>
        </p:txBody>
      </p:sp>
    </p:spTree>
    <p:extLst>
      <p:ext uri="{BB962C8B-B14F-4D97-AF65-F5344CB8AC3E}">
        <p14:creationId xmlns:p14="http://schemas.microsoft.com/office/powerpoint/2010/main" val="2977350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5/1/2025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397873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5/1/2025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400538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5/1/2025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800189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5/1/2025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162657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5/1/2025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1332561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5/1/2025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14419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5/1/2025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095180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5/1/2025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947153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5/1/2025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705568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5/1/2025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30532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5/1/2025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258770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5/1/2025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000631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hyperlink" Target="https://magazine.columbia.edu/article/incredible-environmental-benefits-nyc-trees" TargetMode="External"/><Relationship Id="rId4" Type="http://schemas.openxmlformats.org/officeDocument/2006/relationships/image" Target="../media/image18.jpg"/></Relationships>
</file>

<file path=ppt/slides/_rels/slide12.xml.rels><?xml version="1.0" encoding="UTF-8" standalone="yes"?>
<Relationships xmlns="http://schemas.openxmlformats.org/package/2006/relationships"><Relationship Id="rId8" Type="http://schemas.openxmlformats.org/officeDocument/2006/relationships/hyperlink" Target="https://medium.com/@deepaksharma2494/20-pandas-functions-to-complete-80-of-your-data-science-tasks-cefa535a629e" TargetMode="External"/><Relationship Id="rId3" Type="http://schemas.openxmlformats.org/officeDocument/2006/relationships/image" Target="../media/image1.jpeg"/><Relationship Id="rId7" Type="http://schemas.openxmlformats.org/officeDocument/2006/relationships/hyperlink" Target="https://www160.statcan.gc.ca/index-eng.htm"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www.cnu.org/publicsquare/2018/12/14/benefits-urban-trees" TargetMode="External"/><Relationship Id="rId5" Type="http://schemas.openxmlformats.org/officeDocument/2006/relationships/hyperlink" Target="https://www.nymtc.org/portals/0/pdf/CPT-HSP/NYMTC%20coord%20plan%20NYC%20CH03.pdf" TargetMode="External"/><Relationship Id="rId4" Type="http://schemas.openxmlformats.org/officeDocument/2006/relationships/hyperlink" Target="https://magazine.columbia.edu/article/incredible-environmental-benefits-nyc-trees"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data.cityofnewyork.us/Environment/2015-Street-Tree-Census-Tree-Data/uvpi-gqnh/about_data" TargetMode="Externa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microsoft.com/office/2007/relationships/hdphoto" Target="../media/hdphoto2.wdp"/><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C8A6C3E-2C5E-FA77-3843-014A6CCE2B2E}"/>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C4171D96-616A-3029-6DDB-9ADDEFB172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16" name="Picture 15" descr="Single tree on a field with cityscape in foggy distance">
            <a:extLst>
              <a:ext uri="{FF2B5EF4-FFF2-40B4-BE49-F238E27FC236}">
                <a16:creationId xmlns:a16="http://schemas.microsoft.com/office/drawing/2014/main" id="{22D98F1B-9F41-DA30-8673-7351A50A33B6}"/>
              </a:ext>
            </a:extLst>
          </p:cNvPr>
          <p:cNvPicPr>
            <a:picLocks noChangeAspect="1"/>
          </p:cNvPicPr>
          <p:nvPr/>
        </p:nvPicPr>
        <p:blipFill>
          <a:blip r:embed="rId2"/>
          <a:srcRect t="5911" b="9503"/>
          <a:stretch/>
        </p:blipFill>
        <p:spPr>
          <a:xfrm>
            <a:off x="20" y="10"/>
            <a:ext cx="12191979" cy="6857990"/>
          </a:xfrm>
          <a:prstGeom prst="rect">
            <a:avLst/>
          </a:prstGeom>
        </p:spPr>
      </p:pic>
      <p:sp>
        <p:nvSpPr>
          <p:cNvPr id="17" name="Rectangle 16">
            <a:extLst>
              <a:ext uri="{FF2B5EF4-FFF2-40B4-BE49-F238E27FC236}">
                <a16:creationId xmlns:a16="http://schemas.microsoft.com/office/drawing/2014/main" id="{FB96F3E8-0DFF-F0ED-1642-74BC740F1D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CA23ED5B-05C2-E8A7-E410-DF3EBA776325}"/>
              </a:ext>
            </a:extLst>
          </p:cNvPr>
          <p:cNvSpPr>
            <a:spLocks noGrp="1"/>
          </p:cNvSpPr>
          <p:nvPr>
            <p:ph type="ctrTitle"/>
          </p:nvPr>
        </p:nvSpPr>
        <p:spPr>
          <a:xfrm>
            <a:off x="6190744" y="904108"/>
            <a:ext cx="5211441" cy="2147622"/>
          </a:xfrm>
        </p:spPr>
        <p:txBody>
          <a:bodyPr anchor="ctr">
            <a:noAutofit/>
          </a:bodyPr>
          <a:lstStyle/>
          <a:p>
            <a:pPr algn="r">
              <a:lnSpc>
                <a:spcPct val="90000"/>
              </a:lnSpc>
            </a:pPr>
            <a:r>
              <a:rPr lang="en-US" sz="4400" cap="none" dirty="0">
                <a:latin typeface="Times New Roman" panose="02020603050405020304" pitchFamily="18" charset="0"/>
                <a:cs typeface="Times New Roman" panose="02020603050405020304" pitchFamily="18" charset="0"/>
              </a:rPr>
              <a:t>Analysis Of Street Tree Data in New York City</a:t>
            </a:r>
            <a:endParaRPr lang="en-US" sz="2000" cap="none"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178CE5C6-1EA6-A8BB-52C2-489CB7E273E4}"/>
              </a:ext>
            </a:extLst>
          </p:cNvPr>
          <p:cNvSpPr>
            <a:spLocks noGrp="1"/>
          </p:cNvSpPr>
          <p:nvPr>
            <p:ph type="subTitle" idx="1"/>
          </p:nvPr>
        </p:nvSpPr>
        <p:spPr>
          <a:xfrm>
            <a:off x="7767691" y="5697106"/>
            <a:ext cx="3634494" cy="868139"/>
          </a:xfrm>
        </p:spPr>
        <p:txBody>
          <a:bodyPr anchor="ctr">
            <a:normAutofit/>
          </a:bodyPr>
          <a:lstStyle/>
          <a:p>
            <a:pPr algn="r"/>
            <a:r>
              <a:rPr lang="en-US" sz="1600" dirty="0">
                <a:latin typeface="Sylfaen" panose="010A0502050306030303" pitchFamily="18" charset="0"/>
              </a:rPr>
              <a:t>Nini Soselia</a:t>
            </a:r>
          </a:p>
          <a:p>
            <a:pPr algn="r"/>
            <a:r>
              <a:rPr lang="en-US" sz="1600" dirty="0">
                <a:latin typeface="Sylfaen" panose="010A0502050306030303" pitchFamily="18" charset="0"/>
              </a:rPr>
              <a:t>CSCI 118 Capstone Project</a:t>
            </a:r>
          </a:p>
        </p:txBody>
      </p:sp>
    </p:spTree>
    <p:extLst>
      <p:ext uri="{BB962C8B-B14F-4D97-AF65-F5344CB8AC3E}">
        <p14:creationId xmlns:p14="http://schemas.microsoft.com/office/powerpoint/2010/main" val="408822068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67BD3B-286E-5E57-FD21-64E2ED974714}"/>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8A26CC16-E846-5BC5-0ED5-8EF4894B60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16" name="Picture 15" descr="Single tree on a field with cityscape in foggy distance">
            <a:extLst>
              <a:ext uri="{FF2B5EF4-FFF2-40B4-BE49-F238E27FC236}">
                <a16:creationId xmlns:a16="http://schemas.microsoft.com/office/drawing/2014/main" id="{2FFD15A6-6606-DFA7-EE38-902229E22202}"/>
              </a:ext>
            </a:extLst>
          </p:cNvPr>
          <p:cNvPicPr>
            <a:picLocks noChangeAspect="1"/>
          </p:cNvPicPr>
          <p:nvPr/>
        </p:nvPicPr>
        <p:blipFill>
          <a:blip r:embed="rId3"/>
          <a:srcRect t="5911" b="9503"/>
          <a:stretch/>
        </p:blipFill>
        <p:spPr>
          <a:xfrm>
            <a:off x="21" y="0"/>
            <a:ext cx="12191979" cy="6857990"/>
          </a:xfrm>
          <a:prstGeom prst="rect">
            <a:avLst/>
          </a:prstGeom>
        </p:spPr>
      </p:pic>
      <p:sp>
        <p:nvSpPr>
          <p:cNvPr id="17" name="Rectangle 16">
            <a:extLst>
              <a:ext uri="{FF2B5EF4-FFF2-40B4-BE49-F238E27FC236}">
                <a16:creationId xmlns:a16="http://schemas.microsoft.com/office/drawing/2014/main" id="{36034AC8-F786-CEB9-5FCA-051BA26DEE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6" name="Rectangle: Rounded Corners 5">
            <a:extLst>
              <a:ext uri="{FF2B5EF4-FFF2-40B4-BE49-F238E27FC236}">
                <a16:creationId xmlns:a16="http://schemas.microsoft.com/office/drawing/2014/main" id="{F51FBA76-3BFF-37F9-B3B1-A5763D5EA47C}"/>
              </a:ext>
            </a:extLst>
          </p:cNvPr>
          <p:cNvSpPr/>
          <p:nvPr/>
        </p:nvSpPr>
        <p:spPr>
          <a:xfrm>
            <a:off x="158794" y="110653"/>
            <a:ext cx="11874411" cy="6535083"/>
          </a:xfrm>
          <a:prstGeom prst="roundRect">
            <a:avLst/>
          </a:prstGeom>
          <a:solidFill>
            <a:schemeClr val="tx1">
              <a:lumMod val="75000"/>
              <a:alpha val="8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6244BB6F-BA4B-A3A9-DE01-75EECBBAE4C5}"/>
              </a:ext>
            </a:extLst>
          </p:cNvPr>
          <p:cNvSpPr>
            <a:spLocks noGrp="1"/>
          </p:cNvSpPr>
          <p:nvPr>
            <p:ph type="ctrTitle"/>
          </p:nvPr>
        </p:nvSpPr>
        <p:spPr>
          <a:xfrm>
            <a:off x="127887" y="607323"/>
            <a:ext cx="5274407" cy="437427"/>
          </a:xfrm>
        </p:spPr>
        <p:txBody>
          <a:bodyPr anchor="ctr">
            <a:noAutofit/>
          </a:bodyPr>
          <a:lstStyle/>
          <a:p>
            <a:pPr algn="r">
              <a:lnSpc>
                <a:spcPct val="90000"/>
              </a:lnSpc>
            </a:pPr>
            <a:r>
              <a:rPr lang="en-US" sz="3200" b="1" cap="none" spc="0" dirty="0">
                <a:latin typeface="Times New Roman" panose="02020603050405020304" pitchFamily="18" charset="0"/>
                <a:cs typeface="Times New Roman" panose="02020603050405020304" pitchFamily="18" charset="0"/>
              </a:rPr>
              <a:t>Findings and conclusions  </a:t>
            </a:r>
            <a:endParaRPr lang="en-US" sz="1400" b="1" cap="none" spc="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C1A83B3-9145-A917-3CA1-5BF4519AD51B}"/>
              </a:ext>
            </a:extLst>
          </p:cNvPr>
          <p:cNvSpPr txBox="1"/>
          <p:nvPr/>
        </p:nvSpPr>
        <p:spPr>
          <a:xfrm>
            <a:off x="510532" y="2822944"/>
            <a:ext cx="4698818" cy="2031325"/>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solidFill>
                  <a:schemeClr val="bg1"/>
                </a:solidFill>
                <a:latin typeface="Sylfaen" panose="010A0502050306030303" pitchFamily="18" charset="0"/>
              </a:rPr>
              <a:t>As we can see, tree inventory data was collected not only by municipal organizations, such as NYC Parks Staff and </a:t>
            </a:r>
            <a:r>
              <a:rPr lang="en-US" dirty="0" err="1">
                <a:solidFill>
                  <a:schemeClr val="bg1"/>
                </a:solidFill>
                <a:latin typeface="Sylfaen" panose="010A0502050306030303" pitchFamily="18" charset="0"/>
              </a:rPr>
              <a:t>TreesCount</a:t>
            </a:r>
            <a:r>
              <a:rPr lang="en-US" dirty="0">
                <a:solidFill>
                  <a:schemeClr val="bg1"/>
                </a:solidFill>
                <a:latin typeface="Sylfaen" panose="010A0502050306030303" pitchFamily="18" charset="0"/>
              </a:rPr>
              <a:t> Staff, but also by a group of volunteers. The highest volunteer participation was in Manhattan (66.86%) and Brooklyn (43.85%)."</a:t>
            </a:r>
          </a:p>
        </p:txBody>
      </p:sp>
      <p:sp>
        <p:nvSpPr>
          <p:cNvPr id="11" name="Title 1">
            <a:extLst>
              <a:ext uri="{FF2B5EF4-FFF2-40B4-BE49-F238E27FC236}">
                <a16:creationId xmlns:a16="http://schemas.microsoft.com/office/drawing/2014/main" id="{D36C6FBE-9970-4D4B-307D-040215E4FF6E}"/>
              </a:ext>
            </a:extLst>
          </p:cNvPr>
          <p:cNvSpPr txBox="1">
            <a:spLocks/>
          </p:cNvSpPr>
          <p:nvPr/>
        </p:nvSpPr>
        <p:spPr>
          <a:xfrm>
            <a:off x="741834" y="1607603"/>
            <a:ext cx="4467516" cy="437427"/>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5400" kern="1200" cap="all" spc="30" baseline="0">
                <a:solidFill>
                  <a:schemeClr val="tx1"/>
                </a:solidFill>
                <a:latin typeface="+mj-lt"/>
                <a:ea typeface="+mj-ea"/>
                <a:cs typeface="+mj-cs"/>
              </a:defRPr>
            </a:lvl1pPr>
          </a:lstStyle>
          <a:p>
            <a:pPr algn="just">
              <a:lnSpc>
                <a:spcPct val="90000"/>
              </a:lnSpc>
            </a:pPr>
            <a:r>
              <a:rPr lang="en-US" sz="1800" b="1" i="1" cap="none" spc="0" dirty="0">
                <a:latin typeface="Times New Roman" panose="02020603050405020304" pitchFamily="18" charset="0"/>
                <a:cs typeface="Times New Roman" panose="02020603050405020304" pitchFamily="18" charset="0"/>
              </a:rPr>
              <a:t>Tree data collected by each user type within each borough, Total and Percentage</a:t>
            </a:r>
            <a:endParaRPr lang="en-US" sz="1000" b="1" i="1" cap="none" spc="0" dirty="0">
              <a:latin typeface="Times New Roman" panose="02020603050405020304" pitchFamily="18" charset="0"/>
              <a:cs typeface="Times New Roman" panose="02020603050405020304" pitchFamily="18" charset="0"/>
            </a:endParaRPr>
          </a:p>
        </p:txBody>
      </p:sp>
      <p:pic>
        <p:nvPicPr>
          <p:cNvPr id="3" name="Picture 2" descr="A screenshot of a computer&#10;&#10;AI-generated content may be incorrect.">
            <a:extLst>
              <a:ext uri="{FF2B5EF4-FFF2-40B4-BE49-F238E27FC236}">
                <a16:creationId xmlns:a16="http://schemas.microsoft.com/office/drawing/2014/main" id="{FD635DC3-9266-03EE-8C1E-6363E776A6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0591" y="1374688"/>
            <a:ext cx="5991552" cy="4237217"/>
          </a:xfrm>
          <a:prstGeom prst="rect">
            <a:avLst/>
          </a:prstGeom>
        </p:spPr>
      </p:pic>
    </p:spTree>
    <p:extLst>
      <p:ext uri="{BB962C8B-B14F-4D97-AF65-F5344CB8AC3E}">
        <p14:creationId xmlns:p14="http://schemas.microsoft.com/office/powerpoint/2010/main" val="160331536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11"/>
                                        </p:tgtEl>
                                        <p:attrNameLst>
                                          <p:attrName>style.visibility</p:attrName>
                                        </p:attrNameLst>
                                      </p:cBhvr>
                                      <p:to>
                                        <p:strVal val="visible"/>
                                      </p:to>
                                    </p:set>
                                    <p:animEffect transition="in" filter="fade">
                                      <p:cBhvr>
                                        <p:cTn id="10" dur="7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6831423-0131-197A-FF4B-BC0FB264D1C9}"/>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CDAD3DA3-4DAD-B951-D067-6B41D1B6A0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16" name="Picture 15" descr="Single tree on a field with cityscape in foggy distance">
            <a:extLst>
              <a:ext uri="{FF2B5EF4-FFF2-40B4-BE49-F238E27FC236}">
                <a16:creationId xmlns:a16="http://schemas.microsoft.com/office/drawing/2014/main" id="{F18B94EA-2CF1-92F9-5EE5-B92A1A9FB8B3}"/>
              </a:ext>
            </a:extLst>
          </p:cNvPr>
          <p:cNvPicPr>
            <a:picLocks noChangeAspect="1"/>
          </p:cNvPicPr>
          <p:nvPr/>
        </p:nvPicPr>
        <p:blipFill>
          <a:blip r:embed="rId3"/>
          <a:srcRect t="5911" b="9503"/>
          <a:stretch/>
        </p:blipFill>
        <p:spPr>
          <a:xfrm flipH="1">
            <a:off x="21" y="0"/>
            <a:ext cx="12191979" cy="6857990"/>
          </a:xfrm>
          <a:prstGeom prst="rect">
            <a:avLst/>
          </a:prstGeom>
        </p:spPr>
      </p:pic>
      <p:sp>
        <p:nvSpPr>
          <p:cNvPr id="17" name="Rectangle 16">
            <a:extLst>
              <a:ext uri="{FF2B5EF4-FFF2-40B4-BE49-F238E27FC236}">
                <a16:creationId xmlns:a16="http://schemas.microsoft.com/office/drawing/2014/main" id="{CBC2F2E4-AD61-A65D-4973-453023F5E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6" name="Rectangle: Rounded Corners 5">
            <a:extLst>
              <a:ext uri="{FF2B5EF4-FFF2-40B4-BE49-F238E27FC236}">
                <a16:creationId xmlns:a16="http://schemas.microsoft.com/office/drawing/2014/main" id="{B5D023EF-9EB0-B0E0-048A-B35D26DBB884}"/>
              </a:ext>
            </a:extLst>
          </p:cNvPr>
          <p:cNvSpPr/>
          <p:nvPr/>
        </p:nvSpPr>
        <p:spPr>
          <a:xfrm>
            <a:off x="158794" y="97953"/>
            <a:ext cx="11874411" cy="6535083"/>
          </a:xfrm>
          <a:prstGeom prst="roundRect">
            <a:avLst/>
          </a:prstGeom>
          <a:solidFill>
            <a:schemeClr val="tx1">
              <a:lumMod val="75000"/>
              <a:alpha val="8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8E7EBD17-44E1-BBDE-73C7-FCC4E7D413B6}"/>
              </a:ext>
            </a:extLst>
          </p:cNvPr>
          <p:cNvSpPr>
            <a:spLocks noGrp="1"/>
          </p:cNvSpPr>
          <p:nvPr>
            <p:ph type="ctrTitle"/>
          </p:nvPr>
        </p:nvSpPr>
        <p:spPr>
          <a:xfrm>
            <a:off x="3343229" y="380217"/>
            <a:ext cx="5274407" cy="437427"/>
          </a:xfrm>
        </p:spPr>
        <p:txBody>
          <a:bodyPr anchor="ctr">
            <a:noAutofit/>
          </a:bodyPr>
          <a:lstStyle/>
          <a:p>
            <a:pPr algn="r">
              <a:lnSpc>
                <a:spcPct val="90000"/>
              </a:lnSpc>
            </a:pPr>
            <a:r>
              <a:rPr lang="en-US" sz="3200" b="1" cap="none" spc="0" dirty="0">
                <a:latin typeface="Times New Roman" panose="02020603050405020304" pitchFamily="18" charset="0"/>
                <a:cs typeface="Times New Roman" panose="02020603050405020304" pitchFamily="18" charset="0"/>
              </a:rPr>
              <a:t>Findings and conclusions  </a:t>
            </a:r>
            <a:endParaRPr lang="en-US" sz="1400" b="1" cap="none" spc="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F333CCD-7320-C1C5-80B0-EF90F3B5E0E7}"/>
              </a:ext>
            </a:extLst>
          </p:cNvPr>
          <p:cNvSpPr txBox="1"/>
          <p:nvPr/>
        </p:nvSpPr>
        <p:spPr>
          <a:xfrm>
            <a:off x="6709659" y="1913113"/>
            <a:ext cx="4730832" cy="3416320"/>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solidFill>
                  <a:schemeClr val="bg1"/>
                </a:solidFill>
                <a:latin typeface="Sylfaen" panose="010A0502050306030303" pitchFamily="18" charset="0"/>
              </a:rPr>
              <a:t>To sum up, the overall number of trees (over half a million) and their health condition across all NYC boroughs are quite impressive. It seems that both the municipality and local residents are actively involved in identifying issues (some were flagged during the survey) and in keeping the city green. </a:t>
            </a:r>
          </a:p>
          <a:p>
            <a:pPr marL="285750" indent="-285750" algn="just">
              <a:buFont typeface="Wingdings" panose="05000000000000000000" pitchFamily="2" charset="2"/>
              <a:buChar char="q"/>
            </a:pPr>
            <a:r>
              <a:rPr lang="en-US" dirty="0">
                <a:solidFill>
                  <a:schemeClr val="bg1"/>
                </a:solidFill>
                <a:latin typeface="Sylfaen" panose="010A0502050306030303" pitchFamily="18" charset="0"/>
              </a:rPr>
              <a:t>At the start of this analysis, I didn’t expect the trees to be in such remarkably good health—and the large number of trees is impressive as well</a:t>
            </a:r>
          </a:p>
        </p:txBody>
      </p:sp>
      <p:pic>
        <p:nvPicPr>
          <p:cNvPr id="4" name="Picture 3" descr="A long line of trees along a body of water&#10;&#10;AI-generated content may be incorrect.">
            <a:extLst>
              <a:ext uri="{FF2B5EF4-FFF2-40B4-BE49-F238E27FC236}">
                <a16:creationId xmlns:a16="http://schemas.microsoft.com/office/drawing/2014/main" id="{C8682594-7155-ECD6-2A60-8A3C117664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366" y="1727199"/>
            <a:ext cx="5899576" cy="3788149"/>
          </a:xfrm>
          <a:prstGeom prst="rect">
            <a:avLst/>
          </a:prstGeom>
        </p:spPr>
      </p:pic>
      <p:sp>
        <p:nvSpPr>
          <p:cNvPr id="8" name="TextBox 7">
            <a:extLst>
              <a:ext uri="{FF2B5EF4-FFF2-40B4-BE49-F238E27FC236}">
                <a16:creationId xmlns:a16="http://schemas.microsoft.com/office/drawing/2014/main" id="{4700791F-082C-2049-B814-598CB20066CA}"/>
              </a:ext>
            </a:extLst>
          </p:cNvPr>
          <p:cNvSpPr txBox="1"/>
          <p:nvPr/>
        </p:nvSpPr>
        <p:spPr>
          <a:xfrm>
            <a:off x="543859" y="5515348"/>
            <a:ext cx="4960471" cy="276999"/>
          </a:xfrm>
          <a:prstGeom prst="rect">
            <a:avLst/>
          </a:prstGeom>
          <a:noFill/>
        </p:spPr>
        <p:txBody>
          <a:bodyPr wrap="square" rtlCol="0">
            <a:spAutoFit/>
          </a:bodyPr>
          <a:lstStyle/>
          <a:p>
            <a:r>
              <a:rPr lang="en-US" sz="600" dirty="0">
                <a:solidFill>
                  <a:schemeClr val="bg1"/>
                </a:solidFill>
                <a:latin typeface="Sylfaen" panose="010A0502050306030303" pitchFamily="18" charset="0"/>
                <a:hlinkClick r:id="rId5"/>
              </a:rPr>
              <a:t>https://magazine.columbia.edu/article/incredible-environmental-benefits-nyc-trees</a:t>
            </a:r>
            <a:endParaRPr lang="en-US" sz="600" dirty="0">
              <a:solidFill>
                <a:schemeClr val="bg1"/>
              </a:solidFill>
              <a:latin typeface="Sylfaen" panose="010A0502050306030303" pitchFamily="18" charset="0"/>
            </a:endParaRPr>
          </a:p>
          <a:p>
            <a:endParaRPr lang="en-US" sz="600" dirty="0">
              <a:solidFill>
                <a:schemeClr val="bg1"/>
              </a:solidFill>
              <a:latin typeface="Sylfaen" panose="010A0502050306030303" pitchFamily="18" charset="0"/>
            </a:endParaRPr>
          </a:p>
        </p:txBody>
      </p:sp>
    </p:spTree>
    <p:extLst>
      <p:ext uri="{BB962C8B-B14F-4D97-AF65-F5344CB8AC3E}">
        <p14:creationId xmlns:p14="http://schemas.microsoft.com/office/powerpoint/2010/main" val="4748863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6ED55AF-DA78-0870-9E3C-75D136633ABB}"/>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662BC2B2-8AC8-81CD-62D0-569BD7319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16" name="Picture 15" descr="Single tree on a field with cityscape in foggy distance">
            <a:extLst>
              <a:ext uri="{FF2B5EF4-FFF2-40B4-BE49-F238E27FC236}">
                <a16:creationId xmlns:a16="http://schemas.microsoft.com/office/drawing/2014/main" id="{618E8C35-F1EE-FEFC-7BD5-9C1D48808199}"/>
              </a:ext>
            </a:extLst>
          </p:cNvPr>
          <p:cNvPicPr>
            <a:picLocks noChangeAspect="1"/>
          </p:cNvPicPr>
          <p:nvPr/>
        </p:nvPicPr>
        <p:blipFill>
          <a:blip r:embed="rId3"/>
          <a:srcRect t="5911" b="9503"/>
          <a:stretch/>
        </p:blipFill>
        <p:spPr>
          <a:xfrm flipH="1">
            <a:off x="21" y="0"/>
            <a:ext cx="12191979" cy="6857990"/>
          </a:xfrm>
          <a:prstGeom prst="rect">
            <a:avLst/>
          </a:prstGeom>
        </p:spPr>
      </p:pic>
      <p:sp>
        <p:nvSpPr>
          <p:cNvPr id="17" name="Rectangle 16">
            <a:extLst>
              <a:ext uri="{FF2B5EF4-FFF2-40B4-BE49-F238E27FC236}">
                <a16:creationId xmlns:a16="http://schemas.microsoft.com/office/drawing/2014/main" id="{D9BBA2E0-8151-2446-4140-E8B6972A7C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6" name="Rectangle: Rounded Corners 5">
            <a:extLst>
              <a:ext uri="{FF2B5EF4-FFF2-40B4-BE49-F238E27FC236}">
                <a16:creationId xmlns:a16="http://schemas.microsoft.com/office/drawing/2014/main" id="{3D42A523-2CB1-B6F9-2CDE-2678C5651757}"/>
              </a:ext>
            </a:extLst>
          </p:cNvPr>
          <p:cNvSpPr/>
          <p:nvPr/>
        </p:nvSpPr>
        <p:spPr>
          <a:xfrm>
            <a:off x="158794" y="161453"/>
            <a:ext cx="11874411" cy="6535083"/>
          </a:xfrm>
          <a:prstGeom prst="roundRect">
            <a:avLst/>
          </a:prstGeom>
          <a:solidFill>
            <a:schemeClr val="tx1">
              <a:lumMod val="75000"/>
              <a:alpha val="8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84EFAFA8-4A2B-F5E8-E5FD-B5FB03517C27}"/>
              </a:ext>
            </a:extLst>
          </p:cNvPr>
          <p:cNvSpPr>
            <a:spLocks noGrp="1"/>
          </p:cNvSpPr>
          <p:nvPr>
            <p:ph type="ctrTitle"/>
          </p:nvPr>
        </p:nvSpPr>
        <p:spPr>
          <a:xfrm>
            <a:off x="1407900" y="1163799"/>
            <a:ext cx="3542067" cy="437427"/>
          </a:xfrm>
        </p:spPr>
        <p:txBody>
          <a:bodyPr anchor="ctr">
            <a:noAutofit/>
          </a:bodyPr>
          <a:lstStyle/>
          <a:p>
            <a:pPr algn="just">
              <a:lnSpc>
                <a:spcPct val="90000"/>
              </a:lnSpc>
            </a:pPr>
            <a:r>
              <a:rPr lang="en-US" sz="3200" b="1" cap="none" spc="0" dirty="0">
                <a:latin typeface="Times New Roman" panose="02020603050405020304" pitchFamily="18" charset="0"/>
                <a:cs typeface="Times New Roman" panose="02020603050405020304" pitchFamily="18" charset="0"/>
              </a:rPr>
              <a:t>References: </a:t>
            </a:r>
            <a:endParaRPr lang="en-US" sz="1400" b="1" cap="none" spc="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75FDD91-936C-D815-CFC1-00B47568A30D}"/>
              </a:ext>
            </a:extLst>
          </p:cNvPr>
          <p:cNvSpPr txBox="1"/>
          <p:nvPr/>
        </p:nvSpPr>
        <p:spPr>
          <a:xfrm>
            <a:off x="1219118" y="1900666"/>
            <a:ext cx="5994482" cy="3539430"/>
          </a:xfrm>
          <a:prstGeom prst="rect">
            <a:avLst/>
          </a:prstGeom>
          <a:noFill/>
        </p:spPr>
        <p:txBody>
          <a:bodyPr wrap="square" rtlCol="0">
            <a:spAutoFit/>
          </a:bodyPr>
          <a:lstStyle/>
          <a:p>
            <a:pPr marL="171450" indent="-171450">
              <a:buFont typeface="Arial" panose="020B0604020202020204" pitchFamily="34" charset="0"/>
              <a:buChar char="•"/>
            </a:pPr>
            <a:endParaRPr lang="en-US" sz="1200" dirty="0">
              <a:solidFill>
                <a:srgbClr val="0099CC"/>
              </a:solidFill>
              <a:latin typeface="Sylfaen" panose="010A0502050306030303" pitchFamily="18" charset="0"/>
              <a:hlinkClick r:id="rId4">
                <a:extLst>
                  <a:ext uri="{A12FA001-AC4F-418D-AE19-62706E023703}">
                    <ahyp:hlinkClr xmlns:ahyp="http://schemas.microsoft.com/office/drawing/2018/hyperlinkcolor" val="tx"/>
                  </a:ext>
                </a:extLst>
              </a:hlinkClick>
            </a:endParaRPr>
          </a:p>
          <a:p>
            <a:pPr marL="171450" indent="-171450">
              <a:buFont typeface="Arial" panose="020B0604020202020204" pitchFamily="34" charset="0"/>
              <a:buChar char="•"/>
            </a:pPr>
            <a:r>
              <a:rPr lang="en-US" sz="1200" dirty="0">
                <a:solidFill>
                  <a:srgbClr val="0099CC"/>
                </a:solidFill>
                <a:latin typeface="Sylfaen" panose="010A0502050306030303" pitchFamily="18" charset="0"/>
                <a:hlinkClick r:id="rId4">
                  <a:extLst>
                    <a:ext uri="{A12FA001-AC4F-418D-AE19-62706E023703}">
                      <ahyp:hlinkClr xmlns:ahyp="http://schemas.microsoft.com/office/drawing/2018/hyperlinkcolor" val="tx"/>
                    </a:ext>
                  </a:extLst>
                </a:hlinkClick>
              </a:rPr>
              <a:t>https://data.cityofnewyork.us/Environment/2015-Street-Tree-Census-Tree-Data/uvpi-gqnh/about_data</a:t>
            </a:r>
          </a:p>
          <a:p>
            <a:pPr marL="171450" indent="-171450">
              <a:buFont typeface="Arial" panose="020B0604020202020204" pitchFamily="34" charset="0"/>
              <a:buChar char="•"/>
            </a:pPr>
            <a:endParaRPr lang="en-US" sz="1200" dirty="0">
              <a:solidFill>
                <a:srgbClr val="0099CC"/>
              </a:solidFill>
              <a:latin typeface="Sylfaen" panose="010A0502050306030303" pitchFamily="18" charset="0"/>
              <a:hlinkClick r:id="rId4">
                <a:extLst>
                  <a:ext uri="{A12FA001-AC4F-418D-AE19-62706E023703}">
                    <ahyp:hlinkClr xmlns:ahyp="http://schemas.microsoft.com/office/drawing/2018/hyperlinkcolor" val="tx"/>
                  </a:ext>
                </a:extLst>
              </a:hlinkClick>
            </a:endParaRPr>
          </a:p>
          <a:p>
            <a:pPr marL="171450" indent="-171450">
              <a:buFont typeface="Arial" panose="020B0604020202020204" pitchFamily="34" charset="0"/>
              <a:buChar char="•"/>
            </a:pPr>
            <a:r>
              <a:rPr lang="en-US" sz="1200" b="0" dirty="0">
                <a:solidFill>
                  <a:srgbClr val="0099CC"/>
                </a:solidFill>
                <a:effectLst/>
                <a:latin typeface="Sylfaen" panose="010A0502050306030303" pitchFamily="18" charset="0"/>
                <a:hlinkClick r:id="rId5">
                  <a:extLst>
                    <a:ext uri="{A12FA001-AC4F-418D-AE19-62706E023703}">
                      <ahyp:hlinkClr xmlns:ahyp="http://schemas.microsoft.com/office/drawing/2018/hyperlinkcolor" val="tx"/>
                    </a:ext>
                  </a:extLst>
                </a:hlinkClick>
              </a:rPr>
              <a:t>https://www.nymtc.org/portals/0/pdf/CPT-HSP/NYMTC%20coord%20plan%20NYC%20CH03.pdf</a:t>
            </a:r>
            <a:endParaRPr lang="en-US" sz="1200" b="0" dirty="0">
              <a:solidFill>
                <a:srgbClr val="0099CC"/>
              </a:solidFill>
              <a:effectLst/>
              <a:latin typeface="Sylfaen" panose="010A0502050306030303" pitchFamily="18" charset="0"/>
            </a:endParaRPr>
          </a:p>
          <a:p>
            <a:pPr marL="171450" indent="-171450">
              <a:buFont typeface="Arial" panose="020B0604020202020204" pitchFamily="34" charset="0"/>
              <a:buChar char="•"/>
            </a:pPr>
            <a:endParaRPr lang="en-US" sz="1200" dirty="0">
              <a:solidFill>
                <a:srgbClr val="0099CC"/>
              </a:solidFill>
              <a:latin typeface="Sylfaen" panose="010A0502050306030303" pitchFamily="18" charset="0"/>
            </a:endParaRPr>
          </a:p>
          <a:p>
            <a:pPr marL="171450" indent="-171450">
              <a:buFont typeface="Arial" panose="020B0604020202020204" pitchFamily="34" charset="0"/>
              <a:buChar char="•"/>
            </a:pPr>
            <a:endParaRPr lang="en-US" sz="1200" b="0" dirty="0">
              <a:solidFill>
                <a:srgbClr val="0099CC"/>
              </a:solidFill>
              <a:effectLst/>
              <a:latin typeface="Sylfaen" panose="010A0502050306030303" pitchFamily="18" charset="0"/>
            </a:endParaRPr>
          </a:p>
          <a:p>
            <a:pPr marL="171450" indent="-171450">
              <a:buFont typeface="Arial" panose="020B0604020202020204" pitchFamily="34" charset="0"/>
              <a:buChar char="•"/>
            </a:pPr>
            <a:r>
              <a:rPr lang="en-US" sz="1200" dirty="0">
                <a:latin typeface="Sylfaen" panose="010A0502050306030303" pitchFamily="18" charset="0"/>
              </a:rPr>
              <a:t>Pictures: </a:t>
            </a:r>
            <a:endParaRPr lang="en-US" sz="1200" b="0" dirty="0">
              <a:effectLst/>
              <a:latin typeface="Sylfaen" panose="010A0502050306030303" pitchFamily="18" charset="0"/>
            </a:endParaRPr>
          </a:p>
          <a:p>
            <a:pPr marL="171450" indent="-171450">
              <a:buFont typeface="Arial" panose="020B0604020202020204" pitchFamily="34" charset="0"/>
              <a:buChar char="•"/>
            </a:pPr>
            <a:endParaRPr lang="en-US" sz="1200" b="0" dirty="0">
              <a:solidFill>
                <a:srgbClr val="0099CC"/>
              </a:solidFill>
              <a:effectLst/>
              <a:latin typeface="Sylfaen" panose="010A0502050306030303" pitchFamily="18" charset="0"/>
            </a:endParaRPr>
          </a:p>
          <a:p>
            <a:pPr marL="171450" indent="-171450">
              <a:buFont typeface="Arial" panose="020B0604020202020204" pitchFamily="34" charset="0"/>
              <a:buChar char="•"/>
            </a:pPr>
            <a:r>
              <a:rPr lang="en-US" sz="1200" dirty="0">
                <a:solidFill>
                  <a:srgbClr val="0099CC"/>
                </a:solidFill>
                <a:latin typeface="Sylfaen" panose="010A0502050306030303" pitchFamily="18" charset="0"/>
                <a:hlinkClick r:id="rId6">
                  <a:extLst>
                    <a:ext uri="{A12FA001-AC4F-418D-AE19-62706E023703}">
                      <ahyp:hlinkClr xmlns:ahyp="http://schemas.microsoft.com/office/drawing/2018/hyperlinkcolor" val="tx"/>
                    </a:ext>
                  </a:extLst>
                </a:hlinkClick>
              </a:rPr>
              <a:t>https://www.cnu.org/publicsquare/2018/12/14/benefits-urban-trees</a:t>
            </a:r>
            <a:endParaRPr lang="en-US" sz="1200" dirty="0">
              <a:solidFill>
                <a:srgbClr val="0099CC"/>
              </a:solidFill>
              <a:latin typeface="Sylfaen" panose="010A0502050306030303" pitchFamily="18" charset="0"/>
            </a:endParaRPr>
          </a:p>
          <a:p>
            <a:pPr marL="171450" indent="-171450">
              <a:buFont typeface="Arial" panose="020B0604020202020204" pitchFamily="34" charset="0"/>
              <a:buChar char="•"/>
            </a:pPr>
            <a:endParaRPr lang="en-US" sz="1200" dirty="0">
              <a:solidFill>
                <a:srgbClr val="0099CC"/>
              </a:solidFill>
              <a:latin typeface="Sylfaen" panose="010A0502050306030303" pitchFamily="18" charset="0"/>
              <a:hlinkClick r:id="rId4">
                <a:extLst>
                  <a:ext uri="{A12FA001-AC4F-418D-AE19-62706E023703}">
                    <ahyp:hlinkClr xmlns:ahyp="http://schemas.microsoft.com/office/drawing/2018/hyperlinkcolor" val="tx"/>
                  </a:ext>
                </a:extLst>
              </a:hlinkClick>
            </a:endParaRPr>
          </a:p>
          <a:p>
            <a:pPr marL="171450" indent="-171450">
              <a:buFont typeface="Arial" panose="020B0604020202020204" pitchFamily="34" charset="0"/>
              <a:buChar char="•"/>
            </a:pPr>
            <a:r>
              <a:rPr lang="en-US" sz="1200" dirty="0">
                <a:solidFill>
                  <a:srgbClr val="0099CC"/>
                </a:solidFill>
                <a:latin typeface="Sylfaen" panose="010A0502050306030303" pitchFamily="18" charset="0"/>
                <a:hlinkClick r:id="rId7">
                  <a:extLst>
                    <a:ext uri="{A12FA001-AC4F-418D-AE19-62706E023703}">
                      <ahyp:hlinkClr xmlns:ahyp="http://schemas.microsoft.com/office/drawing/2018/hyperlinkcolor" val="tx"/>
                    </a:ext>
                  </a:extLst>
                </a:hlinkClick>
              </a:rPr>
              <a:t>https://www160.statcan.gc.ca/index-eng.htm</a:t>
            </a:r>
            <a:endParaRPr lang="en-US" sz="1200" dirty="0">
              <a:solidFill>
                <a:srgbClr val="0099CC"/>
              </a:solidFill>
              <a:latin typeface="Sylfaen" panose="010A0502050306030303" pitchFamily="18" charset="0"/>
            </a:endParaRPr>
          </a:p>
          <a:p>
            <a:pPr marL="171450" indent="-171450">
              <a:buFont typeface="Arial" panose="020B0604020202020204" pitchFamily="34" charset="0"/>
              <a:buChar char="•"/>
            </a:pPr>
            <a:endParaRPr lang="en-US" sz="1200" dirty="0">
              <a:solidFill>
                <a:srgbClr val="0099CC"/>
              </a:solidFill>
              <a:latin typeface="Sylfaen" panose="010A0502050306030303" pitchFamily="18" charset="0"/>
              <a:hlinkClick r:id="rId4">
                <a:extLst>
                  <a:ext uri="{A12FA001-AC4F-418D-AE19-62706E023703}">
                    <ahyp:hlinkClr xmlns:ahyp="http://schemas.microsoft.com/office/drawing/2018/hyperlinkcolor" val="tx"/>
                  </a:ext>
                </a:extLst>
              </a:hlinkClick>
            </a:endParaRPr>
          </a:p>
          <a:p>
            <a:pPr marL="171450" indent="-171450">
              <a:buFont typeface="Arial" panose="020B0604020202020204" pitchFamily="34" charset="0"/>
              <a:buChar char="•"/>
            </a:pPr>
            <a:r>
              <a:rPr lang="en-US" sz="1200" dirty="0">
                <a:solidFill>
                  <a:srgbClr val="0099CC"/>
                </a:solidFill>
                <a:latin typeface="Sylfaen" panose="010A0502050306030303" pitchFamily="18" charset="0"/>
                <a:hlinkClick r:id="rId4">
                  <a:extLst>
                    <a:ext uri="{A12FA001-AC4F-418D-AE19-62706E023703}">
                      <ahyp:hlinkClr xmlns:ahyp="http://schemas.microsoft.com/office/drawing/2018/hyperlinkcolor" val="tx"/>
                    </a:ext>
                  </a:extLst>
                </a:hlinkClick>
              </a:rPr>
              <a:t>https://magazine.columbia.edu/article/incredible-environmental-benefits-nyc-trees</a:t>
            </a:r>
            <a:endParaRPr lang="en-US" sz="1200" dirty="0">
              <a:solidFill>
                <a:srgbClr val="0099CC"/>
              </a:solidFill>
              <a:latin typeface="Sylfaen" panose="010A0502050306030303" pitchFamily="18" charset="0"/>
            </a:endParaRPr>
          </a:p>
          <a:p>
            <a:pPr marL="171450" indent="-171450">
              <a:buFont typeface="Arial" panose="020B0604020202020204" pitchFamily="34" charset="0"/>
              <a:buChar char="•"/>
            </a:pPr>
            <a:endParaRPr lang="en-US" sz="1200" dirty="0">
              <a:solidFill>
                <a:srgbClr val="0099CC"/>
              </a:solidFill>
              <a:latin typeface="Sylfaen" panose="010A0502050306030303" pitchFamily="18" charset="0"/>
            </a:endParaRPr>
          </a:p>
          <a:p>
            <a:pPr marL="171450" indent="-171450">
              <a:buFont typeface="Arial" panose="020B0604020202020204" pitchFamily="34" charset="0"/>
              <a:buChar char="•"/>
            </a:pPr>
            <a:r>
              <a:rPr lang="en-US" sz="1200" dirty="0">
                <a:solidFill>
                  <a:srgbClr val="0099CC"/>
                </a:solidFill>
                <a:latin typeface="Sylfaen" panose="010A0502050306030303" pitchFamily="18" charset="0"/>
                <a:hlinkClick r:id="rId8">
                  <a:extLst>
                    <a:ext uri="{A12FA001-AC4F-418D-AE19-62706E023703}">
                      <ahyp:hlinkClr xmlns:ahyp="http://schemas.microsoft.com/office/drawing/2018/hyperlinkcolor" val="tx"/>
                    </a:ext>
                  </a:extLst>
                </a:hlinkClick>
              </a:rPr>
              <a:t>https://medium.com/@deepaksharma2494/20-pandas-functions-to-complete-80-of-your-data-science-tasks-cefa535a629e</a:t>
            </a:r>
            <a:endParaRPr lang="en-US" sz="1200" dirty="0">
              <a:solidFill>
                <a:srgbClr val="0099CC"/>
              </a:solidFill>
              <a:latin typeface="Sylfaen" panose="010A0502050306030303" pitchFamily="18" charset="0"/>
            </a:endParaRPr>
          </a:p>
          <a:p>
            <a:endParaRPr lang="en-US" sz="800" dirty="0">
              <a:solidFill>
                <a:schemeClr val="bg1"/>
              </a:solidFill>
              <a:latin typeface="Sylfaen" panose="010A0502050306030303" pitchFamily="18" charset="0"/>
            </a:endParaRPr>
          </a:p>
        </p:txBody>
      </p:sp>
    </p:spTree>
    <p:extLst>
      <p:ext uri="{BB962C8B-B14F-4D97-AF65-F5344CB8AC3E}">
        <p14:creationId xmlns:p14="http://schemas.microsoft.com/office/powerpoint/2010/main" val="94340545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DFD9C5-B281-B07E-6C4F-5E8595371954}"/>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22A43374-98C6-B7A7-6D27-B7D93AEA3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16" name="Picture 15" descr="Single tree on a field with cityscape in foggy distance">
            <a:extLst>
              <a:ext uri="{FF2B5EF4-FFF2-40B4-BE49-F238E27FC236}">
                <a16:creationId xmlns:a16="http://schemas.microsoft.com/office/drawing/2014/main" id="{6BED13FF-8F3C-DA1C-196C-8986CE9B48B4}"/>
              </a:ext>
            </a:extLst>
          </p:cNvPr>
          <p:cNvPicPr>
            <a:picLocks noChangeAspect="1"/>
          </p:cNvPicPr>
          <p:nvPr/>
        </p:nvPicPr>
        <p:blipFill>
          <a:blip r:embed="rId3"/>
          <a:srcRect t="5911" b="9503"/>
          <a:stretch/>
        </p:blipFill>
        <p:spPr>
          <a:xfrm>
            <a:off x="21" y="0"/>
            <a:ext cx="12191979" cy="6857990"/>
          </a:xfrm>
          <a:prstGeom prst="rect">
            <a:avLst/>
          </a:prstGeom>
        </p:spPr>
      </p:pic>
      <p:sp>
        <p:nvSpPr>
          <p:cNvPr id="17" name="Rectangle 16">
            <a:extLst>
              <a:ext uri="{FF2B5EF4-FFF2-40B4-BE49-F238E27FC236}">
                <a16:creationId xmlns:a16="http://schemas.microsoft.com/office/drawing/2014/main" id="{7E922FC5-DE31-D459-901A-C82368BBC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6" name="Rectangle: Rounded Corners 5">
            <a:extLst>
              <a:ext uri="{FF2B5EF4-FFF2-40B4-BE49-F238E27FC236}">
                <a16:creationId xmlns:a16="http://schemas.microsoft.com/office/drawing/2014/main" id="{ADC6B22F-AE8A-A828-FAB2-FF0D6F135C5C}"/>
              </a:ext>
            </a:extLst>
          </p:cNvPr>
          <p:cNvSpPr/>
          <p:nvPr/>
        </p:nvSpPr>
        <p:spPr>
          <a:xfrm>
            <a:off x="222738" y="161453"/>
            <a:ext cx="11874411" cy="6535083"/>
          </a:xfrm>
          <a:prstGeom prst="roundRect">
            <a:avLst/>
          </a:prstGeom>
          <a:solidFill>
            <a:schemeClr val="tx1">
              <a:lumMod val="75000"/>
              <a:alpha val="8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81EA06F4-F096-7046-777A-2F28A25CE538}"/>
              </a:ext>
            </a:extLst>
          </p:cNvPr>
          <p:cNvSpPr>
            <a:spLocks noGrp="1"/>
          </p:cNvSpPr>
          <p:nvPr>
            <p:ph type="subTitle" idx="1"/>
          </p:nvPr>
        </p:nvSpPr>
        <p:spPr>
          <a:xfrm>
            <a:off x="355995" y="1332652"/>
            <a:ext cx="5368269" cy="1250195"/>
          </a:xfrm>
        </p:spPr>
        <p:txBody>
          <a:bodyPr anchor="ctr">
            <a:normAutofit/>
          </a:bodyPr>
          <a:lstStyle/>
          <a:p>
            <a:pPr marL="285750" indent="-285750" algn="just">
              <a:buFont typeface="Wingdings" panose="05000000000000000000" pitchFamily="2" charset="2"/>
              <a:buChar char="Ø"/>
            </a:pPr>
            <a:r>
              <a:rPr lang="en-US" sz="1600" b="1" i="0" dirty="0">
                <a:solidFill>
                  <a:schemeClr val="bg2"/>
                </a:solidFill>
                <a:effectLst/>
                <a:latin typeface="Sylfaen" panose="010A0502050306030303" pitchFamily="18" charset="0"/>
              </a:rPr>
              <a:t>The project aims to analyze and compare the number of trees and their condition across the boroughs of NYC.</a:t>
            </a:r>
            <a:endParaRPr lang="en-US" sz="1600" b="1" dirty="0">
              <a:solidFill>
                <a:schemeClr val="bg2"/>
              </a:solidFill>
              <a:latin typeface="Sylfaen" panose="010A0502050306030303" pitchFamily="18" charset="0"/>
            </a:endParaRPr>
          </a:p>
        </p:txBody>
      </p:sp>
      <p:sp>
        <p:nvSpPr>
          <p:cNvPr id="7" name="Title 1">
            <a:extLst>
              <a:ext uri="{FF2B5EF4-FFF2-40B4-BE49-F238E27FC236}">
                <a16:creationId xmlns:a16="http://schemas.microsoft.com/office/drawing/2014/main" id="{85FF0E43-BAA5-0039-6526-528BA93AF70F}"/>
              </a:ext>
            </a:extLst>
          </p:cNvPr>
          <p:cNvSpPr>
            <a:spLocks noGrp="1"/>
          </p:cNvSpPr>
          <p:nvPr>
            <p:ph type="ctrTitle"/>
          </p:nvPr>
        </p:nvSpPr>
        <p:spPr>
          <a:xfrm>
            <a:off x="3385612" y="491730"/>
            <a:ext cx="4769267" cy="437427"/>
          </a:xfrm>
        </p:spPr>
        <p:txBody>
          <a:bodyPr anchor="ctr">
            <a:noAutofit/>
          </a:bodyPr>
          <a:lstStyle/>
          <a:p>
            <a:pPr algn="r">
              <a:lnSpc>
                <a:spcPct val="90000"/>
              </a:lnSpc>
            </a:pPr>
            <a:r>
              <a:rPr lang="en-US" sz="3200" b="1" cap="none" spc="0" dirty="0">
                <a:latin typeface="Times New Roman" panose="02020603050405020304" pitchFamily="18" charset="0"/>
                <a:cs typeface="Times New Roman" panose="02020603050405020304" pitchFamily="18" charset="0"/>
              </a:rPr>
              <a:t>The goal of the project</a:t>
            </a:r>
            <a:endParaRPr lang="en-US" sz="1400" b="1" cap="none" spc="0" dirty="0">
              <a:latin typeface="Times New Roman" panose="02020603050405020304" pitchFamily="18" charset="0"/>
              <a:cs typeface="Times New Roman" panose="02020603050405020304" pitchFamily="18" charset="0"/>
            </a:endParaRPr>
          </a:p>
        </p:txBody>
      </p:sp>
      <p:pic>
        <p:nvPicPr>
          <p:cNvPr id="11" name="Picture 10" descr="A diagram of a tree">
            <a:extLst>
              <a:ext uri="{FF2B5EF4-FFF2-40B4-BE49-F238E27FC236}">
                <a16:creationId xmlns:a16="http://schemas.microsoft.com/office/drawing/2014/main" id="{1E464192-2ED5-DD89-F4A9-0EB77830E3B1}"/>
              </a:ext>
            </a:extLst>
          </p:cNvPr>
          <p:cNvPicPr>
            <a:picLocks noChangeAspect="1"/>
          </p:cNvPicPr>
          <p:nvPr/>
        </p:nvPicPr>
        <p:blipFill>
          <a:blip r:embed="rId4">
            <a:extLst>
              <a:ext uri="{28A0092B-C50C-407E-A947-70E740481C1C}">
                <a14:useLocalDpi xmlns:a14="http://schemas.microsoft.com/office/drawing/2010/main" val="0"/>
              </a:ext>
            </a:extLst>
          </a:blip>
          <a:srcRect l="941"/>
          <a:stretch/>
        </p:blipFill>
        <p:spPr>
          <a:xfrm>
            <a:off x="222738" y="2813682"/>
            <a:ext cx="6016038" cy="3876504"/>
          </a:xfrm>
          <a:prstGeom prst="rect">
            <a:avLst/>
          </a:prstGeom>
        </p:spPr>
      </p:pic>
      <p:sp>
        <p:nvSpPr>
          <p:cNvPr id="12" name="Subtitle 2">
            <a:extLst>
              <a:ext uri="{FF2B5EF4-FFF2-40B4-BE49-F238E27FC236}">
                <a16:creationId xmlns:a16="http://schemas.microsoft.com/office/drawing/2014/main" id="{9CEBA2CC-D1FC-1D6E-4B37-097CD037836F}"/>
              </a:ext>
            </a:extLst>
          </p:cNvPr>
          <p:cNvSpPr txBox="1">
            <a:spLocks/>
          </p:cNvSpPr>
          <p:nvPr/>
        </p:nvSpPr>
        <p:spPr>
          <a:xfrm>
            <a:off x="6829594" y="5278821"/>
            <a:ext cx="4917906" cy="1340281"/>
          </a:xfrm>
          <a:prstGeom prst="rect">
            <a:avLst/>
          </a:prstGeom>
        </p:spPr>
        <p:txBody>
          <a:bodyPr vert="horz" lIns="91440" tIns="45720" rIns="91440" bIns="45720" rtlCol="0" anchor="ctr">
            <a:no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just">
              <a:buFont typeface="Wingdings" panose="05000000000000000000" pitchFamily="2" charset="2"/>
              <a:buChar char="ü"/>
            </a:pPr>
            <a:r>
              <a:rPr lang="en-US" sz="1200" b="0" i="0" dirty="0">
                <a:solidFill>
                  <a:srgbClr val="1C1C1C"/>
                </a:solidFill>
                <a:effectLst/>
                <a:latin typeface="Sylfaen" panose="010A0502050306030303" pitchFamily="18" charset="0"/>
              </a:rPr>
              <a:t>This project interests me as a Human Geographer, as I find it fascinating to understand </a:t>
            </a:r>
            <a:r>
              <a:rPr lang="en-US" sz="1200" dirty="0">
                <a:solidFill>
                  <a:schemeClr val="bg2"/>
                </a:solidFill>
                <a:latin typeface="Sylfaen" panose="010A0502050306030303" pitchFamily="18" charset="0"/>
              </a:rPr>
              <a:t>how environmental features shape human experiences and vice versa.</a:t>
            </a:r>
          </a:p>
        </p:txBody>
      </p:sp>
      <p:sp>
        <p:nvSpPr>
          <p:cNvPr id="13" name="TextBox 12">
            <a:extLst>
              <a:ext uri="{FF2B5EF4-FFF2-40B4-BE49-F238E27FC236}">
                <a16:creationId xmlns:a16="http://schemas.microsoft.com/office/drawing/2014/main" id="{84977625-73ED-55E2-7A33-15DE592A159F}"/>
              </a:ext>
            </a:extLst>
          </p:cNvPr>
          <p:cNvSpPr txBox="1"/>
          <p:nvPr/>
        </p:nvSpPr>
        <p:spPr>
          <a:xfrm>
            <a:off x="222738" y="6526769"/>
            <a:ext cx="2539512" cy="184666"/>
          </a:xfrm>
          <a:prstGeom prst="rect">
            <a:avLst/>
          </a:prstGeom>
          <a:noFill/>
        </p:spPr>
        <p:txBody>
          <a:bodyPr wrap="square" rtlCol="0">
            <a:spAutoFit/>
          </a:bodyPr>
          <a:lstStyle/>
          <a:p>
            <a:r>
              <a:rPr lang="en-US" sz="600" dirty="0">
                <a:solidFill>
                  <a:schemeClr val="bg2"/>
                </a:solidFill>
                <a:latin typeface="Abadi" panose="020F0502020204030204" pitchFamily="34" charset="0"/>
              </a:rPr>
              <a:t>https://www.cnu.org/publicsquare/2018/12/14/benefits-urban-trees</a:t>
            </a:r>
          </a:p>
        </p:txBody>
      </p:sp>
      <p:sp>
        <p:nvSpPr>
          <p:cNvPr id="22" name="TextBox 21">
            <a:extLst>
              <a:ext uri="{FF2B5EF4-FFF2-40B4-BE49-F238E27FC236}">
                <a16:creationId xmlns:a16="http://schemas.microsoft.com/office/drawing/2014/main" id="{CCAB5A34-9AA7-BBDF-ADCB-54946B10C7D4}"/>
              </a:ext>
            </a:extLst>
          </p:cNvPr>
          <p:cNvSpPr txBox="1"/>
          <p:nvPr/>
        </p:nvSpPr>
        <p:spPr>
          <a:xfrm>
            <a:off x="8097729" y="4916252"/>
            <a:ext cx="3270250" cy="215444"/>
          </a:xfrm>
          <a:prstGeom prst="rect">
            <a:avLst/>
          </a:prstGeom>
          <a:noFill/>
        </p:spPr>
        <p:txBody>
          <a:bodyPr wrap="square" rtlCol="0">
            <a:spAutoFit/>
          </a:bodyPr>
          <a:lstStyle/>
          <a:p>
            <a:r>
              <a:rPr lang="en-US" sz="800" dirty="0"/>
              <a:t>https://www160.statcan.gc.ca/index-eng.htm</a:t>
            </a:r>
          </a:p>
        </p:txBody>
      </p:sp>
      <p:pic>
        <p:nvPicPr>
          <p:cNvPr id="24" name="Picture 23" descr="A diagram of a quality of life&#10;&#10;AI-generated content may be incorrect.">
            <a:extLst>
              <a:ext uri="{FF2B5EF4-FFF2-40B4-BE49-F238E27FC236}">
                <a16:creationId xmlns:a16="http://schemas.microsoft.com/office/drawing/2014/main" id="{4E7D5E2A-3C20-7AAF-0AF6-2EB6E8A755FE}"/>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115506" y="2123921"/>
            <a:ext cx="4157801" cy="3130580"/>
          </a:xfrm>
          <a:prstGeom prst="rect">
            <a:avLst/>
          </a:prstGeom>
        </p:spPr>
      </p:pic>
      <p:sp>
        <p:nvSpPr>
          <p:cNvPr id="25" name="TextBox 24">
            <a:extLst>
              <a:ext uri="{FF2B5EF4-FFF2-40B4-BE49-F238E27FC236}">
                <a16:creationId xmlns:a16="http://schemas.microsoft.com/office/drawing/2014/main" id="{6ABDCCDD-8A82-DEF6-ACA7-A9000808CF46}"/>
              </a:ext>
            </a:extLst>
          </p:cNvPr>
          <p:cNvSpPr txBox="1"/>
          <p:nvPr/>
        </p:nvSpPr>
        <p:spPr>
          <a:xfrm>
            <a:off x="6600994" y="1542252"/>
            <a:ext cx="4619425" cy="830997"/>
          </a:xfrm>
          <a:prstGeom prst="rect">
            <a:avLst/>
          </a:prstGeom>
          <a:noFill/>
        </p:spPr>
        <p:txBody>
          <a:bodyPr wrap="square" rtlCol="0">
            <a:spAutoFit/>
          </a:bodyPr>
          <a:lstStyle/>
          <a:p>
            <a:pPr marL="171450" indent="-171450" algn="just">
              <a:buFont typeface="Wingdings" panose="05000000000000000000" pitchFamily="2" charset="2"/>
              <a:buChar char="ü"/>
            </a:pPr>
            <a:r>
              <a:rPr lang="en-US" sz="1200" dirty="0">
                <a:solidFill>
                  <a:schemeClr val="bg2"/>
                </a:solidFill>
                <a:effectLst/>
                <a:latin typeface="Sylfaen" panose="010A0502050306030303" pitchFamily="18" charset="0"/>
                <a:ea typeface="Times New Roman" panose="02020603050405020304" pitchFamily="18" charset="0"/>
              </a:rPr>
              <a:t>Trees play an essential role in developing a healthy urban environment.  Availability and quality of green spaces, such as parks, forests, and other natural areas, can significantly influence the overall quality of life for residents</a:t>
            </a:r>
            <a:endParaRPr lang="en-US" sz="1200" dirty="0">
              <a:solidFill>
                <a:schemeClr val="bg2"/>
              </a:solidFill>
              <a:latin typeface="Sylfaen" panose="010A0502050306030303" pitchFamily="18" charset="0"/>
            </a:endParaRPr>
          </a:p>
        </p:txBody>
      </p:sp>
    </p:spTree>
    <p:extLst>
      <p:ext uri="{BB962C8B-B14F-4D97-AF65-F5344CB8AC3E}">
        <p14:creationId xmlns:p14="http://schemas.microsoft.com/office/powerpoint/2010/main" val="5254910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C4BE481-5988-2B01-80C4-5709E79385AF}"/>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0921F205-F057-F5A7-3BC2-50AA9456EE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16" name="Picture 15" descr="Single tree on a field with cityscape in foggy distance">
            <a:extLst>
              <a:ext uri="{FF2B5EF4-FFF2-40B4-BE49-F238E27FC236}">
                <a16:creationId xmlns:a16="http://schemas.microsoft.com/office/drawing/2014/main" id="{67067FB3-2D86-878F-E957-9584C605E584}"/>
              </a:ext>
            </a:extLst>
          </p:cNvPr>
          <p:cNvPicPr>
            <a:picLocks noChangeAspect="1"/>
          </p:cNvPicPr>
          <p:nvPr/>
        </p:nvPicPr>
        <p:blipFill>
          <a:blip r:embed="rId3"/>
          <a:srcRect t="5911" b="9503"/>
          <a:stretch/>
        </p:blipFill>
        <p:spPr>
          <a:xfrm>
            <a:off x="21" y="0"/>
            <a:ext cx="12191979" cy="6857990"/>
          </a:xfrm>
          <a:prstGeom prst="rect">
            <a:avLst/>
          </a:prstGeom>
        </p:spPr>
      </p:pic>
      <p:sp>
        <p:nvSpPr>
          <p:cNvPr id="17" name="Rectangle 16">
            <a:extLst>
              <a:ext uri="{FF2B5EF4-FFF2-40B4-BE49-F238E27FC236}">
                <a16:creationId xmlns:a16="http://schemas.microsoft.com/office/drawing/2014/main" id="{DD4F7B00-94C6-78EB-246C-7C0281E36A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6" name="Rectangle: Rounded Corners 5">
            <a:extLst>
              <a:ext uri="{FF2B5EF4-FFF2-40B4-BE49-F238E27FC236}">
                <a16:creationId xmlns:a16="http://schemas.microsoft.com/office/drawing/2014/main" id="{2F8F3142-4A5B-C0EA-6ACC-FF15C4B4392E}"/>
              </a:ext>
            </a:extLst>
          </p:cNvPr>
          <p:cNvSpPr/>
          <p:nvPr/>
        </p:nvSpPr>
        <p:spPr>
          <a:xfrm>
            <a:off x="222738" y="161453"/>
            <a:ext cx="11874411" cy="6535083"/>
          </a:xfrm>
          <a:prstGeom prst="roundRect">
            <a:avLst/>
          </a:prstGeom>
          <a:solidFill>
            <a:schemeClr val="tx1">
              <a:lumMod val="75000"/>
              <a:alpha val="8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52DED1CF-6DC5-D84E-AA5B-8F8E7221C9D4}"/>
              </a:ext>
            </a:extLst>
          </p:cNvPr>
          <p:cNvSpPr>
            <a:spLocks noGrp="1"/>
          </p:cNvSpPr>
          <p:nvPr>
            <p:ph type="ctrTitle"/>
          </p:nvPr>
        </p:nvSpPr>
        <p:spPr>
          <a:xfrm>
            <a:off x="923185" y="677534"/>
            <a:ext cx="3629765" cy="437427"/>
          </a:xfrm>
        </p:spPr>
        <p:txBody>
          <a:bodyPr anchor="ctr">
            <a:noAutofit/>
          </a:bodyPr>
          <a:lstStyle/>
          <a:p>
            <a:pPr algn="r">
              <a:lnSpc>
                <a:spcPct val="90000"/>
              </a:lnSpc>
            </a:pPr>
            <a:r>
              <a:rPr lang="en-US" sz="3600" b="1" cap="none" spc="0" dirty="0">
                <a:latin typeface="Times New Roman" panose="02020603050405020304" pitchFamily="18" charset="0"/>
                <a:cs typeface="Times New Roman" panose="02020603050405020304" pitchFamily="18" charset="0"/>
              </a:rPr>
              <a:t>About the Data</a:t>
            </a:r>
            <a:endParaRPr lang="en-US" sz="1600" b="1" cap="none" spc="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0D8A451-B786-D1C3-A133-8D62890024CB}"/>
              </a:ext>
            </a:extLst>
          </p:cNvPr>
          <p:cNvSpPr txBox="1"/>
          <p:nvPr/>
        </p:nvSpPr>
        <p:spPr>
          <a:xfrm>
            <a:off x="793994" y="1801770"/>
            <a:ext cx="4616206"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b="0" i="0" dirty="0">
                <a:solidFill>
                  <a:srgbClr val="1C1C1C"/>
                </a:solidFill>
                <a:effectLst/>
                <a:latin typeface="Sylfaen" panose="010A0502050306030303" pitchFamily="18" charset="0"/>
              </a:rPr>
              <a:t>For the analysis, I used the 2015 NYC Street Tree Census data. The Data is provided by the Department of Parks and Recreation (DPR) and was last updated on November 12, 2024. </a:t>
            </a:r>
          </a:p>
          <a:p>
            <a:pPr marL="285750" indent="-285750" algn="just">
              <a:buFont typeface="Wingdings" panose="05000000000000000000" pitchFamily="2" charset="2"/>
              <a:buChar char="q"/>
            </a:pPr>
            <a:endParaRPr lang="en-US" dirty="0">
              <a:solidFill>
                <a:srgbClr val="1C1C1C"/>
              </a:solidFill>
              <a:latin typeface="Sylfaen" panose="010A0502050306030303" pitchFamily="18" charset="0"/>
            </a:endParaRPr>
          </a:p>
          <a:p>
            <a:pPr marL="285750" indent="-285750" algn="just">
              <a:buFont typeface="Wingdings" panose="05000000000000000000" pitchFamily="2" charset="2"/>
              <a:buChar char="q"/>
            </a:pPr>
            <a:r>
              <a:rPr lang="en-US" b="0" i="0" dirty="0">
                <a:solidFill>
                  <a:srgbClr val="1C1C1C"/>
                </a:solidFill>
                <a:effectLst/>
                <a:latin typeface="Sylfaen" panose="010A0502050306030303" pitchFamily="18" charset="0"/>
              </a:rPr>
              <a:t>The dataset consists of 684,000 rows and 45 columns. Each row representing an individual tree. </a:t>
            </a:r>
          </a:p>
          <a:p>
            <a:pPr marL="285750" indent="-285750" algn="just">
              <a:buFont typeface="Wingdings" panose="05000000000000000000" pitchFamily="2" charset="2"/>
              <a:buChar char="q"/>
            </a:pPr>
            <a:endParaRPr lang="en-US" dirty="0">
              <a:solidFill>
                <a:srgbClr val="1C1C1C"/>
              </a:solidFill>
              <a:latin typeface="Sylfaen" panose="010A0502050306030303" pitchFamily="18" charset="0"/>
            </a:endParaRPr>
          </a:p>
          <a:p>
            <a:pPr marL="285750" indent="-285750" algn="just">
              <a:buFont typeface="Wingdings" panose="05000000000000000000" pitchFamily="2" charset="2"/>
              <a:buChar char="q"/>
            </a:pPr>
            <a:r>
              <a:rPr lang="en-US" b="0" i="0" dirty="0">
                <a:solidFill>
                  <a:srgbClr val="1C1C1C"/>
                </a:solidFill>
                <a:effectLst/>
                <a:latin typeface="Sylfaen" panose="010A0502050306030303" pitchFamily="18" charset="0"/>
              </a:rPr>
              <a:t>The collected information includes tree species, identified issues, stewardship details, and perceptions of tree health.</a:t>
            </a:r>
            <a:endParaRPr lang="en-US" dirty="0">
              <a:latin typeface="Sylfaen" panose="010A0502050306030303" pitchFamily="18" charset="0"/>
            </a:endParaRPr>
          </a:p>
        </p:txBody>
      </p:sp>
      <p:pic>
        <p:nvPicPr>
          <p:cNvPr id="9" name="Picture 8">
            <a:extLst>
              <a:ext uri="{FF2B5EF4-FFF2-40B4-BE49-F238E27FC236}">
                <a16:creationId xmlns:a16="http://schemas.microsoft.com/office/drawing/2014/main" id="{3C039DCE-B277-8A88-611C-76AB4EEA2FC6}"/>
              </a:ext>
            </a:extLst>
          </p:cNvPr>
          <p:cNvPicPr>
            <a:picLocks noChangeAspect="1"/>
          </p:cNvPicPr>
          <p:nvPr/>
        </p:nvPicPr>
        <p:blipFill>
          <a:blip r:embed="rId4"/>
          <a:stretch>
            <a:fillRect/>
          </a:stretch>
        </p:blipFill>
        <p:spPr>
          <a:xfrm>
            <a:off x="6096000" y="959692"/>
            <a:ext cx="5384800" cy="5213098"/>
          </a:xfrm>
          <a:prstGeom prst="rect">
            <a:avLst/>
          </a:prstGeom>
        </p:spPr>
      </p:pic>
      <p:sp>
        <p:nvSpPr>
          <p:cNvPr id="10" name="TextBox 9">
            <a:extLst>
              <a:ext uri="{FF2B5EF4-FFF2-40B4-BE49-F238E27FC236}">
                <a16:creationId xmlns:a16="http://schemas.microsoft.com/office/drawing/2014/main" id="{0350A41C-3AF1-5A81-801A-D53BC23E02B9}"/>
              </a:ext>
            </a:extLst>
          </p:cNvPr>
          <p:cNvSpPr txBox="1"/>
          <p:nvPr/>
        </p:nvSpPr>
        <p:spPr>
          <a:xfrm>
            <a:off x="6191250" y="1231085"/>
            <a:ext cx="5436067" cy="369332"/>
          </a:xfrm>
          <a:prstGeom prst="rect">
            <a:avLst/>
          </a:prstGeom>
          <a:noFill/>
        </p:spPr>
        <p:txBody>
          <a:bodyPr wrap="square" rtlCol="0">
            <a:spAutoFit/>
          </a:bodyPr>
          <a:lstStyle/>
          <a:p>
            <a:r>
              <a:rPr lang="en-US" sz="900" dirty="0">
                <a:solidFill>
                  <a:schemeClr val="bg1"/>
                </a:solidFill>
                <a:latin typeface="Sylfaen" panose="010A0502050306030303" pitchFamily="18" charset="0"/>
                <a:hlinkClick r:id="rId5"/>
              </a:rPr>
              <a:t>https://data.cityofnewyork.us/Environment/2015-Street-Tree-Census-Tree-Data/uvpi-gqnh/about_data</a:t>
            </a:r>
            <a:endParaRPr lang="en-US" sz="900" dirty="0">
              <a:solidFill>
                <a:schemeClr val="bg1"/>
              </a:solidFill>
              <a:latin typeface="Sylfaen" panose="010A0502050306030303" pitchFamily="18" charset="0"/>
            </a:endParaRPr>
          </a:p>
          <a:p>
            <a:endParaRPr lang="en-US" sz="900" dirty="0">
              <a:solidFill>
                <a:schemeClr val="bg1"/>
              </a:solidFill>
              <a:latin typeface="Sylfaen" panose="010A0502050306030303" pitchFamily="18" charset="0"/>
            </a:endParaRPr>
          </a:p>
        </p:txBody>
      </p:sp>
    </p:spTree>
    <p:extLst>
      <p:ext uri="{BB962C8B-B14F-4D97-AF65-F5344CB8AC3E}">
        <p14:creationId xmlns:p14="http://schemas.microsoft.com/office/powerpoint/2010/main" val="993624287"/>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ECB0368-ED3C-2103-29EB-7DFD56366966}"/>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B253B7DB-2991-86A8-9629-5A6F40308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16" name="Picture 15" descr="Single tree on a field with cityscape in foggy distance">
            <a:extLst>
              <a:ext uri="{FF2B5EF4-FFF2-40B4-BE49-F238E27FC236}">
                <a16:creationId xmlns:a16="http://schemas.microsoft.com/office/drawing/2014/main" id="{49FB0993-7476-ED00-2ADD-415E22B36390}"/>
              </a:ext>
            </a:extLst>
          </p:cNvPr>
          <p:cNvPicPr>
            <a:picLocks noChangeAspect="1"/>
          </p:cNvPicPr>
          <p:nvPr/>
        </p:nvPicPr>
        <p:blipFill>
          <a:blip r:embed="rId3"/>
          <a:srcRect t="5911" b="9503"/>
          <a:stretch/>
        </p:blipFill>
        <p:spPr>
          <a:xfrm>
            <a:off x="21" y="0"/>
            <a:ext cx="12191979" cy="6857990"/>
          </a:xfrm>
          <a:prstGeom prst="rect">
            <a:avLst/>
          </a:prstGeom>
        </p:spPr>
      </p:pic>
      <p:sp>
        <p:nvSpPr>
          <p:cNvPr id="17" name="Rectangle 16">
            <a:extLst>
              <a:ext uri="{FF2B5EF4-FFF2-40B4-BE49-F238E27FC236}">
                <a16:creationId xmlns:a16="http://schemas.microsoft.com/office/drawing/2014/main" id="{233687C9-DA3C-4EF2-284D-090AE76A6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6" name="Rectangle: Rounded Corners 5">
            <a:extLst>
              <a:ext uri="{FF2B5EF4-FFF2-40B4-BE49-F238E27FC236}">
                <a16:creationId xmlns:a16="http://schemas.microsoft.com/office/drawing/2014/main" id="{015A2758-C2F5-5595-41A0-F3718337A8AD}"/>
              </a:ext>
            </a:extLst>
          </p:cNvPr>
          <p:cNvSpPr/>
          <p:nvPr/>
        </p:nvSpPr>
        <p:spPr>
          <a:xfrm>
            <a:off x="222738" y="161453"/>
            <a:ext cx="11874411" cy="6535083"/>
          </a:xfrm>
          <a:prstGeom prst="roundRect">
            <a:avLst/>
          </a:prstGeom>
          <a:solidFill>
            <a:schemeClr val="tx1">
              <a:lumMod val="75000"/>
              <a:alpha val="8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7E33E281-E0B7-5D4D-A59A-90137094DED0}"/>
              </a:ext>
            </a:extLst>
          </p:cNvPr>
          <p:cNvSpPr>
            <a:spLocks noGrp="1"/>
          </p:cNvSpPr>
          <p:nvPr>
            <p:ph type="ctrTitle"/>
          </p:nvPr>
        </p:nvSpPr>
        <p:spPr>
          <a:xfrm>
            <a:off x="1270000" y="874384"/>
            <a:ext cx="3422650" cy="437427"/>
          </a:xfrm>
        </p:spPr>
        <p:txBody>
          <a:bodyPr anchor="ctr">
            <a:noAutofit/>
          </a:bodyPr>
          <a:lstStyle/>
          <a:p>
            <a:pPr algn="r">
              <a:lnSpc>
                <a:spcPct val="90000"/>
              </a:lnSpc>
            </a:pPr>
            <a:r>
              <a:rPr lang="en-US" sz="3600" b="1" cap="none" spc="0" dirty="0">
                <a:latin typeface="Times New Roman" panose="02020603050405020304" pitchFamily="18" charset="0"/>
                <a:cs typeface="Times New Roman" panose="02020603050405020304" pitchFamily="18" charset="0"/>
              </a:rPr>
              <a:t>Methodologies: </a:t>
            </a:r>
            <a:endParaRPr lang="en-US" sz="1600" b="1" cap="none" spc="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BAB2CD7-F39D-079A-CAE9-52303F1D533D}"/>
              </a:ext>
            </a:extLst>
          </p:cNvPr>
          <p:cNvSpPr txBox="1"/>
          <p:nvPr/>
        </p:nvSpPr>
        <p:spPr>
          <a:xfrm>
            <a:off x="5765802" y="1994004"/>
            <a:ext cx="5016500" cy="3416320"/>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solidFill>
                  <a:schemeClr val="bg1"/>
                </a:solidFill>
                <a:latin typeface="Sylfaen" panose="010A0502050306030303" pitchFamily="18" charset="0"/>
              </a:rPr>
              <a:t>To analyze the data, I used Python within a </a:t>
            </a:r>
            <a:r>
              <a:rPr lang="en-US" b="1" dirty="0">
                <a:solidFill>
                  <a:schemeClr val="bg1"/>
                </a:solidFill>
                <a:latin typeface="Sylfaen" panose="010A0502050306030303" pitchFamily="18" charset="0"/>
              </a:rPr>
              <a:t>Google </a:t>
            </a:r>
            <a:r>
              <a:rPr lang="en-US" b="1" dirty="0" err="1">
                <a:solidFill>
                  <a:schemeClr val="bg1"/>
                </a:solidFill>
                <a:latin typeface="Sylfaen" panose="010A0502050306030303" pitchFamily="18" charset="0"/>
              </a:rPr>
              <a:t>Colab</a:t>
            </a:r>
            <a:r>
              <a:rPr lang="en-US" b="1" dirty="0">
                <a:solidFill>
                  <a:schemeClr val="bg1"/>
                </a:solidFill>
                <a:latin typeface="Sylfaen" panose="010A0502050306030303" pitchFamily="18" charset="0"/>
              </a:rPr>
              <a:t> </a:t>
            </a:r>
            <a:r>
              <a:rPr lang="en-US" dirty="0">
                <a:solidFill>
                  <a:schemeClr val="bg1"/>
                </a:solidFill>
                <a:latin typeface="Sylfaen" panose="010A0502050306030303" pitchFamily="18" charset="0"/>
              </a:rPr>
              <a:t>notebook. I worked with the </a:t>
            </a:r>
            <a:r>
              <a:rPr lang="en-US" b="1" dirty="0">
                <a:solidFill>
                  <a:schemeClr val="bg1"/>
                </a:solidFill>
                <a:latin typeface="Sylfaen" panose="010A0502050306030303" pitchFamily="18" charset="0"/>
              </a:rPr>
              <a:t>Pandas</a:t>
            </a:r>
            <a:r>
              <a:rPr lang="en-US" dirty="0">
                <a:solidFill>
                  <a:schemeClr val="bg1"/>
                </a:solidFill>
                <a:latin typeface="Sylfaen" panose="010A0502050306030303" pitchFamily="18" charset="0"/>
              </a:rPr>
              <a:t> library for data cleaning, exploration, and transformation</a:t>
            </a:r>
          </a:p>
          <a:p>
            <a:pPr marL="285750" indent="-285750" algn="just">
              <a:buFont typeface="Wingdings" panose="05000000000000000000" pitchFamily="2" charset="2"/>
              <a:buChar char="q"/>
            </a:pPr>
            <a:endParaRPr lang="en-US" dirty="0">
              <a:solidFill>
                <a:schemeClr val="bg1"/>
              </a:solidFill>
              <a:latin typeface="Sylfaen" panose="010A0502050306030303" pitchFamily="18" charset="0"/>
            </a:endParaRPr>
          </a:p>
          <a:p>
            <a:pPr marL="285750" indent="-285750" algn="just">
              <a:buFont typeface="Wingdings" panose="05000000000000000000" pitchFamily="2" charset="2"/>
              <a:buChar char="q"/>
            </a:pPr>
            <a:r>
              <a:rPr lang="en-US" dirty="0">
                <a:solidFill>
                  <a:schemeClr val="bg1"/>
                </a:solidFill>
                <a:latin typeface="Sylfaen" panose="010A0502050306030303" pitchFamily="18" charset="0"/>
              </a:rPr>
              <a:t>For visualizing trends and patterns in the dataset, I used </a:t>
            </a:r>
            <a:r>
              <a:rPr lang="en-US" b="1" dirty="0">
                <a:solidFill>
                  <a:schemeClr val="bg1"/>
                </a:solidFill>
                <a:latin typeface="Sylfaen" panose="010A0502050306030303" pitchFamily="18" charset="0"/>
              </a:rPr>
              <a:t>matplotlib</a:t>
            </a:r>
            <a:r>
              <a:rPr lang="en-US" dirty="0">
                <a:solidFill>
                  <a:schemeClr val="bg1"/>
                </a:solidFill>
                <a:latin typeface="Sylfaen" panose="010A0502050306030303" pitchFamily="18" charset="0"/>
              </a:rPr>
              <a:t> and </a:t>
            </a:r>
            <a:r>
              <a:rPr lang="en-US" b="1" dirty="0">
                <a:solidFill>
                  <a:schemeClr val="bg1"/>
                </a:solidFill>
                <a:latin typeface="Sylfaen" panose="010A0502050306030303" pitchFamily="18" charset="0"/>
              </a:rPr>
              <a:t>seaborn</a:t>
            </a:r>
          </a:p>
          <a:p>
            <a:pPr marL="285750" indent="-285750" algn="just">
              <a:buFont typeface="Wingdings" panose="05000000000000000000" pitchFamily="2" charset="2"/>
              <a:buChar char="q"/>
            </a:pPr>
            <a:endParaRPr lang="en-US" dirty="0">
              <a:solidFill>
                <a:schemeClr val="bg1"/>
              </a:solidFill>
              <a:latin typeface="Sylfaen" panose="010A0502050306030303" pitchFamily="18" charset="0"/>
            </a:endParaRPr>
          </a:p>
          <a:p>
            <a:pPr marL="285750" indent="-285750" algn="just">
              <a:buFont typeface="Wingdings" panose="05000000000000000000" pitchFamily="2" charset="2"/>
              <a:buChar char="q"/>
            </a:pPr>
            <a:r>
              <a:rPr lang="en-US" b="0" i="0" dirty="0">
                <a:solidFill>
                  <a:srgbClr val="1C1C1C"/>
                </a:solidFill>
                <a:effectLst/>
                <a:latin typeface="Sylfaen" panose="010A0502050306030303" pitchFamily="18" charset="0"/>
              </a:rPr>
              <a:t>In the data cleaning process, I converted non-standard missing values into standard ones and then dropped columns that were not useful for my analysis or had insufficient data</a:t>
            </a:r>
            <a:endParaRPr lang="en-US" dirty="0">
              <a:solidFill>
                <a:schemeClr val="bg1"/>
              </a:solidFill>
              <a:latin typeface="Sylfaen" panose="010A0502050306030303" pitchFamily="18" charset="0"/>
            </a:endParaRPr>
          </a:p>
        </p:txBody>
      </p:sp>
      <p:pic>
        <p:nvPicPr>
          <p:cNvPr id="3" name="Picture 2" descr="A panda logo with different graphics&#10;&#10;AI-generated content may be incorrect.">
            <a:extLst>
              <a:ext uri="{FF2B5EF4-FFF2-40B4-BE49-F238E27FC236}">
                <a16:creationId xmlns:a16="http://schemas.microsoft.com/office/drawing/2014/main" id="{B8803828-FB24-0683-0D7E-C2F7279E4D9A}"/>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42429" y1="39949" x2="42429" y2="39949"/>
                        <a14:foregroundMark x1="43000" y1="37786" x2="43000" y2="37786"/>
                        <a14:foregroundMark x1="55071" y1="33969" x2="55071" y2="33969"/>
                        <a14:foregroundMark x1="49571" y1="40967" x2="49571" y2="40967"/>
                        <a14:foregroundMark x1="38714" y1="17176" x2="38714" y2="17176"/>
                        <a14:foregroundMark x1="59357" y1="15903" x2="59357" y2="15903"/>
                        <a14:foregroundMark x1="22000" y1="63740" x2="22000" y2="63740"/>
                        <a14:foregroundMark x1="26286" y1="63359" x2="26286" y2="63359"/>
                        <a14:foregroundMark x1="29143" y1="63359" x2="29143" y2="63359"/>
                        <a14:foregroundMark x1="30000" y1="63359" x2="30000" y2="63359"/>
                        <a14:foregroundMark x1="33929" y1="63740" x2="33929" y2="63740"/>
                        <a14:foregroundMark x1="37500" y1="63359" x2="37500" y2="63359"/>
                        <a14:foregroundMark x1="35857" y1="63104" x2="35857" y2="63104"/>
                        <a14:foregroundMark x1="40500" y1="64377" x2="40500" y2="64377"/>
                        <a14:foregroundMark x1="40500" y1="65267" x2="40500" y2="65267"/>
                        <a14:foregroundMark x1="54000" y1="65903" x2="54000" y2="65903"/>
                        <a14:foregroundMark x1="72143" y1="69338" x2="72143" y2="69338"/>
                        <a14:foregroundMark x1="74429" y1="70356" x2="74429" y2="70356"/>
                        <a14:foregroundMark x1="72643" y1="65903" x2="72643" y2="65903"/>
                        <a14:backgroundMark x1="22357" y1="63995" x2="22357" y2="63995"/>
                        <a14:backgroundMark x1="21571" y1="64631" x2="21571" y2="64631"/>
                        <a14:backgroundMark x1="25357" y1="65903" x2="25357" y2="65903"/>
                        <a14:backgroundMark x1="29357" y1="62595" x2="29357" y2="62595"/>
                        <a14:backgroundMark x1="29214" y1="64122" x2="29214" y2="64122"/>
                        <a14:backgroundMark x1="29214" y1="63104" x2="29214" y2="63104"/>
                        <a14:backgroundMark x1="33286" y1="64631" x2="33286" y2="64631"/>
                      </a14:backgroundRemoval>
                    </a14:imgEffect>
                  </a14:imgLayer>
                </a14:imgProps>
              </a:ext>
              <a:ext uri="{28A0092B-C50C-407E-A947-70E740481C1C}">
                <a14:useLocalDpi xmlns:a14="http://schemas.microsoft.com/office/drawing/2010/main" val="0"/>
              </a:ext>
            </a:extLst>
          </a:blip>
          <a:srcRect l="29854" t="1" r="33495" b="46018"/>
          <a:stretch/>
        </p:blipFill>
        <p:spPr>
          <a:xfrm>
            <a:off x="2662238" y="2580432"/>
            <a:ext cx="719137" cy="594670"/>
          </a:xfrm>
          <a:prstGeom prst="rect">
            <a:avLst/>
          </a:prstGeom>
        </p:spPr>
      </p:pic>
      <p:pic>
        <p:nvPicPr>
          <p:cNvPr id="8" name="Picture 7" descr="A yellow and black logo&#10;&#10;AI-generated content may be incorrect.">
            <a:extLst>
              <a:ext uri="{FF2B5EF4-FFF2-40B4-BE49-F238E27FC236}">
                <a16:creationId xmlns:a16="http://schemas.microsoft.com/office/drawing/2014/main" id="{CEFE016B-3E75-06B9-BED7-7610DD3FBF6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51707" y="3738727"/>
            <a:ext cx="1566243" cy="822697"/>
          </a:xfrm>
          <a:prstGeom prst="rect">
            <a:avLst/>
          </a:prstGeom>
        </p:spPr>
      </p:pic>
      <p:pic>
        <p:nvPicPr>
          <p:cNvPr id="11" name="Picture 10" descr="A panda logo with different graphics&#10;&#10;AI-generated content may be incorrect.">
            <a:extLst>
              <a:ext uri="{FF2B5EF4-FFF2-40B4-BE49-F238E27FC236}">
                <a16:creationId xmlns:a16="http://schemas.microsoft.com/office/drawing/2014/main" id="{057AF547-5ECF-149D-39FB-496EAB1C18C7}"/>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42429" y1="39949" x2="42429" y2="39949"/>
                        <a14:foregroundMark x1="43000" y1="37786" x2="43000" y2="37786"/>
                        <a14:foregroundMark x1="55071" y1="33969" x2="55071" y2="33969"/>
                        <a14:foregroundMark x1="49571" y1="40967" x2="49571" y2="40967"/>
                        <a14:foregroundMark x1="38714" y1="17176" x2="38714" y2="17176"/>
                        <a14:foregroundMark x1="59357" y1="15903" x2="59357" y2="15903"/>
                        <a14:foregroundMark x1="22000" y1="63740" x2="22000" y2="63740"/>
                        <a14:foregroundMark x1="26286" y1="63359" x2="26286" y2="63359"/>
                        <a14:foregroundMark x1="29143" y1="63359" x2="29143" y2="63359"/>
                        <a14:foregroundMark x1="30000" y1="63359" x2="30000" y2="63359"/>
                        <a14:foregroundMark x1="33929" y1="63740" x2="33929" y2="63740"/>
                        <a14:foregroundMark x1="37500" y1="63359" x2="37500" y2="63359"/>
                        <a14:foregroundMark x1="35857" y1="63104" x2="35857" y2="63104"/>
                        <a14:foregroundMark x1="40500" y1="64377" x2="40500" y2="64377"/>
                        <a14:foregroundMark x1="40500" y1="65267" x2="40500" y2="65267"/>
                        <a14:foregroundMark x1="54000" y1="65903" x2="54000" y2="65903"/>
                        <a14:foregroundMark x1="72143" y1="69338" x2="72143" y2="69338"/>
                        <a14:foregroundMark x1="74429" y1="70356" x2="74429" y2="70356"/>
                        <a14:foregroundMark x1="72643" y1="65903" x2="72643" y2="65903"/>
                        <a14:backgroundMark x1="22357" y1="63995" x2="22357" y2="63995"/>
                        <a14:backgroundMark x1="21571" y1="64631" x2="21571" y2="64631"/>
                        <a14:backgroundMark x1="25357" y1="65903" x2="25357" y2="65903"/>
                        <a14:backgroundMark x1="29357" y1="62595" x2="29357" y2="62595"/>
                        <a14:backgroundMark x1="29214" y1="64122" x2="29214" y2="64122"/>
                        <a14:backgroundMark x1="29214" y1="63104" x2="29214" y2="63104"/>
                        <a14:backgroundMark x1="33286" y1="64631" x2="33286" y2="64631"/>
                      </a14:backgroundRemoval>
                    </a14:imgEffect>
                  </a14:imgLayer>
                </a14:imgProps>
              </a:ext>
              <a:ext uri="{28A0092B-C50C-407E-A947-70E740481C1C}">
                <a14:useLocalDpi xmlns:a14="http://schemas.microsoft.com/office/drawing/2010/main" val="0"/>
              </a:ext>
            </a:extLst>
          </a:blip>
          <a:srcRect l="45630" t="52953" r="13593" b="7883"/>
          <a:stretch/>
        </p:blipFill>
        <p:spPr>
          <a:xfrm>
            <a:off x="2684628" y="3213275"/>
            <a:ext cx="800101" cy="431437"/>
          </a:xfrm>
          <a:prstGeom prst="rect">
            <a:avLst/>
          </a:prstGeom>
        </p:spPr>
      </p:pic>
    </p:spTree>
    <p:extLst>
      <p:ext uri="{BB962C8B-B14F-4D97-AF65-F5344CB8AC3E}">
        <p14:creationId xmlns:p14="http://schemas.microsoft.com/office/powerpoint/2010/main" val="239963674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74824E4-D5D4-F970-A3A5-36E6527F9430}"/>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79F1E639-5DA8-2581-65AD-6FE53A4EA5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16" name="Picture 15" descr="Single tree on a field with cityscape in foggy distance">
            <a:extLst>
              <a:ext uri="{FF2B5EF4-FFF2-40B4-BE49-F238E27FC236}">
                <a16:creationId xmlns:a16="http://schemas.microsoft.com/office/drawing/2014/main" id="{BD89571B-367A-8F9B-36BC-3C23783F9B7A}"/>
              </a:ext>
            </a:extLst>
          </p:cNvPr>
          <p:cNvPicPr>
            <a:picLocks noChangeAspect="1"/>
          </p:cNvPicPr>
          <p:nvPr/>
        </p:nvPicPr>
        <p:blipFill>
          <a:blip r:embed="rId3"/>
          <a:srcRect t="5911" b="9503"/>
          <a:stretch/>
        </p:blipFill>
        <p:spPr>
          <a:xfrm>
            <a:off x="21" y="0"/>
            <a:ext cx="12191979" cy="6857990"/>
          </a:xfrm>
          <a:prstGeom prst="rect">
            <a:avLst/>
          </a:prstGeom>
        </p:spPr>
      </p:pic>
      <p:sp>
        <p:nvSpPr>
          <p:cNvPr id="17" name="Rectangle 16">
            <a:extLst>
              <a:ext uri="{FF2B5EF4-FFF2-40B4-BE49-F238E27FC236}">
                <a16:creationId xmlns:a16="http://schemas.microsoft.com/office/drawing/2014/main" id="{0F8F446D-A26E-E728-3CDA-C3E952B54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6" name="Rectangle: Rounded Corners 5">
            <a:extLst>
              <a:ext uri="{FF2B5EF4-FFF2-40B4-BE49-F238E27FC236}">
                <a16:creationId xmlns:a16="http://schemas.microsoft.com/office/drawing/2014/main" id="{4FE38FA6-5D7C-77A7-CCE0-12C65651170C}"/>
              </a:ext>
            </a:extLst>
          </p:cNvPr>
          <p:cNvSpPr/>
          <p:nvPr/>
        </p:nvSpPr>
        <p:spPr>
          <a:xfrm>
            <a:off x="222738" y="161453"/>
            <a:ext cx="11874411" cy="6535083"/>
          </a:xfrm>
          <a:prstGeom prst="roundRect">
            <a:avLst/>
          </a:prstGeom>
          <a:solidFill>
            <a:schemeClr val="tx1">
              <a:lumMod val="75000"/>
              <a:alpha val="8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120FB526-B34A-F615-2A50-D6B520A86B79}"/>
              </a:ext>
            </a:extLst>
          </p:cNvPr>
          <p:cNvSpPr>
            <a:spLocks noGrp="1"/>
          </p:cNvSpPr>
          <p:nvPr>
            <p:ph type="ctrTitle"/>
          </p:nvPr>
        </p:nvSpPr>
        <p:spPr>
          <a:xfrm>
            <a:off x="4390" y="395431"/>
            <a:ext cx="5707452" cy="437427"/>
          </a:xfrm>
        </p:spPr>
        <p:txBody>
          <a:bodyPr anchor="ctr">
            <a:noAutofit/>
          </a:bodyPr>
          <a:lstStyle/>
          <a:p>
            <a:pPr algn="r">
              <a:lnSpc>
                <a:spcPct val="90000"/>
              </a:lnSpc>
            </a:pPr>
            <a:r>
              <a:rPr lang="en-US" sz="3600" b="1" cap="none" spc="0" dirty="0">
                <a:latin typeface="Times New Roman" panose="02020603050405020304" pitchFamily="18" charset="0"/>
                <a:cs typeface="Times New Roman" panose="02020603050405020304" pitchFamily="18" charset="0"/>
              </a:rPr>
              <a:t>Findings and conclusions  </a:t>
            </a:r>
            <a:endParaRPr lang="en-US" sz="1600" b="1" cap="none" spc="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3D44D10-5A43-E4BD-4925-885436B64F30}"/>
              </a:ext>
            </a:extLst>
          </p:cNvPr>
          <p:cNvSpPr txBox="1"/>
          <p:nvPr/>
        </p:nvSpPr>
        <p:spPr>
          <a:xfrm>
            <a:off x="349866" y="1804233"/>
            <a:ext cx="5016500" cy="147732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solidFill>
                  <a:schemeClr val="bg1"/>
                </a:solidFill>
                <a:latin typeface="Sylfaen" panose="010A0502050306030303" pitchFamily="18" charset="0"/>
              </a:rPr>
              <a:t>The analysis shows that there are a total of 683,788 trees in the New York City boroughs. The largest number of trees is in Queens, followed by Brooklyn, Staten Island, the Bronx, and Manhattan.</a:t>
            </a:r>
          </a:p>
        </p:txBody>
      </p:sp>
      <p:pic>
        <p:nvPicPr>
          <p:cNvPr id="4" name="Picture 3" descr="A pie chart with different colors and numbers&#10;&#10;AI-generated content may be incorrect.">
            <a:extLst>
              <a:ext uri="{FF2B5EF4-FFF2-40B4-BE49-F238E27FC236}">
                <a16:creationId xmlns:a16="http://schemas.microsoft.com/office/drawing/2014/main" id="{67BB1D93-A859-61BB-B176-D22626C857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020468"/>
            <a:ext cx="5402144" cy="5501106"/>
          </a:xfrm>
          <a:prstGeom prst="rect">
            <a:avLst/>
          </a:prstGeom>
        </p:spPr>
      </p:pic>
      <p:pic>
        <p:nvPicPr>
          <p:cNvPr id="10" name="Picture 9">
            <a:extLst>
              <a:ext uri="{FF2B5EF4-FFF2-40B4-BE49-F238E27FC236}">
                <a16:creationId xmlns:a16="http://schemas.microsoft.com/office/drawing/2014/main" id="{4DD75E97-C653-CE2F-6AFE-8B7B3ED3102E}"/>
              </a:ext>
            </a:extLst>
          </p:cNvPr>
          <p:cNvPicPr>
            <a:picLocks noChangeAspect="1"/>
          </p:cNvPicPr>
          <p:nvPr/>
        </p:nvPicPr>
        <p:blipFill>
          <a:blip r:embed="rId5">
            <a:extLst>
              <a:ext uri="{28A0092B-C50C-407E-A947-70E740481C1C}">
                <a14:useLocalDpi xmlns:a14="http://schemas.microsoft.com/office/drawing/2010/main" val="0"/>
              </a:ext>
            </a:extLst>
          </a:blip>
          <a:srcRect r="15621"/>
          <a:stretch/>
        </p:blipFill>
        <p:spPr>
          <a:xfrm>
            <a:off x="534017" y="3954559"/>
            <a:ext cx="5112217" cy="1921742"/>
          </a:xfrm>
          <a:prstGeom prst="rect">
            <a:avLst/>
          </a:prstGeom>
        </p:spPr>
      </p:pic>
      <p:sp>
        <p:nvSpPr>
          <p:cNvPr id="11" name="Title 1">
            <a:extLst>
              <a:ext uri="{FF2B5EF4-FFF2-40B4-BE49-F238E27FC236}">
                <a16:creationId xmlns:a16="http://schemas.microsoft.com/office/drawing/2014/main" id="{030AD3C4-B88A-E499-DCEF-65049941D7A3}"/>
              </a:ext>
            </a:extLst>
          </p:cNvPr>
          <p:cNvSpPr txBox="1">
            <a:spLocks/>
          </p:cNvSpPr>
          <p:nvPr/>
        </p:nvSpPr>
        <p:spPr>
          <a:xfrm>
            <a:off x="534017" y="1067366"/>
            <a:ext cx="5516211" cy="437427"/>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5400" kern="1200" cap="all" spc="30" baseline="0">
                <a:solidFill>
                  <a:schemeClr val="tx1"/>
                </a:solidFill>
                <a:latin typeface="+mj-lt"/>
                <a:ea typeface="+mj-ea"/>
                <a:cs typeface="+mj-cs"/>
              </a:defRPr>
            </a:lvl1pPr>
          </a:lstStyle>
          <a:p>
            <a:pPr algn="just">
              <a:lnSpc>
                <a:spcPct val="90000"/>
              </a:lnSpc>
            </a:pPr>
            <a:r>
              <a:rPr lang="en-US" sz="1800" b="1" i="1" cap="none" spc="0" dirty="0">
                <a:latin typeface="Times New Roman" panose="02020603050405020304" pitchFamily="18" charset="0"/>
                <a:cs typeface="Times New Roman" panose="02020603050405020304" pitchFamily="18" charset="0"/>
              </a:rPr>
              <a:t>Tree Distribution by Borough (Total and Percentage)</a:t>
            </a:r>
            <a:endParaRPr lang="en-US" sz="1000" b="1" i="1" cap="none" spc="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9179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11"/>
                                        </p:tgtEl>
                                        <p:attrNameLst>
                                          <p:attrName>style.visibility</p:attrName>
                                        </p:attrNameLst>
                                      </p:cBhvr>
                                      <p:to>
                                        <p:strVal val="visible"/>
                                      </p:to>
                                    </p:set>
                                    <p:animEffect transition="in" filter="fade">
                                      <p:cBhvr>
                                        <p:cTn id="10" dur="7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4C5D831-F52B-0214-4437-0F530C215AC9}"/>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F74FE5D1-6972-1D35-B66E-D76F16B5E8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16" name="Picture 15" descr="Single tree on a field with cityscape in foggy distance">
            <a:extLst>
              <a:ext uri="{FF2B5EF4-FFF2-40B4-BE49-F238E27FC236}">
                <a16:creationId xmlns:a16="http://schemas.microsoft.com/office/drawing/2014/main" id="{33D0C134-69A6-B87B-E672-E52FEEE0C7E3}"/>
              </a:ext>
            </a:extLst>
          </p:cNvPr>
          <p:cNvPicPr>
            <a:picLocks noChangeAspect="1"/>
          </p:cNvPicPr>
          <p:nvPr/>
        </p:nvPicPr>
        <p:blipFill>
          <a:blip r:embed="rId3"/>
          <a:srcRect t="5911" b="9503"/>
          <a:stretch/>
        </p:blipFill>
        <p:spPr>
          <a:xfrm>
            <a:off x="21" y="0"/>
            <a:ext cx="12191979" cy="6857990"/>
          </a:xfrm>
          <a:prstGeom prst="rect">
            <a:avLst/>
          </a:prstGeom>
        </p:spPr>
      </p:pic>
      <p:sp>
        <p:nvSpPr>
          <p:cNvPr id="17" name="Rectangle 16">
            <a:extLst>
              <a:ext uri="{FF2B5EF4-FFF2-40B4-BE49-F238E27FC236}">
                <a16:creationId xmlns:a16="http://schemas.microsoft.com/office/drawing/2014/main" id="{F70B147A-C959-B791-295C-28BFDFBD0C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6" name="Rectangle: Rounded Corners 5">
            <a:extLst>
              <a:ext uri="{FF2B5EF4-FFF2-40B4-BE49-F238E27FC236}">
                <a16:creationId xmlns:a16="http://schemas.microsoft.com/office/drawing/2014/main" id="{F4C6AA6A-BC8E-6912-9B67-4B1BC2BC5B5C}"/>
              </a:ext>
            </a:extLst>
          </p:cNvPr>
          <p:cNvSpPr/>
          <p:nvPr/>
        </p:nvSpPr>
        <p:spPr>
          <a:xfrm>
            <a:off x="222738" y="161453"/>
            <a:ext cx="11874411" cy="6535083"/>
          </a:xfrm>
          <a:prstGeom prst="roundRect">
            <a:avLst/>
          </a:prstGeom>
          <a:solidFill>
            <a:schemeClr val="tx1">
              <a:lumMod val="75000"/>
              <a:alpha val="8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58ADE0BE-D465-F2A0-EF9B-D1429E89DEE9}"/>
              </a:ext>
            </a:extLst>
          </p:cNvPr>
          <p:cNvSpPr>
            <a:spLocks noGrp="1"/>
          </p:cNvSpPr>
          <p:nvPr>
            <p:ph type="ctrTitle"/>
          </p:nvPr>
        </p:nvSpPr>
        <p:spPr>
          <a:xfrm>
            <a:off x="94851" y="552594"/>
            <a:ext cx="4747115" cy="437427"/>
          </a:xfrm>
        </p:spPr>
        <p:txBody>
          <a:bodyPr anchor="ctr">
            <a:noAutofit/>
          </a:bodyPr>
          <a:lstStyle/>
          <a:p>
            <a:pPr algn="r">
              <a:lnSpc>
                <a:spcPct val="90000"/>
              </a:lnSpc>
            </a:pPr>
            <a:r>
              <a:rPr lang="en-US" sz="2800" b="1" cap="none" spc="0" dirty="0">
                <a:latin typeface="Times New Roman" panose="02020603050405020304" pitchFamily="18" charset="0"/>
                <a:cs typeface="Times New Roman" panose="02020603050405020304" pitchFamily="18" charset="0"/>
              </a:rPr>
              <a:t>Findings and conclusions  </a:t>
            </a:r>
            <a:endParaRPr lang="en-US" sz="1200" b="1" cap="none" spc="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21C02B3-3D9F-A73F-DD91-5E415A887AA9}"/>
              </a:ext>
            </a:extLst>
          </p:cNvPr>
          <p:cNvSpPr txBox="1"/>
          <p:nvPr/>
        </p:nvSpPr>
        <p:spPr>
          <a:xfrm>
            <a:off x="819368" y="2614778"/>
            <a:ext cx="3665548" cy="2308324"/>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solidFill>
                  <a:schemeClr val="bg1"/>
                </a:solidFill>
                <a:latin typeface="Sylfaen" panose="010A0502050306030303" pitchFamily="18" charset="0"/>
              </a:rPr>
              <a:t>Although Manhattan has the fewest trees overall, an analysis of tree density per square mile  by borough shows that Manhattan has the most trees per square mile, followed by Brooklyn, Queens, the Bronx, and Staten Island.  </a:t>
            </a:r>
          </a:p>
        </p:txBody>
      </p:sp>
      <p:pic>
        <p:nvPicPr>
          <p:cNvPr id="3" name="Picture 2" descr="A graph with a blue line and a line pointing up&#10;&#10;AI-generated content may be incorrect.">
            <a:extLst>
              <a:ext uri="{FF2B5EF4-FFF2-40B4-BE49-F238E27FC236}">
                <a16:creationId xmlns:a16="http://schemas.microsoft.com/office/drawing/2014/main" id="{1DF62C7C-B045-C377-0FFF-3CE7428694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7775" y="2571233"/>
            <a:ext cx="6497797" cy="3875636"/>
          </a:xfrm>
          <a:prstGeom prst="rect">
            <a:avLst/>
          </a:prstGeom>
        </p:spPr>
      </p:pic>
      <p:pic>
        <p:nvPicPr>
          <p:cNvPr id="9" name="Picture 8" descr="A black screen with white text&#10;&#10;AI-generated content may be incorrect.">
            <a:extLst>
              <a:ext uri="{FF2B5EF4-FFF2-40B4-BE49-F238E27FC236}">
                <a16:creationId xmlns:a16="http://schemas.microsoft.com/office/drawing/2014/main" id="{0F0E3ED1-CA41-7294-E722-179FA6C471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67775" y="552594"/>
            <a:ext cx="6497798" cy="1692754"/>
          </a:xfrm>
          <a:prstGeom prst="rect">
            <a:avLst/>
          </a:prstGeom>
        </p:spPr>
      </p:pic>
      <p:sp>
        <p:nvSpPr>
          <p:cNvPr id="11" name="Title 1">
            <a:extLst>
              <a:ext uri="{FF2B5EF4-FFF2-40B4-BE49-F238E27FC236}">
                <a16:creationId xmlns:a16="http://schemas.microsoft.com/office/drawing/2014/main" id="{7C7ABBB2-C7A1-FD0E-E23E-C94020B6AEEA}"/>
              </a:ext>
            </a:extLst>
          </p:cNvPr>
          <p:cNvSpPr txBox="1">
            <a:spLocks/>
          </p:cNvSpPr>
          <p:nvPr/>
        </p:nvSpPr>
        <p:spPr>
          <a:xfrm>
            <a:off x="643732" y="1603592"/>
            <a:ext cx="5516211" cy="437427"/>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5400" kern="1200" cap="all" spc="30" baseline="0">
                <a:solidFill>
                  <a:schemeClr val="tx1"/>
                </a:solidFill>
                <a:latin typeface="+mj-lt"/>
                <a:ea typeface="+mj-ea"/>
                <a:cs typeface="+mj-cs"/>
              </a:defRPr>
            </a:lvl1pPr>
          </a:lstStyle>
          <a:p>
            <a:pPr algn="just">
              <a:lnSpc>
                <a:spcPct val="90000"/>
              </a:lnSpc>
            </a:pPr>
            <a:r>
              <a:rPr lang="en-US" sz="1800" b="1" i="1" cap="none" spc="0" dirty="0">
                <a:latin typeface="Times New Roman" panose="02020603050405020304" pitchFamily="18" charset="0"/>
                <a:cs typeface="Times New Roman" panose="02020603050405020304" pitchFamily="18" charset="0"/>
              </a:rPr>
              <a:t>Tree density  per square mile  by borough</a:t>
            </a:r>
            <a:endParaRPr lang="en-US" sz="1000" b="1" i="1" cap="none" spc="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63611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11"/>
                                        </p:tgtEl>
                                        <p:attrNameLst>
                                          <p:attrName>style.visibility</p:attrName>
                                        </p:attrNameLst>
                                      </p:cBhvr>
                                      <p:to>
                                        <p:strVal val="visible"/>
                                      </p:to>
                                    </p:set>
                                    <p:animEffect transition="in" filter="fade">
                                      <p:cBhvr>
                                        <p:cTn id="10" dur="7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C17FBCD-228C-AFC8-254E-92738F9929AB}"/>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FCF2A917-1C64-D5B3-A382-8F78A75D36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16" name="Picture 15" descr="Single tree on a field with cityscape in foggy distance">
            <a:extLst>
              <a:ext uri="{FF2B5EF4-FFF2-40B4-BE49-F238E27FC236}">
                <a16:creationId xmlns:a16="http://schemas.microsoft.com/office/drawing/2014/main" id="{9F9CAA79-B84F-5AAB-A41F-282DEA104695}"/>
              </a:ext>
            </a:extLst>
          </p:cNvPr>
          <p:cNvPicPr>
            <a:picLocks noChangeAspect="1"/>
          </p:cNvPicPr>
          <p:nvPr/>
        </p:nvPicPr>
        <p:blipFill>
          <a:blip r:embed="rId3"/>
          <a:srcRect t="5911" b="9503"/>
          <a:stretch/>
        </p:blipFill>
        <p:spPr>
          <a:xfrm>
            <a:off x="21" y="0"/>
            <a:ext cx="12191979" cy="6857990"/>
          </a:xfrm>
          <a:prstGeom prst="rect">
            <a:avLst/>
          </a:prstGeom>
        </p:spPr>
      </p:pic>
      <p:sp>
        <p:nvSpPr>
          <p:cNvPr id="17" name="Rectangle 16">
            <a:extLst>
              <a:ext uri="{FF2B5EF4-FFF2-40B4-BE49-F238E27FC236}">
                <a16:creationId xmlns:a16="http://schemas.microsoft.com/office/drawing/2014/main" id="{86B6E2E9-E07C-1EDE-6317-E8071B260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6" name="Rectangle: Rounded Corners 5">
            <a:extLst>
              <a:ext uri="{FF2B5EF4-FFF2-40B4-BE49-F238E27FC236}">
                <a16:creationId xmlns:a16="http://schemas.microsoft.com/office/drawing/2014/main" id="{84DBA88A-9B5B-5715-17D0-5357366DABF2}"/>
              </a:ext>
            </a:extLst>
          </p:cNvPr>
          <p:cNvSpPr/>
          <p:nvPr/>
        </p:nvSpPr>
        <p:spPr>
          <a:xfrm>
            <a:off x="222738" y="161453"/>
            <a:ext cx="11874411" cy="6535083"/>
          </a:xfrm>
          <a:prstGeom prst="roundRect">
            <a:avLst/>
          </a:prstGeom>
          <a:solidFill>
            <a:schemeClr val="tx1">
              <a:lumMod val="75000"/>
              <a:alpha val="8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01601182-D39E-467C-A6CD-63BAC646756E}"/>
              </a:ext>
            </a:extLst>
          </p:cNvPr>
          <p:cNvSpPr>
            <a:spLocks noGrp="1"/>
          </p:cNvSpPr>
          <p:nvPr>
            <p:ph type="ctrTitle"/>
          </p:nvPr>
        </p:nvSpPr>
        <p:spPr>
          <a:xfrm>
            <a:off x="885536" y="487978"/>
            <a:ext cx="5274407" cy="437427"/>
          </a:xfrm>
        </p:spPr>
        <p:txBody>
          <a:bodyPr anchor="ctr">
            <a:noAutofit/>
          </a:bodyPr>
          <a:lstStyle/>
          <a:p>
            <a:pPr algn="r">
              <a:lnSpc>
                <a:spcPct val="90000"/>
              </a:lnSpc>
            </a:pPr>
            <a:r>
              <a:rPr lang="en-US" sz="3600" b="1" cap="none" spc="0" dirty="0">
                <a:latin typeface="Times New Roman" panose="02020603050405020304" pitchFamily="18" charset="0"/>
                <a:cs typeface="Times New Roman" panose="02020603050405020304" pitchFamily="18" charset="0"/>
              </a:rPr>
              <a:t>Findings and conclusions  </a:t>
            </a:r>
            <a:endParaRPr lang="en-US" sz="1600" b="1" cap="none" spc="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E4AC4EE-C0AB-3BD5-EA3E-63693E31620B}"/>
              </a:ext>
            </a:extLst>
          </p:cNvPr>
          <p:cNvSpPr txBox="1"/>
          <p:nvPr/>
        </p:nvSpPr>
        <p:spPr>
          <a:xfrm>
            <a:off x="511442" y="3437760"/>
            <a:ext cx="3883260" cy="2308324"/>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solidFill>
                  <a:schemeClr val="bg1"/>
                </a:solidFill>
                <a:latin typeface="Sylfaen" panose="010A0502050306030303" pitchFamily="18" charset="0"/>
              </a:rPr>
              <a:t>It should be noted that tree health is generally consistent across all boroughs</a:t>
            </a:r>
          </a:p>
          <a:p>
            <a:pPr marL="285750" indent="-285750" algn="just">
              <a:buFont typeface="Wingdings" panose="05000000000000000000" pitchFamily="2" charset="2"/>
              <a:buChar char="q"/>
            </a:pPr>
            <a:endParaRPr lang="en-US" dirty="0">
              <a:solidFill>
                <a:schemeClr val="bg1"/>
              </a:solidFill>
              <a:latin typeface="Sylfaen" panose="010A0502050306030303" pitchFamily="18" charset="0"/>
            </a:endParaRPr>
          </a:p>
          <a:p>
            <a:pPr marL="285750" indent="-285750" algn="just">
              <a:buFont typeface="Wingdings" panose="05000000000000000000" pitchFamily="2" charset="2"/>
              <a:buChar char="q"/>
            </a:pPr>
            <a:r>
              <a:rPr lang="en-US" dirty="0">
                <a:solidFill>
                  <a:schemeClr val="bg1"/>
                </a:solidFill>
                <a:latin typeface="Sylfaen" panose="010A0502050306030303" pitchFamily="18" charset="0"/>
              </a:rPr>
              <a:t>However, Manhattan is slightly behind the other bureaus in terms of tree health</a:t>
            </a:r>
          </a:p>
          <a:p>
            <a:pPr marL="285750" indent="-285750" algn="just">
              <a:buFont typeface="Wingdings" panose="05000000000000000000" pitchFamily="2" charset="2"/>
              <a:buChar char="q"/>
            </a:pPr>
            <a:endParaRPr lang="en-US" dirty="0">
              <a:solidFill>
                <a:schemeClr val="bg1"/>
              </a:solidFill>
              <a:latin typeface="Sylfaen" panose="010A0502050306030303" pitchFamily="18" charset="0"/>
            </a:endParaRPr>
          </a:p>
        </p:txBody>
      </p:sp>
      <p:pic>
        <p:nvPicPr>
          <p:cNvPr id="4" name="Picture 3" descr="A graph of a bar chart&#10;&#10;AI-generated content may be incorrect.">
            <a:extLst>
              <a:ext uri="{FF2B5EF4-FFF2-40B4-BE49-F238E27FC236}">
                <a16:creationId xmlns:a16="http://schemas.microsoft.com/office/drawing/2014/main" id="{826FFD08-D19B-8C4B-E304-8E29BB523C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83406" y="3433537"/>
            <a:ext cx="7508573" cy="3424463"/>
          </a:xfrm>
          <a:prstGeom prst="rect">
            <a:avLst/>
          </a:prstGeom>
        </p:spPr>
      </p:pic>
      <p:pic>
        <p:nvPicPr>
          <p:cNvPr id="10" name="Picture 9" descr="A screenshot of a computer screen&#10;&#10;AI-generated content may be incorrect.">
            <a:extLst>
              <a:ext uri="{FF2B5EF4-FFF2-40B4-BE49-F238E27FC236}">
                <a16:creationId xmlns:a16="http://schemas.microsoft.com/office/drawing/2014/main" id="{8D15D363-9CF9-F663-04DE-259EFBB4A6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17593" y="9064"/>
            <a:ext cx="5274407" cy="3424463"/>
          </a:xfrm>
          <a:prstGeom prst="rect">
            <a:avLst/>
          </a:prstGeom>
        </p:spPr>
      </p:pic>
      <p:sp>
        <p:nvSpPr>
          <p:cNvPr id="11" name="Title 1">
            <a:extLst>
              <a:ext uri="{FF2B5EF4-FFF2-40B4-BE49-F238E27FC236}">
                <a16:creationId xmlns:a16="http://schemas.microsoft.com/office/drawing/2014/main" id="{B56EED93-9647-EEC1-5723-968C60389DB5}"/>
              </a:ext>
            </a:extLst>
          </p:cNvPr>
          <p:cNvSpPr txBox="1">
            <a:spLocks/>
          </p:cNvSpPr>
          <p:nvPr/>
        </p:nvSpPr>
        <p:spPr>
          <a:xfrm>
            <a:off x="981329" y="1657698"/>
            <a:ext cx="4705367" cy="437427"/>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5400" kern="1200" cap="all" spc="30" baseline="0">
                <a:solidFill>
                  <a:schemeClr val="tx1"/>
                </a:solidFill>
                <a:latin typeface="+mj-lt"/>
                <a:ea typeface="+mj-ea"/>
                <a:cs typeface="+mj-cs"/>
              </a:defRPr>
            </a:lvl1pPr>
          </a:lstStyle>
          <a:p>
            <a:pPr algn="just">
              <a:lnSpc>
                <a:spcPct val="90000"/>
              </a:lnSpc>
            </a:pPr>
            <a:r>
              <a:rPr lang="en-US" sz="1800" b="1" i="1" cap="none" spc="0" dirty="0">
                <a:latin typeface="Times New Roman" panose="02020603050405020304" pitchFamily="18" charset="0"/>
                <a:cs typeface="Times New Roman" panose="02020603050405020304" pitchFamily="18" charset="0"/>
              </a:rPr>
              <a:t>Tree Health Condition Breakdown (Good, Fair, Poor) by Borough, Total and Percentage</a:t>
            </a:r>
            <a:endParaRPr lang="en-US" sz="1000" b="1" i="1" cap="none" spc="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5350253"/>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11"/>
                                        </p:tgtEl>
                                        <p:attrNameLst>
                                          <p:attrName>style.visibility</p:attrName>
                                        </p:attrNameLst>
                                      </p:cBhvr>
                                      <p:to>
                                        <p:strVal val="visible"/>
                                      </p:to>
                                    </p:set>
                                    <p:animEffect transition="in" filter="fade">
                                      <p:cBhvr>
                                        <p:cTn id="10" dur="7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0D71946-B0F6-3346-F838-E818A069C234}"/>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185109B4-73A2-3409-9E1A-58A1DE107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16" name="Picture 15" descr="Single tree on a field with cityscape in foggy distance">
            <a:extLst>
              <a:ext uri="{FF2B5EF4-FFF2-40B4-BE49-F238E27FC236}">
                <a16:creationId xmlns:a16="http://schemas.microsoft.com/office/drawing/2014/main" id="{AC5887EC-9573-A05C-A92A-B5BB61CF0ACD}"/>
              </a:ext>
            </a:extLst>
          </p:cNvPr>
          <p:cNvPicPr>
            <a:picLocks noChangeAspect="1"/>
          </p:cNvPicPr>
          <p:nvPr/>
        </p:nvPicPr>
        <p:blipFill>
          <a:blip r:embed="rId3"/>
          <a:srcRect t="5911" b="9503"/>
          <a:stretch/>
        </p:blipFill>
        <p:spPr>
          <a:xfrm>
            <a:off x="21" y="0"/>
            <a:ext cx="12191979" cy="6857990"/>
          </a:xfrm>
          <a:prstGeom prst="rect">
            <a:avLst/>
          </a:prstGeom>
        </p:spPr>
      </p:pic>
      <p:sp>
        <p:nvSpPr>
          <p:cNvPr id="17" name="Rectangle 16">
            <a:extLst>
              <a:ext uri="{FF2B5EF4-FFF2-40B4-BE49-F238E27FC236}">
                <a16:creationId xmlns:a16="http://schemas.microsoft.com/office/drawing/2014/main" id="{7B4FD0CD-E01C-82D4-B28B-60B83B74F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6" name="Rectangle: Rounded Corners 5">
            <a:extLst>
              <a:ext uri="{FF2B5EF4-FFF2-40B4-BE49-F238E27FC236}">
                <a16:creationId xmlns:a16="http://schemas.microsoft.com/office/drawing/2014/main" id="{B6D820AA-D738-7282-546C-10A71B57D789}"/>
              </a:ext>
            </a:extLst>
          </p:cNvPr>
          <p:cNvSpPr/>
          <p:nvPr/>
        </p:nvSpPr>
        <p:spPr>
          <a:xfrm>
            <a:off x="222738" y="161453"/>
            <a:ext cx="11874411" cy="6535083"/>
          </a:xfrm>
          <a:prstGeom prst="roundRect">
            <a:avLst/>
          </a:prstGeom>
          <a:solidFill>
            <a:schemeClr val="tx1">
              <a:lumMod val="75000"/>
              <a:alpha val="8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0A9D1840-626A-F5D7-A303-FE098638DCA7}"/>
              </a:ext>
            </a:extLst>
          </p:cNvPr>
          <p:cNvSpPr>
            <a:spLocks noGrp="1"/>
          </p:cNvSpPr>
          <p:nvPr>
            <p:ph type="ctrTitle"/>
          </p:nvPr>
        </p:nvSpPr>
        <p:spPr>
          <a:xfrm>
            <a:off x="885536" y="487978"/>
            <a:ext cx="5274407" cy="437427"/>
          </a:xfrm>
        </p:spPr>
        <p:txBody>
          <a:bodyPr anchor="ctr">
            <a:noAutofit/>
          </a:bodyPr>
          <a:lstStyle/>
          <a:p>
            <a:pPr algn="r">
              <a:lnSpc>
                <a:spcPct val="90000"/>
              </a:lnSpc>
            </a:pPr>
            <a:r>
              <a:rPr lang="en-US" sz="3600" b="1" cap="none" spc="0" dirty="0">
                <a:latin typeface="Times New Roman" panose="02020603050405020304" pitchFamily="18" charset="0"/>
                <a:cs typeface="Times New Roman" panose="02020603050405020304" pitchFamily="18" charset="0"/>
              </a:rPr>
              <a:t>Findings and conclusions  </a:t>
            </a:r>
            <a:endParaRPr lang="en-US" sz="1600" b="1" cap="none" spc="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D86571C-F4C6-1631-DE95-98DBFCB02189}"/>
              </a:ext>
            </a:extLst>
          </p:cNvPr>
          <p:cNvSpPr txBox="1"/>
          <p:nvPr/>
        </p:nvSpPr>
        <p:spPr>
          <a:xfrm>
            <a:off x="486572" y="4013748"/>
            <a:ext cx="3883260" cy="646331"/>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solidFill>
                  <a:schemeClr val="bg1"/>
                </a:solidFill>
                <a:latin typeface="Sylfaen" panose="010A0502050306030303" pitchFamily="18" charset="0"/>
              </a:rPr>
              <a:t>Most trees across all boroughs are alive and in good health</a:t>
            </a:r>
          </a:p>
        </p:txBody>
      </p:sp>
      <p:sp>
        <p:nvSpPr>
          <p:cNvPr id="11" name="Title 1">
            <a:extLst>
              <a:ext uri="{FF2B5EF4-FFF2-40B4-BE49-F238E27FC236}">
                <a16:creationId xmlns:a16="http://schemas.microsoft.com/office/drawing/2014/main" id="{60B6339C-0530-4570-7F81-97377DDC6F71}"/>
              </a:ext>
            </a:extLst>
          </p:cNvPr>
          <p:cNvSpPr txBox="1">
            <a:spLocks/>
          </p:cNvSpPr>
          <p:nvPr/>
        </p:nvSpPr>
        <p:spPr>
          <a:xfrm>
            <a:off x="981329" y="1657698"/>
            <a:ext cx="4705367" cy="437427"/>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5400" kern="1200" cap="all" spc="30" baseline="0">
                <a:solidFill>
                  <a:schemeClr val="tx1"/>
                </a:solidFill>
                <a:latin typeface="+mj-lt"/>
                <a:ea typeface="+mj-ea"/>
                <a:cs typeface="+mj-cs"/>
              </a:defRPr>
            </a:lvl1pPr>
          </a:lstStyle>
          <a:p>
            <a:pPr algn="just">
              <a:lnSpc>
                <a:spcPct val="90000"/>
              </a:lnSpc>
            </a:pPr>
            <a:r>
              <a:rPr lang="en-US" sz="1800" b="1" i="1" cap="none" spc="0" dirty="0">
                <a:latin typeface="Times New Roman" panose="02020603050405020304" pitchFamily="18" charset="0"/>
                <a:cs typeface="Times New Roman" panose="02020603050405020304" pitchFamily="18" charset="0"/>
              </a:rPr>
              <a:t>Tree status Breakdown (Alive, Dead, Stump) by Borough, Total and Percentage</a:t>
            </a:r>
            <a:endParaRPr lang="en-US" sz="1000" b="1" i="1" cap="none" spc="0" dirty="0">
              <a:latin typeface="Times New Roman" panose="02020603050405020304" pitchFamily="18" charset="0"/>
              <a:cs typeface="Times New Roman" panose="02020603050405020304" pitchFamily="18" charset="0"/>
            </a:endParaRPr>
          </a:p>
        </p:txBody>
      </p:sp>
      <p:pic>
        <p:nvPicPr>
          <p:cNvPr id="3" name="Picture 2" descr="A graph of blue and green bars&#10;&#10;AI-generated content may be incorrect.">
            <a:extLst>
              <a:ext uri="{FF2B5EF4-FFF2-40B4-BE49-F238E27FC236}">
                <a16:creationId xmlns:a16="http://schemas.microsoft.com/office/drawing/2014/main" id="{2E15818F-1E22-A6CA-E09F-555D4A51F8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3666" y="3451301"/>
            <a:ext cx="7558314" cy="3406334"/>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92063213-63D3-C9BF-2314-B7789BFCB5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17572" y="14"/>
            <a:ext cx="5274408" cy="3448651"/>
          </a:xfrm>
          <a:prstGeom prst="rect">
            <a:avLst/>
          </a:prstGeom>
        </p:spPr>
      </p:pic>
    </p:spTree>
    <p:extLst>
      <p:ext uri="{BB962C8B-B14F-4D97-AF65-F5344CB8AC3E}">
        <p14:creationId xmlns:p14="http://schemas.microsoft.com/office/powerpoint/2010/main" val="3775949651"/>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11"/>
                                        </p:tgtEl>
                                        <p:attrNameLst>
                                          <p:attrName>style.visibility</p:attrName>
                                        </p:attrNameLst>
                                      </p:cBhvr>
                                      <p:to>
                                        <p:strVal val="visible"/>
                                      </p:to>
                                    </p:set>
                                    <p:animEffect transition="in" filter="fade">
                                      <p:cBhvr>
                                        <p:cTn id="10" dur="7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C5122C3-B78C-8C98-A857-DA97256DE7D4}"/>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22E7E9E2-6FC3-F028-0278-285DA9A99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16" name="Picture 15" descr="Single tree on a field with cityscape in foggy distance">
            <a:extLst>
              <a:ext uri="{FF2B5EF4-FFF2-40B4-BE49-F238E27FC236}">
                <a16:creationId xmlns:a16="http://schemas.microsoft.com/office/drawing/2014/main" id="{0FE75600-38C1-9CA8-DA65-9D1F74F3BB98}"/>
              </a:ext>
            </a:extLst>
          </p:cNvPr>
          <p:cNvPicPr>
            <a:picLocks noChangeAspect="1"/>
          </p:cNvPicPr>
          <p:nvPr/>
        </p:nvPicPr>
        <p:blipFill>
          <a:blip r:embed="rId3"/>
          <a:srcRect t="5911" b="9503"/>
          <a:stretch/>
        </p:blipFill>
        <p:spPr>
          <a:xfrm>
            <a:off x="21" y="0"/>
            <a:ext cx="12191979" cy="6857990"/>
          </a:xfrm>
          <a:prstGeom prst="rect">
            <a:avLst/>
          </a:prstGeom>
        </p:spPr>
      </p:pic>
      <p:sp>
        <p:nvSpPr>
          <p:cNvPr id="17" name="Rectangle 16">
            <a:extLst>
              <a:ext uri="{FF2B5EF4-FFF2-40B4-BE49-F238E27FC236}">
                <a16:creationId xmlns:a16="http://schemas.microsoft.com/office/drawing/2014/main" id="{4A754E98-E14F-8DCF-276B-1565FC6B7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6" name="Rectangle: Rounded Corners 5">
            <a:extLst>
              <a:ext uri="{FF2B5EF4-FFF2-40B4-BE49-F238E27FC236}">
                <a16:creationId xmlns:a16="http://schemas.microsoft.com/office/drawing/2014/main" id="{921DDC96-8A5D-3611-03C4-BE931AC2D5E5}"/>
              </a:ext>
            </a:extLst>
          </p:cNvPr>
          <p:cNvSpPr/>
          <p:nvPr/>
        </p:nvSpPr>
        <p:spPr>
          <a:xfrm>
            <a:off x="222738" y="161453"/>
            <a:ext cx="11874411" cy="6535083"/>
          </a:xfrm>
          <a:prstGeom prst="roundRect">
            <a:avLst/>
          </a:prstGeom>
          <a:solidFill>
            <a:schemeClr val="tx1">
              <a:lumMod val="75000"/>
              <a:alpha val="8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6EE427FF-B50F-8686-5F20-5A56AF0774E0}"/>
              </a:ext>
            </a:extLst>
          </p:cNvPr>
          <p:cNvSpPr>
            <a:spLocks noGrp="1"/>
          </p:cNvSpPr>
          <p:nvPr>
            <p:ph type="ctrTitle"/>
          </p:nvPr>
        </p:nvSpPr>
        <p:spPr>
          <a:xfrm>
            <a:off x="222738" y="338382"/>
            <a:ext cx="5274407" cy="437427"/>
          </a:xfrm>
        </p:spPr>
        <p:txBody>
          <a:bodyPr anchor="ctr">
            <a:noAutofit/>
          </a:bodyPr>
          <a:lstStyle/>
          <a:p>
            <a:pPr algn="r">
              <a:lnSpc>
                <a:spcPct val="90000"/>
              </a:lnSpc>
            </a:pPr>
            <a:r>
              <a:rPr lang="en-US" sz="3200" b="1" cap="none" spc="0" dirty="0">
                <a:latin typeface="Times New Roman" panose="02020603050405020304" pitchFamily="18" charset="0"/>
                <a:cs typeface="Times New Roman" panose="02020603050405020304" pitchFamily="18" charset="0"/>
              </a:rPr>
              <a:t>Findings and conclusions  </a:t>
            </a:r>
            <a:endParaRPr lang="en-US" sz="1400" b="1" cap="none" spc="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9F0DDD0-A0C4-EF17-1938-DEF1206FDC97}"/>
              </a:ext>
            </a:extLst>
          </p:cNvPr>
          <p:cNvSpPr txBox="1"/>
          <p:nvPr/>
        </p:nvSpPr>
        <p:spPr>
          <a:xfrm>
            <a:off x="638171" y="1551618"/>
            <a:ext cx="5043372" cy="3139321"/>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solidFill>
                  <a:schemeClr val="bg1"/>
                </a:solidFill>
                <a:latin typeface="Sylfaen" panose="010A0502050306030303" pitchFamily="18" charset="0"/>
              </a:rPr>
              <a:t>For this analysis, I modified the existing data. The original data type for the existing column was text, so I converted it into integer to calculate both the number and percentage of stewarded trees by borough. The conversions were as follows: "None" was changed to 0; "1or2" became 1; "3or4" was assigned a value of 3; and "4orMore" was changed to 4.</a:t>
            </a:r>
          </a:p>
          <a:p>
            <a:pPr marL="285750" indent="-285750" algn="just">
              <a:buFont typeface="Wingdings" panose="05000000000000000000" pitchFamily="2" charset="2"/>
              <a:buChar char="q"/>
            </a:pPr>
            <a:endParaRPr lang="en-US" dirty="0">
              <a:solidFill>
                <a:schemeClr val="bg1"/>
              </a:solidFill>
              <a:latin typeface="Sylfaen" panose="010A0502050306030303" pitchFamily="18" charset="0"/>
            </a:endParaRPr>
          </a:p>
          <a:p>
            <a:pPr marL="285750" indent="-285750" algn="just">
              <a:buFont typeface="Wingdings" panose="05000000000000000000" pitchFamily="2" charset="2"/>
              <a:buChar char="q"/>
            </a:pPr>
            <a:r>
              <a:rPr lang="en-US" dirty="0">
                <a:solidFill>
                  <a:schemeClr val="bg1"/>
                </a:solidFill>
                <a:latin typeface="Sylfaen" panose="010A0502050306030303" pitchFamily="18" charset="0"/>
              </a:rPr>
              <a:t>As we can see, the most stewarded trees are in the Manhattan area</a:t>
            </a:r>
          </a:p>
        </p:txBody>
      </p:sp>
      <p:sp>
        <p:nvSpPr>
          <p:cNvPr id="11" name="Title 1">
            <a:extLst>
              <a:ext uri="{FF2B5EF4-FFF2-40B4-BE49-F238E27FC236}">
                <a16:creationId xmlns:a16="http://schemas.microsoft.com/office/drawing/2014/main" id="{66A6E3FD-1723-3E9A-A75D-674204A3DC84}"/>
              </a:ext>
            </a:extLst>
          </p:cNvPr>
          <p:cNvSpPr txBox="1">
            <a:spLocks/>
          </p:cNvSpPr>
          <p:nvPr/>
        </p:nvSpPr>
        <p:spPr>
          <a:xfrm>
            <a:off x="791778" y="937262"/>
            <a:ext cx="5080531" cy="437427"/>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5400" kern="1200" cap="all" spc="30" baseline="0">
                <a:solidFill>
                  <a:schemeClr val="tx1"/>
                </a:solidFill>
                <a:latin typeface="+mj-lt"/>
                <a:ea typeface="+mj-ea"/>
                <a:cs typeface="+mj-cs"/>
              </a:defRPr>
            </a:lvl1pPr>
          </a:lstStyle>
          <a:p>
            <a:pPr algn="just">
              <a:lnSpc>
                <a:spcPct val="90000"/>
              </a:lnSpc>
            </a:pPr>
            <a:r>
              <a:rPr lang="en-US" sz="1800" b="1" i="1" cap="none" spc="0" dirty="0">
                <a:latin typeface="Times New Roman" panose="02020603050405020304" pitchFamily="18" charset="0"/>
                <a:cs typeface="Times New Roman" panose="02020603050405020304" pitchFamily="18" charset="0"/>
              </a:rPr>
              <a:t>Stewarded trees by borough, Total and Percentage</a:t>
            </a:r>
            <a:endParaRPr lang="en-US" sz="1000" b="1" i="1" cap="none" spc="0" dirty="0">
              <a:latin typeface="Times New Roman" panose="02020603050405020304" pitchFamily="18" charset="0"/>
              <a:cs typeface="Times New Roman" panose="02020603050405020304" pitchFamily="18" charset="0"/>
            </a:endParaRPr>
          </a:p>
        </p:txBody>
      </p:sp>
      <p:pic>
        <p:nvPicPr>
          <p:cNvPr id="4" name="Picture 3" descr="A pie chart with text on it&#10;&#10;AI-generated content may be incorrect.">
            <a:extLst>
              <a:ext uri="{FF2B5EF4-FFF2-40B4-BE49-F238E27FC236}">
                <a16:creationId xmlns:a16="http://schemas.microsoft.com/office/drawing/2014/main" id="{C456C50D-216A-0F14-A1E1-57616FCC9A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9692" y="818606"/>
            <a:ext cx="5777457" cy="5877935"/>
          </a:xfrm>
          <a:prstGeom prst="rect">
            <a:avLst/>
          </a:prstGeom>
        </p:spPr>
      </p:pic>
      <p:pic>
        <p:nvPicPr>
          <p:cNvPr id="10" name="Picture 9" descr="A screenshot of a computer&#10;&#10;AI-generated content may be incorrect.">
            <a:extLst>
              <a:ext uri="{FF2B5EF4-FFF2-40B4-BE49-F238E27FC236}">
                <a16:creationId xmlns:a16="http://schemas.microsoft.com/office/drawing/2014/main" id="{B2F5C2B5-6C7B-B1A7-72D1-E9C772027A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0530" y="4919985"/>
            <a:ext cx="5610428" cy="1776551"/>
          </a:xfrm>
          <a:prstGeom prst="rect">
            <a:avLst/>
          </a:prstGeom>
        </p:spPr>
      </p:pic>
    </p:spTree>
    <p:extLst>
      <p:ext uri="{BB962C8B-B14F-4D97-AF65-F5344CB8AC3E}">
        <p14:creationId xmlns:p14="http://schemas.microsoft.com/office/powerpoint/2010/main" val="381805465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11"/>
                                        </p:tgtEl>
                                        <p:attrNameLst>
                                          <p:attrName>style.visibility</p:attrName>
                                        </p:attrNameLst>
                                      </p:cBhvr>
                                      <p:to>
                                        <p:strVal val="visible"/>
                                      </p:to>
                                    </p:set>
                                    <p:animEffect transition="in" filter="fade">
                                      <p:cBhvr>
                                        <p:cTn id="10" dur="7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342</TotalTime>
  <Words>853</Words>
  <Application>Microsoft Office PowerPoint</Application>
  <PresentationFormat>Widescreen</PresentationFormat>
  <Paragraphs>75</Paragraphs>
  <Slides>12</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Abadi</vt:lpstr>
      <vt:lpstr>Aptos</vt:lpstr>
      <vt:lpstr>Arial</vt:lpstr>
      <vt:lpstr>Calisto MT</vt:lpstr>
      <vt:lpstr>Sylfaen</vt:lpstr>
      <vt:lpstr>Times New Roman</vt:lpstr>
      <vt:lpstr>Univers Condensed</vt:lpstr>
      <vt:lpstr>Wingdings</vt:lpstr>
      <vt:lpstr>ChronicleVTI</vt:lpstr>
      <vt:lpstr>Analysis Of Street Tree Data in New York City</vt:lpstr>
      <vt:lpstr>The goal of the project</vt:lpstr>
      <vt:lpstr>About the Data</vt:lpstr>
      <vt:lpstr>Methodologies: </vt:lpstr>
      <vt:lpstr>Findings and conclusions  </vt:lpstr>
      <vt:lpstr>Findings and conclusions  </vt:lpstr>
      <vt:lpstr>Findings and conclusions  </vt:lpstr>
      <vt:lpstr>Findings and conclusions  </vt:lpstr>
      <vt:lpstr>Findings and conclusions  </vt:lpstr>
      <vt:lpstr>Findings and conclusions  </vt:lpstr>
      <vt:lpstr>Findings and conclusions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Nini Soselia</dc:creator>
  <cp:lastModifiedBy>Nini Soselia</cp:lastModifiedBy>
  <cp:revision>9</cp:revision>
  <dcterms:created xsi:type="dcterms:W3CDTF">2025-05-01T19:30:22Z</dcterms:created>
  <dcterms:modified xsi:type="dcterms:W3CDTF">2025-05-02T01:15:47Z</dcterms:modified>
</cp:coreProperties>
</file>