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858000" cy="9144000"/>
  <p:embeddedFontLst>
    <p:embeddedFont>
      <p:font typeface="Tahom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C60FB89-B210-400B-A01D-ABAC6A3AFD41}">
  <a:tblStyle styleId="{0C60FB89-B210-400B-A01D-ABAC6A3AFD4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90B7323-A11E-4D8F-ADF4-2EF630D46FF0}" styleName="Table_1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wholeTbl>
    <a:band1H>
      <a:tcTxStyle/>
      <a:tcStyle>
        <a:fill>
          <a:solidFill>
            <a:schemeClr val="accent3"/>
          </a:solidFill>
        </a:fill>
      </a:tcStyle>
    </a:band1H>
    <a:band2H>
      <a:tcTxStyle/>
    </a:band2H>
    <a:band1V>
      <a:tcTxStyle/>
      <a:tcStyle>
        <a:fill>
          <a:solidFill>
            <a:schemeClr val="accent3"/>
          </a:solidFill>
        </a:fill>
      </a:tcStyle>
    </a:band1V>
    <a:band2V>
      <a:tcTxStyle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Tahoma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Tahoma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/>
          <p:nvPr/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©A+ Computer Science     www.apluscompsci.com                 </a:t>
            </a: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©A+ Computer Science     www.apluscompsci.com                 </a:t>
            </a:r>
            <a:fld id="{00000000-1234-1234-1234-123412341234}" type="slidenum"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Matrices can store references to objects.  This enables each spot in the matrices to house more than just a single value.  Each spot can house multiple variables and methods all of which would be contained in a class.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PictureLab is a lab that focuses on matrices.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Matrices are arrays of arrays.  </a:t>
            </a:r>
            <a:br>
              <a:rPr lang="en-US" sz="1600"/>
            </a:br>
            <a:r>
              <a:rPr lang="en-US" sz="1600"/>
              <a:t>The PictureLab will focus heavily on this concept.</a:t>
            </a:r>
            <a:br>
              <a:rPr lang="en-US" sz="1600"/>
            </a:br>
            <a:br>
              <a:rPr lang="en-US" sz="1600"/>
            </a:br>
            <a:r>
              <a:rPr lang="en-US" sz="1600"/>
              <a:t>Matrices can store references.  </a:t>
            </a:r>
            <a:br>
              <a:rPr lang="en-US" sz="1600"/>
            </a:br>
            <a:r>
              <a:rPr lang="en-US" sz="1600"/>
              <a:t>PictureLab will use a matrix of references.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Searching matrices is also tested.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Colors consist of 3 integer values that range in value from 0 to 255.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Each spot in an matrix stores the location/address of an array.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mat[0]</a:t>
            </a:r>
            <a:r>
              <a:rPr lang="en-US" sz="1600"/>
              <a:t> stores the location / address of a one-dimensional array.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mat[0][1]=2;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This line sets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mat[0]</a:t>
            </a:r>
            <a:r>
              <a:rPr lang="en-US" sz="1600"/>
              <a:t> spot 1 to 2.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picture is a matrix of values that represent the colors and components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of the image.  Each spot in the matrix is a class that stores several bits of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information.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Classes are used to store related methods and variables.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PictureLab, a Picture consists of a matrix of Pixels.   Pixel is a class.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Pixel [][] grid;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grid = new Pixel[rows][cols];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4" name="Google Shape;30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0" name="Google Shape;31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9" name="Google Shape;32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9" name="Google Shape;35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Summing up a matrix involves visiting each value going row by row and adding each value to a variable.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Searching for values in an array or matrix is a common process often tested on the AP exam.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Classes are used to store related methods and variables.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3400" y="6289930"/>
            <a:ext cx="838200" cy="426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8000" u="none" cap="none" strike="noStrike">
                <a:solidFill>
                  <a:srgbClr val="EDF9F4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A+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PICTURE</a:t>
            </a:r>
            <a:br>
              <a:rPr b="1" i="0" lang="en-US" sz="8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8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endParaRPr b="1" i="0" sz="8000" u="none" cap="none" strike="noStrike">
              <a:solidFill>
                <a:srgbClr val="EDF9F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385763" y="2673350"/>
            <a:ext cx="2444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457200" y="2057400"/>
            <a:ext cx="8077200" cy="403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Dog[][] herd;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herd = new Dog[3][3];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herd[0][0] = new Dog( "fred", 11)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herd[1][2] = new Dog( "ann", 21)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herd[2][2]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herd[0][0] );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6858000" y="1524000"/>
            <a:ext cx="1828800" cy="1570038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br>
              <a:rPr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b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fred 11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Matrix of Dog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0" y="2057400"/>
            <a:ext cx="9144000" cy="2123658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dog.java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doggies.java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533400" y="1752600"/>
            <a:ext cx="807720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PictureLab is a lab that focuses on matrices.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Matrices are arrays of arrays.  The PictureLab will focus heavily on this concept.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Matrices can store references.  PictureLab will use a matrix of references.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Searching matrices is also tested.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Picture Lab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Picture</a:t>
            </a:r>
            <a:b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Lab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" name="Google Shape;196;p25"/>
          <p:cNvSpPr txBox="1"/>
          <p:nvPr>
            <p:ph idx="4294967295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© A+ Computer Science  -  www.apluscompsci.com</a:t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1447800" y="3276600"/>
            <a:ext cx="6350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Color c = new Color( 255, 30, 30);</a:t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1676400" y="1676400"/>
            <a:ext cx="5638800" cy="1384300"/>
          </a:xfrm>
          <a:prstGeom prst="rect">
            <a:avLst/>
          </a:prstGeom>
          <a:noFill/>
          <a:ln cap="flat" cmpd="sng" w="1270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66"/>
                </a:solidFill>
                <a:latin typeface="Tahoma"/>
                <a:ea typeface="Tahoma"/>
                <a:cs typeface="Tahoma"/>
                <a:sym typeface="Tahoma"/>
              </a:rPr>
              <a:t>Colors consist of 3 integer values that range in value from 0 to 255.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4724400" y="4267200"/>
            <a:ext cx="762000" cy="52387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red</a:t>
            </a:r>
            <a:endParaRPr/>
          </a:p>
        </p:txBody>
      </p:sp>
      <p:cxnSp>
        <p:nvCxnSpPr>
          <p:cNvPr id="205" name="Google Shape;205;p26"/>
          <p:cNvCxnSpPr/>
          <p:nvPr/>
        </p:nvCxnSpPr>
        <p:spPr>
          <a:xfrm flipH="1" rot="10800000">
            <a:off x="5410200" y="3733800"/>
            <a:ext cx="22860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06" name="Google Shape;206;p26"/>
          <p:cNvSpPr txBox="1"/>
          <p:nvPr/>
        </p:nvSpPr>
        <p:spPr>
          <a:xfrm>
            <a:off x="7162800" y="4267200"/>
            <a:ext cx="1066800" cy="523875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blue</a:t>
            </a:r>
            <a:endParaRPr/>
          </a:p>
        </p:txBody>
      </p:sp>
      <p:cxnSp>
        <p:nvCxnSpPr>
          <p:cNvPr id="207" name="Google Shape;207;p26"/>
          <p:cNvCxnSpPr/>
          <p:nvPr/>
        </p:nvCxnSpPr>
        <p:spPr>
          <a:xfrm rot="10800000">
            <a:off x="7010400" y="3886200"/>
            <a:ext cx="381000" cy="381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08" name="Google Shape;208;p26"/>
          <p:cNvSpPr txBox="1"/>
          <p:nvPr/>
        </p:nvSpPr>
        <p:spPr>
          <a:xfrm>
            <a:off x="5638800" y="4267200"/>
            <a:ext cx="1371600" cy="523875"/>
          </a:xfrm>
          <a:prstGeom prst="rect">
            <a:avLst/>
          </a:prstGeom>
          <a:noFill/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green</a:t>
            </a:r>
            <a:endParaRPr/>
          </a:p>
        </p:txBody>
      </p:sp>
      <p:cxnSp>
        <p:nvCxnSpPr>
          <p:cNvPr id="209" name="Google Shape;209;p26"/>
          <p:cNvCxnSpPr/>
          <p:nvPr/>
        </p:nvCxnSpPr>
        <p:spPr>
          <a:xfrm flipH="1" rot="10800000">
            <a:off x="6172200" y="3733800"/>
            <a:ext cx="76200" cy="53340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sm" w="sm" type="triangle"/>
          </a:ln>
        </p:spPr>
      </p:cxnSp>
      <p:pic>
        <p:nvPicPr>
          <p:cNvPr id="210" name="Google Shape;2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886200"/>
            <a:ext cx="3248025" cy="221456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Picture Lab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© A+ Computer Science  -  www.apluscompsci.com</a:t>
            </a: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990600" y="3429000"/>
            <a:ext cx="735647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red = (int) (Math.random()*255);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green = (int) (Math.random()*255);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blue = (int) (Math.random()*255);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Color c = new Color( red, green, blue);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1676400" y="1676400"/>
            <a:ext cx="5638800" cy="1384300"/>
          </a:xfrm>
          <a:prstGeom prst="rect">
            <a:avLst/>
          </a:prstGeom>
          <a:noFill/>
          <a:ln cap="flat" cmpd="sng" w="1270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66"/>
                </a:solidFill>
                <a:latin typeface="Tahoma"/>
                <a:ea typeface="Tahoma"/>
                <a:cs typeface="Tahoma"/>
                <a:sym typeface="Tahoma"/>
              </a:rPr>
              <a:t>Colors consist of 3 integer values that range in value from 0 to 255.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Picture Lab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0" y="1524000"/>
            <a:ext cx="9144000" cy="3139321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Picture Lab Code\</a:t>
            </a:r>
            <a:b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pixLab \ classes \</a:t>
            </a:r>
            <a:b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ColorChooser.java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© A+ Computer Science  -  www.apluscompsci.com</a:t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381000" y="2209800"/>
            <a:ext cx="8534400" cy="255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static void main( String args[])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Picture pix = new Picture("aplus.jpg");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pix.explore();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Picture Lab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© A+ Computer Science  -  www.apluscompsci.com</a:t>
            </a:r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3733800"/>
            <a:ext cx="2514600" cy="285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Picture Lab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304800" y="2057400"/>
            <a:ext cx="8534400" cy="255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static void main( String args[])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Picture pix = new Picture("aplus.jpg");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pix.explore();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© A+ Computer Science  -  www.apluscompsci.com</a:t>
            </a: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279400" y="2286000"/>
            <a:ext cx="7875588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Picture p = new Picture("aplus.jpg");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Picture smallP = p.scale(0.5,0.5);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smallP.write("halfaplus.jpg");</a:t>
            </a:r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Picture Lab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graphicFrame>
        <p:nvGraphicFramePr>
          <p:cNvPr id="95" name="Google Shape;95;p14"/>
          <p:cNvGraphicFramePr/>
          <p:nvPr/>
        </p:nvGraphicFramePr>
        <p:xfrm>
          <a:off x="6248400" y="388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{0C60FB89-B210-400B-A01D-ABAC6A3AFD41}</a:tableStyleId>
              </a:tblPr>
              <a:tblGrid>
                <a:gridCol w="677875"/>
                <a:gridCol w="677850"/>
                <a:gridCol w="679450"/>
              </a:tblGrid>
              <a:tr h="584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6633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9966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6" name="Google Shape;96;p14"/>
          <p:cNvSpPr txBox="1"/>
          <p:nvPr/>
        </p:nvSpPr>
        <p:spPr>
          <a:xfrm>
            <a:off x="1447800" y="2514600"/>
            <a:ext cx="5191125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int[][] mat = new int[</a:t>
            </a:r>
            <a:r>
              <a:rPr b="1"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][</a:t>
            </a:r>
            <a:r>
              <a:rPr b="1"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mat[</a:t>
            </a:r>
            <a:r>
              <a:rPr b="1" lang="en-US" sz="28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][</a:t>
            </a:r>
            <a:r>
              <a:rPr b="1" lang="en-US" sz="28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]=2;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1524000" y="1828800"/>
            <a:ext cx="5638800" cy="531813"/>
          </a:xfrm>
          <a:prstGeom prst="rect">
            <a:avLst/>
          </a:prstGeom>
          <a:noFill/>
          <a:ln cap="flat" cmpd="sng" w="1270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66"/>
                </a:solidFill>
                <a:latin typeface="Tahoma"/>
                <a:ea typeface="Tahoma"/>
                <a:cs typeface="Tahoma"/>
                <a:sym typeface="Tahoma"/>
              </a:rPr>
              <a:t>A matrix is an array of arrays.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98" name="Google Shape;98;p14"/>
          <p:cNvGraphicFramePr/>
          <p:nvPr/>
        </p:nvGraphicFramePr>
        <p:xfrm>
          <a:off x="6232525" y="46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{0C60FB89-B210-400B-A01D-ABAC6A3AFD41}</a:tableStyleId>
              </a:tblPr>
              <a:tblGrid>
                <a:gridCol w="677875"/>
                <a:gridCol w="677850"/>
                <a:gridCol w="679450"/>
              </a:tblGrid>
              <a:tr h="584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oogle Shape;99;p14"/>
          <p:cNvGraphicFramePr/>
          <p:nvPr/>
        </p:nvGraphicFramePr>
        <p:xfrm>
          <a:off x="6232525" y="541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{0C60FB89-B210-400B-A01D-ABAC6A3AFD41}</a:tableStyleId>
              </a:tblPr>
              <a:tblGrid>
                <a:gridCol w="677875"/>
                <a:gridCol w="677850"/>
                <a:gridCol w="679450"/>
              </a:tblGrid>
              <a:tr h="584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Google Shape;100;p14"/>
          <p:cNvGraphicFramePr/>
          <p:nvPr/>
        </p:nvGraphicFramePr>
        <p:xfrm>
          <a:off x="4860925" y="388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{0C60FB89-B210-400B-A01D-ABAC6A3AFD41}</a:tableStyleId>
              </a:tblPr>
              <a:tblGrid>
                <a:gridCol w="914400"/>
              </a:tblGrid>
              <a:tr h="67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1" name="Google Shape;101;p14"/>
          <p:cNvCxnSpPr/>
          <p:nvPr/>
        </p:nvCxnSpPr>
        <p:spPr>
          <a:xfrm>
            <a:off x="5318125" y="4191000"/>
            <a:ext cx="8382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5318125" y="4953000"/>
            <a:ext cx="8382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5318125" y="5638800"/>
            <a:ext cx="8382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104" name="Google Shape;104;p14"/>
          <p:cNvSpPr txBox="1"/>
          <p:nvPr/>
        </p:nvSpPr>
        <p:spPr>
          <a:xfrm>
            <a:off x="4403725" y="3962400"/>
            <a:ext cx="4572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br>
              <a:rPr b="1"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2</a:t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219200" y="4038600"/>
            <a:ext cx="1447800" cy="958850"/>
          </a:xfrm>
          <a:prstGeom prst="rect">
            <a:avLst/>
          </a:prstGeom>
          <a:noFill/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Which</a:t>
            </a:r>
            <a:br>
              <a:rPr b="1" lang="en-US" sz="28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array?</a:t>
            </a:r>
            <a:endParaRPr/>
          </a:p>
        </p:txBody>
      </p:sp>
      <p:cxnSp>
        <p:nvCxnSpPr>
          <p:cNvPr id="106" name="Google Shape;106;p14"/>
          <p:cNvCxnSpPr/>
          <p:nvPr/>
        </p:nvCxnSpPr>
        <p:spPr>
          <a:xfrm flipH="1" rot="10800000">
            <a:off x="2362200" y="3429000"/>
            <a:ext cx="152400" cy="60960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07" name="Google Shape;107;p14"/>
          <p:cNvSpPr txBox="1"/>
          <p:nvPr/>
        </p:nvSpPr>
        <p:spPr>
          <a:xfrm>
            <a:off x="2819400" y="5181600"/>
            <a:ext cx="1447800" cy="958850"/>
          </a:xfrm>
          <a:prstGeom prst="rect">
            <a:avLst/>
          </a:prstGeom>
          <a:noFill/>
          <a:ln cap="flat" cmpd="sng" w="127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Which</a:t>
            </a:r>
            <a:br>
              <a:rPr b="1" lang="en-US" sz="28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spot?</a:t>
            </a:r>
            <a:endParaRPr/>
          </a:p>
        </p:txBody>
      </p:sp>
      <p:cxnSp>
        <p:nvCxnSpPr>
          <p:cNvPr id="108" name="Google Shape;108;p14"/>
          <p:cNvCxnSpPr/>
          <p:nvPr/>
        </p:nvCxnSpPr>
        <p:spPr>
          <a:xfrm rot="10800000">
            <a:off x="3048000" y="3429000"/>
            <a:ext cx="228600" cy="1752600"/>
          </a:xfrm>
          <a:prstGeom prst="straightConnector1">
            <a:avLst/>
          </a:prstGeom>
          <a:noFill/>
          <a:ln cap="flat" cmpd="sng" w="38100">
            <a:solidFill>
              <a:srgbClr val="000066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09" name="Google Shape;109;p14"/>
          <p:cNvSpPr txBox="1"/>
          <p:nvPr/>
        </p:nvSpPr>
        <p:spPr>
          <a:xfrm>
            <a:off x="6400800" y="3352800"/>
            <a:ext cx="17145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0       </a:t>
            </a:r>
            <a:r>
              <a:rPr b="1" lang="en-US" sz="20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2</a:t>
            </a:r>
            <a:endParaRPr b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Matrices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0" y="1524000"/>
            <a:ext cx="9144000" cy="3139321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Picture Lab Code\</a:t>
            </a:r>
            <a:b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pixLab \ classes \</a:t>
            </a:r>
            <a:b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PictureExplorer.java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" name="Google Shape;261;p33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2" name="Google Shape;262;p33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Pixels</a:t>
            </a:r>
            <a:b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and</a:t>
            </a:r>
            <a:b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Pictures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Google Shape;263;p33"/>
          <p:cNvSpPr txBox="1"/>
          <p:nvPr>
            <p:ph idx="4294967295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© A+ Computer Science  -  www.apluscompsci.com</a:t>
            </a:r>
            <a:endParaRPr/>
          </a:p>
        </p:txBody>
      </p:sp>
      <p:sp>
        <p:nvSpPr>
          <p:cNvPr id="269" name="Google Shape;269;p34"/>
          <p:cNvSpPr txBox="1"/>
          <p:nvPr/>
        </p:nvSpPr>
        <p:spPr>
          <a:xfrm>
            <a:off x="1066800" y="1676400"/>
            <a:ext cx="70580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picture is a matrix of values that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represent the colors and components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the image.  Each spot in the matrix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a class that stores several bits of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information.</a:t>
            </a:r>
            <a:endParaRPr/>
          </a:p>
        </p:txBody>
      </p:sp>
      <p:graphicFrame>
        <p:nvGraphicFramePr>
          <p:cNvPr id="270" name="Google Shape;270;p34"/>
          <p:cNvGraphicFramePr/>
          <p:nvPr/>
        </p:nvGraphicFramePr>
        <p:xfrm>
          <a:off x="48006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{E90B7323-A11E-4D8F-ADF4-2EF630D46FF0}</a:tableStyleId>
              </a:tblPr>
              <a:tblGrid>
                <a:gridCol w="1041400"/>
                <a:gridCol w="1041400"/>
                <a:gridCol w="1041400"/>
              </a:tblGrid>
              <a:tr h="863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 u="none" cap="none" strike="noStrike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1</a:t>
                      </a:r>
                      <a:endParaRPr sz="5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2</a:t>
                      </a:r>
                      <a:endParaRPr sz="5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3</a:t>
                      </a:r>
                      <a:endParaRPr sz="5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3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4</a:t>
                      </a:r>
                      <a:endParaRPr sz="5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5</a:t>
                      </a:r>
                      <a:endParaRPr sz="5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6</a:t>
                      </a:r>
                      <a:endParaRPr sz="5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3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7</a:t>
                      </a:r>
                      <a:endParaRPr sz="5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8</a:t>
                      </a:r>
                      <a:endParaRPr sz="5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9</a:t>
                      </a:r>
                      <a:endParaRPr sz="5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1" name="Google Shape;271;p3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Picture?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385763" y="2673350"/>
            <a:ext cx="2444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1066800" y="1371600"/>
            <a:ext cx="754380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class Pixel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1" lang="en-US" sz="18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//the digital picture this pixel belongs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  //this ends up as a BufferedImage</a:t>
            </a:r>
            <a:endParaRPr b="1" sz="1800">
              <a:solidFill>
                <a:srgbClr val="00B05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private DigitalPicture picture;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  //the x (column) location of this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  //pixel in the picture; (0,0) is top left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private int x;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  //the y (row) location of this pixel in the picture;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  //(0,0) is top left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private int y;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  //lots of methods not shown</a:t>
            </a:r>
            <a:endParaRPr b="1" sz="1800">
              <a:solidFill>
                <a:srgbClr val="00B05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  //toString not shown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279" name="Google Shape;279;p3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Picture?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© A+ Computer Science  -  www.apluscompsci.com</a:t>
            </a:r>
            <a:endParaRPr/>
          </a:p>
        </p:txBody>
      </p:sp>
      <p:sp>
        <p:nvSpPr>
          <p:cNvPr id="285" name="Google Shape;285;p36"/>
          <p:cNvSpPr txBox="1"/>
          <p:nvPr/>
        </p:nvSpPr>
        <p:spPr>
          <a:xfrm>
            <a:off x="685800" y="1447800"/>
            <a:ext cx="7772400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PictureLab, a Picture consists of a matrix of Pixels.   Pixel is a class.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Pixel [][] grid;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grid = new Pixel[rows][cols];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GridWorld, a Grid consisted of a matrix of Actors.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Actor[][] grid;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grid = new Actor[rows][cols];</a:t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Picture?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© A+ Computer Science  -  www.apluscompsci.com</a:t>
            </a:r>
            <a:endParaRPr/>
          </a:p>
        </p:txBody>
      </p:sp>
      <p:sp>
        <p:nvSpPr>
          <p:cNvPr id="292" name="Google Shape;292;p37"/>
          <p:cNvSpPr txBox="1"/>
          <p:nvPr/>
        </p:nvSpPr>
        <p:spPr>
          <a:xfrm>
            <a:off x="533400" y="1676400"/>
            <a:ext cx="8059738" cy="403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static void main(String[] args)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Picture aplusPic;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aplusPic = new Picture("aplus.jpg");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aplusPic.explore();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aplusPic.zeroBlue();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aplusPic.explore();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293" name="Google Shape;293;p3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Picture?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© A+ Computer Science  -  www.apluscompsci.com</a:t>
            </a:r>
            <a:endParaRPr/>
          </a:p>
        </p:txBody>
      </p:sp>
      <p:pic>
        <p:nvPicPr>
          <p:cNvPr id="299" name="Google Shape;2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371600"/>
            <a:ext cx="7924800" cy="52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8"/>
          <p:cNvSpPr txBox="1"/>
          <p:nvPr/>
        </p:nvSpPr>
        <p:spPr>
          <a:xfrm>
            <a:off x="5791200" y="4953000"/>
            <a:ext cx="3048000" cy="1384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66"/>
                </a:solidFill>
                <a:latin typeface="Tahoma"/>
                <a:ea typeface="Tahoma"/>
                <a:cs typeface="Tahoma"/>
                <a:sym typeface="Tahoma"/>
              </a:rPr>
              <a:t>After the call to the zeroBlue() method.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Picture?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0" y="1524000"/>
            <a:ext cx="9144000" cy="3139321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Picture Lab Code\</a:t>
            </a:r>
            <a:b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pixLab \ classes \</a:t>
            </a:r>
            <a:b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PictureExplorer.java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0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40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40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6" name="Google Shape;316;p40"/>
          <p:cNvSpPr/>
          <p:nvPr/>
        </p:nvSpPr>
        <p:spPr>
          <a:xfrm>
            <a:off x="1752600" y="1905000"/>
            <a:ext cx="5638800" cy="2308324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Picture</a:t>
            </a:r>
            <a:b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Operations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7" name="Google Shape;317;p40"/>
          <p:cNvSpPr txBox="1"/>
          <p:nvPr>
            <p:ph idx="4294967295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© A+ Computer Science  -  www.apluscompsci.com</a:t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609600" y="1676400"/>
            <a:ext cx="6559550" cy="2678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void zeroRed()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    // what code would you need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    // make a zeroRed( ) method</a:t>
            </a:r>
            <a:br>
              <a:rPr b="1" lang="en-US" sz="28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    // look at the zeroBlue() method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pic>
        <p:nvPicPr>
          <p:cNvPr id="324" name="Google Shape;32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4206875"/>
            <a:ext cx="5791200" cy="18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1"/>
          <p:cNvSpPr txBox="1"/>
          <p:nvPr/>
        </p:nvSpPr>
        <p:spPr>
          <a:xfrm>
            <a:off x="1447800" y="6019800"/>
            <a:ext cx="69754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Original        no Red         no Blue</a:t>
            </a:r>
            <a:endParaRPr b="1" sz="2800">
              <a:solidFill>
                <a:srgbClr val="00B05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Picture?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© A+ Computer Science  -  www.apluscompsci.com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1905000" y="1752600"/>
            <a:ext cx="5462588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Searching for a specific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Summing up all or some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section of the matrix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Rotating all of the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Reversing all of the values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Matrices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2"/>
          <p:cNvSpPr/>
          <p:nvPr/>
        </p:nvSpPr>
        <p:spPr>
          <a:xfrm>
            <a:off x="0" y="1524000"/>
            <a:ext cx="9144000" cy="3139321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Picture Lab Code\</a:t>
            </a:r>
            <a:b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pixLab \ classes \</a:t>
            </a:r>
            <a:b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Picture.java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38" name="Google Shape;338;p43"/>
          <p:cNvSpPr/>
          <p:nvPr/>
        </p:nvSpPr>
        <p:spPr>
          <a:xfrm>
            <a:off x="609600" y="1066800"/>
            <a:ext cx="7848600" cy="4524315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b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in 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ZERO</a:t>
            </a:r>
            <a:r>
              <a:rPr b="1" lang="en-US" sz="7200" cap="none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( )</a:t>
            </a:r>
            <a:b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b="1" sz="7200" cap="none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© A+ Computer Science  -  www.apluscompsci.com</a:t>
            </a:r>
            <a:endParaRPr/>
          </a:p>
        </p:txBody>
      </p:sp>
      <p:sp>
        <p:nvSpPr>
          <p:cNvPr id="344" name="Google Shape;344;p44"/>
          <p:cNvSpPr txBox="1"/>
          <p:nvPr/>
        </p:nvSpPr>
        <p:spPr>
          <a:xfrm>
            <a:off x="685800" y="1676400"/>
            <a:ext cx="8562975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Pictures sometimes need to be mirrored.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Mirroring sometimes involves copying pixels 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one side of the row to the other.</a:t>
            </a:r>
            <a:endParaRPr/>
          </a:p>
        </p:txBody>
      </p:sp>
      <p:graphicFrame>
        <p:nvGraphicFramePr>
          <p:cNvPr id="345" name="Google Shape;345;p44"/>
          <p:cNvGraphicFramePr/>
          <p:nvPr/>
        </p:nvGraphicFramePr>
        <p:xfrm>
          <a:off x="8382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{E90B7323-A11E-4D8F-ADF4-2EF630D46FF0}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77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A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P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L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U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S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R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O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C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K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S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G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R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I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D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S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6" name="Google Shape;346;p44"/>
          <p:cNvGraphicFramePr/>
          <p:nvPr/>
        </p:nvGraphicFramePr>
        <p:xfrm>
          <a:off x="46482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{E90B7323-A11E-4D8F-ADF4-2EF630D46FF0}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77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A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P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L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P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A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R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O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C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O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R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G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R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I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R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G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7" name="Google Shape;347;p4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Picture?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© A+ Computer Science  -  www.apluscompsci.com</a:t>
            </a:r>
            <a:endParaRPr/>
          </a:p>
        </p:txBody>
      </p:sp>
      <p:sp>
        <p:nvSpPr>
          <p:cNvPr id="353" name="Google Shape;353;p45"/>
          <p:cNvSpPr txBox="1"/>
          <p:nvPr/>
        </p:nvSpPr>
        <p:spPr>
          <a:xfrm>
            <a:off x="685800" y="1676400"/>
            <a:ext cx="8304213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Pictures sometimes need to be mirrored.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Mirroring sometimes involves copying pixels 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one side of the column to the other.</a:t>
            </a:r>
            <a:endParaRPr/>
          </a:p>
        </p:txBody>
      </p:sp>
      <p:graphicFrame>
        <p:nvGraphicFramePr>
          <p:cNvPr id="354" name="Google Shape;354;p45"/>
          <p:cNvGraphicFramePr/>
          <p:nvPr/>
        </p:nvGraphicFramePr>
        <p:xfrm>
          <a:off x="8382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{E90B7323-A11E-4D8F-ADF4-2EF630D46FF0}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77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A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P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L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U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S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R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O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C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K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S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G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R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I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D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S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5" name="Google Shape;355;p45"/>
          <p:cNvGraphicFramePr/>
          <p:nvPr/>
        </p:nvGraphicFramePr>
        <p:xfrm>
          <a:off x="46482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{E90B7323-A11E-4D8F-ADF4-2EF630D46FF0}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77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A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P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L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U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S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R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O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C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K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S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A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P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L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U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haroni"/>
                          <a:ea typeface="Aharoni"/>
                          <a:cs typeface="Aharoni"/>
                          <a:sym typeface="Aharoni"/>
                        </a:rPr>
                        <a:t>S</a:t>
                      </a:r>
                      <a:endParaRPr sz="2400">
                        <a:solidFill>
                          <a:schemeClr val="dk1"/>
                        </a:solidFill>
                        <a:latin typeface="Aharoni"/>
                        <a:ea typeface="Aharoni"/>
                        <a:cs typeface="Aharoni"/>
                        <a:sym typeface="Aharon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6" name="Google Shape;356;p4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Picture?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6"/>
          <p:cNvSpPr/>
          <p:nvPr/>
        </p:nvSpPr>
        <p:spPr>
          <a:xfrm>
            <a:off x="0" y="1524000"/>
            <a:ext cx="9144000" cy="3139321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Picture Lab Code\</a:t>
            </a:r>
            <a:b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pixLab \ classes \</a:t>
            </a:r>
            <a:b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Picture.java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68" name="Google Shape;368;p47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Work on Programs!</a:t>
            </a:r>
            <a:b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endParaRPr sz="7200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Crank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Some Code!</a:t>
            </a:r>
            <a:endParaRPr b="1" sz="7200" cap="none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© A+ Computer Science  -  www.apluscompsci.com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533400" y="1371600"/>
            <a:ext cx="838200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int[][] mat = {{5,7},{5,3,4,6},{0,8,9}};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sum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for( int[] row : mat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for( int num : row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sum += 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sum );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5715000" y="3124200"/>
            <a:ext cx="2819400" cy="107791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47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Matrices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matrixsum.java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533400" y="1371600"/>
            <a:ext cx="8382000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int[][] mat = {{5,7},{5,3,4,6},{0,8,9}};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count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for( int[] row : mat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for( int num : row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if( num == 5 )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count++;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System.out.println("5 count = "  + count);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5715000" y="3124200"/>
            <a:ext cx="2819400" cy="107791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 count = 2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Matrices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matrixsearch.java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Matrix</a:t>
            </a:r>
            <a:b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of</a:t>
            </a:r>
            <a:b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References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" name="Google Shape;155;p20"/>
          <p:cNvSpPr txBox="1"/>
          <p:nvPr>
            <p:ph idx="4294967295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385763" y="2673350"/>
            <a:ext cx="2444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62000" y="304800"/>
            <a:ext cx="4581525" cy="6186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class Dog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private int 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private String 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public Dog( String n, int a )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age =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name = 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public int getAge()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return 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public String getName()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return 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public String toString()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return "Dog - " + name + " " + 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0" y="381000"/>
            <a:ext cx="9144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                         Dog</a:t>
            </a:r>
            <a:b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                          Class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3886200"/>
            <a:ext cx="2733675" cy="23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