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88" r:id="rId11"/>
    <p:sldId id="289" r:id="rId12"/>
    <p:sldId id="290" r:id="rId13"/>
    <p:sldId id="291" r:id="rId14"/>
    <p:sldId id="292" r:id="rId15"/>
    <p:sldId id="293" r:id="rId16"/>
    <p:sldId id="282" r:id="rId17"/>
    <p:sldId id="28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720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Se </a:t>
            </a:r>
            <a:r>
              <a:rPr lang="en-US" sz="4000" dirty="0" err="1"/>
              <a:t>os</a:t>
            </a:r>
            <a:r>
              <a:rPr lang="en-US" sz="4000" dirty="0"/>
              <a:t> 6 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urnas</a:t>
            </a:r>
            <a:r>
              <a:rPr lang="en-US" sz="4000" dirty="0"/>
              <a:t> </a:t>
            </a:r>
            <a:r>
              <a:rPr lang="en-US" sz="4000" dirty="0" err="1"/>
              <a:t>foram</a:t>
            </a:r>
            <a:r>
              <a:rPr lang="en-US" sz="4000" dirty="0"/>
              <a:t> </a:t>
            </a:r>
            <a:r>
              <a:rPr lang="en-US" sz="4000" dirty="0" err="1"/>
              <a:t>distribuidos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estados</a:t>
            </a:r>
            <a:r>
              <a:rPr lang="en-US" sz="4000" dirty="0"/>
              <a:t>.</a:t>
            </a:r>
            <a:br>
              <a:rPr lang="en-US" sz="4000" dirty="0"/>
            </a:br>
            <a:r>
              <a:rPr lang="en-US" sz="4000" dirty="0"/>
              <a:t>Se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/>
              <a:t>usam</a:t>
            </a:r>
            <a:r>
              <a:rPr lang="en-US" sz="4000" dirty="0"/>
              <a:t> o </a:t>
            </a:r>
            <a:r>
              <a:rPr lang="en-US" sz="4000" dirty="0" err="1"/>
              <a:t>mesmo</a:t>
            </a:r>
            <a:r>
              <a:rPr lang="en-US" sz="4000" dirty="0"/>
              <a:t> </a:t>
            </a:r>
            <a:r>
              <a:rPr lang="en-US" sz="4000" dirty="0" err="1"/>
              <a:t>programa</a:t>
            </a:r>
            <a:r>
              <a:rPr lang="en-US" sz="4000" dirty="0"/>
              <a:t>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C7E08DE-1EBC-F811-51A4-BA1A3346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78" y="351624"/>
            <a:ext cx="7581028" cy="60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1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3600" dirty="0"/>
              <a:t>O que </a:t>
            </a:r>
            <a:r>
              <a:rPr lang="en-US" sz="3600" dirty="0" err="1"/>
              <a:t>explica</a:t>
            </a:r>
            <a:r>
              <a:rPr lang="en-US" sz="3600" dirty="0"/>
              <a:t> </a:t>
            </a:r>
            <a:r>
              <a:rPr lang="en-US" sz="3600" dirty="0" err="1"/>
              <a:t>essa</a:t>
            </a:r>
            <a:r>
              <a:rPr lang="en-US" sz="3600" dirty="0"/>
              <a:t> </a:t>
            </a:r>
            <a:r>
              <a:rPr lang="en-US" sz="3600" dirty="0" err="1"/>
              <a:t>diferenca</a:t>
            </a:r>
            <a:r>
              <a:rPr lang="en-US" sz="3600" dirty="0"/>
              <a:t> no </a:t>
            </a:r>
            <a:r>
              <a:rPr lang="en-US" sz="3600" dirty="0" err="1"/>
              <a:t>comportamento</a:t>
            </a:r>
            <a:r>
              <a:rPr lang="en-US" sz="3600" dirty="0"/>
              <a:t> dos </a:t>
            </a:r>
            <a:r>
              <a:rPr lang="en-US" sz="3600" dirty="0" err="1"/>
              <a:t>eleitores</a:t>
            </a:r>
            <a:r>
              <a:rPr lang="en-US" sz="3600" dirty="0"/>
              <a:t> para </a:t>
            </a:r>
            <a:r>
              <a:rPr lang="en-US" sz="3600" dirty="0" err="1"/>
              <a:t>cada</a:t>
            </a:r>
            <a:r>
              <a:rPr lang="en-US" sz="3600" dirty="0"/>
              <a:t> </a:t>
            </a:r>
            <a:r>
              <a:rPr lang="en-US" sz="3600" dirty="0" err="1"/>
              <a:t>tipo</a:t>
            </a:r>
            <a:r>
              <a:rPr lang="en-US" sz="3600" dirty="0"/>
              <a:t> de </a:t>
            </a:r>
            <a:r>
              <a:rPr lang="en-US" sz="3600" dirty="0" err="1"/>
              <a:t>urna</a:t>
            </a:r>
            <a:r>
              <a:rPr lang="en-US" sz="3600" dirty="0"/>
              <a:t>?</a:t>
            </a:r>
            <a:br>
              <a:rPr lang="en-US" sz="36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83" y="444726"/>
            <a:ext cx="7318064" cy="58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783" y="444726"/>
            <a:ext cx="7318063" cy="58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5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783" y="494911"/>
            <a:ext cx="7318063" cy="57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762" y="494911"/>
            <a:ext cx="7192105" cy="57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762" y="494911"/>
            <a:ext cx="7192105" cy="57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763" y="494911"/>
            <a:ext cx="7192103" cy="57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2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o </a:t>
            </a:r>
            <a:r>
              <a:rPr lang="en-US" sz="4000" dirty="0" err="1"/>
              <a:t>candidato</a:t>
            </a:r>
            <a:r>
              <a:rPr lang="en-US" sz="4000" dirty="0"/>
              <a:t> Bolsonaro </a:t>
            </a:r>
            <a:r>
              <a:rPr lang="en-US" sz="4000" dirty="0" err="1"/>
              <a:t>ter</a:t>
            </a:r>
            <a:r>
              <a:rPr lang="en-US" sz="4000" dirty="0"/>
              <a:t>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/>
              <a:t>quantidade</a:t>
            </a:r>
            <a:r>
              <a:rPr lang="en-US" sz="4000" dirty="0"/>
              <a:t> de </a:t>
            </a:r>
            <a:r>
              <a:rPr lang="en-US" sz="4000" dirty="0" err="1"/>
              <a:t>votos</a:t>
            </a:r>
            <a:r>
              <a:rPr lang="en-US" sz="4000" dirty="0"/>
              <a:t> </a:t>
            </a:r>
            <a:r>
              <a:rPr lang="en-US" sz="4000" dirty="0" err="1"/>
              <a:t>somente</a:t>
            </a:r>
            <a:r>
              <a:rPr lang="en-US" sz="4000" dirty="0"/>
              <a:t> </a:t>
            </a:r>
            <a:r>
              <a:rPr lang="en-US" sz="4000" dirty="0" err="1"/>
              <a:t>nas</a:t>
            </a:r>
            <a:r>
              <a:rPr lang="en-US" sz="4000" dirty="0"/>
              <a:t> </a:t>
            </a:r>
            <a:r>
              <a:rPr lang="en-US" sz="4000" dirty="0" err="1"/>
              <a:t>urnas</a:t>
            </a:r>
            <a:r>
              <a:rPr lang="en-US" sz="4000" dirty="0"/>
              <a:t> UE2020?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286" y="494911"/>
            <a:ext cx="6333056" cy="57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o </a:t>
            </a:r>
            <a:r>
              <a:rPr lang="en-US" sz="4000" dirty="0" err="1"/>
              <a:t>candidato</a:t>
            </a:r>
            <a:r>
              <a:rPr lang="en-US" sz="4000" dirty="0"/>
              <a:t> Bolsonaro </a:t>
            </a:r>
            <a:r>
              <a:rPr lang="en-US" sz="4000" dirty="0" err="1"/>
              <a:t>ter</a:t>
            </a:r>
            <a:r>
              <a:rPr lang="en-US" sz="4000" dirty="0"/>
              <a:t>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/>
              <a:t>quantidade</a:t>
            </a:r>
            <a:r>
              <a:rPr lang="en-US" sz="4000" dirty="0"/>
              <a:t> de </a:t>
            </a:r>
            <a:r>
              <a:rPr lang="en-US" sz="4000" dirty="0" err="1"/>
              <a:t>votos</a:t>
            </a:r>
            <a:r>
              <a:rPr lang="en-US" sz="4000" dirty="0"/>
              <a:t> </a:t>
            </a:r>
            <a:r>
              <a:rPr lang="en-US" sz="4000" dirty="0" err="1"/>
              <a:t>somente</a:t>
            </a:r>
            <a:r>
              <a:rPr lang="en-US" sz="4000" dirty="0"/>
              <a:t> </a:t>
            </a:r>
            <a:r>
              <a:rPr lang="en-US" sz="4000" dirty="0" err="1"/>
              <a:t>nas</a:t>
            </a:r>
            <a:r>
              <a:rPr lang="en-US" sz="4000" dirty="0"/>
              <a:t> </a:t>
            </a:r>
            <a:r>
              <a:rPr lang="en-US" sz="4000" dirty="0" err="1"/>
              <a:t>urnas</a:t>
            </a:r>
            <a:r>
              <a:rPr lang="en-US" sz="4000" dirty="0"/>
              <a:t> UE2020?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286" y="494911"/>
            <a:ext cx="6333056" cy="57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3200" dirty="0"/>
              <a:t>Note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votos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Lula se </a:t>
            </a:r>
            <a:r>
              <a:rPr lang="en-US" sz="3200" dirty="0" err="1"/>
              <a:t>concentram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com as </a:t>
            </a:r>
            <a:r>
              <a:rPr lang="en-US" sz="3200" dirty="0" err="1"/>
              <a:t>urnas</a:t>
            </a:r>
            <a:r>
              <a:rPr lang="en-US" sz="3200" dirty="0"/>
              <a:t> 2010 e 2015 </a:t>
            </a:r>
            <a:r>
              <a:rPr lang="en-US" sz="3200" dirty="0" err="1"/>
              <a:t>comparado</a:t>
            </a:r>
            <a:r>
              <a:rPr lang="en-US" sz="3200" dirty="0"/>
              <a:t> com a 2020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O </a:t>
            </a:r>
            <a:r>
              <a:rPr lang="en-US" sz="2400" dirty="0" err="1"/>
              <a:t>possivel</a:t>
            </a:r>
            <a:r>
              <a:rPr lang="en-US" sz="2400" dirty="0"/>
              <a:t> 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urnas</a:t>
            </a:r>
            <a:r>
              <a:rPr lang="en-US" sz="2400" dirty="0"/>
              <a:t> </a:t>
            </a:r>
            <a:r>
              <a:rPr lang="en-US" sz="2400" dirty="0" err="1"/>
              <a:t>afetadas</a:t>
            </a:r>
            <a:r>
              <a:rPr lang="en-US" sz="2400" dirty="0"/>
              <a:t> </a:t>
            </a:r>
            <a:r>
              <a:rPr lang="en-US" sz="2400" dirty="0" err="1"/>
              <a:t>parece</a:t>
            </a:r>
            <a:r>
              <a:rPr lang="en-US" sz="2400" dirty="0"/>
              <a:t> mover a </a:t>
            </a:r>
            <a:r>
              <a:rPr lang="en-US" sz="2400" dirty="0" err="1"/>
              <a:t>faixa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destaque</a:t>
            </a:r>
            <a:r>
              <a:rPr lang="en-US" sz="2400" dirty="0"/>
              <a:t> (UE2020) </a:t>
            </a:r>
            <a:r>
              <a:rPr lang="en-US" sz="2400" dirty="0" err="1"/>
              <a:t>mais</a:t>
            </a:r>
            <a:r>
              <a:rPr lang="en-US" sz="2400" dirty="0"/>
              <a:t> para a </a:t>
            </a:r>
            <a:r>
              <a:rPr lang="en-US" sz="2400" dirty="0" err="1"/>
              <a:t>esquerda</a:t>
            </a:r>
            <a:r>
              <a:rPr lang="en-US" sz="2400" dirty="0"/>
              <a:t>, o que </a:t>
            </a:r>
            <a:r>
              <a:rPr lang="en-US" sz="2400" dirty="0" err="1"/>
              <a:t>significa</a:t>
            </a:r>
            <a:r>
              <a:rPr lang="en-US" sz="2400" dirty="0"/>
              <a:t> que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votos</a:t>
            </a:r>
            <a:r>
              <a:rPr lang="en-US" sz="2400" dirty="0"/>
              <a:t> do Bolsonaro </a:t>
            </a:r>
            <a:r>
              <a:rPr lang="en-US" sz="2400" dirty="0" err="1"/>
              <a:t>migraram</a:t>
            </a:r>
            <a:r>
              <a:rPr lang="en-US" sz="2400" dirty="0"/>
              <a:t> para o Lula.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C3AC6F5-10E1-808B-E555-5E7F4A53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18" y="301009"/>
            <a:ext cx="3798644" cy="302694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53DC62D-FD80-02BF-974E-FFE9746DA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57" y="301009"/>
            <a:ext cx="3798644" cy="302694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C05EBB-18C4-88FA-87C5-C5780F5A0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798644" cy="302694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A306FE6-F55C-77C2-86A5-1CA905B3B993}"/>
              </a:ext>
            </a:extLst>
          </p:cNvPr>
          <p:cNvSpPr/>
          <p:nvPr/>
        </p:nvSpPr>
        <p:spPr>
          <a:xfrm>
            <a:off x="4392347" y="916948"/>
            <a:ext cx="629925" cy="217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2B7C59-08EB-A6BE-4CC5-E4EE8FBAB6CB}"/>
              </a:ext>
            </a:extLst>
          </p:cNvPr>
          <p:cNvSpPr/>
          <p:nvPr/>
        </p:nvSpPr>
        <p:spPr>
          <a:xfrm>
            <a:off x="8331743" y="916948"/>
            <a:ext cx="629925" cy="217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18492C-79F2-84DB-C050-1F0C60CB4F79}"/>
              </a:ext>
            </a:extLst>
          </p:cNvPr>
          <p:cNvSpPr/>
          <p:nvPr/>
        </p:nvSpPr>
        <p:spPr>
          <a:xfrm>
            <a:off x="6362045" y="4031084"/>
            <a:ext cx="629925" cy="217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D28CE-BBAC-333D-F21D-B1E76104CB57}"/>
              </a:ext>
            </a:extLst>
          </p:cNvPr>
          <p:cNvSpPr/>
          <p:nvPr/>
        </p:nvSpPr>
        <p:spPr>
          <a:xfrm rot="18809168">
            <a:off x="8269711" y="3588737"/>
            <a:ext cx="753989" cy="2547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A07D86-F528-4486-6F80-C72088D00476}"/>
              </a:ext>
            </a:extLst>
          </p:cNvPr>
          <p:cNvSpPr/>
          <p:nvPr/>
        </p:nvSpPr>
        <p:spPr>
          <a:xfrm rot="18809168">
            <a:off x="6050631" y="523680"/>
            <a:ext cx="753989" cy="2547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383E98-40A6-DAE9-167C-E39B9B220DF5}"/>
              </a:ext>
            </a:extLst>
          </p:cNvPr>
          <p:cNvSpPr/>
          <p:nvPr/>
        </p:nvSpPr>
        <p:spPr>
          <a:xfrm rot="18809168">
            <a:off x="10011539" y="672455"/>
            <a:ext cx="753989" cy="2547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3200" dirty="0"/>
              <a:t>Note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votos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Lula se </a:t>
            </a:r>
            <a:r>
              <a:rPr lang="en-US" sz="3200" dirty="0" err="1"/>
              <a:t>concentram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com as </a:t>
            </a:r>
            <a:r>
              <a:rPr lang="en-US" sz="3200" dirty="0" err="1"/>
              <a:t>urnas</a:t>
            </a:r>
            <a:r>
              <a:rPr lang="en-US" sz="3200" dirty="0"/>
              <a:t> 2010 e 2015 </a:t>
            </a:r>
            <a:r>
              <a:rPr lang="en-US" sz="3200" dirty="0" err="1"/>
              <a:t>comparado</a:t>
            </a:r>
            <a:r>
              <a:rPr lang="en-US" sz="3200" dirty="0"/>
              <a:t> com a 2020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O </a:t>
            </a:r>
            <a:r>
              <a:rPr lang="en-US" sz="2400" dirty="0" err="1"/>
              <a:t>possivel</a:t>
            </a:r>
            <a:r>
              <a:rPr lang="en-US" sz="2400" dirty="0"/>
              <a:t> 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urnas</a:t>
            </a:r>
            <a:r>
              <a:rPr lang="en-US" sz="2400" dirty="0"/>
              <a:t> </a:t>
            </a:r>
            <a:r>
              <a:rPr lang="en-US" sz="2400" dirty="0" err="1"/>
              <a:t>afetadas</a:t>
            </a:r>
            <a:r>
              <a:rPr lang="en-US" sz="2400" dirty="0"/>
              <a:t> </a:t>
            </a:r>
            <a:r>
              <a:rPr lang="en-US" sz="2400" dirty="0" err="1"/>
              <a:t>parece</a:t>
            </a:r>
            <a:r>
              <a:rPr lang="en-US" sz="2400" dirty="0"/>
              <a:t> mover a </a:t>
            </a:r>
            <a:r>
              <a:rPr lang="en-US" sz="2400" dirty="0" err="1"/>
              <a:t>faixa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destaque</a:t>
            </a:r>
            <a:r>
              <a:rPr lang="en-US" sz="2400" dirty="0"/>
              <a:t> (UE2020) </a:t>
            </a:r>
            <a:r>
              <a:rPr lang="en-US" sz="2400" dirty="0" err="1"/>
              <a:t>mais</a:t>
            </a:r>
            <a:r>
              <a:rPr lang="en-US" sz="2400" dirty="0"/>
              <a:t> para a </a:t>
            </a:r>
            <a:r>
              <a:rPr lang="en-US" sz="2400" dirty="0" err="1"/>
              <a:t>esquerda</a:t>
            </a:r>
            <a:r>
              <a:rPr lang="en-US" sz="2400" dirty="0"/>
              <a:t>, o que </a:t>
            </a:r>
            <a:r>
              <a:rPr lang="en-US" sz="2400" dirty="0" err="1"/>
              <a:t>significa</a:t>
            </a:r>
            <a:r>
              <a:rPr lang="en-US" sz="2400" dirty="0"/>
              <a:t> que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votos</a:t>
            </a:r>
            <a:r>
              <a:rPr lang="en-US" sz="2400" dirty="0"/>
              <a:t> do Bolsonaro </a:t>
            </a:r>
            <a:r>
              <a:rPr lang="en-US" sz="2400" dirty="0" err="1"/>
              <a:t>migraram</a:t>
            </a:r>
            <a:r>
              <a:rPr lang="en-US" sz="2400" dirty="0"/>
              <a:t> para o Lula.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C3AC6F5-10E1-808B-E555-5E7F4A53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18" y="301009"/>
            <a:ext cx="3798644" cy="302694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53DC62D-FD80-02BF-974E-FFE9746DA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57" y="301009"/>
            <a:ext cx="3798644" cy="302694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C05EBB-18C4-88FA-87C5-C5780F5A0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798644" cy="302694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A306FE6-F55C-77C2-86A5-1CA905B3B993}"/>
              </a:ext>
            </a:extLst>
          </p:cNvPr>
          <p:cNvSpPr/>
          <p:nvPr/>
        </p:nvSpPr>
        <p:spPr>
          <a:xfrm>
            <a:off x="4392347" y="916948"/>
            <a:ext cx="629925" cy="217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2B7C59-08EB-A6BE-4CC5-E4EE8FBAB6CB}"/>
              </a:ext>
            </a:extLst>
          </p:cNvPr>
          <p:cNvSpPr/>
          <p:nvPr/>
        </p:nvSpPr>
        <p:spPr>
          <a:xfrm>
            <a:off x="8331743" y="916948"/>
            <a:ext cx="629925" cy="217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18492C-79F2-84DB-C050-1F0C60CB4F79}"/>
              </a:ext>
            </a:extLst>
          </p:cNvPr>
          <p:cNvSpPr/>
          <p:nvPr/>
        </p:nvSpPr>
        <p:spPr>
          <a:xfrm>
            <a:off x="6362045" y="4031084"/>
            <a:ext cx="629925" cy="217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1D28CE-BBAC-333D-F21D-B1E76104CB57}"/>
              </a:ext>
            </a:extLst>
          </p:cNvPr>
          <p:cNvSpPr/>
          <p:nvPr/>
        </p:nvSpPr>
        <p:spPr>
          <a:xfrm rot="18809168">
            <a:off x="8269711" y="3588737"/>
            <a:ext cx="753989" cy="2547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A07D86-F528-4486-6F80-C72088D00476}"/>
              </a:ext>
            </a:extLst>
          </p:cNvPr>
          <p:cNvSpPr/>
          <p:nvPr/>
        </p:nvSpPr>
        <p:spPr>
          <a:xfrm rot="18809168">
            <a:off x="6050631" y="523680"/>
            <a:ext cx="753989" cy="2547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383E98-40A6-DAE9-167C-E39B9B220DF5}"/>
              </a:ext>
            </a:extLst>
          </p:cNvPr>
          <p:cNvSpPr/>
          <p:nvPr/>
        </p:nvSpPr>
        <p:spPr>
          <a:xfrm rot="18809168">
            <a:off x="10011539" y="672455"/>
            <a:ext cx="753989" cy="2547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Se </a:t>
            </a:r>
            <a:r>
              <a:rPr lang="en-US" sz="4000" dirty="0" err="1"/>
              <a:t>os</a:t>
            </a:r>
            <a:r>
              <a:rPr lang="en-US" sz="4000" dirty="0"/>
              <a:t> 6 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urnas</a:t>
            </a:r>
            <a:r>
              <a:rPr lang="en-US" sz="4000" dirty="0"/>
              <a:t> </a:t>
            </a:r>
            <a:r>
              <a:rPr lang="en-US" sz="4000" dirty="0" err="1"/>
              <a:t>foram</a:t>
            </a:r>
            <a:r>
              <a:rPr lang="en-US" sz="4000" dirty="0"/>
              <a:t> </a:t>
            </a:r>
            <a:r>
              <a:rPr lang="en-US" sz="4000" dirty="0" err="1"/>
              <a:t>distribuidos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estados</a:t>
            </a:r>
            <a:r>
              <a:rPr lang="en-US" sz="4000" dirty="0"/>
              <a:t>.</a:t>
            </a:r>
            <a:br>
              <a:rPr lang="en-US" sz="4000" dirty="0"/>
            </a:br>
            <a:r>
              <a:rPr lang="en-US" sz="4000" dirty="0"/>
              <a:t>Se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/>
              <a:t>usam</a:t>
            </a:r>
            <a:r>
              <a:rPr lang="en-US" sz="4000" dirty="0"/>
              <a:t> o </a:t>
            </a:r>
            <a:r>
              <a:rPr lang="en-US" sz="4000" dirty="0" err="1"/>
              <a:t>mesmo</a:t>
            </a:r>
            <a:r>
              <a:rPr lang="en-US" sz="4000" dirty="0"/>
              <a:t> </a:t>
            </a:r>
            <a:r>
              <a:rPr lang="en-US" sz="4000" dirty="0" err="1"/>
              <a:t>programa</a:t>
            </a:r>
            <a:r>
              <a:rPr lang="en-US" sz="4000" dirty="0"/>
              <a:t>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C7E08DE-1EBC-F811-51A4-BA1A3346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78" y="351624"/>
            <a:ext cx="7581028" cy="60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Se </a:t>
            </a:r>
            <a:r>
              <a:rPr lang="en-US" sz="4000" dirty="0" err="1"/>
              <a:t>os</a:t>
            </a:r>
            <a:r>
              <a:rPr lang="en-US" sz="4000" dirty="0"/>
              <a:t> 6 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urnas</a:t>
            </a:r>
            <a:r>
              <a:rPr lang="en-US" sz="4000" dirty="0"/>
              <a:t> </a:t>
            </a:r>
            <a:r>
              <a:rPr lang="en-US" sz="4000" dirty="0" err="1"/>
              <a:t>foram</a:t>
            </a:r>
            <a:r>
              <a:rPr lang="en-US" sz="4000" dirty="0"/>
              <a:t> </a:t>
            </a:r>
            <a:r>
              <a:rPr lang="en-US" sz="4000" dirty="0" err="1"/>
              <a:t>distribuidos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estados</a:t>
            </a:r>
            <a:r>
              <a:rPr lang="en-US" sz="4000" dirty="0"/>
              <a:t>.</a:t>
            </a:r>
            <a:br>
              <a:rPr lang="en-US" sz="4000" dirty="0"/>
            </a:br>
            <a:r>
              <a:rPr lang="en-US" sz="4000" dirty="0"/>
              <a:t>Se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/>
              <a:t>usam</a:t>
            </a:r>
            <a:r>
              <a:rPr lang="en-US" sz="4000" dirty="0"/>
              <a:t> o </a:t>
            </a:r>
            <a:r>
              <a:rPr lang="en-US" sz="4000" dirty="0" err="1"/>
              <a:t>mesmo</a:t>
            </a:r>
            <a:r>
              <a:rPr lang="en-US" sz="4000" dirty="0"/>
              <a:t> </a:t>
            </a:r>
            <a:r>
              <a:rPr lang="en-US" sz="4000" dirty="0" err="1"/>
              <a:t>programa</a:t>
            </a:r>
            <a:r>
              <a:rPr lang="en-US" sz="4000" dirty="0"/>
              <a:t>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C7E08DE-1EBC-F811-51A4-BA1A3346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78" y="351624"/>
            <a:ext cx="7581028" cy="60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3600" dirty="0"/>
              <a:t>O que </a:t>
            </a:r>
            <a:r>
              <a:rPr lang="en-US" sz="3600" dirty="0" err="1"/>
              <a:t>explica</a:t>
            </a:r>
            <a:r>
              <a:rPr lang="en-US" sz="3600" dirty="0"/>
              <a:t> </a:t>
            </a:r>
            <a:r>
              <a:rPr lang="en-US" sz="3600" dirty="0" err="1"/>
              <a:t>essa</a:t>
            </a:r>
            <a:r>
              <a:rPr lang="en-US" sz="3600" dirty="0"/>
              <a:t> </a:t>
            </a:r>
            <a:r>
              <a:rPr lang="en-US" sz="3600" dirty="0" err="1"/>
              <a:t>diferenca</a:t>
            </a:r>
            <a:r>
              <a:rPr lang="en-US" sz="3600" dirty="0"/>
              <a:t> no </a:t>
            </a:r>
            <a:r>
              <a:rPr lang="en-US" sz="3600" dirty="0" err="1"/>
              <a:t>comportamento</a:t>
            </a:r>
            <a:r>
              <a:rPr lang="en-US" sz="3600" dirty="0"/>
              <a:t> dos </a:t>
            </a:r>
            <a:r>
              <a:rPr lang="en-US" sz="3600" dirty="0" err="1"/>
              <a:t>eleitores</a:t>
            </a:r>
            <a:r>
              <a:rPr lang="en-US" sz="3600" dirty="0"/>
              <a:t> para </a:t>
            </a:r>
            <a:r>
              <a:rPr lang="en-US" sz="3600" dirty="0" err="1"/>
              <a:t>cada</a:t>
            </a:r>
            <a:r>
              <a:rPr lang="en-US" sz="3600" dirty="0"/>
              <a:t> </a:t>
            </a:r>
            <a:r>
              <a:rPr lang="en-US" sz="3600" dirty="0" err="1"/>
              <a:t>tipo</a:t>
            </a:r>
            <a:r>
              <a:rPr lang="en-US" sz="3600" dirty="0"/>
              <a:t> de </a:t>
            </a:r>
            <a:r>
              <a:rPr lang="en-US" sz="3600" dirty="0" err="1"/>
              <a:t>urna</a:t>
            </a:r>
            <a:r>
              <a:rPr lang="en-US" sz="3600" dirty="0"/>
              <a:t>?</a:t>
            </a:r>
            <a:br>
              <a:rPr lang="en-US" sz="36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83" y="444726"/>
            <a:ext cx="7318064" cy="58313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8ECB2C-3E29-FC43-503B-54F9C8AEF2C3}"/>
              </a:ext>
            </a:extLst>
          </p:cNvPr>
          <p:cNvSpPr/>
          <p:nvPr/>
        </p:nvSpPr>
        <p:spPr>
          <a:xfrm>
            <a:off x="4942936" y="1604513"/>
            <a:ext cx="1578634" cy="447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A3D4BFF-B7BE-3776-EAA9-1BF71DE7E4C1}"/>
              </a:ext>
            </a:extLst>
          </p:cNvPr>
          <p:cNvSpPr/>
          <p:nvPr/>
        </p:nvSpPr>
        <p:spPr>
          <a:xfrm>
            <a:off x="5789912" y="940279"/>
            <a:ext cx="5018986" cy="392111"/>
          </a:xfrm>
          <a:prstGeom prst="wedgeRectCallout">
            <a:avLst>
              <a:gd name="adj1" fmla="val -43233"/>
              <a:gd name="adj2" fmla="val 176433"/>
            </a:avLst>
          </a:prstGeom>
          <a:solidFill>
            <a:srgbClr val="FF111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concentram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783" y="444726"/>
            <a:ext cx="7318063" cy="58313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6EA9FA-5A2E-B70E-8914-E5ACDF61829C}"/>
              </a:ext>
            </a:extLst>
          </p:cNvPr>
          <p:cNvSpPr/>
          <p:nvPr/>
        </p:nvSpPr>
        <p:spPr>
          <a:xfrm>
            <a:off x="4942936" y="1604513"/>
            <a:ext cx="1578634" cy="447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D7D99AF-5FAF-0B4A-E777-2E831E2B68C2}"/>
              </a:ext>
            </a:extLst>
          </p:cNvPr>
          <p:cNvSpPr/>
          <p:nvPr/>
        </p:nvSpPr>
        <p:spPr>
          <a:xfrm>
            <a:off x="5789912" y="940279"/>
            <a:ext cx="5018986" cy="392111"/>
          </a:xfrm>
          <a:prstGeom prst="wedgeRectCallout">
            <a:avLst>
              <a:gd name="adj1" fmla="val -43233"/>
              <a:gd name="adj2" fmla="val 176433"/>
            </a:avLst>
          </a:prstGeom>
          <a:solidFill>
            <a:srgbClr val="FF111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concentram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783" y="494911"/>
            <a:ext cx="7318063" cy="57310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730B6D-6BE7-A4DB-320C-4DD810B0B969}"/>
              </a:ext>
            </a:extLst>
          </p:cNvPr>
          <p:cNvSpPr/>
          <p:nvPr/>
        </p:nvSpPr>
        <p:spPr>
          <a:xfrm>
            <a:off x="4942936" y="1604513"/>
            <a:ext cx="1578634" cy="447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595FA42-57F0-0197-1B3A-4187B00F903F}"/>
              </a:ext>
            </a:extLst>
          </p:cNvPr>
          <p:cNvSpPr/>
          <p:nvPr/>
        </p:nvSpPr>
        <p:spPr>
          <a:xfrm>
            <a:off x="5789912" y="940279"/>
            <a:ext cx="5018986" cy="392111"/>
          </a:xfrm>
          <a:prstGeom prst="wedgeRectCallout">
            <a:avLst>
              <a:gd name="adj1" fmla="val -43233"/>
              <a:gd name="adj2" fmla="val 176433"/>
            </a:avLst>
          </a:prstGeom>
          <a:solidFill>
            <a:srgbClr val="FF111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concentram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762" y="494911"/>
            <a:ext cx="7192105" cy="57310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7F367E-A663-F939-1A13-FE528D269CCB}"/>
              </a:ext>
            </a:extLst>
          </p:cNvPr>
          <p:cNvSpPr/>
          <p:nvPr/>
        </p:nvSpPr>
        <p:spPr>
          <a:xfrm>
            <a:off x="4942936" y="1604513"/>
            <a:ext cx="1578634" cy="447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E36946-D6F5-AFF4-3F29-B0CAD9E4D427}"/>
              </a:ext>
            </a:extLst>
          </p:cNvPr>
          <p:cNvSpPr/>
          <p:nvPr/>
        </p:nvSpPr>
        <p:spPr>
          <a:xfrm>
            <a:off x="5789912" y="940279"/>
            <a:ext cx="5018986" cy="392111"/>
          </a:xfrm>
          <a:prstGeom prst="wedgeRectCallout">
            <a:avLst>
              <a:gd name="adj1" fmla="val -43233"/>
              <a:gd name="adj2" fmla="val 176433"/>
            </a:avLst>
          </a:prstGeom>
          <a:solidFill>
            <a:srgbClr val="FF111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concentram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0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762" y="494911"/>
            <a:ext cx="7192105" cy="57310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8AE189-6123-D620-954E-C9B3B1AD0435}"/>
              </a:ext>
            </a:extLst>
          </p:cNvPr>
          <p:cNvSpPr/>
          <p:nvPr/>
        </p:nvSpPr>
        <p:spPr>
          <a:xfrm>
            <a:off x="4942936" y="1604513"/>
            <a:ext cx="1578634" cy="447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55623A1-796C-0B75-630A-1376B8923057}"/>
              </a:ext>
            </a:extLst>
          </p:cNvPr>
          <p:cNvSpPr/>
          <p:nvPr/>
        </p:nvSpPr>
        <p:spPr>
          <a:xfrm>
            <a:off x="5789912" y="940279"/>
            <a:ext cx="5018986" cy="392111"/>
          </a:xfrm>
          <a:prstGeom prst="wedgeRectCallout">
            <a:avLst>
              <a:gd name="adj1" fmla="val -43233"/>
              <a:gd name="adj2" fmla="val 176433"/>
            </a:avLst>
          </a:prstGeom>
          <a:solidFill>
            <a:srgbClr val="FF111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concentram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5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4EB-44BF-DDAB-74BB-D2CD7885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408545" cy="5736109"/>
          </a:xfrm>
        </p:spPr>
        <p:txBody>
          <a:bodyPr>
            <a:noAutofit/>
          </a:bodyPr>
          <a:lstStyle/>
          <a:p>
            <a:r>
              <a:rPr lang="en-US" sz="4000" dirty="0"/>
              <a:t>O que </a:t>
            </a:r>
            <a:r>
              <a:rPr lang="en-US" sz="4000" dirty="0" err="1"/>
              <a:t>explica</a:t>
            </a:r>
            <a:r>
              <a:rPr lang="en-US" sz="4000" dirty="0"/>
              <a:t>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diferenca</a:t>
            </a:r>
            <a:r>
              <a:rPr lang="en-US" sz="4000" dirty="0"/>
              <a:t> no </a:t>
            </a:r>
            <a:r>
              <a:rPr lang="en-US" sz="4000" dirty="0" err="1"/>
              <a:t>comportamento</a:t>
            </a:r>
            <a:r>
              <a:rPr lang="en-US" sz="4000" dirty="0"/>
              <a:t> dos </a:t>
            </a:r>
            <a:r>
              <a:rPr lang="en-US" sz="4000" dirty="0" err="1"/>
              <a:t>votos</a:t>
            </a:r>
            <a:r>
              <a:rPr lang="en-US" sz="4000" dirty="0"/>
              <a:t>?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ponto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1 </a:t>
            </a:r>
            <a:r>
              <a:rPr lang="en-US" sz="2400" dirty="0" err="1"/>
              <a:t>urna</a:t>
            </a:r>
            <a:r>
              <a:rPr lang="en-US" sz="2400" dirty="0"/>
              <a:t> e o total de </a:t>
            </a:r>
            <a:r>
              <a:rPr lang="en-US" sz="2400" dirty="0" err="1"/>
              <a:t>votos</a:t>
            </a:r>
            <a:r>
              <a:rPr lang="en-US" sz="2400" dirty="0"/>
              <a:t> </a:t>
            </a:r>
            <a:r>
              <a:rPr lang="en-US" sz="2400" dirty="0" err="1"/>
              <a:t>computados</a:t>
            </a:r>
            <a:r>
              <a:rPr lang="en-US" sz="2400" dirty="0"/>
              <a:t> no </a:t>
            </a:r>
            <a:r>
              <a:rPr lang="en-US" sz="2400" dirty="0" err="1"/>
              <a:t>boletim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candidato</a:t>
            </a:r>
            <a:r>
              <a:rPr lang="en-US" sz="2400" dirty="0"/>
              <a:t> a </a:t>
            </a:r>
            <a:r>
              <a:rPr lang="en-US" sz="2400" dirty="0" err="1"/>
              <a:t>presidente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4065E-E44E-41F5-C39D-A573F573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2763" y="494911"/>
            <a:ext cx="7192103" cy="57310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8D3D1DC-3288-82D7-8EBE-625028809D0E}"/>
              </a:ext>
            </a:extLst>
          </p:cNvPr>
          <p:cNvSpPr/>
          <p:nvPr/>
        </p:nvSpPr>
        <p:spPr>
          <a:xfrm>
            <a:off x="4942936" y="1613139"/>
            <a:ext cx="1578634" cy="447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B37B05B-A663-5549-2836-109EFDCF33DB}"/>
              </a:ext>
            </a:extLst>
          </p:cNvPr>
          <p:cNvSpPr/>
          <p:nvPr/>
        </p:nvSpPr>
        <p:spPr>
          <a:xfrm>
            <a:off x="5789912" y="948905"/>
            <a:ext cx="5018986" cy="392111"/>
          </a:xfrm>
          <a:prstGeom prst="wedgeRectCallout">
            <a:avLst>
              <a:gd name="adj1" fmla="val -43233"/>
              <a:gd name="adj2" fmla="val 176433"/>
            </a:avLst>
          </a:prstGeom>
          <a:solidFill>
            <a:srgbClr val="FF111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concentram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3736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22363D"/>
      </a:dk2>
      <a:lt2>
        <a:srgbClr val="E8E6E2"/>
      </a:lt2>
      <a:accent1>
        <a:srgbClr val="4572CB"/>
      </a:accent1>
      <a:accent2>
        <a:srgbClr val="3398B9"/>
      </a:accent2>
      <a:accent3>
        <a:srgbClr val="3DB39F"/>
      </a:accent3>
      <a:accent4>
        <a:srgbClr val="33B96B"/>
      </a:accent4>
      <a:accent5>
        <a:srgbClr val="3FB93F"/>
      </a:accent5>
      <a:accent6>
        <a:srgbClr val="68B532"/>
      </a:accent6>
      <a:hlink>
        <a:srgbClr val="A07D35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612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Bell MT</vt:lpstr>
      <vt:lpstr>GlowVTI</vt:lpstr>
      <vt:lpstr>Se os 6 modelos de urnas foram distribuidos em todos os estados. Se todos modelos usam o mesmo programa.</vt:lpstr>
      <vt:lpstr>Se os 6 modelos de urnas foram distribuidos em todos os estados. Se todos modelos usam o mesmo programa.</vt:lpstr>
      <vt:lpstr>Se os 6 modelos de urnas foram distribuidos em todos os estados. Se todos modelos usam o mesmo programa.</vt:lpstr>
      <vt:lpstr>O que explica essa diferenca no comportamento dos eleitores para cada tipo de urna?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eleitores para cada tipo de urna?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essa diferenca no comportamento dos votos?  Cada ponto representa 1 urna e o total de votos computados no boletim para cada candidato a presidente </vt:lpstr>
      <vt:lpstr>O que explica o candidato Bolsonaro ter maior quantidade de votos somente nas urnas UE2020?</vt:lpstr>
      <vt:lpstr>O que explica o candidato Bolsonaro ter maior quantidade de votos somente nas urnas UE2020?</vt:lpstr>
      <vt:lpstr>Note como os votos em Lula se concentram mais com as urnas 2010 e 2015 comparado com a 2020  O possivel  algoritmo nas urnas afetadas parece mover a faixa em destaque (UE2020) mais para a esquerda, o que significa que os votos do Bolsonaro migraram para o Lula.</vt:lpstr>
      <vt:lpstr>Note como os votos em Lula se concentram mais com as urnas 2010 e 2015 comparado com a 2020  O possivel  algoritmo nas urnas afetadas parece mover a faixa em destaque (UE2020) mais para a esquerda, o que significa que os votos do Bolsonaro migraram para o Lula.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os 6 modelos de urnas foram distribuidos em todos os estados. Se todos modelos usam o mesmo programa.</dc:title>
  <dc:creator>Idemir Dias Coelho</dc:creator>
  <cp:lastModifiedBy>Idemir Dias Coelho</cp:lastModifiedBy>
  <cp:revision>1</cp:revision>
  <dcterms:created xsi:type="dcterms:W3CDTF">2022-11-12T03:29:15Z</dcterms:created>
  <dcterms:modified xsi:type="dcterms:W3CDTF">2022-11-12T03:59:46Z</dcterms:modified>
</cp:coreProperties>
</file>