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33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1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9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4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4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4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"/>
              <a:t>Clique para editar estilos de texto mestre</a:t>
            </a:r>
          </a:p>
          <a:p>
            <a:pPr lvl="1"/>
            <a:r>
              <a:rPr lang="pt"/>
              <a:t>Segundo nível</a:t>
            </a:r>
          </a:p>
          <a:p>
            <a:pPr lvl="2"/>
            <a:r>
              <a:rPr lang="pt"/>
              <a:t>Terceiro nivel</a:t>
            </a:r>
          </a:p>
          <a:p>
            <a:pPr lvl="3"/>
            <a:r>
              <a:rPr lang="pt"/>
              <a:t>Quarto nível</a:t>
            </a:r>
          </a:p>
          <a:p>
            <a:pPr lvl="4"/>
            <a:r>
              <a:rPr lang="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1A4D-63AE-4F99-B297-76849B2D866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9A7019-E400-41E1-A635-FB4A4A50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B617-EF8B-9473-8D3C-4B307EA70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" dirty="0"/>
              <a:t>Python e Ciência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D2BBE-05BE-E42D-7A48-CB03FAD97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" dirty="0"/>
              <a:t>Uma demonstração de estudo de caso da vida real</a:t>
            </a:r>
          </a:p>
        </p:txBody>
      </p:sp>
    </p:spTree>
    <p:extLst>
      <p:ext uri="{BB962C8B-B14F-4D97-AF65-F5344CB8AC3E}">
        <p14:creationId xmlns:p14="http://schemas.microsoft.com/office/powerpoint/2010/main" val="305486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50EA-E93B-E097-5A50-C6AFDF7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Cenário do problema…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DA22-3BE0-F85E-F09C-25F48DBE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07141" cy="3880773"/>
          </a:xfrm>
        </p:spPr>
        <p:txBody>
          <a:bodyPr>
            <a:normAutofit fontScale="92500" lnSpcReduction="10000"/>
          </a:bodyPr>
          <a:lstStyle/>
          <a:p>
            <a:r>
              <a:rPr lang="pt" dirty="0"/>
              <a:t>Em 2022, o Brasil realizou uma eleição para</a:t>
            </a:r>
          </a:p>
          <a:p>
            <a:pPr lvl="1"/>
            <a:r>
              <a:rPr lang="pt" dirty="0"/>
              <a:t>Governador do Estado</a:t>
            </a:r>
          </a:p>
          <a:p>
            <a:pPr lvl="1"/>
            <a:r>
              <a:rPr lang="pt" dirty="0"/>
              <a:t>Câmara dos Deputados</a:t>
            </a:r>
          </a:p>
          <a:p>
            <a:pPr lvl="1"/>
            <a:r>
              <a:rPr lang="pt" dirty="0"/>
              <a:t>Senado</a:t>
            </a:r>
          </a:p>
          <a:p>
            <a:pPr lvl="1"/>
            <a:r>
              <a:rPr lang="pt" dirty="0"/>
              <a:t>Presidente</a:t>
            </a:r>
          </a:p>
          <a:p>
            <a:pPr lvl="1"/>
            <a:endParaRPr lang="en-US" dirty="0"/>
          </a:p>
          <a:p>
            <a:r>
              <a:rPr lang="pt" dirty="0"/>
              <a:t>Eleição para presidente e governador do estado acontece em dois turnos</a:t>
            </a:r>
          </a:p>
          <a:p>
            <a:pPr lvl="1"/>
            <a:r>
              <a:rPr lang="pt" dirty="0"/>
              <a:t>Os dois candidatos mais votados são votados no segundo turno</a:t>
            </a:r>
          </a:p>
          <a:p>
            <a:pPr lvl="1"/>
            <a:r>
              <a:rPr lang="pt" dirty="0"/>
              <a:t>Se alguém tiver mais de 50% dos votos válidos, ele é automaticamente eleito no primeiro turno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8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50EA-E93B-E097-5A50-C6AFDF7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Cenário do problema…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DA22-3BE0-F85E-F09C-25F48DBE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30500" cy="3880773"/>
          </a:xfrm>
        </p:spPr>
        <p:txBody>
          <a:bodyPr>
            <a:normAutofit lnSpcReduction="10000"/>
          </a:bodyPr>
          <a:lstStyle/>
          <a:p>
            <a:r>
              <a:rPr lang="pt" dirty="0"/>
              <a:t>Para presidente os principais candidatos foram</a:t>
            </a:r>
          </a:p>
          <a:p>
            <a:pPr lvl="1"/>
            <a:r>
              <a:rPr lang="pt" dirty="0"/>
              <a:t>Jair Bolsonaro</a:t>
            </a:r>
          </a:p>
          <a:p>
            <a:pPr lvl="2"/>
            <a:r>
              <a:rPr lang="pt" dirty="0"/>
              <a:t>candidato de extrema-direita</a:t>
            </a:r>
          </a:p>
          <a:p>
            <a:pPr lvl="2"/>
            <a:r>
              <a:rPr lang="pt" dirty="0"/>
              <a:t>Apoiado pelos partidos de extrema direita e Donald Trump</a:t>
            </a:r>
          </a:p>
          <a:p>
            <a:pPr lvl="1"/>
            <a:r>
              <a:rPr lang="pt" dirty="0"/>
              <a:t>Lula</a:t>
            </a:r>
          </a:p>
          <a:p>
            <a:pPr lvl="2"/>
            <a:r>
              <a:rPr lang="pt" dirty="0"/>
              <a:t>Ex-presidente</a:t>
            </a:r>
          </a:p>
          <a:p>
            <a:pPr lvl="2"/>
            <a:r>
              <a:rPr lang="pt" dirty="0"/>
              <a:t>Candidato de extrema-esquerda</a:t>
            </a:r>
          </a:p>
          <a:p>
            <a:pPr lvl="2"/>
            <a:r>
              <a:rPr lang="p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Condenado por acusações </a:t>
            </a:r>
            <a:r>
              <a:rPr lang="pt" dirty="0">
                <a:solidFill>
                  <a:srgbClr val="202122"/>
                </a:solidFill>
                <a:latin typeface="Arial" panose="020B0604020202020204" pitchFamily="34" charset="0"/>
              </a:rPr>
              <a:t>de lavagem de dinheiro e </a:t>
            </a:r>
            <a:r>
              <a:rPr lang="p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corrupção, passou 580 dias na prisão</a:t>
            </a:r>
          </a:p>
          <a:p>
            <a:pPr lvl="2"/>
            <a:r>
              <a:rPr lang="p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Supremo Tribunal Federal decidiu que prisões com recursos pendentes eram ilegais e Lula foi libertado da prisão em decorrência disso e habilitado pelo mesmo tribunal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50EA-E93B-E097-5A50-C6AFDF7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Cenário do problema…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DA22-3BE0-F85E-F09C-25F48DBE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07141" cy="3880773"/>
          </a:xfrm>
        </p:spPr>
        <p:txBody>
          <a:bodyPr>
            <a:normAutofit lnSpcReduction="10000"/>
          </a:bodyPr>
          <a:lstStyle/>
          <a:p>
            <a:r>
              <a:rPr lang="pt" dirty="0"/>
              <a:t>O Brasil usa um sistema de votação eletrônica</a:t>
            </a:r>
          </a:p>
          <a:p>
            <a:pPr lvl="1"/>
            <a:r>
              <a:rPr lang="pt" dirty="0"/>
              <a:t>Muitas versões de máquinas diferentes são distribuídas em todo o país</a:t>
            </a:r>
          </a:p>
          <a:p>
            <a:pPr lvl="2"/>
            <a:r>
              <a:rPr lang="pt" dirty="0"/>
              <a:t>UE2009</a:t>
            </a:r>
          </a:p>
          <a:p>
            <a:pPr lvl="2"/>
            <a:r>
              <a:rPr lang="pt" dirty="0"/>
              <a:t>UE2010</a:t>
            </a:r>
          </a:p>
          <a:p>
            <a:pPr lvl="2"/>
            <a:r>
              <a:rPr lang="pt" dirty="0"/>
              <a:t>UE2011</a:t>
            </a:r>
          </a:p>
          <a:p>
            <a:pPr lvl="2"/>
            <a:r>
              <a:rPr lang="pt" dirty="0"/>
              <a:t>UE2013</a:t>
            </a:r>
          </a:p>
          <a:p>
            <a:pPr lvl="2"/>
            <a:r>
              <a:rPr lang="pt" dirty="0"/>
              <a:t>UE2015</a:t>
            </a:r>
          </a:p>
          <a:p>
            <a:pPr lvl="2"/>
            <a:r>
              <a:rPr lang="pt" dirty="0"/>
              <a:t>UE2020</a:t>
            </a:r>
          </a:p>
          <a:p>
            <a:pPr lvl="1"/>
            <a:r>
              <a:rPr lang="pt" dirty="0"/>
              <a:t>Todas as versões são distribuídas em todos os estados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2E6-6B30-9A49-0596-0A5F3C94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Cenário do problema…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9223-3FAA-9715-C338-0CE1CC83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O sistema eletrônico não suporta auditoria voto a voto</a:t>
            </a:r>
          </a:p>
          <a:p>
            <a:pPr lvl="1"/>
            <a:r>
              <a:rPr lang="pt" dirty="0"/>
              <a:t>Somente um resumo com a quantidade de votos do candidato é gerado quando a zona de votação é fechada</a:t>
            </a:r>
          </a:p>
          <a:p>
            <a:r>
              <a:rPr lang="pt" dirty="0"/>
              <a:t>Partidos de direita tentaram votar um pedido para mudar o sistema de votação</a:t>
            </a:r>
          </a:p>
          <a:p>
            <a:pPr lvl="1"/>
            <a:r>
              <a:rPr lang="pt" dirty="0"/>
              <a:t>Cada voto deveria gerar um recibo que seria depositado em um caixão</a:t>
            </a:r>
          </a:p>
          <a:p>
            <a:pPr lvl="2"/>
            <a:r>
              <a:rPr lang="pt" dirty="0"/>
              <a:t>Isso pode ser usado para auditar voto a voto em caso de suspeita de fraude</a:t>
            </a:r>
          </a:p>
          <a:p>
            <a:pPr lvl="1"/>
            <a:r>
              <a:rPr lang="pt" dirty="0"/>
              <a:t>O Supremo Tribunal Federal não aceitou e influenciou parlamentares a votar contra</a:t>
            </a:r>
          </a:p>
        </p:txBody>
      </p:sp>
    </p:spTree>
    <p:extLst>
      <p:ext uri="{BB962C8B-B14F-4D97-AF65-F5344CB8AC3E}">
        <p14:creationId xmlns:p14="http://schemas.microsoft.com/office/powerpoint/2010/main" val="379689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2E6-6B30-9A49-0596-0A5F3C94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Cenário do problema…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9223-3FAA-9715-C338-0CE1CC83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" dirty="0"/>
              <a:t>O comportamento do STF sobre os aprimoramentos da auditoria e a judicialização excessiva durante a campanha presidencial levantou certa desconfiança</a:t>
            </a:r>
          </a:p>
          <a:p>
            <a:pPr lvl="1"/>
            <a:r>
              <a:rPr lang="pt" dirty="0"/>
              <a:t>Houve muitas ações de censura e proibição de propaganda pública de campanha</a:t>
            </a:r>
          </a:p>
          <a:p>
            <a:pPr lvl="2"/>
            <a:r>
              <a:rPr lang="pt" dirty="0"/>
              <a:t>Quase todas as decisões foram contra o partido de extrema-direita</a:t>
            </a:r>
          </a:p>
          <a:p>
            <a:pPr lvl="2"/>
            <a:r>
              <a:rPr lang="pt" dirty="0"/>
              <a:t>A constituição brasileira proíbe a censura, mas o tribunal decidiu apesar disso</a:t>
            </a:r>
          </a:p>
          <a:p>
            <a:pPr lvl="2"/>
            <a:r>
              <a:rPr lang="pt" dirty="0"/>
              <a:t>Muitos parlamentares brasileiros foram banidos ou censurados em suas redes sociais</a:t>
            </a:r>
          </a:p>
          <a:p>
            <a:pPr lvl="3"/>
            <a:r>
              <a:rPr lang="pt" dirty="0"/>
              <a:t>Constituição brasileira garante liberdade de expressão aos parlamentares</a:t>
            </a:r>
          </a:p>
          <a:p>
            <a:pPr lvl="3"/>
            <a:r>
              <a:rPr lang="pt" dirty="0"/>
              <a:t>A maioria das ordens de proibição veio do Supremo Tribunal</a:t>
            </a:r>
          </a:p>
          <a:p>
            <a:pPr lvl="1"/>
            <a:r>
              <a:rPr lang="pt" dirty="0"/>
              <a:t>Houve reclamações do candidato de extrema-direita ignoradas pelo Supremo Tribunal</a:t>
            </a:r>
          </a:p>
          <a:p>
            <a:pPr lvl="2"/>
            <a:r>
              <a:rPr lang="pt" dirty="0"/>
              <a:t>Um exemplo foi uma reclamação sobre dados de auditoria de publicidade em rádio que foi ignorada e gerou uma notificação de uma possível ação judicial contra a parte que fez a reclamação.</a:t>
            </a:r>
          </a:p>
        </p:txBody>
      </p:sp>
    </p:spTree>
    <p:extLst>
      <p:ext uri="{BB962C8B-B14F-4D97-AF65-F5344CB8AC3E}">
        <p14:creationId xmlns:p14="http://schemas.microsoft.com/office/powerpoint/2010/main" val="70083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2E6-6B30-9A49-0596-0A5F3C94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Cenário do problema…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9223-3FAA-9715-C338-0CE1CC83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" sz="1600" dirty="0"/>
              <a:t>O resultado da contagem do segundo turno deu vitória ao candidato de esquerda por 51% a 49%.</a:t>
            </a:r>
          </a:p>
          <a:p>
            <a:r>
              <a:rPr lang="pt" sz="1600" dirty="0"/>
              <a:t>Há uma grande desconfiança, especialmente dos partidos de direita, sobre a confiabilidade das urnas eletrônicas.</a:t>
            </a:r>
          </a:p>
          <a:p>
            <a:r>
              <a:rPr lang="pt" sz="1600" dirty="0"/>
              <a:t>Apenas um modelo de urna eletrônica foi testado no início das eleições, pois os demais modelos já haviam sido testados anteriormente (a confirmar)</a:t>
            </a:r>
          </a:p>
          <a:p>
            <a:r>
              <a:rPr lang="pt" sz="1600" dirty="0"/>
              <a:t>Por desconfiança e observações feitas pelos matemáticos analisando os gráficos gerados durante a contagem dos votos, decidimos analisar os dados dos resultados, a fim de verificar se algum fator poderia determinar o comportamento dos votos apurados.</a:t>
            </a:r>
          </a:p>
          <a:p>
            <a:pPr lvl="1"/>
            <a:r>
              <a:rPr lang="pt" sz="1400" dirty="0"/>
              <a:t>O estudo de caso apresentado nesta demonstração foi resultado da conclusão feita anteriormente por uma empresa de consultoria em ciência de dados</a:t>
            </a:r>
          </a:p>
          <a:p>
            <a:pPr lvl="1"/>
            <a:r>
              <a:rPr lang="pt" sz="1400" dirty="0"/>
              <a:t>O objetivo aqui é repetir, validar e oferecer meios para complementar as análises e conclusões</a:t>
            </a:r>
          </a:p>
          <a:p>
            <a:r>
              <a:rPr lang="pt" sz="1600" dirty="0"/>
              <a:t>A premissa é: Se algum dado da própria urna determinar uma mudança no comportamento dos votos apurados, supondo que as urnas foram distribuídas em todo o país, concluiria que esse comportamento não poderia ser considerado orgânico, caracterizando possível fraude</a:t>
            </a:r>
          </a:p>
        </p:txBody>
      </p:sp>
    </p:spTree>
    <p:extLst>
      <p:ext uri="{BB962C8B-B14F-4D97-AF65-F5344CB8AC3E}">
        <p14:creationId xmlns:p14="http://schemas.microsoft.com/office/powerpoint/2010/main" val="1378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2DB3-0B6A-AA8E-571D-34EFF0FC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Ferramentas e Metodologia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7C55-9E36-B322-BD9B-DDAE0F06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" dirty="0"/>
              <a:t>As cédulas e cédulas eletrônicas foram baixadas do Tribunal Superior Eleitoral do Brasil</a:t>
            </a:r>
          </a:p>
          <a:p>
            <a:pPr lvl="1"/>
            <a:r>
              <a:rPr lang="pt" dirty="0"/>
              <a:t>Os logs de votação são usados para determinar a versão da urna eletrônica</a:t>
            </a:r>
          </a:p>
          <a:p>
            <a:pPr lvl="1"/>
            <a:r>
              <a:rPr lang="pt" dirty="0"/>
              <a:t>Boletins são usados para obter a contagem de votos por candidato</a:t>
            </a:r>
          </a:p>
          <a:p>
            <a:r>
              <a:rPr lang="pt" dirty="0"/>
              <a:t>Os scripts usados para baixar e processar os dados foram obtidos através do site </a:t>
            </a:r>
            <a:r>
              <a:rPr lang="pt" dirty="0" err="1"/>
              <a:t>github</a:t>
            </a:r>
          </a:p>
          <a:p>
            <a:pPr lvl="1"/>
            <a:r>
              <a:rPr lang="pt" dirty="0"/>
              <a:t>Os scripts são necessários para baixar e converter os dados binários para CSV</a:t>
            </a:r>
          </a:p>
          <a:p>
            <a:pPr lvl="1"/>
            <a:r>
              <a:rPr lang="pt" dirty="0"/>
              <a:t>Os dados podem ser verificados consultando o site ou aplicativo do Tribunal Superior Eleitoral do Brasil para obter resultados de locais de votação individuais</a:t>
            </a:r>
          </a:p>
          <a:p>
            <a:r>
              <a:rPr lang="pt" dirty="0" err="1"/>
              <a:t>Jupyter </a:t>
            </a:r>
            <a:r>
              <a:rPr lang="pt" dirty="0"/>
              <a:t>Notebook é a ferramenta escolhida para analisar os dados</a:t>
            </a:r>
          </a:p>
          <a:p>
            <a:pPr lvl="1"/>
            <a:r>
              <a:rPr lang="pt" dirty="0"/>
              <a:t>Ambiente computacional interativo construído usando várias bibliotecas de código aberto, incluindo </a:t>
            </a:r>
            <a:r>
              <a:rPr lang="pt" dirty="0" err="1"/>
              <a:t>IPython </a:t>
            </a:r>
            <a:r>
              <a:rPr lang="pt" dirty="0"/>
              <a:t>, </a:t>
            </a:r>
            <a:r>
              <a:rPr lang="pt" dirty="0" err="1"/>
              <a:t>ZeroMQ </a:t>
            </a:r>
            <a:r>
              <a:rPr lang="pt" dirty="0"/>
              <a:t>, Tornado, jQuery, Bootstrap e </a:t>
            </a:r>
            <a:r>
              <a:rPr lang="pt" dirty="0" err="1"/>
              <a:t>MathJax </a:t>
            </a:r>
            <a:r>
              <a:rPr lang="pt" dirty="0"/>
              <a:t>.</a:t>
            </a:r>
          </a:p>
          <a:p>
            <a:pPr lvl="1"/>
            <a:r>
              <a:rPr lang="pt" dirty="0"/>
              <a:t>Um documento </a:t>
            </a:r>
            <a:r>
              <a:rPr lang="pt" dirty="0" err="1"/>
              <a:t>do Jupyter </a:t>
            </a:r>
            <a:r>
              <a:rPr lang="pt" dirty="0"/>
              <a:t>Notebook é um REPL baseado em navegador que contém uma lista ordenada de células de entrada/saída que podem conter código, texto (usando Markdown), matemática, gráficos e mídia avançada.</a:t>
            </a:r>
          </a:p>
          <a:p>
            <a:pPr lvl="1"/>
            <a:r>
              <a:rPr lang="pt" dirty="0"/>
              <a:t>Abaixo da interface, um notebook é um documento JSON, seguindo um esquema versionado, geralmente terminando com a extensão ". </a:t>
            </a:r>
            <a:r>
              <a:rPr lang="pt" dirty="0" err="1"/>
              <a:t>ipynb </a:t>
            </a:r>
            <a:r>
              <a:rPr lang="pt" dirty="0"/>
              <a:t>".</a:t>
            </a:r>
          </a:p>
          <a:p>
            <a:pPr lvl="1"/>
            <a:r>
              <a:rPr lang="pt" dirty="0" err="1"/>
              <a:t>Jupyter </a:t>
            </a:r>
            <a:r>
              <a:rPr lang="pt" dirty="0"/>
              <a:t>tem sido a base de todos os cientistas de dados e analistas de dados que trabalham com Python.</a:t>
            </a:r>
          </a:p>
          <a:p>
            <a:pPr lvl="2"/>
            <a:r>
              <a:rPr lang="pt" dirty="0"/>
              <a:t>Na verdade, a maioria dos cursos online de Python e ciência de dados são ministrados usando </a:t>
            </a:r>
            <a:r>
              <a:rPr lang="pt" dirty="0" err="1"/>
              <a:t>o Jupyter </a:t>
            </a:r>
            <a:r>
              <a:rPr lang="pt" dirty="0"/>
              <a:t>Notebook.</a:t>
            </a:r>
          </a:p>
        </p:txBody>
      </p:sp>
    </p:spTree>
    <p:extLst>
      <p:ext uri="{BB962C8B-B14F-4D97-AF65-F5344CB8AC3E}">
        <p14:creationId xmlns:p14="http://schemas.microsoft.com/office/powerpoint/2010/main" val="134884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2DB3-0B6A-AA8E-571D-34EFF0FC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" dirty="0"/>
              <a:t>Mãos 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7C55-9E36-B322-BD9B-DDAE0F06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" sz="3200" dirty="0"/>
              <a:t>Uso prático do Visual Studio Code com o plug-in </a:t>
            </a:r>
            <a:r>
              <a:rPr lang="pt" sz="3200" dirty="0" err="1"/>
              <a:t>Jupyter </a:t>
            </a:r>
            <a:r>
              <a:rPr lang="pt" sz="3200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1839798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826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Python e Ciência de Dados</vt:lpstr>
      <vt:lpstr>Cenário do problema…</vt:lpstr>
      <vt:lpstr>Cenário do problema…</vt:lpstr>
      <vt:lpstr>Cenário do problema…</vt:lpstr>
      <vt:lpstr>Cenário do problema…</vt:lpstr>
      <vt:lpstr>Cenário do problema…</vt:lpstr>
      <vt:lpstr>Cenário do problema…</vt:lpstr>
      <vt:lpstr>Ferramentas e Metodologia</vt:lpstr>
      <vt:lpstr>Mãos 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Data Science</dc:title>
  <dc:creator>Idemir Dias Coelho</dc:creator>
  <cp:lastModifiedBy>Idemir Dias Coelho</cp:lastModifiedBy>
  <cp:revision>4</cp:revision>
  <dcterms:created xsi:type="dcterms:W3CDTF">2022-11-09T14:27:30Z</dcterms:created>
  <dcterms:modified xsi:type="dcterms:W3CDTF">2022-11-09T17:03:02Z</dcterms:modified>
</cp:coreProperties>
</file>