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11" d="100"/>
          <a:sy n="111" d="100"/>
        </p:scale>
        <p:origin x="19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157388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68068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5332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1929614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889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1299474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3556964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313170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128226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91A4D-63AE-4F99-B297-76849B2D866C}"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280595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91A4D-63AE-4F99-B297-76849B2D866C}"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109595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91A4D-63AE-4F99-B297-76849B2D866C}"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71415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191A4D-63AE-4F99-B297-76849B2D866C}"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417477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91A4D-63AE-4F99-B297-76849B2D866C}"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199176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91A4D-63AE-4F99-B297-76849B2D866C}"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341734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91A4D-63AE-4F99-B297-76849B2D866C}"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A7019-E400-41E1-A635-FB4A4A501E85}" type="slidenum">
              <a:rPr lang="en-US" smtClean="0"/>
              <a:t>‹#›</a:t>
            </a:fld>
            <a:endParaRPr lang="en-US"/>
          </a:p>
        </p:txBody>
      </p:sp>
    </p:spTree>
    <p:extLst>
      <p:ext uri="{BB962C8B-B14F-4D97-AF65-F5344CB8AC3E}">
        <p14:creationId xmlns:p14="http://schemas.microsoft.com/office/powerpoint/2010/main" val="285835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191A4D-63AE-4F99-B297-76849B2D866C}" type="datetimeFigureOut">
              <a:rPr lang="en-US" smtClean="0"/>
              <a:t>11/9/2022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9A7019-E400-41E1-A635-FB4A4A501E85}" type="slidenum">
              <a:rPr lang="en-US" smtClean="0"/>
              <a:t>‹#›</a:t>
            </a:fld>
            <a:endParaRPr lang="en-US"/>
          </a:p>
        </p:txBody>
      </p:sp>
    </p:spTree>
    <p:extLst>
      <p:ext uri="{BB962C8B-B14F-4D97-AF65-F5344CB8AC3E}">
        <p14:creationId xmlns:p14="http://schemas.microsoft.com/office/powerpoint/2010/main" val="2669764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B617-EF8B-9473-8D3C-4B307EA703BA}"/>
              </a:ext>
            </a:extLst>
          </p:cNvPr>
          <p:cNvSpPr>
            <a:spLocks noGrp="1"/>
          </p:cNvSpPr>
          <p:nvPr>
            <p:ph type="ctrTitle"/>
          </p:nvPr>
        </p:nvSpPr>
        <p:spPr/>
        <p:txBody>
          <a:bodyPr/>
          <a:lstStyle/>
          <a:p>
            <a:r>
              <a:rPr lang="en-US" dirty="0"/>
              <a:t>Python and Data Science</a:t>
            </a:r>
          </a:p>
        </p:txBody>
      </p:sp>
      <p:sp>
        <p:nvSpPr>
          <p:cNvPr id="3" name="Subtitle 2">
            <a:extLst>
              <a:ext uri="{FF2B5EF4-FFF2-40B4-BE49-F238E27FC236}">
                <a16:creationId xmlns:a16="http://schemas.microsoft.com/office/drawing/2014/main" id="{BB9D2BBE-05BE-E42D-7A48-CB03FAD97DB4}"/>
              </a:ext>
            </a:extLst>
          </p:cNvPr>
          <p:cNvSpPr>
            <a:spLocks noGrp="1"/>
          </p:cNvSpPr>
          <p:nvPr>
            <p:ph type="subTitle" idx="1"/>
          </p:nvPr>
        </p:nvSpPr>
        <p:spPr/>
        <p:txBody>
          <a:bodyPr/>
          <a:lstStyle/>
          <a:p>
            <a:r>
              <a:rPr lang="en-US" dirty="0"/>
              <a:t>A real-life case study demonstration</a:t>
            </a:r>
          </a:p>
        </p:txBody>
      </p:sp>
    </p:spTree>
    <p:extLst>
      <p:ext uri="{BB962C8B-B14F-4D97-AF65-F5344CB8AC3E}">
        <p14:creationId xmlns:p14="http://schemas.microsoft.com/office/powerpoint/2010/main" val="305486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50EA-E93B-E097-5A50-C6AFDF782B5F}"/>
              </a:ext>
            </a:extLst>
          </p:cNvPr>
          <p:cNvSpPr>
            <a:spLocks noGrp="1"/>
          </p:cNvSpPr>
          <p:nvPr>
            <p:ph type="title"/>
          </p:nvPr>
        </p:nvSpPr>
        <p:spPr/>
        <p:txBody>
          <a:bodyPr/>
          <a:lstStyle/>
          <a:p>
            <a:r>
              <a:rPr lang="en-US" dirty="0"/>
              <a:t>Problem Scenario…</a:t>
            </a:r>
          </a:p>
        </p:txBody>
      </p:sp>
      <p:sp>
        <p:nvSpPr>
          <p:cNvPr id="3" name="Content Placeholder 2">
            <a:extLst>
              <a:ext uri="{FF2B5EF4-FFF2-40B4-BE49-F238E27FC236}">
                <a16:creationId xmlns:a16="http://schemas.microsoft.com/office/drawing/2014/main" id="{F91EDA22-3BE0-F85E-F09C-25F48DBE19BF}"/>
              </a:ext>
            </a:extLst>
          </p:cNvPr>
          <p:cNvSpPr>
            <a:spLocks noGrp="1"/>
          </p:cNvSpPr>
          <p:nvPr>
            <p:ph idx="1"/>
          </p:nvPr>
        </p:nvSpPr>
        <p:spPr>
          <a:xfrm>
            <a:off x="677334" y="2160589"/>
            <a:ext cx="4507141" cy="3880773"/>
          </a:xfrm>
        </p:spPr>
        <p:txBody>
          <a:bodyPr>
            <a:normAutofit fontScale="92500" lnSpcReduction="10000"/>
          </a:bodyPr>
          <a:lstStyle/>
          <a:p>
            <a:r>
              <a:rPr lang="en-US" dirty="0"/>
              <a:t>In 2022 Brazil held an election for</a:t>
            </a:r>
          </a:p>
          <a:p>
            <a:pPr lvl="1"/>
            <a:r>
              <a:rPr lang="en-US" dirty="0"/>
              <a:t>State Governor</a:t>
            </a:r>
          </a:p>
          <a:p>
            <a:pPr lvl="1"/>
            <a:r>
              <a:rPr lang="en-US" dirty="0"/>
              <a:t>House of Representatives</a:t>
            </a:r>
          </a:p>
          <a:p>
            <a:pPr lvl="1"/>
            <a:r>
              <a:rPr lang="en-US" dirty="0"/>
              <a:t>Senate</a:t>
            </a:r>
          </a:p>
          <a:p>
            <a:pPr lvl="1"/>
            <a:r>
              <a:rPr lang="en-US" dirty="0"/>
              <a:t>President</a:t>
            </a:r>
          </a:p>
          <a:p>
            <a:pPr lvl="1"/>
            <a:endParaRPr lang="en-US" dirty="0"/>
          </a:p>
          <a:p>
            <a:r>
              <a:rPr lang="en-US" dirty="0"/>
              <a:t>President and State Governor election happens on two rounds</a:t>
            </a:r>
          </a:p>
          <a:p>
            <a:pPr lvl="1"/>
            <a:r>
              <a:rPr lang="en-US" dirty="0"/>
              <a:t>The two most-voted candidates are voted in round two</a:t>
            </a:r>
          </a:p>
          <a:p>
            <a:pPr lvl="1"/>
            <a:r>
              <a:rPr lang="en-US" dirty="0"/>
              <a:t>If one holds more than 50% of valid votes, he is automatically elected on round one</a:t>
            </a:r>
          </a:p>
          <a:p>
            <a:pPr marL="0" indent="0">
              <a:buNone/>
            </a:pPr>
            <a:endParaRPr lang="en-US" dirty="0"/>
          </a:p>
        </p:txBody>
      </p:sp>
    </p:spTree>
    <p:extLst>
      <p:ext uri="{BB962C8B-B14F-4D97-AF65-F5344CB8AC3E}">
        <p14:creationId xmlns:p14="http://schemas.microsoft.com/office/powerpoint/2010/main" val="352528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50EA-E93B-E097-5A50-C6AFDF782B5F}"/>
              </a:ext>
            </a:extLst>
          </p:cNvPr>
          <p:cNvSpPr>
            <a:spLocks noGrp="1"/>
          </p:cNvSpPr>
          <p:nvPr>
            <p:ph type="title"/>
          </p:nvPr>
        </p:nvSpPr>
        <p:spPr/>
        <p:txBody>
          <a:bodyPr/>
          <a:lstStyle/>
          <a:p>
            <a:r>
              <a:rPr lang="en-US" dirty="0"/>
              <a:t>Problem Scenario…</a:t>
            </a:r>
          </a:p>
        </p:txBody>
      </p:sp>
      <p:sp>
        <p:nvSpPr>
          <p:cNvPr id="3" name="Content Placeholder 2">
            <a:extLst>
              <a:ext uri="{FF2B5EF4-FFF2-40B4-BE49-F238E27FC236}">
                <a16:creationId xmlns:a16="http://schemas.microsoft.com/office/drawing/2014/main" id="{F91EDA22-3BE0-F85E-F09C-25F48DBE19BF}"/>
              </a:ext>
            </a:extLst>
          </p:cNvPr>
          <p:cNvSpPr>
            <a:spLocks noGrp="1"/>
          </p:cNvSpPr>
          <p:nvPr>
            <p:ph idx="1"/>
          </p:nvPr>
        </p:nvSpPr>
        <p:spPr>
          <a:xfrm>
            <a:off x="677334" y="2160589"/>
            <a:ext cx="5930500" cy="3880773"/>
          </a:xfrm>
        </p:spPr>
        <p:txBody>
          <a:bodyPr>
            <a:normAutofit lnSpcReduction="10000"/>
          </a:bodyPr>
          <a:lstStyle/>
          <a:p>
            <a:r>
              <a:rPr lang="en-US" dirty="0"/>
              <a:t>For president the main candidates were</a:t>
            </a:r>
          </a:p>
          <a:p>
            <a:pPr lvl="1"/>
            <a:r>
              <a:rPr lang="en-US" dirty="0"/>
              <a:t>Jair Bolsonaro</a:t>
            </a:r>
          </a:p>
          <a:p>
            <a:pPr lvl="2"/>
            <a:r>
              <a:rPr lang="en-US" dirty="0"/>
              <a:t>Far-right candidate</a:t>
            </a:r>
          </a:p>
          <a:p>
            <a:pPr lvl="2"/>
            <a:r>
              <a:rPr lang="en-US" dirty="0"/>
              <a:t>Supported by the far-right parties and Donald Trump</a:t>
            </a:r>
          </a:p>
          <a:p>
            <a:pPr lvl="1"/>
            <a:r>
              <a:rPr lang="en-US" dirty="0"/>
              <a:t>Lula</a:t>
            </a:r>
          </a:p>
          <a:p>
            <a:pPr lvl="2"/>
            <a:r>
              <a:rPr lang="en-US" dirty="0"/>
              <a:t>Ex-president</a:t>
            </a:r>
          </a:p>
          <a:p>
            <a:pPr lvl="2"/>
            <a:r>
              <a:rPr lang="en-US" dirty="0"/>
              <a:t>Far-left Candidate</a:t>
            </a:r>
          </a:p>
          <a:p>
            <a:pPr lvl="2"/>
            <a:r>
              <a:rPr lang="en-US" b="0" i="0" dirty="0">
                <a:solidFill>
                  <a:srgbClr val="202122"/>
                </a:solidFill>
                <a:effectLst/>
                <a:latin typeface="Arial" panose="020B0604020202020204" pitchFamily="34" charset="0"/>
              </a:rPr>
              <a:t>Convicted on charges </a:t>
            </a:r>
            <a:r>
              <a:rPr lang="en-US" dirty="0">
                <a:solidFill>
                  <a:srgbClr val="202122"/>
                </a:solidFill>
                <a:latin typeface="Arial" panose="020B0604020202020204" pitchFamily="34" charset="0"/>
              </a:rPr>
              <a:t>of money laundering and </a:t>
            </a:r>
            <a:r>
              <a:rPr lang="en-US" b="0" i="0" dirty="0">
                <a:solidFill>
                  <a:srgbClr val="202122"/>
                </a:solidFill>
                <a:effectLst/>
                <a:latin typeface="Arial" panose="020B0604020202020204" pitchFamily="34" charset="0"/>
              </a:rPr>
              <a:t>corruption, spent 580 days in jail</a:t>
            </a:r>
          </a:p>
          <a:p>
            <a:pPr lvl="2"/>
            <a:r>
              <a:rPr lang="en-US" b="0" i="0" dirty="0">
                <a:solidFill>
                  <a:srgbClr val="202122"/>
                </a:solidFill>
                <a:effectLst/>
                <a:latin typeface="Arial" panose="020B0604020202020204" pitchFamily="34" charset="0"/>
              </a:rPr>
              <a:t>Supreme Federal Court ruled that incarcerations with pending appeals were unlawful and Lula was released from prison as a result and made eligible by the same court</a:t>
            </a:r>
            <a:endParaRPr lang="en-US" dirty="0"/>
          </a:p>
          <a:p>
            <a:pPr marL="0" indent="0">
              <a:buNone/>
            </a:pPr>
            <a:endParaRPr lang="en-US" dirty="0"/>
          </a:p>
        </p:txBody>
      </p:sp>
    </p:spTree>
    <p:extLst>
      <p:ext uri="{BB962C8B-B14F-4D97-AF65-F5344CB8AC3E}">
        <p14:creationId xmlns:p14="http://schemas.microsoft.com/office/powerpoint/2010/main" val="279515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50EA-E93B-E097-5A50-C6AFDF782B5F}"/>
              </a:ext>
            </a:extLst>
          </p:cNvPr>
          <p:cNvSpPr>
            <a:spLocks noGrp="1"/>
          </p:cNvSpPr>
          <p:nvPr>
            <p:ph type="title"/>
          </p:nvPr>
        </p:nvSpPr>
        <p:spPr/>
        <p:txBody>
          <a:bodyPr/>
          <a:lstStyle/>
          <a:p>
            <a:r>
              <a:rPr lang="en-US" dirty="0"/>
              <a:t>Problem Scenario…</a:t>
            </a:r>
          </a:p>
        </p:txBody>
      </p:sp>
      <p:sp>
        <p:nvSpPr>
          <p:cNvPr id="3" name="Content Placeholder 2">
            <a:extLst>
              <a:ext uri="{FF2B5EF4-FFF2-40B4-BE49-F238E27FC236}">
                <a16:creationId xmlns:a16="http://schemas.microsoft.com/office/drawing/2014/main" id="{F91EDA22-3BE0-F85E-F09C-25F48DBE19BF}"/>
              </a:ext>
            </a:extLst>
          </p:cNvPr>
          <p:cNvSpPr>
            <a:spLocks noGrp="1"/>
          </p:cNvSpPr>
          <p:nvPr>
            <p:ph idx="1"/>
          </p:nvPr>
        </p:nvSpPr>
        <p:spPr>
          <a:xfrm>
            <a:off x="677334" y="2160589"/>
            <a:ext cx="4507141" cy="3880773"/>
          </a:xfrm>
        </p:spPr>
        <p:txBody>
          <a:bodyPr/>
          <a:lstStyle/>
          <a:p>
            <a:r>
              <a:rPr lang="en-US" dirty="0"/>
              <a:t>Brazil uses an electronic vote system</a:t>
            </a:r>
          </a:p>
          <a:p>
            <a:pPr lvl="1"/>
            <a:r>
              <a:rPr lang="en-US" dirty="0"/>
              <a:t>Many different machine versions are distributed across the country</a:t>
            </a:r>
          </a:p>
          <a:p>
            <a:pPr lvl="2"/>
            <a:r>
              <a:rPr lang="en-US" dirty="0"/>
              <a:t>UE2009</a:t>
            </a:r>
          </a:p>
          <a:p>
            <a:pPr lvl="2"/>
            <a:r>
              <a:rPr lang="en-US" dirty="0"/>
              <a:t>UE2010</a:t>
            </a:r>
          </a:p>
          <a:p>
            <a:pPr lvl="2"/>
            <a:r>
              <a:rPr lang="en-US" dirty="0"/>
              <a:t>UE2011</a:t>
            </a:r>
          </a:p>
          <a:p>
            <a:pPr lvl="2"/>
            <a:r>
              <a:rPr lang="en-US" dirty="0"/>
              <a:t>UE2013</a:t>
            </a:r>
          </a:p>
          <a:p>
            <a:pPr lvl="2"/>
            <a:r>
              <a:rPr lang="en-US" dirty="0"/>
              <a:t>UE2015</a:t>
            </a:r>
          </a:p>
          <a:p>
            <a:pPr lvl="2"/>
            <a:r>
              <a:rPr lang="en-US" dirty="0"/>
              <a:t>UE2020</a:t>
            </a:r>
          </a:p>
          <a:p>
            <a:pPr lvl="1"/>
            <a:r>
              <a:rPr lang="en-US" dirty="0"/>
              <a:t>All versions are distributed across every state (see the graphic)</a:t>
            </a:r>
          </a:p>
          <a:p>
            <a:pPr lvl="2"/>
            <a:endParaRPr lang="en-US" dirty="0"/>
          </a:p>
          <a:p>
            <a:pPr lvl="2"/>
            <a:endParaRPr lang="en-US" dirty="0"/>
          </a:p>
        </p:txBody>
      </p:sp>
    </p:spTree>
    <p:extLst>
      <p:ext uri="{BB962C8B-B14F-4D97-AF65-F5344CB8AC3E}">
        <p14:creationId xmlns:p14="http://schemas.microsoft.com/office/powerpoint/2010/main" val="213635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02E6-6B30-9A49-0596-0A5F3C9479E5}"/>
              </a:ext>
            </a:extLst>
          </p:cNvPr>
          <p:cNvSpPr>
            <a:spLocks noGrp="1"/>
          </p:cNvSpPr>
          <p:nvPr>
            <p:ph type="title"/>
          </p:nvPr>
        </p:nvSpPr>
        <p:spPr/>
        <p:txBody>
          <a:bodyPr/>
          <a:lstStyle/>
          <a:p>
            <a:r>
              <a:rPr lang="en-US" dirty="0"/>
              <a:t>Problem Scenario …</a:t>
            </a:r>
          </a:p>
        </p:txBody>
      </p:sp>
      <p:sp>
        <p:nvSpPr>
          <p:cNvPr id="3" name="Content Placeholder 2">
            <a:extLst>
              <a:ext uri="{FF2B5EF4-FFF2-40B4-BE49-F238E27FC236}">
                <a16:creationId xmlns:a16="http://schemas.microsoft.com/office/drawing/2014/main" id="{8C4E9223-3FAA-9715-C338-0CE1CC834057}"/>
              </a:ext>
            </a:extLst>
          </p:cNvPr>
          <p:cNvSpPr>
            <a:spLocks noGrp="1"/>
          </p:cNvSpPr>
          <p:nvPr>
            <p:ph idx="1"/>
          </p:nvPr>
        </p:nvSpPr>
        <p:spPr/>
        <p:txBody>
          <a:bodyPr/>
          <a:lstStyle/>
          <a:p>
            <a:r>
              <a:rPr lang="en-US" dirty="0"/>
              <a:t>The electronic system doesn’t support auditing vote-by-vote</a:t>
            </a:r>
          </a:p>
          <a:p>
            <a:pPr lvl="1"/>
            <a:r>
              <a:rPr lang="en-US" dirty="0"/>
              <a:t>Only a summary with the qty of votes by the candidate is generated when the voting zone is closed</a:t>
            </a:r>
          </a:p>
          <a:p>
            <a:r>
              <a:rPr lang="en-US" dirty="0"/>
              <a:t>Right parties tried to vote a request for changing the voting system</a:t>
            </a:r>
          </a:p>
          <a:p>
            <a:pPr lvl="1"/>
            <a:r>
              <a:rPr lang="en-US" dirty="0"/>
              <a:t>Each vote should generate a receipt which would be deposited on a casket</a:t>
            </a:r>
          </a:p>
          <a:p>
            <a:pPr lvl="2"/>
            <a:r>
              <a:rPr lang="en-US" dirty="0"/>
              <a:t>This could be used to audit vote-by-vote in case of any fraud suspicion</a:t>
            </a:r>
          </a:p>
          <a:p>
            <a:pPr lvl="1"/>
            <a:r>
              <a:rPr lang="en-US" dirty="0"/>
              <a:t>The Supreme Federal Court didn’t accept it and influenced congress mans to vote against it</a:t>
            </a:r>
          </a:p>
        </p:txBody>
      </p:sp>
    </p:spTree>
    <p:extLst>
      <p:ext uri="{BB962C8B-B14F-4D97-AF65-F5344CB8AC3E}">
        <p14:creationId xmlns:p14="http://schemas.microsoft.com/office/powerpoint/2010/main" val="379689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02E6-6B30-9A49-0596-0A5F3C9479E5}"/>
              </a:ext>
            </a:extLst>
          </p:cNvPr>
          <p:cNvSpPr>
            <a:spLocks noGrp="1"/>
          </p:cNvSpPr>
          <p:nvPr>
            <p:ph type="title"/>
          </p:nvPr>
        </p:nvSpPr>
        <p:spPr/>
        <p:txBody>
          <a:bodyPr/>
          <a:lstStyle/>
          <a:p>
            <a:r>
              <a:rPr lang="en-US" dirty="0"/>
              <a:t>Problem Scenario …</a:t>
            </a:r>
          </a:p>
        </p:txBody>
      </p:sp>
      <p:sp>
        <p:nvSpPr>
          <p:cNvPr id="3" name="Content Placeholder 2">
            <a:extLst>
              <a:ext uri="{FF2B5EF4-FFF2-40B4-BE49-F238E27FC236}">
                <a16:creationId xmlns:a16="http://schemas.microsoft.com/office/drawing/2014/main" id="{8C4E9223-3FAA-9715-C338-0CE1CC834057}"/>
              </a:ext>
            </a:extLst>
          </p:cNvPr>
          <p:cNvSpPr>
            <a:spLocks noGrp="1"/>
          </p:cNvSpPr>
          <p:nvPr>
            <p:ph idx="1"/>
          </p:nvPr>
        </p:nvSpPr>
        <p:spPr/>
        <p:txBody>
          <a:bodyPr/>
          <a:lstStyle/>
          <a:p>
            <a:r>
              <a:rPr lang="en-US" dirty="0"/>
              <a:t>The Supreme Court’s behavior over the auditing enhancements and the excessive judicialization during the presidential campaign has raised some distrust </a:t>
            </a:r>
          </a:p>
          <a:p>
            <a:pPr lvl="1"/>
            <a:r>
              <a:rPr lang="en-US" dirty="0"/>
              <a:t>There were a lot of actions censuring and banning campaign public advertising</a:t>
            </a:r>
          </a:p>
          <a:p>
            <a:pPr lvl="2"/>
            <a:r>
              <a:rPr lang="en-US" dirty="0"/>
              <a:t>Almost of the decisions were against the far-right party</a:t>
            </a:r>
          </a:p>
          <a:p>
            <a:pPr lvl="2"/>
            <a:r>
              <a:rPr lang="en-US" dirty="0"/>
              <a:t>Brazilian constitution prohibits censuring, but the court ruled despite this</a:t>
            </a:r>
          </a:p>
          <a:p>
            <a:pPr lvl="2"/>
            <a:r>
              <a:rPr lang="en-US" dirty="0"/>
              <a:t>A lot of Brazilian congressmen were banned or censured on their social media</a:t>
            </a:r>
          </a:p>
          <a:p>
            <a:pPr lvl="3"/>
            <a:r>
              <a:rPr lang="en-US" dirty="0"/>
              <a:t>Brazil's constitution guarantees congressmen freedom of expression</a:t>
            </a:r>
          </a:p>
          <a:p>
            <a:pPr lvl="3"/>
            <a:r>
              <a:rPr lang="en-US" dirty="0"/>
              <a:t>Most of the bans orders came from the supreme court</a:t>
            </a:r>
          </a:p>
          <a:p>
            <a:pPr lvl="1"/>
            <a:r>
              <a:rPr lang="en-US" dirty="0"/>
              <a:t>There were claims from the far-right candidate ignored by the Supreme Court </a:t>
            </a:r>
          </a:p>
          <a:p>
            <a:pPr lvl="2"/>
            <a:r>
              <a:rPr lang="en-US" dirty="0"/>
              <a:t>One example was a complaint about radio advertising audit data that was ignored and generated a notice of a possible lawsuit against the party that made the complaint.</a:t>
            </a:r>
          </a:p>
        </p:txBody>
      </p:sp>
    </p:spTree>
    <p:extLst>
      <p:ext uri="{BB962C8B-B14F-4D97-AF65-F5344CB8AC3E}">
        <p14:creationId xmlns:p14="http://schemas.microsoft.com/office/powerpoint/2010/main" val="70083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02E6-6B30-9A49-0596-0A5F3C9479E5}"/>
              </a:ext>
            </a:extLst>
          </p:cNvPr>
          <p:cNvSpPr>
            <a:spLocks noGrp="1"/>
          </p:cNvSpPr>
          <p:nvPr>
            <p:ph type="title"/>
          </p:nvPr>
        </p:nvSpPr>
        <p:spPr/>
        <p:txBody>
          <a:bodyPr/>
          <a:lstStyle/>
          <a:p>
            <a:r>
              <a:rPr lang="en-US" dirty="0"/>
              <a:t>Problem Scenario …</a:t>
            </a:r>
          </a:p>
        </p:txBody>
      </p:sp>
      <p:sp>
        <p:nvSpPr>
          <p:cNvPr id="3" name="Content Placeholder 2">
            <a:extLst>
              <a:ext uri="{FF2B5EF4-FFF2-40B4-BE49-F238E27FC236}">
                <a16:creationId xmlns:a16="http://schemas.microsoft.com/office/drawing/2014/main" id="{8C4E9223-3FAA-9715-C338-0CE1CC834057}"/>
              </a:ext>
            </a:extLst>
          </p:cNvPr>
          <p:cNvSpPr>
            <a:spLocks noGrp="1"/>
          </p:cNvSpPr>
          <p:nvPr>
            <p:ph idx="1"/>
          </p:nvPr>
        </p:nvSpPr>
        <p:spPr/>
        <p:txBody>
          <a:bodyPr>
            <a:normAutofit fontScale="92500" lnSpcReduction="20000"/>
          </a:bodyPr>
          <a:lstStyle/>
          <a:p>
            <a:r>
              <a:rPr lang="en-US" sz="1600" dirty="0"/>
              <a:t>The result of the counting of the second round gave victory to the left candidate by 51% to 49%.</a:t>
            </a:r>
          </a:p>
          <a:p>
            <a:r>
              <a:rPr lang="en-US" sz="1600" dirty="0"/>
              <a:t>There is great distrust, especially from right-wing parties, about the reliability of electronic voting machines.</a:t>
            </a:r>
          </a:p>
          <a:p>
            <a:r>
              <a:rPr lang="en-US" sz="1600" dirty="0"/>
              <a:t>Only one model of electronic voting machine was tested at the beginning of the elections, since the other models had already been tested before (to be confirmed)</a:t>
            </a:r>
          </a:p>
          <a:p>
            <a:r>
              <a:rPr lang="en-US" sz="1600" dirty="0"/>
              <a:t>Due to mistrust, and observations made by mathematicians analyzing the graphs generated during the vote counting, we decided to analyze the results data, in order to verify if any factor could determine the behavior of the votes counted.</a:t>
            </a:r>
          </a:p>
          <a:p>
            <a:pPr lvl="1"/>
            <a:r>
              <a:rPr lang="en-US" sz="1400" dirty="0"/>
              <a:t>The case study presented in this demonstration was the result of the conclusion previously made by a data science consulting company</a:t>
            </a:r>
          </a:p>
          <a:p>
            <a:pPr lvl="1"/>
            <a:r>
              <a:rPr lang="en-US" sz="1400" dirty="0"/>
              <a:t>The objective here is to repeat, validate and offer means to complement the analyzes and conclusions</a:t>
            </a:r>
          </a:p>
          <a:p>
            <a:r>
              <a:rPr lang="en-US" sz="1600" dirty="0"/>
              <a:t>The premise is: If any data from the ballot box itself determines a change in the behavior of the votes counted, assuming that the ballot boxes were distributed throughout the country, it would conclude that this behavior could not be considered organic, characterizing possible fraud</a:t>
            </a:r>
          </a:p>
        </p:txBody>
      </p:sp>
    </p:spTree>
    <p:extLst>
      <p:ext uri="{BB962C8B-B14F-4D97-AF65-F5344CB8AC3E}">
        <p14:creationId xmlns:p14="http://schemas.microsoft.com/office/powerpoint/2010/main" val="13787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2DB3-0B6A-AA8E-571D-34EFF0FCADA5}"/>
              </a:ext>
            </a:extLst>
          </p:cNvPr>
          <p:cNvSpPr>
            <a:spLocks noGrp="1"/>
          </p:cNvSpPr>
          <p:nvPr>
            <p:ph type="title"/>
          </p:nvPr>
        </p:nvSpPr>
        <p:spPr/>
        <p:txBody>
          <a:bodyPr/>
          <a:lstStyle/>
          <a:p>
            <a:r>
              <a:rPr lang="en-US" dirty="0"/>
              <a:t>Tools and Methodology</a:t>
            </a:r>
          </a:p>
        </p:txBody>
      </p:sp>
      <p:sp>
        <p:nvSpPr>
          <p:cNvPr id="3" name="Content Placeholder 2">
            <a:extLst>
              <a:ext uri="{FF2B5EF4-FFF2-40B4-BE49-F238E27FC236}">
                <a16:creationId xmlns:a16="http://schemas.microsoft.com/office/drawing/2014/main" id="{88D67C55-9E36-B322-BD9B-DDAE0F069915}"/>
              </a:ext>
            </a:extLst>
          </p:cNvPr>
          <p:cNvSpPr>
            <a:spLocks noGrp="1"/>
          </p:cNvSpPr>
          <p:nvPr>
            <p:ph idx="1"/>
          </p:nvPr>
        </p:nvSpPr>
        <p:spPr/>
        <p:txBody>
          <a:bodyPr>
            <a:normAutofit fontScale="70000" lnSpcReduction="20000"/>
          </a:bodyPr>
          <a:lstStyle/>
          <a:p>
            <a:r>
              <a:rPr lang="en-US" dirty="0"/>
              <a:t>Ballots and electronic ballot box logs were downloaded from the Superior Electoral Court of Brazil</a:t>
            </a:r>
          </a:p>
          <a:p>
            <a:pPr lvl="1"/>
            <a:r>
              <a:rPr lang="en-US" dirty="0"/>
              <a:t>The poll logs are used to determine the version of the electronic voting machine</a:t>
            </a:r>
          </a:p>
          <a:p>
            <a:pPr lvl="1"/>
            <a:r>
              <a:rPr lang="en-US" dirty="0"/>
              <a:t>Bulletins are used to obtain the vote count per candidate</a:t>
            </a:r>
          </a:p>
          <a:p>
            <a:r>
              <a:rPr lang="en-US" dirty="0"/>
              <a:t>The scripts used to download and process the data were obtained through the </a:t>
            </a:r>
            <a:r>
              <a:rPr lang="en-US" dirty="0" err="1"/>
              <a:t>github</a:t>
            </a:r>
            <a:r>
              <a:rPr lang="en-US" dirty="0"/>
              <a:t> website</a:t>
            </a:r>
          </a:p>
          <a:p>
            <a:pPr lvl="1"/>
            <a:r>
              <a:rPr lang="en-US" dirty="0"/>
              <a:t>Scripts are necessary to download and convert the binary data to CSV</a:t>
            </a:r>
          </a:p>
          <a:p>
            <a:pPr lvl="1"/>
            <a:r>
              <a:rPr lang="en-US" dirty="0"/>
              <a:t>Data can be checked by querying the Superior Electoral Court of Brazil site or app for individual voting places results</a:t>
            </a:r>
          </a:p>
          <a:p>
            <a:r>
              <a:rPr lang="en-US" dirty="0" err="1"/>
              <a:t>Jupyter</a:t>
            </a:r>
            <a:r>
              <a:rPr lang="en-US" dirty="0"/>
              <a:t> Notebook is the chosen tool for analyzing the data</a:t>
            </a:r>
          </a:p>
          <a:p>
            <a:pPr lvl="1"/>
            <a:r>
              <a:rPr lang="en-US" dirty="0"/>
              <a:t>Interactive computational environment built using several open-source libraries, including </a:t>
            </a:r>
            <a:r>
              <a:rPr lang="en-US" dirty="0" err="1"/>
              <a:t>IPython</a:t>
            </a:r>
            <a:r>
              <a:rPr lang="en-US" dirty="0"/>
              <a:t>, </a:t>
            </a:r>
            <a:r>
              <a:rPr lang="en-US" dirty="0" err="1"/>
              <a:t>ZeroMQ</a:t>
            </a:r>
            <a:r>
              <a:rPr lang="en-US" dirty="0"/>
              <a:t>, Tornado, jQuery, Bootstrap, and </a:t>
            </a:r>
            <a:r>
              <a:rPr lang="en-US" dirty="0" err="1"/>
              <a:t>MathJax</a:t>
            </a:r>
            <a:r>
              <a:rPr lang="en-US" dirty="0"/>
              <a:t>. </a:t>
            </a:r>
          </a:p>
          <a:p>
            <a:pPr lvl="1"/>
            <a:r>
              <a:rPr lang="en-US" dirty="0"/>
              <a:t>A </a:t>
            </a:r>
            <a:r>
              <a:rPr lang="en-US" dirty="0" err="1"/>
              <a:t>Jupyter</a:t>
            </a:r>
            <a:r>
              <a:rPr lang="en-US" dirty="0"/>
              <a:t> Notebook document is a browser-based REPL containing an ordered list of input/output cells which can contain code, text (using Markdown), mathematics, plots and rich media. </a:t>
            </a:r>
          </a:p>
          <a:p>
            <a:pPr lvl="1"/>
            <a:r>
              <a:rPr lang="en-US" dirty="0"/>
              <a:t>Underneath the interface, a notebook is a JSON document, following a versioned schema, usually ending with the ".</a:t>
            </a:r>
            <a:r>
              <a:rPr lang="en-US" dirty="0" err="1"/>
              <a:t>ipynb</a:t>
            </a:r>
            <a:r>
              <a:rPr lang="en-US" dirty="0"/>
              <a:t>" extension.</a:t>
            </a:r>
          </a:p>
          <a:p>
            <a:pPr lvl="1"/>
            <a:r>
              <a:rPr lang="en-US" dirty="0" err="1"/>
              <a:t>Jupyter</a:t>
            </a:r>
            <a:r>
              <a:rPr lang="en-US" dirty="0"/>
              <a:t> has been the staple of any data scientists and data analysts out there who work with Python.</a:t>
            </a:r>
          </a:p>
          <a:p>
            <a:pPr lvl="2"/>
            <a:r>
              <a:rPr lang="en-US" dirty="0"/>
              <a:t>In fact, most online Python and data science courses are taught using </a:t>
            </a:r>
            <a:r>
              <a:rPr lang="en-US" dirty="0" err="1"/>
              <a:t>Jupyter</a:t>
            </a:r>
            <a:r>
              <a:rPr lang="en-US" dirty="0"/>
              <a:t> Notebook.</a:t>
            </a:r>
          </a:p>
        </p:txBody>
      </p:sp>
    </p:spTree>
    <p:extLst>
      <p:ext uri="{BB962C8B-B14F-4D97-AF65-F5344CB8AC3E}">
        <p14:creationId xmlns:p14="http://schemas.microsoft.com/office/powerpoint/2010/main" val="134884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2DB3-0B6A-AA8E-571D-34EFF0FCADA5}"/>
              </a:ext>
            </a:extLst>
          </p:cNvPr>
          <p:cNvSpPr>
            <a:spLocks noGrp="1"/>
          </p:cNvSpPr>
          <p:nvPr>
            <p:ph type="title"/>
          </p:nvPr>
        </p:nvSpPr>
        <p:spPr/>
        <p:txBody>
          <a:bodyPr/>
          <a:lstStyle/>
          <a:p>
            <a:r>
              <a:rPr lang="en-US" dirty="0"/>
              <a:t>Hands-on</a:t>
            </a:r>
          </a:p>
        </p:txBody>
      </p:sp>
      <p:sp>
        <p:nvSpPr>
          <p:cNvPr id="3" name="Content Placeholder 2">
            <a:extLst>
              <a:ext uri="{FF2B5EF4-FFF2-40B4-BE49-F238E27FC236}">
                <a16:creationId xmlns:a16="http://schemas.microsoft.com/office/drawing/2014/main" id="{88D67C55-9E36-B322-BD9B-DDAE0F069915}"/>
              </a:ext>
            </a:extLst>
          </p:cNvPr>
          <p:cNvSpPr>
            <a:spLocks noGrp="1"/>
          </p:cNvSpPr>
          <p:nvPr>
            <p:ph idx="1"/>
          </p:nvPr>
        </p:nvSpPr>
        <p:spPr/>
        <p:txBody>
          <a:bodyPr>
            <a:normAutofit/>
          </a:bodyPr>
          <a:lstStyle/>
          <a:p>
            <a:r>
              <a:rPr lang="en-US" sz="3200" dirty="0"/>
              <a:t>Hands-on using Visual Studio Code with the </a:t>
            </a:r>
            <a:r>
              <a:rPr lang="en-US" sz="3200" dirty="0" err="1"/>
              <a:t>Jupyter</a:t>
            </a:r>
            <a:r>
              <a:rPr lang="en-US" sz="3200" dirty="0"/>
              <a:t> Notebook plugin</a:t>
            </a:r>
          </a:p>
        </p:txBody>
      </p:sp>
    </p:spTree>
    <p:extLst>
      <p:ext uri="{BB962C8B-B14F-4D97-AF65-F5344CB8AC3E}">
        <p14:creationId xmlns:p14="http://schemas.microsoft.com/office/powerpoint/2010/main" val="1839798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800</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Python and Data Science</vt:lpstr>
      <vt:lpstr>Problem Scenario…</vt:lpstr>
      <vt:lpstr>Problem Scenario…</vt:lpstr>
      <vt:lpstr>Problem Scenario…</vt:lpstr>
      <vt:lpstr>Problem Scenario …</vt:lpstr>
      <vt:lpstr>Problem Scenario …</vt:lpstr>
      <vt:lpstr>Problem Scenario …</vt:lpstr>
      <vt:lpstr>Tools and Methodology</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and Data Science</dc:title>
  <dc:creator>Idemir Dias Coelho</dc:creator>
  <cp:lastModifiedBy>Idemir Dias Coelho</cp:lastModifiedBy>
  <cp:revision>3</cp:revision>
  <dcterms:created xsi:type="dcterms:W3CDTF">2022-11-09T14:27:30Z</dcterms:created>
  <dcterms:modified xsi:type="dcterms:W3CDTF">2022-11-09T15:31:58Z</dcterms:modified>
</cp:coreProperties>
</file>