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rawings/drawing2.xml" ContentType="application/vnd.openxmlformats-officedocument.drawingml.chartshap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rawings/drawing3.xml" ContentType="application/vnd.openxmlformats-officedocument.drawingml.chartshap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305" r:id="rId4"/>
    <p:sldId id="302" r:id="rId5"/>
    <p:sldId id="301" r:id="rId6"/>
    <p:sldId id="303" r:id="rId7"/>
    <p:sldId id="258" r:id="rId8"/>
    <p:sldId id="284" r:id="rId9"/>
    <p:sldId id="283" r:id="rId10"/>
    <p:sldId id="285" r:id="rId11"/>
    <p:sldId id="287" r:id="rId12"/>
    <p:sldId id="288" r:id="rId13"/>
    <p:sldId id="257" r:id="rId14"/>
    <p:sldId id="264" r:id="rId15"/>
    <p:sldId id="277" r:id="rId16"/>
    <p:sldId id="262" r:id="rId17"/>
    <p:sldId id="280" r:id="rId18"/>
    <p:sldId id="289" r:id="rId19"/>
    <p:sldId id="286" r:id="rId20"/>
    <p:sldId id="291" r:id="rId21"/>
    <p:sldId id="290" r:id="rId22"/>
    <p:sldId id="292" r:id="rId23"/>
    <p:sldId id="293" r:id="rId24"/>
    <p:sldId id="294" r:id="rId25"/>
    <p:sldId id="300" r:id="rId26"/>
    <p:sldId id="259" r:id="rId27"/>
    <p:sldId id="295" r:id="rId28"/>
    <p:sldId id="306" r:id="rId29"/>
    <p:sldId id="276" r:id="rId30"/>
    <p:sldId id="304" r:id="rId31"/>
    <p:sldId id="296" r:id="rId32"/>
    <p:sldId id="265" r:id="rId33"/>
    <p:sldId id="297" r:id="rId34"/>
    <p:sldId id="299" r:id="rId35"/>
    <p:sldId id="298" r:id="rId36"/>
    <p:sldId id="275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0C0C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79" autoAdjust="0"/>
    <p:restoredTop sz="94660"/>
  </p:normalViewPr>
  <p:slideViewPr>
    <p:cSldViewPr>
      <p:cViewPr varScale="1">
        <p:scale>
          <a:sx n="72" d="100"/>
          <a:sy n="72" d="100"/>
        </p:scale>
        <p:origin x="-11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is%20documentos\Facultad\Gesti&#243;n%20de%20Calidad\gestiondecalidad\Trabajo%20Practico%20n&#186;2\Libreria\Detalles%20scrap%20y%20MP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D:\Mis%20documentos\Facultad\Gesti&#243;n%20de%20Calidad\gestiondecalidad\Trabajo%20Practico%20n&#186;2\Libreria\Detalles%20scrap%20y%20MP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D:\Mis%20documentos\Facultad\Gesti&#243;n%20de%20Calidad\gestiondecalidad\Trabajo%20Practico%20n&#186;2\Libreria\Detalles%20scrap%20y%20MP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is%20documentos\Facultad\Gesti&#243;n%20de%20Calidad\gestiondecalidad\Trabajo%20Practico%20n&#186;2\Libreria\Detalles%20scrap%20y%20MP.xlsx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D:\Mis%20documentos\Facultad\Gesti&#243;n%20de%20Calidad\gestiondecalidad\Trabajo%20Practico%20n&#186;2\Libreria\Detalles%20scrap%20y%20MP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is%20documentos\Facultad\Gesti&#243;n%20de%20Calidad\gestiondecalidad\Trabajo%20Practico%20n&#186;2\Libreria\Detalles%20scrap%20y%20MP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is%20documentos\Facultad\Gesti&#243;n%20de%20Calidad\gestiondecalidad\Trabajo%20Practico%20n&#186;2\Libreria\Detalles%20scrap%20y%20M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AR"/>
  <c:style val="42"/>
  <c:chart>
    <c:title>
      <c:tx>
        <c:rich>
          <a:bodyPr/>
          <a:lstStyle/>
          <a:p>
            <a:pPr>
              <a:defRPr/>
            </a:pPr>
            <a:r>
              <a:rPr lang="en-US"/>
              <a:t>Porcentaje Costos de Calidad Antes de la Mejora</a:t>
            </a:r>
          </a:p>
        </c:rich>
      </c:tx>
      <c:layout>
        <c:manualLayout>
          <c:xMode val="edge"/>
          <c:yMode val="edge"/>
          <c:x val="0.13053477690288715"/>
          <c:y val="1.8518518518518535E-2"/>
        </c:manualLayout>
      </c:layout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v>Porcentaje Costos de Calidad Antes de la Mejora</c:v>
          </c:tx>
          <c:dLbls>
            <c:txPr>
              <a:bodyPr/>
              <a:lstStyle/>
              <a:p>
                <a:pPr>
                  <a:defRPr b="1">
                    <a:solidFill>
                      <a:schemeClr val="tx1"/>
                    </a:solidFill>
                  </a:defRPr>
                </a:pPr>
                <a:endParaRPr lang="es-AR"/>
              </a:p>
            </c:txPr>
            <c:showVal val="1"/>
            <c:showLeaderLines val="1"/>
          </c:dLbls>
          <c:cat>
            <c:strRef>
              <c:f>'Detalle Costos'!$C$21:$E$21</c:f>
              <c:strCache>
                <c:ptCount val="3"/>
                <c:pt idx="0">
                  <c:v>Evaluación</c:v>
                </c:pt>
                <c:pt idx="1">
                  <c:v>Fallas Internas</c:v>
                </c:pt>
                <c:pt idx="2">
                  <c:v>Fallas Externas</c:v>
                </c:pt>
              </c:strCache>
            </c:strRef>
          </c:cat>
          <c:val>
            <c:numRef>
              <c:f>'Detalle Costos'!$C$23:$E$23</c:f>
              <c:numCache>
                <c:formatCode>0.00%</c:formatCode>
                <c:ptCount val="3"/>
                <c:pt idx="0">
                  <c:v>0.60269021829649294</c:v>
                </c:pt>
                <c:pt idx="1">
                  <c:v>0.3252019174733693</c:v>
                </c:pt>
                <c:pt idx="2">
                  <c:v>7.2107864230138013E-2</c:v>
                </c:pt>
              </c:numCache>
            </c:numRef>
          </c:val>
        </c:ser>
      </c:pie3DChart>
    </c:plotArea>
    <c:legend>
      <c:legendPos val="r"/>
    </c:legend>
    <c:plotVisOnly val="1"/>
    <c:dispBlanksAs val="zero"/>
  </c:chart>
  <c:txPr>
    <a:bodyPr/>
    <a:lstStyle/>
    <a:p>
      <a:pPr>
        <a:defRPr sz="1800"/>
      </a:pPr>
      <a:endParaRPr lang="es-A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AR"/>
  <c:style val="42"/>
  <c:chart>
    <c:plotArea>
      <c:layout>
        <c:manualLayout>
          <c:layoutTarget val="inner"/>
          <c:xMode val="edge"/>
          <c:yMode val="edge"/>
          <c:x val="0.12644672079756064"/>
          <c:y val="0.13238169465510297"/>
          <c:w val="0.5629365159093116"/>
          <c:h val="0.56253990481755622"/>
        </c:manualLayout>
      </c:layout>
      <c:barChart>
        <c:barDir val="col"/>
        <c:grouping val="clustered"/>
        <c:ser>
          <c:idx val="0"/>
          <c:order val="0"/>
          <c:tx>
            <c:v>Cantidad de Defectos</c:v>
          </c:tx>
          <c:cat>
            <c:strRef>
              <c:f>'Detalle Costos Scrap'!$M$16:$M$21</c:f>
              <c:strCache>
                <c:ptCount val="6"/>
                <c:pt idx="0">
                  <c:v>SOLDADURA DEFECTUOSA</c:v>
                </c:pt>
                <c:pt idx="1">
                  <c:v>PUNZONADO DEFECTUOSO</c:v>
                </c:pt>
                <c:pt idx="2">
                  <c:v>ENSAYO DE ARRANCAMIENTO</c:v>
                </c:pt>
                <c:pt idx="3">
                  <c:v>SOLDADURA DEFECTUOSA</c:v>
                </c:pt>
                <c:pt idx="4">
                  <c:v>GOLPES</c:v>
                </c:pt>
                <c:pt idx="5">
                  <c:v>FALLA DEL OPERARIO</c:v>
                </c:pt>
              </c:strCache>
            </c:strRef>
          </c:cat>
          <c:val>
            <c:numRef>
              <c:f>'Detalle Costos Scrap'!$O$16:$O$21</c:f>
              <c:numCache>
                <c:formatCode>#,##0</c:formatCode>
                <c:ptCount val="6"/>
                <c:pt idx="0">
                  <c:v>53</c:v>
                </c:pt>
                <c:pt idx="1">
                  <c:v>11</c:v>
                </c:pt>
                <c:pt idx="2">
                  <c:v>11</c:v>
                </c:pt>
                <c:pt idx="3">
                  <c:v>8</c:v>
                </c:pt>
                <c:pt idx="4">
                  <c:v>3</c:v>
                </c:pt>
                <c:pt idx="5">
                  <c:v>2</c:v>
                </c:pt>
              </c:numCache>
            </c:numRef>
          </c:val>
        </c:ser>
        <c:axId val="71760512"/>
        <c:axId val="75374976"/>
      </c:barChart>
      <c:lineChart>
        <c:grouping val="standard"/>
        <c:ser>
          <c:idx val="1"/>
          <c:order val="1"/>
          <c:tx>
            <c:v>Frecuencia Acumulada</c:v>
          </c:tx>
          <c:cat>
            <c:strRef>
              <c:f>'Detalle Costos Scrap'!$M$16:$N$21</c:f>
              <c:strCache>
                <c:ptCount val="6"/>
                <c:pt idx="0">
                  <c:v>SOLDADURA DEFECTUOSA</c:v>
                </c:pt>
                <c:pt idx="1">
                  <c:v>PUNZONADO DEFECTUOSO</c:v>
                </c:pt>
                <c:pt idx="2">
                  <c:v>ENSAYO DE ARRANCAMIENTO</c:v>
                </c:pt>
                <c:pt idx="3">
                  <c:v>SOLDADURA DEFECTUOSA</c:v>
                </c:pt>
                <c:pt idx="4">
                  <c:v>GOLPES</c:v>
                </c:pt>
                <c:pt idx="5">
                  <c:v>FALLA DEL OPERARIO</c:v>
                </c:pt>
              </c:strCache>
            </c:strRef>
          </c:cat>
          <c:val>
            <c:numRef>
              <c:f>'Detalle Costos Scrap'!$P$16:$P$21</c:f>
              <c:numCache>
                <c:formatCode>#,##0</c:formatCode>
                <c:ptCount val="6"/>
                <c:pt idx="0">
                  <c:v>53</c:v>
                </c:pt>
                <c:pt idx="1">
                  <c:v>64</c:v>
                </c:pt>
                <c:pt idx="2">
                  <c:v>75</c:v>
                </c:pt>
                <c:pt idx="3">
                  <c:v>83</c:v>
                </c:pt>
                <c:pt idx="4">
                  <c:v>86</c:v>
                </c:pt>
                <c:pt idx="5">
                  <c:v>88</c:v>
                </c:pt>
              </c:numCache>
            </c:numRef>
          </c:val>
        </c:ser>
        <c:marker val="1"/>
        <c:axId val="75378048"/>
        <c:axId val="75376512"/>
      </c:lineChart>
      <c:catAx>
        <c:axId val="71760512"/>
        <c:scaling>
          <c:orientation val="minMax"/>
        </c:scaling>
        <c:axPos val="b"/>
        <c:tickLblPos val="nextTo"/>
        <c:txPr>
          <a:bodyPr rot="-5400000" vert="horz"/>
          <a:lstStyle/>
          <a:p>
            <a:pPr>
              <a:defRPr sz="1400" baseline="0">
                <a:latin typeface="Calibri" pitchFamily="34" charset="0"/>
                <a:cs typeface="Calibri" pitchFamily="34" charset="0"/>
              </a:defRPr>
            </a:pPr>
            <a:endParaRPr lang="es-AR"/>
          </a:p>
        </c:txPr>
        <c:crossAx val="75374976"/>
        <c:crosses val="autoZero"/>
        <c:auto val="1"/>
        <c:lblAlgn val="ctr"/>
        <c:lblOffset val="100"/>
      </c:catAx>
      <c:valAx>
        <c:axId val="75374976"/>
        <c:scaling>
          <c:orientation val="minMax"/>
        </c:scaling>
        <c:axPos val="l"/>
        <c:majorGridlines/>
        <c:numFmt formatCode="#,##0" sourceLinked="1"/>
        <c:tickLblPos val="nextTo"/>
        <c:txPr>
          <a:bodyPr rot="0" vert="horz"/>
          <a:lstStyle/>
          <a:p>
            <a:pPr>
              <a:defRPr/>
            </a:pPr>
            <a:endParaRPr lang="es-AR"/>
          </a:p>
        </c:txPr>
        <c:crossAx val="71760512"/>
        <c:crosses val="autoZero"/>
        <c:crossBetween val="between"/>
      </c:valAx>
      <c:valAx>
        <c:axId val="75376512"/>
        <c:scaling>
          <c:orientation val="minMax"/>
        </c:scaling>
        <c:axPos val="r"/>
        <c:numFmt formatCode="#,##0" sourceLinked="1"/>
        <c:tickLblPos val="nextTo"/>
        <c:crossAx val="75378048"/>
        <c:crosses val="max"/>
        <c:crossBetween val="between"/>
      </c:valAx>
      <c:catAx>
        <c:axId val="75378048"/>
        <c:scaling>
          <c:orientation val="minMax"/>
        </c:scaling>
        <c:delete val="1"/>
        <c:axPos val="b"/>
        <c:tickLblPos val="none"/>
        <c:crossAx val="75376512"/>
        <c:crosses val="autoZero"/>
        <c:lblAlgn val="ctr"/>
        <c:lblOffset val="100"/>
      </c:catAx>
    </c:plotArea>
    <c:legend>
      <c:legendPos val="r"/>
      <c:txPr>
        <a:bodyPr/>
        <a:lstStyle/>
        <a:p>
          <a:pPr>
            <a:defRPr sz="1400"/>
          </a:pPr>
          <a:endParaRPr lang="es-AR"/>
        </a:p>
      </c:txPr>
    </c:legend>
    <c:plotVisOnly val="1"/>
    <c:dispBlanksAs val="gap"/>
  </c:chart>
  <c:txPr>
    <a:bodyPr/>
    <a:lstStyle/>
    <a:p>
      <a:pPr>
        <a:defRPr sz="1800"/>
      </a:pPr>
      <a:endParaRPr lang="es-AR"/>
    </a:p>
  </c:txPr>
  <c:externalData r:id="rId1"/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AR"/>
  <c:style val="42"/>
  <c:chart>
    <c:plotArea>
      <c:layout>
        <c:manualLayout>
          <c:layoutTarget val="inner"/>
          <c:xMode val="edge"/>
          <c:yMode val="edge"/>
          <c:x val="7.2869748779120488E-2"/>
          <c:y val="0.17866856331910369"/>
          <c:w val="0.62853857751134445"/>
          <c:h val="0.72141536735977363"/>
        </c:manualLayout>
      </c:layout>
      <c:barChart>
        <c:barDir val="col"/>
        <c:grouping val="stacked"/>
        <c:ser>
          <c:idx val="0"/>
          <c:order val="0"/>
          <c:tx>
            <c:strRef>
              <c:f>'Detalle Costos Scrap'!$K$5</c:f>
              <c:strCache>
                <c:ptCount val="1"/>
                <c:pt idx="0">
                  <c:v>Cantidad Inspeccionada</c:v>
                </c:pt>
              </c:strCache>
            </c:strRef>
          </c:tx>
          <c:cat>
            <c:strRef>
              <c:f>'Detalle Costos Scrap'!$L$4:$P$4</c:f>
              <c:strCache>
                <c:ptCount val="5"/>
                <c:pt idx="0">
                  <c:v>07-06</c:v>
                </c:pt>
                <c:pt idx="1">
                  <c:v>13-06</c:v>
                </c:pt>
                <c:pt idx="2">
                  <c:v>20-06</c:v>
                </c:pt>
                <c:pt idx="3">
                  <c:v>27-06</c:v>
                </c:pt>
                <c:pt idx="4">
                  <c:v>05-07</c:v>
                </c:pt>
              </c:strCache>
            </c:strRef>
          </c:cat>
          <c:val>
            <c:numRef>
              <c:f>'Detalle Costos Scrap'!$L$5:$P$5</c:f>
              <c:numCache>
                <c:formatCode>General</c:formatCode>
                <c:ptCount val="5"/>
                <c:pt idx="0">
                  <c:v>12</c:v>
                </c:pt>
                <c:pt idx="1">
                  <c:v>653</c:v>
                </c:pt>
                <c:pt idx="2">
                  <c:v>50</c:v>
                </c:pt>
                <c:pt idx="3">
                  <c:v>15</c:v>
                </c:pt>
                <c:pt idx="4">
                  <c:v>100</c:v>
                </c:pt>
              </c:numCache>
            </c:numRef>
          </c:val>
        </c:ser>
        <c:ser>
          <c:idx val="1"/>
          <c:order val="1"/>
          <c:tx>
            <c:strRef>
              <c:f>'Detalle Costos Scrap'!$K$6</c:f>
              <c:strCache>
                <c:ptCount val="1"/>
                <c:pt idx="0">
                  <c:v>Cantidad Rechazada</c:v>
                </c:pt>
              </c:strCache>
            </c:strRef>
          </c:tx>
          <c:cat>
            <c:strRef>
              <c:f>'Detalle Costos Scrap'!$L$4:$P$4</c:f>
              <c:strCache>
                <c:ptCount val="5"/>
                <c:pt idx="0">
                  <c:v>07-06</c:v>
                </c:pt>
                <c:pt idx="1">
                  <c:v>13-06</c:v>
                </c:pt>
                <c:pt idx="2">
                  <c:v>20-06</c:v>
                </c:pt>
                <c:pt idx="3">
                  <c:v>27-06</c:v>
                </c:pt>
                <c:pt idx="4">
                  <c:v>05-07</c:v>
                </c:pt>
              </c:strCache>
            </c:strRef>
          </c:cat>
          <c:val>
            <c:numRef>
              <c:f>'Detalle Costos Scrap'!$L$6:$P$6</c:f>
              <c:numCache>
                <c:formatCode>General</c:formatCode>
                <c:ptCount val="5"/>
                <c:pt idx="0">
                  <c:v>2</c:v>
                </c:pt>
                <c:pt idx="1">
                  <c:v>51</c:v>
                </c:pt>
                <c:pt idx="2">
                  <c:v>6</c:v>
                </c:pt>
                <c:pt idx="3">
                  <c:v>8</c:v>
                </c:pt>
                <c:pt idx="4">
                  <c:v>1</c:v>
                </c:pt>
              </c:numCache>
            </c:numRef>
          </c:val>
        </c:ser>
        <c:overlap val="100"/>
        <c:axId val="75410816"/>
        <c:axId val="75486336"/>
      </c:barChart>
      <c:catAx>
        <c:axId val="75410816"/>
        <c:scaling>
          <c:orientation val="minMax"/>
        </c:scaling>
        <c:axPos val="b"/>
        <c:numFmt formatCode="dd\-mmm" sourceLinked="1"/>
        <c:tickLblPos val="nextTo"/>
        <c:crossAx val="75486336"/>
        <c:crosses val="autoZero"/>
        <c:auto val="1"/>
        <c:lblAlgn val="ctr"/>
        <c:lblOffset val="100"/>
      </c:catAx>
      <c:valAx>
        <c:axId val="75486336"/>
        <c:scaling>
          <c:orientation val="minMax"/>
        </c:scaling>
        <c:axPos val="l"/>
        <c:majorGridlines/>
        <c:numFmt formatCode="General" sourceLinked="1"/>
        <c:tickLblPos val="nextTo"/>
        <c:crossAx val="75410816"/>
        <c:crosses val="autoZero"/>
        <c:crossBetween val="between"/>
      </c:valAx>
    </c:plotArea>
    <c:legend>
      <c:legendPos val="r"/>
      <c:txPr>
        <a:bodyPr/>
        <a:lstStyle/>
        <a:p>
          <a:pPr>
            <a:defRPr sz="1400"/>
          </a:pPr>
          <a:endParaRPr lang="es-AR"/>
        </a:p>
      </c:txPr>
    </c:legend>
    <c:plotVisOnly val="1"/>
    <c:dispBlanksAs val="gap"/>
  </c:chart>
  <c:txPr>
    <a:bodyPr/>
    <a:lstStyle/>
    <a:p>
      <a:pPr>
        <a:defRPr sz="1800"/>
      </a:pPr>
      <a:endParaRPr lang="es-AR"/>
    </a:p>
  </c:txPr>
  <c:externalData r:id="rId1"/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AR"/>
  <c:style val="42"/>
  <c:chart>
    <c:title/>
    <c:plotArea>
      <c:layout/>
      <c:pieChart>
        <c:varyColors val="1"/>
        <c:ser>
          <c:idx val="0"/>
          <c:order val="0"/>
          <c:tx>
            <c:v>Costos de Calidad de Proveedores</c:v>
          </c:tx>
          <c:dLbls>
            <c:txPr>
              <a:bodyPr/>
              <a:lstStyle/>
              <a:p>
                <a:pPr>
                  <a:defRPr b="1">
                    <a:solidFill>
                      <a:srgbClr val="000000"/>
                    </a:solidFill>
                  </a:defRPr>
                </a:pPr>
                <a:endParaRPr lang="es-AR"/>
              </a:p>
            </c:txPr>
            <c:showVal val="1"/>
            <c:showLeaderLines val="1"/>
          </c:dLbls>
          <c:cat>
            <c:strRef>
              <c:f>'Detalle Costos MP'!$C$24:$C$26</c:f>
              <c:strCache>
                <c:ptCount val="3"/>
                <c:pt idx="0">
                  <c:v>Campetella</c:v>
                </c:pt>
                <c:pt idx="1">
                  <c:v>Crucianelli </c:v>
                </c:pt>
                <c:pt idx="2">
                  <c:v>Ortiz</c:v>
                </c:pt>
              </c:strCache>
            </c:strRef>
          </c:cat>
          <c:val>
            <c:numRef>
              <c:f>'Detalle Costos MP'!$D$24:$D$26</c:f>
              <c:numCache>
                <c:formatCode>_ [$$-2C0A]\ * #,##0.00_ ;_ [$$-2C0A]\ * \-#,##0.00_ ;_ [$$-2C0A]\ * "-"??_ ;_ @_ </c:formatCode>
                <c:ptCount val="3"/>
                <c:pt idx="0">
                  <c:v>93.66</c:v>
                </c:pt>
                <c:pt idx="1">
                  <c:v>51.21</c:v>
                </c:pt>
                <c:pt idx="2">
                  <c:v>47.910000000000004</c:v>
                </c:pt>
              </c:numCache>
            </c:numRef>
          </c:val>
        </c:ser>
        <c:firstSliceAng val="0"/>
      </c:pieChart>
    </c:plotArea>
    <c:legend>
      <c:legendPos val="r"/>
    </c:legend>
    <c:plotVisOnly val="1"/>
  </c:chart>
  <c:txPr>
    <a:bodyPr/>
    <a:lstStyle/>
    <a:p>
      <a:pPr>
        <a:defRPr sz="1800"/>
      </a:pPr>
      <a:endParaRPr lang="es-AR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AR"/>
  <c:style val="42"/>
  <c:chart>
    <c:plotArea>
      <c:layout>
        <c:manualLayout>
          <c:layoutTarget val="inner"/>
          <c:xMode val="edge"/>
          <c:yMode val="edge"/>
          <c:x val="0.14163713910761164"/>
          <c:y val="0.20724969074039601"/>
          <c:w val="0.46236286089238887"/>
          <c:h val="0.69852689662688694"/>
        </c:manualLayout>
      </c:layout>
      <c:barChart>
        <c:barDir val="col"/>
        <c:grouping val="stacked"/>
        <c:ser>
          <c:idx val="0"/>
          <c:order val="0"/>
          <c:tx>
            <c:strRef>
              <c:f>'Detalle Devolución Mercs'!$C$6</c:f>
              <c:strCache>
                <c:ptCount val="1"/>
                <c:pt idx="0">
                  <c:v>Mercadería Posible Retrabajo</c:v>
                </c:pt>
              </c:strCache>
            </c:strRef>
          </c:tx>
          <c:cat>
            <c:strLit>
              <c:ptCount val="1"/>
              <c:pt idx="0">
                <c:v>Productos IP</c:v>
              </c:pt>
            </c:strLit>
          </c:cat>
          <c:val>
            <c:numRef>
              <c:f>'Detalle Devolución Mercs'!$E$6</c:f>
              <c:numCache>
                <c:formatCode>General</c:formatCode>
                <c:ptCount val="1"/>
                <c:pt idx="0">
                  <c:v>80</c:v>
                </c:pt>
              </c:numCache>
            </c:numRef>
          </c:val>
        </c:ser>
        <c:ser>
          <c:idx val="1"/>
          <c:order val="1"/>
          <c:tx>
            <c:strRef>
              <c:f>'Detalle Devolución Mercs'!$C$7</c:f>
              <c:strCache>
                <c:ptCount val="1"/>
                <c:pt idx="0">
                  <c:v>Mercadería Desechada (Scrap)</c:v>
                </c:pt>
              </c:strCache>
            </c:strRef>
          </c:tx>
          <c:cat>
            <c:strLit>
              <c:ptCount val="1"/>
              <c:pt idx="0">
                <c:v>Productos IP</c:v>
              </c:pt>
            </c:strLit>
          </c:cat>
          <c:val>
            <c:numRef>
              <c:f>'Detalle Devolución Mercs'!$E$7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</c:ser>
        <c:overlap val="100"/>
        <c:axId val="74847360"/>
        <c:axId val="74848896"/>
      </c:barChart>
      <c:catAx>
        <c:axId val="74847360"/>
        <c:scaling>
          <c:orientation val="minMax"/>
        </c:scaling>
        <c:axPos val="b"/>
        <c:tickLblPos val="nextTo"/>
        <c:crossAx val="74848896"/>
        <c:crosses val="autoZero"/>
        <c:auto val="1"/>
        <c:lblAlgn val="ctr"/>
        <c:lblOffset val="100"/>
      </c:catAx>
      <c:valAx>
        <c:axId val="74848896"/>
        <c:scaling>
          <c:orientation val="minMax"/>
          <c:max val="100"/>
          <c:min val="0"/>
        </c:scaling>
        <c:axPos val="l"/>
        <c:majorGridlines/>
        <c:numFmt formatCode="General" sourceLinked="1"/>
        <c:minorTickMark val="in"/>
        <c:tickLblPos val="nextTo"/>
        <c:crossAx val="74847360"/>
        <c:crosses val="autoZero"/>
        <c:crossBetween val="between"/>
      </c:valAx>
    </c:plotArea>
    <c:legend>
      <c:legendPos val="r"/>
    </c:legend>
    <c:plotVisOnly val="1"/>
    <c:dispBlanksAs val="gap"/>
  </c:chart>
  <c:txPr>
    <a:bodyPr/>
    <a:lstStyle/>
    <a:p>
      <a:pPr>
        <a:defRPr sz="1800"/>
      </a:pPr>
      <a:endParaRPr lang="es-AR"/>
    </a:p>
  </c:txPr>
  <c:externalData r:id="rId1"/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AR"/>
  <c:style val="42"/>
  <c:chart>
    <c:view3D>
      <c:rotX val="30"/>
      <c:perspective val="30"/>
    </c:view3D>
    <c:plotArea>
      <c:layout/>
      <c:pie3DChart>
        <c:varyColors val="1"/>
        <c:ser>
          <c:idx val="0"/>
          <c:order val="0"/>
          <c:explosion val="25"/>
          <c:dLbls>
            <c:showVal val="1"/>
            <c:showLeaderLines val="1"/>
          </c:dLbls>
          <c:cat>
            <c:strRef>
              <c:f>'Detalles Costos Con Mejoras'!$B$24:$E$24</c:f>
              <c:strCache>
                <c:ptCount val="4"/>
                <c:pt idx="0">
                  <c:v>Prevención</c:v>
                </c:pt>
                <c:pt idx="1">
                  <c:v>Evaluación</c:v>
                </c:pt>
                <c:pt idx="2">
                  <c:v>Fallas Internas</c:v>
                </c:pt>
                <c:pt idx="3">
                  <c:v>Fallas Externas</c:v>
                </c:pt>
              </c:strCache>
            </c:strRef>
          </c:cat>
          <c:val>
            <c:numRef>
              <c:f>'Detalles Costos Con Mejoras'!$B$26:$E$26</c:f>
              <c:numCache>
                <c:formatCode>0.00%</c:formatCode>
                <c:ptCount val="4"/>
                <c:pt idx="0" formatCode="0%">
                  <c:v>0.22200918756112981</c:v>
                </c:pt>
                <c:pt idx="1">
                  <c:v>0.77460815157710394</c:v>
                </c:pt>
                <c:pt idx="2">
                  <c:v>3.3826608617663996E-3</c:v>
                </c:pt>
                <c:pt idx="3">
                  <c:v>0</c:v>
                </c:pt>
              </c:numCache>
            </c:numRef>
          </c:val>
        </c:ser>
      </c:pie3DChart>
    </c:plotArea>
    <c:legend>
      <c:legendPos val="r"/>
    </c:legend>
    <c:plotVisOnly val="1"/>
  </c:chart>
  <c:txPr>
    <a:bodyPr/>
    <a:lstStyle/>
    <a:p>
      <a:pPr>
        <a:defRPr sz="1800"/>
      </a:pPr>
      <a:endParaRPr lang="es-AR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AR"/>
  <c:style val="42"/>
  <c:chart>
    <c:plotArea>
      <c:layout>
        <c:manualLayout>
          <c:layoutTarget val="inner"/>
          <c:xMode val="edge"/>
          <c:yMode val="edge"/>
          <c:x val="0.12904525634615013"/>
          <c:y val="7.5467919470459069E-2"/>
          <c:w val="0.67606885646790005"/>
          <c:h val="0.84921708442837662"/>
        </c:manualLayout>
      </c:layout>
      <c:barChart>
        <c:barDir val="col"/>
        <c:grouping val="stacked"/>
        <c:ser>
          <c:idx val="0"/>
          <c:order val="0"/>
          <c:tx>
            <c:v>Prevención</c:v>
          </c:tx>
          <c:cat>
            <c:strRef>
              <c:f>'Detalles Costos Con Mejoras'!$H$53:$H$54</c:f>
              <c:strCache>
                <c:ptCount val="2"/>
                <c:pt idx="0">
                  <c:v>Antes de la Mejora</c:v>
                </c:pt>
                <c:pt idx="1">
                  <c:v>Después de la Mejora</c:v>
                </c:pt>
              </c:strCache>
            </c:strRef>
          </c:cat>
          <c:val>
            <c:numRef>
              <c:f>'Detalles Costos Con Mejoras'!$B$34:$B$35</c:f>
              <c:numCache>
                <c:formatCode>_ [$$-2C0A]\ * #,##0.00_ ;_ [$$-2C0A]\ * \-#,##0.00_ ;_ [$$-2C0A]\ * "-"??_ ;_ @_ </c:formatCode>
                <c:ptCount val="2"/>
                <c:pt idx="0">
                  <c:v>0</c:v>
                </c:pt>
                <c:pt idx="1">
                  <c:v>5030</c:v>
                </c:pt>
              </c:numCache>
            </c:numRef>
          </c:val>
        </c:ser>
        <c:ser>
          <c:idx val="1"/>
          <c:order val="1"/>
          <c:tx>
            <c:v>Evaluación</c:v>
          </c:tx>
          <c:cat>
            <c:strRef>
              <c:f>'Detalles Costos Con Mejoras'!$H$53:$H$54</c:f>
              <c:strCache>
                <c:ptCount val="2"/>
                <c:pt idx="0">
                  <c:v>Antes de la Mejora</c:v>
                </c:pt>
                <c:pt idx="1">
                  <c:v>Después de la Mejora</c:v>
                </c:pt>
              </c:strCache>
            </c:strRef>
          </c:cat>
          <c:val>
            <c:numRef>
              <c:f>'Detalles Costos Con Mejoras'!$C$34:$C$35</c:f>
              <c:numCache>
                <c:formatCode>_ [$$-2C0A]\ * #,##0.00_ ;_ [$$-2C0A]\ * \-#,##0.00_ ;_ [$$-2C0A]\ * "-"??_ ;_ @_ </c:formatCode>
                <c:ptCount val="2"/>
                <c:pt idx="0">
                  <c:v>17550.080000000005</c:v>
                </c:pt>
                <c:pt idx="1">
                  <c:v>17550.080000000005</c:v>
                </c:pt>
              </c:numCache>
            </c:numRef>
          </c:val>
        </c:ser>
        <c:ser>
          <c:idx val="2"/>
          <c:order val="2"/>
          <c:tx>
            <c:v>Fallas Internas</c:v>
          </c:tx>
          <c:cat>
            <c:strRef>
              <c:f>'Detalles Costos Con Mejoras'!$H$53:$H$54</c:f>
              <c:strCache>
                <c:ptCount val="2"/>
                <c:pt idx="0">
                  <c:v>Antes de la Mejora</c:v>
                </c:pt>
                <c:pt idx="1">
                  <c:v>Después de la Mejora</c:v>
                </c:pt>
              </c:strCache>
            </c:strRef>
          </c:cat>
          <c:val>
            <c:numRef>
              <c:f>'Detalles Costos Con Mejoras'!$D$34:$D$35</c:f>
              <c:numCache>
                <c:formatCode>_ [$$-2C0A]\ * #,##0.00_ ;_ [$$-2C0A]\ * \-#,##0.00_ ;_ [$$-2C0A]\ * "-"??_ ;_ @_ </c:formatCode>
                <c:ptCount val="2"/>
                <c:pt idx="0">
                  <c:v>9469.7400000000034</c:v>
                </c:pt>
                <c:pt idx="1">
                  <c:v>76.64</c:v>
                </c:pt>
              </c:numCache>
            </c:numRef>
          </c:val>
        </c:ser>
        <c:ser>
          <c:idx val="3"/>
          <c:order val="3"/>
          <c:tx>
            <c:v>Fallas Externas</c:v>
          </c:tx>
          <c:cat>
            <c:strRef>
              <c:f>'Detalles Costos Con Mejoras'!$H$53:$H$54</c:f>
              <c:strCache>
                <c:ptCount val="2"/>
                <c:pt idx="0">
                  <c:v>Antes de la Mejora</c:v>
                </c:pt>
                <c:pt idx="1">
                  <c:v>Después de la Mejora</c:v>
                </c:pt>
              </c:strCache>
            </c:strRef>
          </c:cat>
          <c:val>
            <c:numRef>
              <c:f>'Detalles Costos Con Mejoras'!$E$34:$E$35</c:f>
              <c:numCache>
                <c:formatCode>_ [$$-2C0A]\ * #,##0.00_ ;_ [$$-2C0A]\ * \-#,##0.00_ ;_ [$$-2C0A]\ * "-"??_ ;_ @_ </c:formatCode>
                <c:ptCount val="2"/>
                <c:pt idx="0">
                  <c:v>2099.75</c:v>
                </c:pt>
                <c:pt idx="1">
                  <c:v>0</c:v>
                </c:pt>
              </c:numCache>
            </c:numRef>
          </c:val>
        </c:ser>
        <c:overlap val="100"/>
        <c:axId val="76722176"/>
        <c:axId val="76723712"/>
      </c:barChart>
      <c:catAx>
        <c:axId val="76722176"/>
        <c:scaling>
          <c:orientation val="minMax"/>
        </c:scaling>
        <c:axPos val="b"/>
        <c:tickLblPos val="nextTo"/>
        <c:crossAx val="76723712"/>
        <c:crosses val="autoZero"/>
        <c:auto val="1"/>
        <c:lblAlgn val="ctr"/>
        <c:lblOffset val="100"/>
      </c:catAx>
      <c:valAx>
        <c:axId val="76723712"/>
        <c:scaling>
          <c:orientation val="minMax"/>
        </c:scaling>
        <c:axPos val="l"/>
        <c:majorGridlines/>
        <c:numFmt formatCode="_ [$$-2C0A]\ * #,##0.00_ ;_ [$$-2C0A]\ * \-#,##0.00_ ;_ [$$-2C0A]\ * &quot;-&quot;??_ ;_ @_ " sourceLinked="1"/>
        <c:tickLblPos val="nextTo"/>
        <c:crossAx val="76722176"/>
        <c:crossesAt val="1"/>
        <c:crossBetween val="between"/>
      </c:valAx>
    </c:plotArea>
    <c:legend>
      <c:legendPos val="r"/>
    </c:legend>
    <c:plotVisOnly val="1"/>
    <c:dispBlanksAs val="gap"/>
  </c:chart>
  <c:txPr>
    <a:bodyPr/>
    <a:lstStyle/>
    <a:p>
      <a:pPr>
        <a:defRPr sz="1800"/>
      </a:pPr>
      <a:endParaRPr lang="es-AR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0.0411</cdr:y>
    </cdr:from>
    <cdr:to>
      <cdr:x>0.95713</cdr:x>
      <cdr:y>0.10602</cdr:y>
    </cdr:to>
    <cdr:sp macro="" textlink="">
      <cdr:nvSpPr>
        <cdr:cNvPr id="2" name="4 CuadroTexto"/>
        <cdr:cNvSpPr txBox="1"/>
      </cdr:nvSpPr>
      <cdr:spPr>
        <a:xfrm xmlns:a="http://schemas.openxmlformats.org/drawingml/2006/main">
          <a:off x="0" y="214314"/>
          <a:ext cx="8751996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squar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s-ES_tradnl" sz="1600" b="1" dirty="0">
              <a:solidFill>
                <a:schemeClr val="bg1"/>
              </a:solidFill>
            </a:rPr>
            <a:t>Motivos</a:t>
          </a:r>
          <a:r>
            <a:rPr lang="es-ES_tradnl" sz="1600" b="1" baseline="0" dirty="0">
              <a:solidFill>
                <a:schemeClr val="bg1"/>
              </a:solidFill>
            </a:rPr>
            <a:t> de Scrap en Producción de IP</a:t>
          </a:r>
          <a:endParaRPr lang="es-ES_tradnl" sz="1600" b="1" dirty="0">
            <a:solidFill>
              <a:schemeClr val="bg1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0.09534</cdr:x>
      <cdr:y>0.04143</cdr:y>
    </cdr:from>
    <cdr:to>
      <cdr:x>0.91278</cdr:x>
      <cdr:y>0.12303</cdr:y>
    </cdr:to>
    <cdr:sp macro="" textlink="">
      <cdr:nvSpPr>
        <cdr:cNvPr id="2" name="11 CuadroTexto"/>
        <cdr:cNvSpPr txBox="1"/>
      </cdr:nvSpPr>
      <cdr:spPr>
        <a:xfrm xmlns:a="http://schemas.openxmlformats.org/drawingml/2006/main">
          <a:off x="526679" y="174064"/>
          <a:ext cx="4515970" cy="342786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squar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ES_tradnl" sz="1600"/>
            <a:t>Cantidad</a:t>
          </a:r>
          <a:r>
            <a:rPr lang="es-ES_tradnl" sz="1600" baseline="0"/>
            <a:t> Inspeccionada Versus Cantidad Rechazada</a:t>
          </a:r>
          <a:endParaRPr lang="es-ES_tradnl" sz="160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0.32865</cdr:x>
      <cdr:y>0.03479</cdr:y>
    </cdr:from>
    <cdr:to>
      <cdr:x>0.725</cdr:x>
      <cdr:y>0.13631</cdr:y>
    </cdr:to>
    <cdr:sp macro="" textlink="">
      <cdr:nvSpPr>
        <cdr:cNvPr id="2" name="4 CuadroTexto"/>
        <cdr:cNvSpPr txBox="1"/>
      </cdr:nvSpPr>
      <cdr:spPr>
        <a:xfrm xmlns:a="http://schemas.openxmlformats.org/drawingml/2006/main">
          <a:off x="2003425" y="117475"/>
          <a:ext cx="2416175" cy="342786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squar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ES_tradnl" sz="1600"/>
            <a:t>Devolución</a:t>
          </a:r>
          <a:r>
            <a:rPr lang="es-ES_tradnl" sz="1600" baseline="0"/>
            <a:t> de Mercadería</a:t>
          </a:r>
          <a:endParaRPr lang="es-ES_tradnl" sz="160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5477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791200" y="6454775"/>
            <a:ext cx="19812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429000" y="645477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16050461-6F83-4C45-8567-F73F3864DC48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7683500" y="6400800"/>
            <a:ext cx="1079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chemeClr val="hlink"/>
                </a:solidFill>
              </a:rPr>
              <a:t>LOGO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81000" y="2286000"/>
            <a:ext cx="56388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600200"/>
            <a:ext cx="5638800" cy="682625"/>
          </a:xfrm>
        </p:spPr>
        <p:txBody>
          <a:bodyPr/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BC2AA5-05B4-4912-BA6A-FB8B7398CE8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867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6E2EE7-3F4E-42FC-BF97-3318EC692FA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96975" y="457200"/>
            <a:ext cx="4114800" cy="4873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s-ES" smtClean="0"/>
              <a:t>Haga clic en el icono para agregar una tabla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6450013"/>
            <a:ext cx="22860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114800" y="6400800"/>
            <a:ext cx="838200" cy="320675"/>
          </a:xfrm>
        </p:spPr>
        <p:txBody>
          <a:bodyPr/>
          <a:lstStyle>
            <a:lvl1pPr>
              <a:defRPr/>
            </a:lvl1pPr>
          </a:lstStyle>
          <a:p>
            <a:fld id="{F823C9D1-6BEA-48D7-B2EF-4579FF72B1E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B183E6-E398-40FF-B9C6-CA6BF0E2DBD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28EF2-9D4A-427E-B466-9095E8BF303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9976D4-6B18-41A9-B252-83638462EF8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2F32F3-41AF-4504-8714-F6E29AC50C0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DA6417-F707-41C5-A55E-43B6090BBD9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DCCD6A-407D-4A29-BE93-ED320C41EAE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6989E8-5373-4693-9CD7-69E0AD7C42D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965C54-C2DC-4885-B15E-9970C5B01F1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0" name="Group 56"/>
          <p:cNvGrpSpPr>
            <a:grpSpLocks/>
          </p:cNvGrpSpPr>
          <p:nvPr/>
        </p:nvGrpSpPr>
        <p:grpSpPr bwMode="auto">
          <a:xfrm>
            <a:off x="7938" y="501650"/>
            <a:ext cx="1108075" cy="336550"/>
            <a:chOff x="5" y="316"/>
            <a:chExt cx="698" cy="212"/>
          </a:xfrm>
        </p:grpSpPr>
        <p:sp>
          <p:nvSpPr>
            <p:cNvPr id="1044" name="Rectangle 20"/>
            <p:cNvSpPr>
              <a:spLocks noChangeArrowheads="1"/>
            </p:cNvSpPr>
            <p:nvPr userDrawn="1"/>
          </p:nvSpPr>
          <p:spPr bwMode="gray">
            <a:xfrm>
              <a:off x="5" y="480"/>
              <a:ext cx="698" cy="48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tint val="3647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045" name="Rectangle 21"/>
            <p:cNvSpPr>
              <a:spLocks noChangeArrowheads="1"/>
            </p:cNvSpPr>
            <p:nvPr userDrawn="1"/>
          </p:nvSpPr>
          <p:spPr bwMode="gray">
            <a:xfrm>
              <a:off x="5" y="427"/>
              <a:ext cx="698" cy="48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tint val="3647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046" name="Rectangle 22"/>
            <p:cNvSpPr>
              <a:spLocks noChangeArrowheads="1"/>
            </p:cNvSpPr>
            <p:nvPr userDrawn="1"/>
          </p:nvSpPr>
          <p:spPr bwMode="gray">
            <a:xfrm>
              <a:off x="5" y="369"/>
              <a:ext cx="698" cy="48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tint val="3647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047" name="Rectangle 23"/>
            <p:cNvSpPr>
              <a:spLocks noChangeArrowheads="1"/>
            </p:cNvSpPr>
            <p:nvPr userDrawn="1"/>
          </p:nvSpPr>
          <p:spPr bwMode="gray">
            <a:xfrm>
              <a:off x="5" y="316"/>
              <a:ext cx="698" cy="48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tint val="3647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10200" y="6450013"/>
            <a:ext cx="2286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14800" y="6400800"/>
            <a:ext cx="838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fld id="{C57A7319-120E-452B-8461-DAE9236A0BEC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gray">
          <a:xfrm>
            <a:off x="7580313" y="6384925"/>
            <a:ext cx="954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chemeClr val="hlink"/>
                </a:solidFill>
              </a:rPr>
              <a:t>LOGO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196975" y="457200"/>
            <a:ext cx="4114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77" name="Freeform 53"/>
          <p:cNvSpPr>
            <a:spLocks/>
          </p:cNvSpPr>
          <p:nvPr/>
        </p:nvSpPr>
        <p:spPr bwMode="gray">
          <a:xfrm>
            <a:off x="1143000" y="457200"/>
            <a:ext cx="130175" cy="45720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0" y="0"/>
              </a:cxn>
              <a:cxn ang="0">
                <a:pos x="0" y="288"/>
              </a:cxn>
              <a:cxn ang="0">
                <a:pos x="96" y="288"/>
              </a:cxn>
            </a:cxnLst>
            <a:rect l="0" t="0" r="r" b="b"/>
            <a:pathLst>
              <a:path w="96" h="288">
                <a:moveTo>
                  <a:pt x="96" y="0"/>
                </a:moveTo>
                <a:lnTo>
                  <a:pt x="0" y="0"/>
                </a:lnTo>
                <a:lnTo>
                  <a:pt x="0" y="288"/>
                </a:lnTo>
                <a:lnTo>
                  <a:pt x="96" y="28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AR"/>
          </a:p>
        </p:txBody>
      </p:sp>
      <p:grpSp>
        <p:nvGrpSpPr>
          <p:cNvPr id="1079" name="Group 55"/>
          <p:cNvGrpSpPr>
            <a:grpSpLocks/>
          </p:cNvGrpSpPr>
          <p:nvPr/>
        </p:nvGrpSpPr>
        <p:grpSpPr bwMode="auto">
          <a:xfrm>
            <a:off x="5311775" y="457200"/>
            <a:ext cx="3832225" cy="457200"/>
            <a:chOff x="3346" y="288"/>
            <a:chExt cx="2414" cy="288"/>
          </a:xfrm>
        </p:grpSpPr>
        <p:sp>
          <p:nvSpPr>
            <p:cNvPr id="1071" name="Rectangle 47"/>
            <p:cNvSpPr>
              <a:spLocks noChangeArrowheads="1"/>
            </p:cNvSpPr>
            <p:nvPr userDrawn="1"/>
          </p:nvSpPr>
          <p:spPr bwMode="gray">
            <a:xfrm>
              <a:off x="3422" y="493"/>
              <a:ext cx="2338" cy="48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21176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072" name="Rectangle 48"/>
            <p:cNvSpPr>
              <a:spLocks noChangeArrowheads="1"/>
            </p:cNvSpPr>
            <p:nvPr userDrawn="1"/>
          </p:nvSpPr>
          <p:spPr bwMode="gray">
            <a:xfrm>
              <a:off x="3422" y="440"/>
              <a:ext cx="2338" cy="48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21176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073" name="Rectangle 49"/>
            <p:cNvSpPr>
              <a:spLocks noChangeArrowheads="1"/>
            </p:cNvSpPr>
            <p:nvPr userDrawn="1"/>
          </p:nvSpPr>
          <p:spPr bwMode="gray">
            <a:xfrm>
              <a:off x="3421" y="382"/>
              <a:ext cx="2338" cy="48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21176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074" name="Rectangle 50"/>
            <p:cNvSpPr>
              <a:spLocks noChangeArrowheads="1"/>
            </p:cNvSpPr>
            <p:nvPr userDrawn="1"/>
          </p:nvSpPr>
          <p:spPr bwMode="gray">
            <a:xfrm>
              <a:off x="3421" y="329"/>
              <a:ext cx="2338" cy="48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21176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078" name="Freeform 54"/>
            <p:cNvSpPr>
              <a:spLocks/>
            </p:cNvSpPr>
            <p:nvPr userDrawn="1"/>
          </p:nvSpPr>
          <p:spPr bwMode="gray">
            <a:xfrm flipH="1">
              <a:off x="3346" y="288"/>
              <a:ext cx="48" cy="288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0"/>
                </a:cxn>
                <a:cxn ang="0">
                  <a:pos x="0" y="288"/>
                </a:cxn>
                <a:cxn ang="0">
                  <a:pos x="96" y="288"/>
                </a:cxn>
              </a:cxnLst>
              <a:rect l="0" t="0" r="r" b="b"/>
              <a:pathLst>
                <a:path w="96" h="288">
                  <a:moveTo>
                    <a:pt x="96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96" y="28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AR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file:///D:\Mis%20documentos\Facultad\Gesti&#243;n%20de%20Calidad\gestiondecalidad\Trabajo%20Practico%20n&#186;2\Libreria\Diagrama%20de%20Flujo.vsd\Dibujo\~P&#225;gina-1\Terminador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12" Type="http://schemas.openxmlformats.org/officeDocument/2006/relationships/oleObject" Target="file:///D:\Mis%20documentos\Facultad\Gesti&#243;n%20de%20Calidad\gestiondecalidad\Trabajo%20Practico%20n&#186;2\Libreria\Diagrama%20de%20Flujo.vsd\Dibujo\~P&#225;gina-1\Conector%20din&#225;mico.32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png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oleObject" Target="file:///D:\Mis%20documentos\Facultad\Gesti&#243;n%20de%20Calidad\gestiondecalidad\Trabajo%20Practico%20n&#186;2\Libreria\Diagrama%20de%20Flujo.vsd\Dibujo\~P&#225;gina-1\Conector%20din&#225;mico.18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12" Type="http://schemas.openxmlformats.org/officeDocument/2006/relationships/oleObject" Target="file:///D:\Mis%20documentos\Facultad\Gesti&#243;n%20de%20Calidad\gestiondecalidad\Trabajo%20Practico%20n&#186;2\Libreria\Diagrama%20de%20Flujo.vsd\Dibujo\~P&#225;gina-1\Conector%20din&#225;mico.27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png"/><Relationship Id="rId11" Type="http://schemas.openxmlformats.org/officeDocument/2006/relationships/image" Target="../media/image27.png"/><Relationship Id="rId5" Type="http://schemas.openxmlformats.org/officeDocument/2006/relationships/image" Target="../media/image5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4282" y="857232"/>
            <a:ext cx="6000792" cy="968377"/>
          </a:xfrm>
        </p:spPr>
        <p:txBody>
          <a:bodyPr/>
          <a:lstStyle/>
          <a:p>
            <a:r>
              <a:rPr lang="en-US" sz="440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Universidad </a:t>
            </a:r>
            <a:r>
              <a:rPr lang="en-US" sz="4400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Tecnológica</a:t>
            </a:r>
            <a:r>
              <a:rPr lang="en-US" sz="440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sz="4400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Nacional</a:t>
            </a:r>
            <a:endParaRPr lang="en-US" sz="440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357430"/>
            <a:ext cx="5602317" cy="46355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Facultad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Regional Córdoba</a:t>
            </a:r>
            <a:endParaRPr lang="en-US" sz="28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gray">
          <a:xfrm>
            <a:off x="0" y="2328863"/>
            <a:ext cx="5943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gray">
          <a:xfrm>
            <a:off x="0" y="2857496"/>
            <a:ext cx="5943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2056" name="AutoShape 8"/>
          <p:cNvSpPr>
            <a:spLocks noChangeArrowheads="1"/>
          </p:cNvSpPr>
          <p:nvPr/>
        </p:nvSpPr>
        <p:spPr bwMode="gray">
          <a:xfrm rot="5400000">
            <a:off x="319058" y="2538406"/>
            <a:ext cx="228600" cy="1524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057" name="AutoShape 9"/>
          <p:cNvSpPr>
            <a:spLocks noChangeArrowheads="1"/>
          </p:cNvSpPr>
          <p:nvPr/>
        </p:nvSpPr>
        <p:spPr bwMode="gray">
          <a:xfrm rot="5400000">
            <a:off x="604810" y="2538406"/>
            <a:ext cx="228600" cy="1524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pic>
        <p:nvPicPr>
          <p:cNvPr id="10" name="9 Imagen" descr="utn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0496" y="3071810"/>
            <a:ext cx="857256" cy="1131578"/>
          </a:xfrm>
          <a:prstGeom prst="rect">
            <a:avLst/>
          </a:prstGeom>
        </p:spPr>
      </p:pic>
      <p:pic>
        <p:nvPicPr>
          <p:cNvPr id="13" name="Picture 2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768" y="6572248"/>
            <a:ext cx="142876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768" y="6429396"/>
            <a:ext cx="142876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15 CuadroTexto"/>
          <p:cNvSpPr txBox="1"/>
          <p:nvPr/>
        </p:nvSpPr>
        <p:spPr>
          <a:xfrm>
            <a:off x="500034" y="6334780"/>
            <a:ext cx="8067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</a:rPr>
              <a:t>Ingeniería</a:t>
            </a:r>
            <a:r>
              <a:rPr 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</a:rPr>
              <a:t> de </a:t>
            </a:r>
            <a:r>
              <a:rPr lang="en-US" sz="2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</a:rPr>
              <a:t>Sistemas</a:t>
            </a:r>
            <a:r>
              <a:rPr 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</a:rPr>
              <a:t> de </a:t>
            </a:r>
            <a:r>
              <a:rPr lang="en-US" sz="2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</a:rPr>
              <a:t>Información</a:t>
            </a:r>
            <a:endParaRPr lang="es-AR" sz="2800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E:\Nueva carpeta\pablo\Calidad\retrabajos\instructivos de retrabajo\RW IP\DSC09367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164187">
            <a:off x="500034" y="1285860"/>
            <a:ext cx="3929058" cy="5310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 descr="E:\Nueva carpeta\Matias M\Fotos sony cybershot\ip\IP varios\IP con spatter\DSC08503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15337">
            <a:off x="4762713" y="3324017"/>
            <a:ext cx="4198147" cy="329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24" y="457200"/>
            <a:ext cx="4857783" cy="487363"/>
          </a:xfrm>
        </p:spPr>
        <p:txBody>
          <a:bodyPr/>
          <a:lstStyle/>
          <a:p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Proceso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 Panel de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Instrumentos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(IP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1" name="Picture 23" descr="C:\Users\Nino\Desktop\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  <p:pic>
        <p:nvPicPr>
          <p:cNvPr id="74754" name="Picture 2" descr="C:\Users\Nino\Desktop\I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366903">
            <a:off x="4875854" y="432957"/>
            <a:ext cx="4279124" cy="32508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1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5857892"/>
            <a:ext cx="17526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1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86182" y="5357826"/>
            <a:ext cx="10287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1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71670" y="3214686"/>
            <a:ext cx="43624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86182" y="1142984"/>
            <a:ext cx="10287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38" y="214290"/>
            <a:ext cx="4071965" cy="487363"/>
          </a:xfrm>
        </p:spPr>
        <p:txBody>
          <a:bodyPr/>
          <a:lstStyle/>
          <a:p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Diagrama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de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Flujo</a:t>
            </a:r>
            <a:endParaRPr lang="en-US" dirty="0"/>
          </a:p>
        </p:txBody>
      </p:sp>
      <p:pic>
        <p:nvPicPr>
          <p:cNvPr id="11" name="Picture 23" descr="C:\Users\Nino\Desktop\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3786182" y="785794"/>
          <a:ext cx="1050925" cy="511175"/>
        </p:xfrm>
        <a:graphic>
          <a:graphicData uri="http://schemas.openxmlformats.org/presentationml/2006/ole">
            <p:oleObj spid="_x0000_s72706" name="Visio" r:id="rId8" imgW="1051695" imgH="511783" progId="Visio.Drawing.11">
              <p:link updateAutomatic="1"/>
            </p:oleObj>
          </a:graphicData>
        </a:graphic>
      </p:graphicFrame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4643438" y="1857364"/>
          <a:ext cx="561975" cy="1146175"/>
        </p:xfrm>
        <a:graphic>
          <a:graphicData uri="http://schemas.openxmlformats.org/presentationml/2006/ole">
            <p:oleObj spid="_x0000_s72709" name="Visio" r:id="rId9" imgW="562396" imgH="1146243" progId="Visio.Drawing.11">
              <p:link updateAutomatic="1"/>
            </p:oleObj>
          </a:graphicData>
        </a:graphic>
      </p:graphicFrame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786182" y="2143116"/>
            <a:ext cx="10287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11" name="Picture 7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071670" y="4786322"/>
            <a:ext cx="17240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2717" name="Object 13"/>
          <p:cNvGraphicFramePr>
            <a:graphicFrameLocks noChangeAspect="1"/>
          </p:cNvGraphicFramePr>
          <p:nvPr/>
        </p:nvGraphicFramePr>
        <p:xfrm>
          <a:off x="4643438" y="4929198"/>
          <a:ext cx="1143008" cy="949530"/>
        </p:xfrm>
        <a:graphic>
          <a:graphicData uri="http://schemas.openxmlformats.org/presentationml/2006/ole">
            <p:oleObj spid="_x0000_s72717" name="Visio" r:id="rId12" imgW="1296074" imgH="1012487" progId="Visio.Drawing.11">
              <p:link updateAutomatic="1"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20" y="3357562"/>
            <a:ext cx="10287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9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4876" y="1643050"/>
            <a:ext cx="1857388" cy="2836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414" y="428604"/>
            <a:ext cx="4071965" cy="487363"/>
          </a:xfrm>
        </p:spPr>
        <p:txBody>
          <a:bodyPr/>
          <a:lstStyle/>
          <a:p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Diagrama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de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Flujo</a:t>
            </a:r>
            <a:endParaRPr lang="en-US" dirty="0"/>
          </a:p>
        </p:txBody>
      </p:sp>
      <p:pic>
        <p:nvPicPr>
          <p:cNvPr id="11" name="Picture 23" descr="C:\Users\Nino\Desktop\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57620" y="1142984"/>
            <a:ext cx="10287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8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57620" y="4714884"/>
            <a:ext cx="10287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57620" y="2214554"/>
            <a:ext cx="10287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41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500694" y="2214554"/>
            <a:ext cx="10287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43" name="Picture 1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929322" y="3286124"/>
            <a:ext cx="952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4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643438" y="5357826"/>
            <a:ext cx="1362075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3745" name="Object 17"/>
          <p:cNvGraphicFramePr>
            <a:graphicFrameLocks noChangeAspect="1"/>
          </p:cNvGraphicFramePr>
          <p:nvPr/>
        </p:nvGraphicFramePr>
        <p:xfrm>
          <a:off x="4786314" y="857232"/>
          <a:ext cx="1254125" cy="828675"/>
        </p:xfrm>
        <a:graphic>
          <a:graphicData uri="http://schemas.openxmlformats.org/presentationml/2006/ole">
            <p:oleObj spid="_x0000_s73745" name="Visio" r:id="rId12" imgW="1253456" imgH="829013" progId="Visio.Drawing.11">
              <p:link updateAutomatic="1"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3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3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Contenido</a:t>
            </a:r>
            <a:endParaRPr 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1804974" y="2424106"/>
            <a:ext cx="762000" cy="665162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grpSp>
        <p:nvGrpSpPr>
          <p:cNvPr id="40967" name="Group 7"/>
          <p:cNvGrpSpPr>
            <a:grpSpLocks/>
          </p:cNvGrpSpPr>
          <p:nvPr/>
        </p:nvGrpSpPr>
        <p:grpSpPr bwMode="auto">
          <a:xfrm>
            <a:off x="1804974" y="3338506"/>
            <a:ext cx="762000" cy="665162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14574" y="3033706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643174" y="2500306"/>
            <a:ext cx="186301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/>
              <a:t>Introducción</a:t>
            </a:r>
            <a:endParaRPr lang="en-US" sz="2400" dirty="0"/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00737" y="2522531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chemeClr val="bg1"/>
                </a:solidFill>
              </a:rPr>
              <a:t>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14574" y="3948106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2643174" y="3414706"/>
            <a:ext cx="271901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/>
              <a:t>Análisis</a:t>
            </a:r>
            <a:r>
              <a:rPr lang="en-US" sz="2400" dirty="0" smtClean="0"/>
              <a:t> de </a:t>
            </a:r>
            <a:r>
              <a:rPr lang="en-US" sz="2400" dirty="0" err="1" smtClean="0"/>
              <a:t>Costos</a:t>
            </a:r>
            <a:endParaRPr lang="en-US" sz="2400" dirty="0"/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00737" y="3436931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chemeClr val="bg1"/>
                </a:solidFill>
              </a:rPr>
              <a:t>3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40977" name="Group 17"/>
          <p:cNvGrpSpPr>
            <a:grpSpLocks/>
          </p:cNvGrpSpPr>
          <p:nvPr/>
        </p:nvGrpSpPr>
        <p:grpSpPr bwMode="auto">
          <a:xfrm>
            <a:off x="1804974" y="4230681"/>
            <a:ext cx="762000" cy="665162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grpSp>
        <p:nvGrpSpPr>
          <p:cNvPr id="40981" name="Group 21"/>
          <p:cNvGrpSpPr>
            <a:grpSpLocks/>
          </p:cNvGrpSpPr>
          <p:nvPr/>
        </p:nvGrpSpPr>
        <p:grpSpPr bwMode="auto">
          <a:xfrm>
            <a:off x="1804974" y="5145081"/>
            <a:ext cx="762000" cy="665162"/>
            <a:chOff x="3174" y="2656"/>
            <a:chExt cx="1549" cy="1351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8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14574" y="4840281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643174" y="4306881"/>
            <a:ext cx="30444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/>
              <a:t>Propuesta</a:t>
            </a:r>
            <a:r>
              <a:rPr lang="en-US" sz="2400" dirty="0" smtClean="0"/>
              <a:t> de </a:t>
            </a:r>
            <a:r>
              <a:rPr lang="en-US" sz="2400" dirty="0" err="1" smtClean="0"/>
              <a:t>Mejora</a:t>
            </a:r>
            <a:endParaRPr lang="en-US" sz="2400" dirty="0"/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00737" y="4329106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chemeClr val="bg1"/>
                </a:solidFill>
              </a:rPr>
              <a:t>4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14574" y="5754681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2643174" y="5221281"/>
            <a:ext cx="432842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/>
              <a:t>Análisis</a:t>
            </a:r>
            <a:r>
              <a:rPr lang="en-US" sz="2400" dirty="0" smtClean="0"/>
              <a:t> de </a:t>
            </a:r>
            <a:r>
              <a:rPr lang="en-US" sz="2400" dirty="0" err="1" smtClean="0"/>
              <a:t>Costos</a:t>
            </a:r>
            <a:r>
              <a:rPr lang="en-US" sz="2400" dirty="0" smtClean="0"/>
              <a:t> con </a:t>
            </a:r>
            <a:r>
              <a:rPr lang="en-US" sz="2400" dirty="0" err="1" smtClean="0"/>
              <a:t>Mejora</a:t>
            </a:r>
            <a:endParaRPr lang="en-US" sz="2400" dirty="0"/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00737" y="5243506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chemeClr val="bg1"/>
                </a:solidFill>
              </a:rPr>
              <a:t>5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34" name="Picture 23" descr="C:\Users\Nino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  <p:sp>
        <p:nvSpPr>
          <p:cNvPr id="39" name="Line 11"/>
          <p:cNvSpPr>
            <a:spLocks noChangeShapeType="1"/>
          </p:cNvSpPr>
          <p:nvPr/>
        </p:nvSpPr>
        <p:spPr bwMode="auto">
          <a:xfrm>
            <a:off x="2395518" y="2181212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2624118" y="1647812"/>
            <a:ext cx="369524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Investigación de Mercado</a:t>
            </a:r>
            <a:endParaRPr lang="en-US" sz="2400" dirty="0"/>
          </a:p>
        </p:txBody>
      </p:sp>
      <p:grpSp>
        <p:nvGrpSpPr>
          <p:cNvPr id="41" name="Group 21"/>
          <p:cNvGrpSpPr>
            <a:grpSpLocks/>
          </p:cNvGrpSpPr>
          <p:nvPr/>
        </p:nvGrpSpPr>
        <p:grpSpPr bwMode="auto">
          <a:xfrm>
            <a:off x="1785918" y="1571612"/>
            <a:ext cx="762000" cy="665162"/>
            <a:chOff x="3174" y="2656"/>
            <a:chExt cx="1549" cy="1351"/>
          </a:xfrm>
        </p:grpSpPr>
        <p:sp>
          <p:nvSpPr>
            <p:cNvPr id="4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sp>
        <p:nvSpPr>
          <p:cNvPr id="45" name="Text Box 13"/>
          <p:cNvSpPr txBox="1">
            <a:spLocks noChangeArrowheads="1"/>
          </p:cNvSpPr>
          <p:nvPr/>
        </p:nvSpPr>
        <p:spPr bwMode="gray">
          <a:xfrm>
            <a:off x="2000232" y="17144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097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Análisis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de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Costos</a:t>
            </a:r>
            <a:endParaRPr lang="en-US" sz="2800" dirty="0"/>
          </a:p>
        </p:txBody>
      </p:sp>
      <p:sp>
        <p:nvSpPr>
          <p:cNvPr id="48131" name="AutoShape 3"/>
          <p:cNvSpPr>
            <a:spLocks noChangeArrowheads="1"/>
          </p:cNvSpPr>
          <p:nvPr/>
        </p:nvSpPr>
        <p:spPr bwMode="gray">
          <a:xfrm>
            <a:off x="457200" y="1447800"/>
            <a:ext cx="5715000" cy="4495800"/>
          </a:xfrm>
          <a:prstGeom prst="rightArrow">
            <a:avLst>
              <a:gd name="adj1" fmla="val 79306"/>
              <a:gd name="adj2" fmla="val 31485"/>
            </a:avLst>
          </a:prstGeom>
          <a:gradFill rotWithShape="1">
            <a:gsLst>
              <a:gs pos="0">
                <a:srgbClr val="C0C0C0">
                  <a:gamma/>
                  <a:tint val="0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blackWhite">
          <a:xfrm>
            <a:off x="685800" y="20574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dirty="0" err="1" smtClean="0">
                <a:solidFill>
                  <a:schemeClr val="bg1"/>
                </a:solidFill>
              </a:rPr>
              <a:t>Operario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133" name="AutoShape 5"/>
          <p:cNvSpPr>
            <a:spLocks noChangeArrowheads="1"/>
          </p:cNvSpPr>
          <p:nvPr/>
        </p:nvSpPr>
        <p:spPr bwMode="blackWhite">
          <a:xfrm>
            <a:off x="685800" y="32004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shade val="46275"/>
                  <a:invGamma/>
                </a:srgb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dirty="0" err="1" smtClean="0">
                <a:solidFill>
                  <a:schemeClr val="bg1"/>
                </a:solidFill>
              </a:rPr>
              <a:t>Operario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Administrativo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134" name="AutoShape 6"/>
          <p:cNvSpPr>
            <a:spLocks noChangeArrowheads="1"/>
          </p:cNvSpPr>
          <p:nvPr/>
        </p:nvSpPr>
        <p:spPr bwMode="blackWhite">
          <a:xfrm>
            <a:off x="685800" y="43434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solidFill>
                  <a:schemeClr val="bg1"/>
                </a:solidFill>
              </a:rPr>
              <a:t>Inspector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135" name="AutoShape 7"/>
          <p:cNvSpPr>
            <a:spLocks noChangeArrowheads="1"/>
          </p:cNvSpPr>
          <p:nvPr/>
        </p:nvSpPr>
        <p:spPr bwMode="auto">
          <a:xfrm>
            <a:off x="5943600" y="3048000"/>
            <a:ext cx="2514600" cy="1295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Mano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de </a:t>
            </a:r>
            <a:r>
              <a:rPr lang="en-US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Obra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Técnica</a:t>
            </a: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0" name="Picture 23" descr="C:\Users\Nino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animBg="1"/>
      <p:bldP spid="48133" grpId="0" animBg="1"/>
      <p:bldP spid="48134" grpId="0" animBg="1"/>
      <p:bldP spid="481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3" name="Group 3"/>
          <p:cNvGrpSpPr>
            <a:grpSpLocks/>
          </p:cNvGrpSpPr>
          <p:nvPr/>
        </p:nvGrpSpPr>
        <p:grpSpPr bwMode="auto">
          <a:xfrm>
            <a:off x="642910" y="1357298"/>
            <a:ext cx="2603527" cy="4510103"/>
            <a:chOff x="720" y="1296"/>
            <a:chExt cx="1367" cy="2542"/>
          </a:xfrm>
        </p:grpSpPr>
        <p:sp>
          <p:nvSpPr>
            <p:cNvPr id="66564" name="AutoShape 4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6565" name="AutoShape 5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6566" name="AutoShape 6"/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6567" name="AutoShape 7"/>
            <p:cNvSpPr>
              <a:spLocks noChangeArrowheads="1"/>
            </p:cNvSpPr>
            <p:nvPr/>
          </p:nvSpPr>
          <p:spPr bwMode="gray">
            <a:xfrm>
              <a:off x="752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6568" name="AutoShape 8"/>
            <p:cNvSpPr>
              <a:spLocks noChangeArrowheads="1"/>
            </p:cNvSpPr>
            <p:nvPr/>
          </p:nvSpPr>
          <p:spPr bwMode="gray">
            <a:xfrm>
              <a:off x="724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729EB4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grpSp>
          <p:nvGrpSpPr>
            <p:cNvPr id="66570" name="Group 10"/>
            <p:cNvGrpSpPr>
              <a:grpSpLocks/>
            </p:cNvGrpSpPr>
            <p:nvPr/>
          </p:nvGrpSpPr>
          <p:grpSpPr bwMode="auto">
            <a:xfrm>
              <a:off x="1189" y="1296"/>
              <a:ext cx="405" cy="405"/>
              <a:chOff x="1289" y="582"/>
              <a:chExt cx="668" cy="668"/>
            </a:xfrm>
          </p:grpSpPr>
          <p:sp>
            <p:nvSpPr>
              <p:cNvPr id="66571" name="Oval 11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  <p:sp>
            <p:nvSpPr>
              <p:cNvPr id="66572" name="Oval 12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s-AR"/>
              </a:p>
            </p:txBody>
          </p:sp>
          <p:sp>
            <p:nvSpPr>
              <p:cNvPr id="66573" name="Oval 13"/>
              <p:cNvSpPr>
                <a:spLocks noChangeArrowheads="1"/>
              </p:cNvSpPr>
              <p:nvPr/>
            </p:nvSpPr>
            <p:spPr bwMode="gray">
              <a:xfrm>
                <a:off x="1306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s-AR"/>
              </a:p>
            </p:txBody>
          </p:sp>
          <p:sp>
            <p:nvSpPr>
              <p:cNvPr id="66574" name="Oval 14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s-AR"/>
              </a:p>
            </p:txBody>
          </p:sp>
          <p:sp>
            <p:nvSpPr>
              <p:cNvPr id="66575" name="Oval 15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s-AR"/>
              </a:p>
            </p:txBody>
          </p:sp>
        </p:grpSp>
        <p:sp>
          <p:nvSpPr>
            <p:cNvPr id="66576" name="Text Box 16"/>
            <p:cNvSpPr txBox="1">
              <a:spLocks noChangeArrowheads="1"/>
            </p:cNvSpPr>
            <p:nvPr/>
          </p:nvSpPr>
          <p:spPr bwMode="gray">
            <a:xfrm>
              <a:off x="1170" y="1417"/>
              <a:ext cx="434" cy="1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 smtClean="0">
                  <a:solidFill>
                    <a:srgbClr val="000000"/>
                  </a:solidFill>
                </a:rPr>
                <a:t>Operario</a:t>
              </a:r>
              <a:endParaRPr lang="en-US" sz="1200" b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66577" name="Text Box 17"/>
            <p:cNvSpPr txBox="1">
              <a:spLocks noChangeArrowheads="1"/>
            </p:cNvSpPr>
            <p:nvPr/>
          </p:nvSpPr>
          <p:spPr bwMode="gray">
            <a:xfrm>
              <a:off x="768" y="1776"/>
              <a:ext cx="1296" cy="15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lvl="0"/>
              <a:r>
                <a:rPr lang="es-ES" sz="1400" dirty="0"/>
                <a:t>El </a:t>
              </a:r>
              <a:r>
                <a:rPr lang="es-ES" sz="1400" b="1" dirty="0">
                  <a:solidFill>
                    <a:schemeClr val="bg1"/>
                  </a:solidFill>
                </a:rPr>
                <a:t>costo por hora</a:t>
              </a:r>
              <a:r>
                <a:rPr lang="es-ES" sz="1400" dirty="0"/>
                <a:t> de la mano de obra de operarios es de </a:t>
              </a:r>
              <a:r>
                <a:rPr lang="es-ES" sz="1400" b="1" dirty="0">
                  <a:solidFill>
                    <a:schemeClr val="bg1"/>
                  </a:solidFill>
                </a:rPr>
                <a:t>$12,5</a:t>
              </a:r>
              <a:r>
                <a:rPr lang="es-ES" sz="1400" dirty="0"/>
                <a:t>.</a:t>
              </a:r>
              <a:endParaRPr lang="es-AR" sz="1400" dirty="0"/>
            </a:p>
            <a:p>
              <a:pPr lvl="0"/>
              <a:r>
                <a:rPr lang="es-ES" sz="1400" dirty="0"/>
                <a:t>Se cuenta con </a:t>
              </a:r>
              <a:r>
                <a:rPr lang="es-ES" sz="1400" b="1" dirty="0">
                  <a:solidFill>
                    <a:schemeClr val="bg1"/>
                  </a:solidFill>
                </a:rPr>
                <a:t>4 operarios</a:t>
              </a:r>
              <a:r>
                <a:rPr lang="es-ES" sz="1400" dirty="0"/>
                <a:t> que trabajan sobre el producto en la planta.</a:t>
              </a:r>
              <a:endParaRPr lang="es-AR" sz="1400" dirty="0"/>
            </a:p>
            <a:p>
              <a:pPr lvl="0"/>
              <a:r>
                <a:rPr lang="es-ES" sz="1400" dirty="0"/>
                <a:t>Tiempo trabajado de Operarios: </a:t>
              </a:r>
              <a:r>
                <a:rPr lang="es-ES" sz="1400" b="1" dirty="0">
                  <a:solidFill>
                    <a:schemeClr val="bg1"/>
                  </a:solidFill>
                </a:rPr>
                <a:t>6Hs. Por día, 22 días al mes</a:t>
              </a:r>
              <a:r>
                <a:rPr lang="es-ES" sz="1400" dirty="0"/>
                <a:t>, lo que da un total de horas </a:t>
              </a:r>
              <a:r>
                <a:rPr lang="es-ES" sz="1400" b="1" dirty="0">
                  <a:solidFill>
                    <a:schemeClr val="bg1"/>
                  </a:solidFill>
                </a:rPr>
                <a:t>al mes de 132 Hs.</a:t>
              </a:r>
              <a:endParaRPr lang="es-AR" sz="1400" b="1" dirty="0">
                <a:solidFill>
                  <a:schemeClr val="bg1"/>
                </a:solidFill>
              </a:endParaRPr>
            </a:p>
            <a:p>
              <a:endParaRPr lang="en-US" dirty="0"/>
            </a:p>
          </p:txBody>
        </p:sp>
      </p:grpSp>
      <p:grpSp>
        <p:nvGrpSpPr>
          <p:cNvPr id="66578" name="Group 18"/>
          <p:cNvGrpSpPr>
            <a:grpSpLocks/>
          </p:cNvGrpSpPr>
          <p:nvPr/>
        </p:nvGrpSpPr>
        <p:grpSpPr bwMode="auto">
          <a:xfrm>
            <a:off x="3357554" y="1357298"/>
            <a:ext cx="2643206" cy="4572032"/>
            <a:chOff x="2208" y="1296"/>
            <a:chExt cx="1365" cy="2542"/>
          </a:xfrm>
        </p:grpSpPr>
        <p:sp>
          <p:nvSpPr>
            <p:cNvPr id="66579" name="AutoShape 19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6580" name="AutoShape 20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6581" name="AutoShape 21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6582" name="AutoShape 22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gray">
            <a:xfrm>
              <a:off x="2677" y="1296"/>
              <a:ext cx="405" cy="40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66588" name="Text Box 28"/>
            <p:cNvSpPr txBox="1">
              <a:spLocks noChangeArrowheads="1"/>
            </p:cNvSpPr>
            <p:nvPr/>
          </p:nvSpPr>
          <p:spPr bwMode="gray">
            <a:xfrm>
              <a:off x="2651" y="1296"/>
              <a:ext cx="436" cy="3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Op.</a:t>
              </a:r>
            </a:p>
            <a:p>
              <a:pPr algn="ctr"/>
              <a:r>
                <a:rPr lang="en-US" sz="1200" b="1" dirty="0" err="1" smtClean="0">
                  <a:solidFill>
                    <a:srgbClr val="000000"/>
                  </a:solidFill>
                </a:rPr>
                <a:t>Adminis</a:t>
              </a:r>
              <a:r>
                <a:rPr lang="en-US" sz="1200" b="1" dirty="0" smtClean="0">
                  <a:solidFill>
                    <a:srgbClr val="000000"/>
                  </a:solidFill>
                </a:rPr>
                <a:t>-</a:t>
              </a:r>
            </a:p>
            <a:p>
              <a:pPr algn="ctr"/>
              <a:r>
                <a:rPr lang="en-US" sz="1200" b="1" dirty="0" err="1" smtClean="0">
                  <a:solidFill>
                    <a:srgbClr val="000000"/>
                  </a:solidFill>
                </a:rPr>
                <a:t>trativo</a:t>
              </a:r>
              <a:endParaRPr lang="en-US" sz="1200" b="1" dirty="0"/>
            </a:p>
          </p:txBody>
        </p:sp>
        <p:sp>
          <p:nvSpPr>
            <p:cNvPr id="66589" name="Text Box 29"/>
            <p:cNvSpPr txBox="1">
              <a:spLocks noChangeArrowheads="1"/>
            </p:cNvSpPr>
            <p:nvPr/>
          </p:nvSpPr>
          <p:spPr bwMode="gray">
            <a:xfrm>
              <a:off x="2256" y="1776"/>
              <a:ext cx="1296" cy="124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lvl="0"/>
              <a:r>
                <a:rPr lang="es-ES" sz="1400" dirty="0" smtClean="0"/>
                <a:t>El </a:t>
              </a:r>
              <a:r>
                <a:rPr lang="es-ES" sz="1400" b="1" dirty="0" smtClean="0">
                  <a:solidFill>
                    <a:schemeClr val="bg1"/>
                  </a:solidFill>
                </a:rPr>
                <a:t>costo mensual</a:t>
              </a:r>
              <a:r>
                <a:rPr lang="es-ES" sz="1400" dirty="0" smtClean="0"/>
                <a:t> es de </a:t>
              </a:r>
              <a:r>
                <a:rPr lang="es-ES" sz="1400" dirty="0" smtClean="0">
                  <a:solidFill>
                    <a:schemeClr val="bg1"/>
                  </a:solidFill>
                </a:rPr>
                <a:t>$3000</a:t>
              </a:r>
              <a:r>
                <a:rPr lang="es-ES" sz="1400" dirty="0" smtClean="0"/>
                <a:t>.</a:t>
              </a:r>
            </a:p>
            <a:p>
              <a:pPr lvl="0"/>
              <a:r>
                <a:rPr lang="es-ES" sz="1400" dirty="0" smtClean="0"/>
                <a:t>Se </a:t>
              </a:r>
              <a:r>
                <a:rPr lang="es-ES" sz="1400" dirty="0"/>
                <a:t>cuenta con </a:t>
              </a:r>
              <a:r>
                <a:rPr lang="es-ES" sz="1400" b="1" dirty="0">
                  <a:solidFill>
                    <a:schemeClr val="bg1"/>
                  </a:solidFill>
                </a:rPr>
                <a:t>un operario administrativo</a:t>
              </a:r>
              <a:r>
                <a:rPr lang="es-ES" sz="1400" dirty="0" smtClean="0"/>
                <a:t>, </a:t>
              </a:r>
              <a:r>
                <a:rPr lang="es-ES" sz="1400" dirty="0"/>
                <a:t>que inspeccionan la recepción de materia </a:t>
              </a:r>
              <a:r>
                <a:rPr lang="es-ES" sz="1400" dirty="0" smtClean="0"/>
                <a:t>prima.</a:t>
              </a:r>
              <a:endParaRPr lang="es-AR" sz="1400" dirty="0"/>
            </a:p>
            <a:p>
              <a:pPr lvl="0"/>
              <a:r>
                <a:rPr lang="es-ES" sz="1400" dirty="0"/>
                <a:t>Tiempo trabajado: </a:t>
              </a:r>
              <a:r>
                <a:rPr lang="es-ES" sz="1400" b="1" dirty="0">
                  <a:solidFill>
                    <a:schemeClr val="bg1"/>
                  </a:solidFill>
                </a:rPr>
                <a:t>8 Hs. Por día por 22 días al mes</a:t>
              </a:r>
              <a:r>
                <a:rPr lang="es-ES" sz="1400" dirty="0"/>
                <a:t>, lo que da un total de horas al mes de </a:t>
              </a:r>
              <a:r>
                <a:rPr lang="es-ES" sz="1400" b="1" dirty="0">
                  <a:solidFill>
                    <a:schemeClr val="bg1"/>
                  </a:solidFill>
                </a:rPr>
                <a:t>176 Hs</a:t>
              </a:r>
              <a:r>
                <a:rPr lang="es-ES" sz="1400" dirty="0"/>
                <a:t>.</a:t>
              </a:r>
              <a:endParaRPr lang="es-AR" sz="1400" dirty="0"/>
            </a:p>
          </p:txBody>
        </p:sp>
        <p:sp>
          <p:nvSpPr>
            <p:cNvPr id="66590" name="AutoShape 30"/>
            <p:cNvSpPr>
              <a:spLocks noChangeArrowheads="1"/>
            </p:cNvSpPr>
            <p:nvPr/>
          </p:nvSpPr>
          <p:spPr bwMode="gray">
            <a:xfrm>
              <a:off x="2210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58A4AE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6591" name="AutoShape 31"/>
            <p:cNvSpPr>
              <a:spLocks noChangeArrowheads="1"/>
            </p:cNvSpPr>
            <p:nvPr/>
          </p:nvSpPr>
          <p:spPr bwMode="gray">
            <a:xfrm>
              <a:off x="2238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2B2BB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grpSp>
        <p:nvGrpSpPr>
          <p:cNvPr id="66592" name="Group 32"/>
          <p:cNvGrpSpPr>
            <a:grpSpLocks/>
          </p:cNvGrpSpPr>
          <p:nvPr/>
        </p:nvGrpSpPr>
        <p:grpSpPr bwMode="auto">
          <a:xfrm>
            <a:off x="6143636" y="1357298"/>
            <a:ext cx="2706716" cy="4581541"/>
            <a:chOff x="3692" y="1296"/>
            <a:chExt cx="1367" cy="2542"/>
          </a:xfrm>
        </p:grpSpPr>
        <p:sp>
          <p:nvSpPr>
            <p:cNvPr id="66593" name="AutoShape 33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6594" name="AutoShape 34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6595" name="AutoShape 35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6596" name="AutoShape 36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grpSp>
          <p:nvGrpSpPr>
            <p:cNvPr id="66597" name="Group 37"/>
            <p:cNvGrpSpPr>
              <a:grpSpLocks/>
            </p:cNvGrpSpPr>
            <p:nvPr/>
          </p:nvGrpSpPr>
          <p:grpSpPr bwMode="auto">
            <a:xfrm>
              <a:off x="4165" y="1296"/>
              <a:ext cx="405" cy="405"/>
              <a:chOff x="1289" y="582"/>
              <a:chExt cx="668" cy="668"/>
            </a:xfrm>
          </p:grpSpPr>
          <p:sp>
            <p:nvSpPr>
              <p:cNvPr id="66598" name="Oval 38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s-AR"/>
              </a:p>
            </p:txBody>
          </p:sp>
          <p:sp>
            <p:nvSpPr>
              <p:cNvPr id="66599" name="Oval 39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s-AR"/>
              </a:p>
            </p:txBody>
          </p:sp>
          <p:sp>
            <p:nvSpPr>
              <p:cNvPr id="66600" name="Oval 40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s-AR"/>
              </a:p>
            </p:txBody>
          </p:sp>
          <p:sp>
            <p:nvSpPr>
              <p:cNvPr id="66601" name="Oval 41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s-AR"/>
              </a:p>
            </p:txBody>
          </p:sp>
          <p:sp>
            <p:nvSpPr>
              <p:cNvPr id="66602" name="Oval 42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s-AR"/>
              </a:p>
            </p:txBody>
          </p:sp>
        </p:grpSp>
        <p:sp>
          <p:nvSpPr>
            <p:cNvPr id="66603" name="Text Box 43"/>
            <p:cNvSpPr txBox="1">
              <a:spLocks noChangeArrowheads="1"/>
            </p:cNvSpPr>
            <p:nvPr/>
          </p:nvSpPr>
          <p:spPr bwMode="gray">
            <a:xfrm>
              <a:off x="4161" y="1415"/>
              <a:ext cx="443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Inspector</a:t>
              </a:r>
              <a:endParaRPr lang="en-US" sz="1200" b="1" dirty="0"/>
            </a:p>
          </p:txBody>
        </p:sp>
        <p:sp>
          <p:nvSpPr>
            <p:cNvPr id="66604" name="Text Box 44"/>
            <p:cNvSpPr txBox="1">
              <a:spLocks noChangeArrowheads="1"/>
            </p:cNvSpPr>
            <p:nvPr/>
          </p:nvSpPr>
          <p:spPr bwMode="gray">
            <a:xfrm>
              <a:off x="3744" y="1776"/>
              <a:ext cx="1296" cy="12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" sz="1400" dirty="0" smtClean="0"/>
                <a:t>El </a:t>
              </a:r>
              <a:r>
                <a:rPr lang="es-ES" sz="1400" b="1" dirty="0" smtClean="0">
                  <a:solidFill>
                    <a:schemeClr val="bg1"/>
                  </a:solidFill>
                </a:rPr>
                <a:t>costo mensual</a:t>
              </a:r>
              <a:r>
                <a:rPr lang="es-ES" sz="1400" dirty="0" smtClean="0"/>
                <a:t> es de </a:t>
              </a:r>
              <a:r>
                <a:rPr lang="es-ES" sz="1400" dirty="0" smtClean="0">
                  <a:solidFill>
                    <a:schemeClr val="bg1"/>
                  </a:solidFill>
                </a:rPr>
                <a:t>$3000</a:t>
              </a:r>
              <a:r>
                <a:rPr lang="es-ES" sz="1400" dirty="0" smtClean="0"/>
                <a:t>.</a:t>
              </a:r>
            </a:p>
            <a:p>
              <a:pPr lvl="0"/>
              <a:r>
                <a:rPr lang="es-ES" sz="1400" dirty="0" smtClean="0"/>
                <a:t>Se </a:t>
              </a:r>
              <a:r>
                <a:rPr lang="es-ES" sz="1400" dirty="0"/>
                <a:t>cuenta </a:t>
              </a:r>
              <a:r>
                <a:rPr lang="es-ES" sz="1400" dirty="0" smtClean="0"/>
                <a:t>con </a:t>
              </a:r>
              <a:r>
                <a:rPr lang="es-ES" sz="1400" b="1" dirty="0">
                  <a:solidFill>
                    <a:schemeClr val="bg1"/>
                  </a:solidFill>
                </a:rPr>
                <a:t>dos inspectores</a:t>
              </a:r>
              <a:r>
                <a:rPr lang="es-ES" sz="1400" dirty="0"/>
                <a:t>, que </a:t>
              </a:r>
              <a:r>
                <a:rPr lang="es-ES" sz="1400" dirty="0" smtClean="0"/>
                <a:t>inspeccionan </a:t>
              </a:r>
              <a:r>
                <a:rPr lang="es-ES" sz="1400" dirty="0"/>
                <a:t>el producto terminado.</a:t>
              </a:r>
              <a:endParaRPr lang="es-AR" sz="1400" dirty="0"/>
            </a:p>
            <a:p>
              <a:pPr lvl="0"/>
              <a:r>
                <a:rPr lang="es-ES" sz="1400" dirty="0"/>
                <a:t>Tiempo trabajado</a:t>
              </a:r>
              <a:r>
                <a:rPr lang="es-ES" sz="1400" b="1" dirty="0">
                  <a:solidFill>
                    <a:schemeClr val="bg1"/>
                  </a:solidFill>
                </a:rPr>
                <a:t>: 8 Hs. Por día por 22 días al mes</a:t>
              </a:r>
              <a:r>
                <a:rPr lang="es-ES" sz="1400" dirty="0"/>
                <a:t>, lo que da un total de horas al mes de </a:t>
              </a:r>
              <a:r>
                <a:rPr lang="es-ES" sz="1400" b="1" dirty="0">
                  <a:solidFill>
                    <a:schemeClr val="bg1"/>
                  </a:solidFill>
                </a:rPr>
                <a:t>176 Hs</a:t>
              </a:r>
              <a:r>
                <a:rPr lang="es-ES" sz="1400" dirty="0"/>
                <a:t>.</a:t>
              </a:r>
              <a:endParaRPr lang="es-AR" sz="1400" dirty="0"/>
            </a:p>
          </p:txBody>
        </p:sp>
        <p:sp>
          <p:nvSpPr>
            <p:cNvPr id="66605" name="AutoShape 45"/>
            <p:cNvSpPr>
              <a:spLocks noChangeArrowheads="1"/>
            </p:cNvSpPr>
            <p:nvPr/>
          </p:nvSpPr>
          <p:spPr bwMode="gray">
            <a:xfrm>
              <a:off x="3692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99BACC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6606" name="AutoShape 46"/>
            <p:cNvSpPr>
              <a:spLocks noChangeArrowheads="1"/>
            </p:cNvSpPr>
            <p:nvPr/>
          </p:nvSpPr>
          <p:spPr bwMode="gray">
            <a:xfrm>
              <a:off x="3720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8DAD4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pic>
        <p:nvPicPr>
          <p:cNvPr id="49" name="Picture 23" descr="C:\Users\Nino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  <p:sp>
        <p:nvSpPr>
          <p:cNvPr id="50" name="Rectangle 2"/>
          <p:cNvSpPr txBox="1">
            <a:spLocks noChangeArrowheads="1"/>
          </p:cNvSpPr>
          <p:nvPr/>
        </p:nvSpPr>
        <p:spPr bwMode="gray">
          <a:xfrm>
            <a:off x="1214414" y="500042"/>
            <a:ext cx="4114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Análisis</a:t>
            </a:r>
            <a:r>
              <a:rPr kumimoji="0" lang="en-US" sz="2800" b="1" i="0" u="none" strike="noStrike" kern="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sz="2800" b="1" i="0" u="none" strike="noStrike" kern="0" cap="none" spc="0" normalizeH="0" baseline="0" noProof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Costos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2" name="AutoShape 9"/>
          <p:cNvSpPr>
            <a:spLocks noChangeArrowheads="1"/>
          </p:cNvSpPr>
          <p:nvPr/>
        </p:nvSpPr>
        <p:spPr bwMode="gray">
          <a:xfrm>
            <a:off x="3428992" y="5000636"/>
            <a:ext cx="2483540" cy="86405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DAFD4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1" dirty="0" smtClean="0"/>
              <a:t>TOTAL: $3.000</a:t>
            </a:r>
            <a:endParaRPr lang="es-AR" b="1" i="1" dirty="0"/>
          </a:p>
        </p:txBody>
      </p:sp>
      <p:sp>
        <p:nvSpPr>
          <p:cNvPr id="53" name="AutoShape 9"/>
          <p:cNvSpPr>
            <a:spLocks noChangeArrowheads="1"/>
          </p:cNvSpPr>
          <p:nvPr/>
        </p:nvSpPr>
        <p:spPr bwMode="gray">
          <a:xfrm>
            <a:off x="6286512" y="4929198"/>
            <a:ext cx="2483540" cy="86405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DAFD4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1" dirty="0" smtClean="0"/>
              <a:t>TOTAL: $3.000</a:t>
            </a:r>
            <a:endParaRPr lang="es-AR" b="1" i="1" dirty="0"/>
          </a:p>
        </p:txBody>
      </p:sp>
      <p:sp>
        <p:nvSpPr>
          <p:cNvPr id="54" name="AutoShape 9"/>
          <p:cNvSpPr>
            <a:spLocks noChangeArrowheads="1"/>
          </p:cNvSpPr>
          <p:nvPr/>
        </p:nvSpPr>
        <p:spPr bwMode="gray">
          <a:xfrm>
            <a:off x="642910" y="4929198"/>
            <a:ext cx="2483540" cy="86405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DAFD4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1" dirty="0" smtClean="0"/>
              <a:t>TOTAL: $6.600</a:t>
            </a:r>
            <a:endParaRPr lang="es-AR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3" name="Group 3"/>
          <p:cNvGrpSpPr>
            <a:grpSpLocks/>
          </p:cNvGrpSpPr>
          <p:nvPr/>
        </p:nvGrpSpPr>
        <p:grpSpPr bwMode="auto">
          <a:xfrm>
            <a:off x="2895600" y="1752600"/>
            <a:ext cx="3197225" cy="2890838"/>
            <a:chOff x="1872" y="1824"/>
            <a:chExt cx="2014" cy="1821"/>
          </a:xfrm>
        </p:grpSpPr>
        <p:sp>
          <p:nvSpPr>
            <p:cNvPr id="46084" name="AutoShape 4"/>
            <p:cNvSpPr>
              <a:spLocks noChangeArrowheads="1"/>
            </p:cNvSpPr>
            <p:nvPr/>
          </p:nvSpPr>
          <p:spPr bwMode="gray">
            <a:xfrm rot="16200000" flipH="1">
              <a:off x="1820" y="2528"/>
              <a:ext cx="309" cy="206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9216"/>
                    <a:invGamma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6085" name="AutoShape 5"/>
            <p:cNvSpPr>
              <a:spLocks noChangeArrowheads="1"/>
            </p:cNvSpPr>
            <p:nvPr/>
          </p:nvSpPr>
          <p:spPr bwMode="gray">
            <a:xfrm rot="5400000" flipH="1">
              <a:off x="3628" y="2494"/>
              <a:ext cx="309" cy="206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9216"/>
                    <a:invGamma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6086" name="AutoShape 6"/>
            <p:cNvSpPr>
              <a:spLocks noChangeArrowheads="1"/>
            </p:cNvSpPr>
            <p:nvPr/>
          </p:nvSpPr>
          <p:spPr bwMode="gray">
            <a:xfrm rot="10800000" flipH="1">
              <a:off x="2725" y="3439"/>
              <a:ext cx="308" cy="206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9216"/>
                    <a:invGamma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6087" name="Oval 7"/>
            <p:cNvSpPr>
              <a:spLocks noChangeArrowheads="1"/>
            </p:cNvSpPr>
            <p:nvPr/>
          </p:nvSpPr>
          <p:spPr bwMode="gray">
            <a:xfrm>
              <a:off x="2078" y="1824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6088" name="Oval 8"/>
            <p:cNvSpPr>
              <a:spLocks noChangeArrowheads="1"/>
            </p:cNvSpPr>
            <p:nvPr/>
          </p:nvSpPr>
          <p:spPr bwMode="gray">
            <a:xfrm>
              <a:off x="2170" y="1915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6089" name="Oval 9"/>
            <p:cNvSpPr>
              <a:spLocks noChangeArrowheads="1"/>
            </p:cNvSpPr>
            <p:nvPr/>
          </p:nvSpPr>
          <p:spPr bwMode="gray">
            <a:xfrm>
              <a:off x="2254" y="2000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gray">
            <a:xfrm>
              <a:off x="2254" y="2000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gray">
            <a:xfrm>
              <a:off x="2337" y="2083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gray">
            <a:xfrm>
              <a:off x="2337" y="2083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46094" name="AutoShape 14"/>
          <p:cNvSpPr>
            <a:spLocks noChangeArrowheads="1"/>
          </p:cNvSpPr>
          <p:nvPr/>
        </p:nvSpPr>
        <p:spPr bwMode="gray">
          <a:xfrm>
            <a:off x="838200" y="2819400"/>
            <a:ext cx="18288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6095" name="AutoShape 15"/>
          <p:cNvSpPr>
            <a:spLocks noChangeArrowheads="1"/>
          </p:cNvSpPr>
          <p:nvPr/>
        </p:nvSpPr>
        <p:spPr bwMode="gray">
          <a:xfrm>
            <a:off x="838200" y="2286000"/>
            <a:ext cx="18288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 dirty="0"/>
          </a:p>
        </p:txBody>
      </p:sp>
      <p:sp>
        <p:nvSpPr>
          <p:cNvPr id="46097" name="AutoShape 17"/>
          <p:cNvSpPr>
            <a:spLocks noChangeArrowheads="1"/>
          </p:cNvSpPr>
          <p:nvPr/>
        </p:nvSpPr>
        <p:spPr bwMode="gray">
          <a:xfrm>
            <a:off x="6324600" y="2819400"/>
            <a:ext cx="19050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6098" name="AutoShape 18"/>
          <p:cNvSpPr>
            <a:spLocks noChangeArrowheads="1"/>
          </p:cNvSpPr>
          <p:nvPr/>
        </p:nvSpPr>
        <p:spPr bwMode="gray">
          <a:xfrm>
            <a:off x="6324600" y="2286000"/>
            <a:ext cx="19050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gray">
          <a:xfrm>
            <a:off x="3744480" y="2819400"/>
            <a:ext cx="15343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err="1" smtClean="0">
                <a:solidFill>
                  <a:schemeClr val="bg1"/>
                </a:solidFill>
              </a:rPr>
              <a:t>Producto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6100" name="AutoShape 20"/>
          <p:cNvSpPr>
            <a:spLocks noChangeArrowheads="1"/>
          </p:cNvSpPr>
          <p:nvPr/>
        </p:nvSpPr>
        <p:spPr bwMode="auto">
          <a:xfrm>
            <a:off x="2557463" y="4800600"/>
            <a:ext cx="3886200" cy="5334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 b="1" dirty="0" smtClean="0">
                <a:latin typeface="Verdana" pitchFamily="34" charset="0"/>
              </a:rPr>
              <a:t>$ 55,15</a:t>
            </a:r>
            <a:endParaRPr lang="en-US" sz="2800" b="1" dirty="0">
              <a:latin typeface="Verdana" pitchFamily="34" charset="0"/>
            </a:endParaRPr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gray">
          <a:xfrm>
            <a:off x="875449" y="2443163"/>
            <a:ext cx="16209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 err="1" smtClean="0">
                <a:solidFill>
                  <a:schemeClr val="bg1"/>
                </a:solidFill>
              </a:rPr>
              <a:t>Materia</a:t>
            </a:r>
            <a:r>
              <a:rPr lang="en-US" dirty="0" smtClean="0">
                <a:solidFill>
                  <a:schemeClr val="bg1"/>
                </a:solidFill>
              </a:rPr>
              <a:t> Prima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102" name="Text Box 22"/>
          <p:cNvSpPr txBox="1">
            <a:spLocks noChangeArrowheads="1"/>
          </p:cNvSpPr>
          <p:nvPr/>
        </p:nvSpPr>
        <p:spPr bwMode="gray">
          <a:xfrm>
            <a:off x="1369173" y="2976563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 smtClean="0">
                <a:solidFill>
                  <a:schemeClr val="bg1"/>
                </a:solidFill>
              </a:rPr>
              <a:t>$ 50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gray">
          <a:xfrm>
            <a:off x="1371600" y="3509963"/>
            <a:ext cx="62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46104" name="Text Box 24"/>
          <p:cNvSpPr txBox="1">
            <a:spLocks noChangeArrowheads="1"/>
          </p:cNvSpPr>
          <p:nvPr/>
        </p:nvSpPr>
        <p:spPr bwMode="gray">
          <a:xfrm>
            <a:off x="6777326" y="2443163"/>
            <a:ext cx="10567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 err="1" smtClean="0">
                <a:solidFill>
                  <a:schemeClr val="bg1"/>
                </a:solidFill>
              </a:rPr>
              <a:t>Insumos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105" name="Text Box 25"/>
          <p:cNvSpPr txBox="1">
            <a:spLocks noChangeArrowheads="1"/>
          </p:cNvSpPr>
          <p:nvPr/>
        </p:nvSpPr>
        <p:spPr bwMode="gray">
          <a:xfrm>
            <a:off x="6892743" y="2976563"/>
            <a:ext cx="8258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 smtClean="0">
                <a:solidFill>
                  <a:schemeClr val="bg1"/>
                </a:solidFill>
              </a:rPr>
              <a:t>$ 5,15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106" name="Text Box 26"/>
          <p:cNvSpPr txBox="1">
            <a:spLocks noChangeArrowheads="1"/>
          </p:cNvSpPr>
          <p:nvPr/>
        </p:nvSpPr>
        <p:spPr bwMode="gray">
          <a:xfrm>
            <a:off x="6991350" y="3509963"/>
            <a:ext cx="62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chemeClr val="bg1"/>
                </a:solidFill>
              </a:rPr>
              <a:t>Text</a:t>
            </a:r>
          </a:p>
        </p:txBody>
      </p:sp>
      <p:pic>
        <p:nvPicPr>
          <p:cNvPr id="29" name="Picture 23" descr="C:\Users\Nino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  <p:sp>
        <p:nvSpPr>
          <p:cNvPr id="30" name="AutoShape 20"/>
          <p:cNvSpPr>
            <a:spLocks noChangeArrowheads="1"/>
          </p:cNvSpPr>
          <p:nvPr/>
        </p:nvSpPr>
        <p:spPr bwMode="auto">
          <a:xfrm>
            <a:off x="142844" y="5572140"/>
            <a:ext cx="8858312" cy="64294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vl="0" algn="ctr" eaLnBrk="0" hangingPunct="0"/>
            <a:r>
              <a:rPr lang="es-ES" sz="1600" b="1" dirty="0" smtClean="0"/>
              <a:t>Producción diaria: alrededor de </a:t>
            </a:r>
            <a:r>
              <a:rPr lang="es-ES" b="1" dirty="0" smtClean="0"/>
              <a:t>290 piezas</a:t>
            </a:r>
            <a:r>
              <a:rPr lang="es-ES" sz="1400" dirty="0" smtClean="0"/>
              <a:t>.</a:t>
            </a:r>
          </a:p>
          <a:p>
            <a:pPr lvl="0" algn="ctr" eaLnBrk="0" hangingPunct="0"/>
            <a:r>
              <a:rPr lang="es-ES" sz="1600" b="1" dirty="0" smtClean="0"/>
              <a:t>Total de piezas de panel de control producidas en el mes</a:t>
            </a:r>
            <a:r>
              <a:rPr lang="es-ES" sz="1400" b="1" dirty="0" smtClean="0"/>
              <a:t>: </a:t>
            </a:r>
            <a:r>
              <a:rPr lang="es-ES" b="1" dirty="0" smtClean="0"/>
              <a:t>5.800</a:t>
            </a:r>
            <a:endParaRPr lang="es-AR" dirty="0"/>
          </a:p>
        </p:txBody>
      </p:sp>
      <p:sp>
        <p:nvSpPr>
          <p:cNvPr id="33" name="Rectangle 2"/>
          <p:cNvSpPr txBox="1">
            <a:spLocks noChangeArrowheads="1"/>
          </p:cNvSpPr>
          <p:nvPr/>
        </p:nvSpPr>
        <p:spPr bwMode="gray">
          <a:xfrm>
            <a:off x="1214414" y="500042"/>
            <a:ext cx="4114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Análisis</a:t>
            </a:r>
            <a:r>
              <a:rPr kumimoji="0" lang="en-US" sz="2800" b="1" i="0" u="none" strike="noStrike" kern="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sz="2800" b="1" i="0" u="none" strike="noStrike" kern="0" cap="none" spc="0" normalizeH="0" baseline="0" noProof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Costos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4" grpId="0" animBg="1"/>
      <p:bldP spid="46095" grpId="0" animBg="1"/>
      <p:bldP spid="46097" grpId="0" animBg="1"/>
      <p:bldP spid="46098" grpId="0" animBg="1"/>
      <p:bldP spid="46099" grpId="0"/>
      <p:bldP spid="46100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5" name="Group 3"/>
          <p:cNvGrpSpPr>
            <a:grpSpLocks/>
          </p:cNvGrpSpPr>
          <p:nvPr/>
        </p:nvGrpSpPr>
        <p:grpSpPr bwMode="auto">
          <a:xfrm>
            <a:off x="0" y="1214422"/>
            <a:ext cx="9144001" cy="5000660"/>
            <a:chOff x="877" y="1296"/>
            <a:chExt cx="4211" cy="2448"/>
          </a:xfrm>
        </p:grpSpPr>
        <p:sp>
          <p:nvSpPr>
            <p:cNvPr id="69636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/>
              <a:ahLst/>
              <a:cxnLst>
                <a:cxn ang="0">
                  <a:pos x="1692" y="12"/>
                </a:cxn>
                <a:cxn ang="0">
                  <a:pos x="1234" y="74"/>
                </a:cxn>
                <a:cxn ang="0">
                  <a:pos x="828" y="182"/>
                </a:cxn>
                <a:cxn ang="0">
                  <a:pos x="486" y="330"/>
                </a:cxn>
                <a:cxn ang="0">
                  <a:pos x="226" y="510"/>
                </a:cxn>
                <a:cxn ang="0">
                  <a:pos x="58" y="718"/>
                </a:cxn>
                <a:cxn ang="0">
                  <a:pos x="0" y="944"/>
                </a:cxn>
                <a:cxn ang="0">
                  <a:pos x="58" y="1170"/>
                </a:cxn>
                <a:cxn ang="0">
                  <a:pos x="226" y="1378"/>
                </a:cxn>
                <a:cxn ang="0">
                  <a:pos x="486" y="1558"/>
                </a:cxn>
                <a:cxn ang="0">
                  <a:pos x="828" y="1706"/>
                </a:cxn>
                <a:cxn ang="0">
                  <a:pos x="1234" y="1814"/>
                </a:cxn>
                <a:cxn ang="0">
                  <a:pos x="1692" y="1876"/>
                </a:cxn>
                <a:cxn ang="0">
                  <a:pos x="2186" y="1884"/>
                </a:cxn>
                <a:cxn ang="0">
                  <a:pos x="2658" y="1840"/>
                </a:cxn>
                <a:cxn ang="0">
                  <a:pos x="3084" y="1746"/>
                </a:cxn>
                <a:cxn ang="0">
                  <a:pos x="3448" y="1612"/>
                </a:cxn>
                <a:cxn ang="0">
                  <a:pos x="3738" y="1442"/>
                </a:cxn>
                <a:cxn ang="0">
                  <a:pos x="3938" y="1242"/>
                </a:cxn>
                <a:cxn ang="0">
                  <a:pos x="4034" y="1022"/>
                </a:cxn>
                <a:cxn ang="0">
                  <a:pos x="4014" y="790"/>
                </a:cxn>
                <a:cxn ang="0">
                  <a:pos x="3882" y="576"/>
                </a:cxn>
                <a:cxn ang="0">
                  <a:pos x="3650" y="386"/>
                </a:cxn>
                <a:cxn ang="0">
                  <a:pos x="3334" y="228"/>
                </a:cxn>
                <a:cxn ang="0">
                  <a:pos x="2948" y="106"/>
                </a:cxn>
                <a:cxn ang="0">
                  <a:pos x="2506" y="28"/>
                </a:cxn>
                <a:cxn ang="0">
                  <a:pos x="2020" y="0"/>
                </a:cxn>
                <a:cxn ang="0">
                  <a:pos x="1606" y="1736"/>
                </a:cxn>
                <a:cxn ang="0">
                  <a:pos x="1164" y="1678"/>
                </a:cxn>
                <a:cxn ang="0">
                  <a:pos x="776" y="1576"/>
                </a:cxn>
                <a:cxn ang="0">
                  <a:pos x="458" y="1436"/>
                </a:cxn>
                <a:cxn ang="0">
                  <a:pos x="224" y="1266"/>
                </a:cxn>
                <a:cxn ang="0">
                  <a:pos x="88" y="1074"/>
                </a:cxn>
                <a:cxn ang="0">
                  <a:pos x="68" y="864"/>
                </a:cxn>
                <a:cxn ang="0">
                  <a:pos x="166" y="664"/>
                </a:cxn>
                <a:cxn ang="0">
                  <a:pos x="370" y="486"/>
                </a:cxn>
                <a:cxn ang="0">
                  <a:pos x="662" y="336"/>
                </a:cxn>
                <a:cxn ang="0">
                  <a:pos x="1028" y="222"/>
                </a:cxn>
                <a:cxn ang="0">
                  <a:pos x="1454" y="148"/>
                </a:cxn>
                <a:cxn ang="0">
                  <a:pos x="1922" y="120"/>
                </a:cxn>
                <a:cxn ang="0">
                  <a:pos x="2392" y="148"/>
                </a:cxn>
                <a:cxn ang="0">
                  <a:pos x="2818" y="222"/>
                </a:cxn>
                <a:cxn ang="0">
                  <a:pos x="3184" y="336"/>
                </a:cxn>
                <a:cxn ang="0">
                  <a:pos x="3476" y="486"/>
                </a:cxn>
                <a:cxn ang="0">
                  <a:pos x="3680" y="664"/>
                </a:cxn>
                <a:cxn ang="0">
                  <a:pos x="3778" y="864"/>
                </a:cxn>
                <a:cxn ang="0">
                  <a:pos x="3758" y="1074"/>
                </a:cxn>
                <a:cxn ang="0">
                  <a:pos x="3622" y="1266"/>
                </a:cxn>
                <a:cxn ang="0">
                  <a:pos x="3388" y="1436"/>
                </a:cxn>
                <a:cxn ang="0">
                  <a:pos x="3070" y="1576"/>
                </a:cxn>
                <a:cxn ang="0">
                  <a:pos x="2682" y="1678"/>
                </a:cxn>
                <a:cxn ang="0">
                  <a:pos x="2240" y="1736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42353"/>
                    <a:invGamma/>
                    <a:alpha val="36000"/>
                  </a:schemeClr>
                </a:gs>
                <a:gs pos="100000">
                  <a:schemeClr val="bg2"/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9637" name="Oval 5"/>
            <p:cNvSpPr>
              <a:spLocks noChangeArrowheads="1"/>
            </p:cNvSpPr>
            <p:nvPr/>
          </p:nvSpPr>
          <p:spPr bwMode="gray">
            <a:xfrm rot="-1543677">
              <a:off x="2784" y="168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9638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9639" name="Oval 7"/>
            <p:cNvSpPr>
              <a:spLocks noChangeArrowheads="1"/>
            </p:cNvSpPr>
            <p:nvPr/>
          </p:nvSpPr>
          <p:spPr bwMode="gray">
            <a:xfrm rot="-1543677">
              <a:off x="1872" y="3456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9640" name="Oval 8"/>
            <p:cNvSpPr>
              <a:spLocks noChangeArrowheads="1"/>
            </p:cNvSpPr>
            <p:nvPr/>
          </p:nvSpPr>
          <p:spPr bwMode="gray">
            <a:xfrm rot="-1543677">
              <a:off x="3456" y="310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9641" name="Oval 9"/>
            <p:cNvSpPr>
              <a:spLocks noChangeArrowheads="1"/>
            </p:cNvSpPr>
            <p:nvPr/>
          </p:nvSpPr>
          <p:spPr bwMode="gray">
            <a:xfrm rot="-1543677">
              <a:off x="1344" y="254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9642" name="Oval 10"/>
            <p:cNvSpPr>
              <a:spLocks noChangeArrowheads="1"/>
            </p:cNvSpPr>
            <p:nvPr/>
          </p:nvSpPr>
          <p:spPr bwMode="gray">
            <a:xfrm>
              <a:off x="2325" y="1296"/>
              <a:ext cx="888" cy="694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s-AR"/>
            </a:p>
          </p:txBody>
        </p:sp>
        <p:sp>
          <p:nvSpPr>
            <p:cNvPr id="69643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931" cy="69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31373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s-AR"/>
            </a:p>
          </p:txBody>
        </p:sp>
        <p:sp>
          <p:nvSpPr>
            <p:cNvPr id="69644" name="Oval 12"/>
            <p:cNvSpPr>
              <a:spLocks noChangeArrowheads="1"/>
            </p:cNvSpPr>
            <p:nvPr/>
          </p:nvSpPr>
          <p:spPr bwMode="gray">
            <a:xfrm>
              <a:off x="1403" y="3050"/>
              <a:ext cx="954" cy="69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s-AR"/>
            </a:p>
          </p:txBody>
        </p:sp>
        <p:sp>
          <p:nvSpPr>
            <p:cNvPr id="69645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954" cy="694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s-AR"/>
            </a:p>
          </p:txBody>
        </p:sp>
        <p:sp>
          <p:nvSpPr>
            <p:cNvPr id="69646" name="Oval 14"/>
            <p:cNvSpPr>
              <a:spLocks noChangeArrowheads="1"/>
            </p:cNvSpPr>
            <p:nvPr/>
          </p:nvSpPr>
          <p:spPr bwMode="gray">
            <a:xfrm>
              <a:off x="4035" y="1401"/>
              <a:ext cx="921" cy="714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s-AR" b="1"/>
            </a:p>
          </p:txBody>
        </p:sp>
        <p:sp>
          <p:nvSpPr>
            <p:cNvPr id="69647" name="Text Box 15"/>
            <p:cNvSpPr txBox="1">
              <a:spLocks noChangeArrowheads="1"/>
            </p:cNvSpPr>
            <p:nvPr/>
          </p:nvSpPr>
          <p:spPr bwMode="gray">
            <a:xfrm>
              <a:off x="1009" y="2275"/>
              <a:ext cx="885" cy="3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 dirty="0" err="1" smtClean="0">
                  <a:solidFill>
                    <a:schemeClr val="bg1"/>
                  </a:solidFill>
                  <a:latin typeface="Verdana" pitchFamily="34" charset="0"/>
                </a:rPr>
                <a:t>Calibraciones</a:t>
              </a:r>
              <a:endParaRPr lang="en-US" b="1" dirty="0" smtClean="0">
                <a:solidFill>
                  <a:schemeClr val="bg1"/>
                </a:solidFill>
                <a:latin typeface="Verdana" pitchFamily="34" charset="0"/>
              </a:endParaRPr>
            </a:p>
            <a:p>
              <a:pPr algn="ctr" eaLnBrk="0" hangingPunct="0"/>
              <a:r>
                <a:rPr lang="en-US" b="1" dirty="0" smtClean="0">
                  <a:solidFill>
                    <a:schemeClr val="bg1"/>
                  </a:solidFill>
                  <a:latin typeface="Verdana" pitchFamily="34" charset="0"/>
                </a:rPr>
                <a:t>$ 500</a:t>
              </a:r>
              <a:endParaRPr lang="en-US" b="1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69648" name="Text Box 16"/>
            <p:cNvSpPr txBox="1">
              <a:spLocks noChangeArrowheads="1"/>
            </p:cNvSpPr>
            <p:nvPr/>
          </p:nvSpPr>
          <p:spPr bwMode="gray">
            <a:xfrm>
              <a:off x="2489" y="1436"/>
              <a:ext cx="572" cy="3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 err="1" smtClean="0">
                  <a:solidFill>
                    <a:schemeClr val="bg1"/>
                  </a:solidFill>
                  <a:latin typeface="Verdana" pitchFamily="34" charset="0"/>
                </a:rPr>
                <a:t>Ensayos</a:t>
              </a:r>
              <a:endParaRPr lang="en-US" b="1" dirty="0" smtClean="0">
                <a:solidFill>
                  <a:schemeClr val="bg1"/>
                </a:solidFill>
                <a:latin typeface="Verdana" pitchFamily="34" charset="0"/>
              </a:endParaRPr>
            </a:p>
            <a:p>
              <a:pPr eaLnBrk="0" hangingPunct="0"/>
              <a:r>
                <a:rPr lang="en-US" b="1" dirty="0" smtClean="0">
                  <a:solidFill>
                    <a:schemeClr val="bg1"/>
                  </a:solidFill>
                  <a:latin typeface="Verdana" pitchFamily="34" charset="0"/>
                </a:rPr>
                <a:t>$ 1.000</a:t>
              </a:r>
              <a:endParaRPr lang="en-US" b="1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69649" name="Text Box 17"/>
            <p:cNvSpPr txBox="1">
              <a:spLocks noChangeArrowheads="1"/>
            </p:cNvSpPr>
            <p:nvPr/>
          </p:nvSpPr>
          <p:spPr bwMode="gray">
            <a:xfrm>
              <a:off x="4002" y="1541"/>
              <a:ext cx="978" cy="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b="1" dirty="0" err="1" smtClean="0">
                  <a:solidFill>
                    <a:schemeClr val="bg1"/>
                  </a:solidFill>
                  <a:latin typeface="Verdana" pitchFamily="34" charset="0"/>
                </a:rPr>
                <a:t>Capacitaciones</a:t>
              </a:r>
              <a:endParaRPr lang="en-US" b="1" dirty="0" smtClean="0">
                <a:solidFill>
                  <a:schemeClr val="bg1"/>
                </a:solidFill>
                <a:latin typeface="Verdana" pitchFamily="34" charset="0"/>
              </a:endParaRPr>
            </a:p>
            <a:p>
              <a:pPr algn="ctr" eaLnBrk="0" hangingPunct="0"/>
              <a:r>
                <a:rPr lang="en-US" b="1" dirty="0" err="1" smtClean="0">
                  <a:solidFill>
                    <a:schemeClr val="bg1"/>
                  </a:solidFill>
                  <a:latin typeface="Verdana" pitchFamily="34" charset="0"/>
                </a:rPr>
                <a:t>Varias</a:t>
              </a:r>
              <a:endParaRPr lang="en-US" b="1" dirty="0" smtClean="0">
                <a:solidFill>
                  <a:schemeClr val="bg1"/>
                </a:solidFill>
                <a:latin typeface="Verdana" pitchFamily="34" charset="0"/>
              </a:endParaRPr>
            </a:p>
            <a:p>
              <a:pPr algn="ctr" eaLnBrk="0" hangingPunct="0"/>
              <a:r>
                <a:rPr lang="en-US" b="1" dirty="0" smtClean="0">
                  <a:solidFill>
                    <a:schemeClr val="bg1"/>
                  </a:solidFill>
                  <a:latin typeface="Verdana" pitchFamily="34" charset="0"/>
                </a:rPr>
                <a:t>$ 500</a:t>
              </a:r>
              <a:endParaRPr lang="en-US" b="1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69650" name="Text Box 18"/>
            <p:cNvSpPr txBox="1">
              <a:spLocks noChangeArrowheads="1"/>
            </p:cNvSpPr>
            <p:nvPr/>
          </p:nvSpPr>
          <p:spPr bwMode="gray">
            <a:xfrm>
              <a:off x="3147" y="2800"/>
              <a:ext cx="695" cy="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 dirty="0" err="1" smtClean="0">
                  <a:solidFill>
                    <a:schemeClr val="bg1"/>
                  </a:solidFill>
                  <a:latin typeface="Verdana" pitchFamily="34" charset="0"/>
                </a:rPr>
                <a:t>Asistencia</a:t>
              </a:r>
              <a:endParaRPr lang="en-US" b="1" dirty="0">
                <a:solidFill>
                  <a:schemeClr val="bg1"/>
                </a:solidFill>
                <a:latin typeface="Verdana" pitchFamily="34" charset="0"/>
              </a:endParaRPr>
            </a:p>
            <a:p>
              <a:pPr algn="ctr" eaLnBrk="0" hangingPunct="0"/>
              <a:r>
                <a:rPr lang="en-US" b="1" dirty="0" smtClean="0">
                  <a:solidFill>
                    <a:schemeClr val="bg1"/>
                  </a:solidFill>
                  <a:latin typeface="Verdana" pitchFamily="34" charset="0"/>
                </a:rPr>
                <a:t>En </a:t>
              </a:r>
              <a:r>
                <a:rPr lang="en-US" b="1" dirty="0" err="1" smtClean="0">
                  <a:solidFill>
                    <a:schemeClr val="bg1"/>
                  </a:solidFill>
                  <a:latin typeface="Verdana" pitchFamily="34" charset="0"/>
                </a:rPr>
                <a:t>Tasa</a:t>
              </a:r>
              <a:r>
                <a:rPr lang="en-US" b="1" dirty="0" smtClean="0">
                  <a:solidFill>
                    <a:schemeClr val="bg1"/>
                  </a:solidFill>
                  <a:latin typeface="Verdana" pitchFamily="34" charset="0"/>
                </a:rPr>
                <a:t> </a:t>
              </a:r>
            </a:p>
            <a:p>
              <a:pPr algn="ctr" eaLnBrk="0" hangingPunct="0"/>
              <a:r>
                <a:rPr lang="en-US" b="1" dirty="0" smtClean="0">
                  <a:solidFill>
                    <a:schemeClr val="bg1"/>
                  </a:solidFill>
                  <a:latin typeface="Verdana" pitchFamily="34" charset="0"/>
                </a:rPr>
                <a:t>(QRE)</a:t>
              </a:r>
            </a:p>
            <a:p>
              <a:pPr algn="ctr" eaLnBrk="0" hangingPunct="0"/>
              <a:r>
                <a:rPr lang="en-US" b="1" dirty="0" smtClean="0">
                  <a:solidFill>
                    <a:schemeClr val="bg1"/>
                  </a:solidFill>
                  <a:latin typeface="Verdana" pitchFamily="34" charset="0"/>
                </a:rPr>
                <a:t>$ 3.600</a:t>
              </a:r>
              <a:endParaRPr lang="en-US" b="1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69651" name="Text Box 19"/>
            <p:cNvSpPr txBox="1">
              <a:spLocks noChangeArrowheads="1"/>
            </p:cNvSpPr>
            <p:nvPr/>
          </p:nvSpPr>
          <p:spPr bwMode="gray">
            <a:xfrm>
              <a:off x="1568" y="3149"/>
              <a:ext cx="627" cy="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 dirty="0" err="1" smtClean="0">
                  <a:solidFill>
                    <a:schemeClr val="bg1"/>
                  </a:solidFill>
                  <a:latin typeface="Verdana" pitchFamily="34" charset="0"/>
                </a:rPr>
                <a:t>Visitas</a:t>
              </a:r>
              <a:r>
                <a:rPr lang="en-US" b="1" dirty="0" smtClean="0">
                  <a:solidFill>
                    <a:schemeClr val="bg1"/>
                  </a:solidFill>
                  <a:latin typeface="Verdana" pitchFamily="34" charset="0"/>
                </a:rPr>
                <a:t> a </a:t>
              </a:r>
            </a:p>
            <a:p>
              <a:pPr algn="ctr" eaLnBrk="0" hangingPunct="0"/>
              <a:r>
                <a:rPr lang="en-US" b="1" dirty="0" err="1" smtClean="0">
                  <a:solidFill>
                    <a:schemeClr val="bg1"/>
                  </a:solidFill>
                  <a:latin typeface="Verdana" pitchFamily="34" charset="0"/>
                </a:rPr>
                <a:t>Clientes</a:t>
              </a:r>
              <a:endParaRPr lang="en-US" b="1" dirty="0" smtClean="0">
                <a:solidFill>
                  <a:schemeClr val="bg1"/>
                </a:solidFill>
                <a:latin typeface="Verdana" pitchFamily="34" charset="0"/>
              </a:endParaRPr>
            </a:p>
            <a:p>
              <a:pPr algn="ctr" eaLnBrk="0" hangingPunct="0"/>
              <a:r>
                <a:rPr lang="en-US" b="1" dirty="0" smtClean="0">
                  <a:solidFill>
                    <a:schemeClr val="bg1"/>
                  </a:solidFill>
                  <a:latin typeface="Verdana" pitchFamily="34" charset="0"/>
                </a:rPr>
                <a:t>$ 600</a:t>
              </a:r>
              <a:endParaRPr lang="en-US" b="1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69652" name="Text Box 20"/>
            <p:cNvSpPr txBox="1">
              <a:spLocks noChangeArrowheads="1"/>
            </p:cNvSpPr>
            <p:nvPr/>
          </p:nvSpPr>
          <p:spPr bwMode="gray">
            <a:xfrm>
              <a:off x="2160" y="2304"/>
              <a:ext cx="1452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800" b="1" dirty="0" err="1" smtClean="0"/>
                <a:t>Otros</a:t>
              </a:r>
              <a:r>
                <a:rPr lang="en-US" sz="2800" b="1" dirty="0" smtClean="0"/>
                <a:t> </a:t>
              </a:r>
              <a:r>
                <a:rPr lang="en-US" sz="2800" b="1" dirty="0" err="1" smtClean="0"/>
                <a:t>Gastos</a:t>
              </a:r>
              <a:endParaRPr lang="en-US" sz="2800" b="1" dirty="0"/>
            </a:p>
          </p:txBody>
        </p:sp>
      </p:grpSp>
      <p:pic>
        <p:nvPicPr>
          <p:cNvPr id="26" name="Picture 23" descr="C:\Users\Nino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  <p:sp>
        <p:nvSpPr>
          <p:cNvPr id="28" name="Rectangle 2"/>
          <p:cNvSpPr txBox="1">
            <a:spLocks noChangeArrowheads="1"/>
          </p:cNvSpPr>
          <p:nvPr/>
        </p:nvSpPr>
        <p:spPr bwMode="gray">
          <a:xfrm>
            <a:off x="1214414" y="428604"/>
            <a:ext cx="4114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Análisis</a:t>
            </a:r>
            <a:r>
              <a:rPr kumimoji="0" lang="en-US" sz="2800" b="1" i="0" u="none" strike="noStrike" kern="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sz="2800" b="1" i="0" u="none" strike="noStrike" kern="0" cap="none" spc="0" normalizeH="0" baseline="0" noProof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Costos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3286116" y="6334780"/>
            <a:ext cx="2351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/>
              <a:t>Total: $6.270</a:t>
            </a:r>
            <a:endParaRPr lang="es-AR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428604"/>
            <a:ext cx="4071965" cy="487363"/>
          </a:xfrm>
        </p:spPr>
        <p:txBody>
          <a:bodyPr/>
          <a:lstStyle/>
          <a:p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Distribución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de los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Costos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de la NO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Calidad</a:t>
            </a:r>
            <a:endParaRPr lang="en-US" dirty="0"/>
          </a:p>
        </p:txBody>
      </p:sp>
      <p:pic>
        <p:nvPicPr>
          <p:cNvPr id="11" name="Picture 23" descr="C:\Users\Nino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0" y="1357301"/>
          <a:ext cx="9144001" cy="5507208"/>
        </p:xfrm>
        <a:graphic>
          <a:graphicData uri="http://schemas.openxmlformats.org/drawingml/2006/table">
            <a:tbl>
              <a:tblPr/>
              <a:tblGrid>
                <a:gridCol w="1625692"/>
                <a:gridCol w="2839815"/>
                <a:gridCol w="1810898"/>
                <a:gridCol w="1468266"/>
                <a:gridCol w="1399330"/>
              </a:tblGrid>
              <a:tr h="580833">
                <a:tc>
                  <a:txBody>
                    <a:bodyPr/>
                    <a:lstStyle/>
                    <a:p>
                      <a:endParaRPr lang="es-AR" sz="16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Descripción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Cantidad por Mes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Costo Unitario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Costo Total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86973">
                <a:tc>
                  <a:txBody>
                    <a:bodyPr/>
                    <a:lstStyle/>
                    <a:p>
                      <a:endParaRPr lang="es-AR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6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5808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Evaluación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Inspección en Recepción de Materia Prima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Global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$ 34,08 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286973">
                <a:tc>
                  <a:txBody>
                    <a:bodyPr/>
                    <a:lstStyle/>
                    <a:p>
                      <a:endParaRPr lang="es-AR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6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580833">
                <a:tc>
                  <a:txBody>
                    <a:bodyPr/>
                    <a:lstStyle/>
                    <a:p>
                      <a:endParaRPr lang="es-AR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Inspección de Materia Prima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2900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$ 1,46 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$ 4.234 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580833">
                <a:tc>
                  <a:txBody>
                    <a:bodyPr/>
                    <a:lstStyle/>
                    <a:p>
                      <a:endParaRPr lang="es-AR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Inspección General de Producto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5800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$ 2,29 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$ 13.282 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286973">
                <a:tc>
                  <a:txBody>
                    <a:bodyPr/>
                    <a:lstStyle/>
                    <a:p>
                      <a:endParaRPr lang="es-AR" sz="16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6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2904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Fallas Internas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Scrap *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88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Global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$ 7.822,84 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290417">
                <a:tc>
                  <a:txBody>
                    <a:bodyPr/>
                    <a:lstStyle/>
                    <a:p>
                      <a:endParaRPr lang="es-AR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Retrabajo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114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$ 9,58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$ 1.092,12 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290417">
                <a:tc>
                  <a:txBody>
                    <a:bodyPr/>
                    <a:lstStyle/>
                    <a:p>
                      <a:endParaRPr lang="es-AR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Materia Prima Defectuosa *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Global 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$ 192,78 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290417">
                <a:tc>
                  <a:txBody>
                    <a:bodyPr/>
                    <a:lstStyle/>
                    <a:p>
                      <a:endParaRPr lang="es-AR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Rotura de Máquina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23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Global 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$ 362,00 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286973">
                <a:tc>
                  <a:txBody>
                    <a:bodyPr/>
                    <a:lstStyle/>
                    <a:p>
                      <a:endParaRPr lang="es-AR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29041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Fallas Externas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Devolución de Mercadería *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95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Global 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$ 2.099,75 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286973">
                <a:tc>
                  <a:txBody>
                    <a:bodyPr/>
                    <a:lstStyle/>
                    <a:p>
                      <a:endParaRPr lang="es-AR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6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6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290417">
                <a:tc>
                  <a:txBody>
                    <a:bodyPr/>
                    <a:lstStyle/>
                    <a:p>
                      <a:endParaRPr lang="es-AR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Total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8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 29.119,57 </a:t>
                      </a:r>
                      <a:endParaRPr lang="es-A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6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428604"/>
            <a:ext cx="4071965" cy="487363"/>
          </a:xfrm>
        </p:spPr>
        <p:txBody>
          <a:bodyPr/>
          <a:lstStyle/>
          <a:p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Porcentaje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de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Costos</a:t>
            </a:r>
            <a:endParaRPr lang="en-US" dirty="0"/>
          </a:p>
        </p:txBody>
      </p:sp>
      <p:pic>
        <p:nvPicPr>
          <p:cNvPr id="11" name="Picture 23" descr="C:\Users\Nino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  <p:graphicFrame>
        <p:nvGraphicFramePr>
          <p:cNvPr id="9" name="3 Gráfico"/>
          <p:cNvGraphicFramePr/>
          <p:nvPr/>
        </p:nvGraphicFramePr>
        <p:xfrm>
          <a:off x="428596" y="1357298"/>
          <a:ext cx="8501122" cy="4714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4282" y="1071546"/>
            <a:ext cx="6000792" cy="968377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40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Gestión</a:t>
            </a:r>
            <a:r>
              <a:rPr lang="en-US" sz="44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 de la </a:t>
            </a:r>
            <a:r>
              <a:rPr lang="en-US" sz="440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Calidad</a:t>
            </a:r>
            <a:endParaRPr lang="en-US" sz="440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357430"/>
            <a:ext cx="5602317" cy="46355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Costos</a:t>
            </a:r>
            <a:r>
              <a:rPr lang="en-US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de la </a:t>
            </a:r>
            <a:r>
              <a:rPr lang="en-US" sz="32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Calidad</a:t>
            </a:r>
            <a:endParaRPr lang="en-US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gray">
          <a:xfrm>
            <a:off x="0" y="2328863"/>
            <a:ext cx="5943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gray">
          <a:xfrm>
            <a:off x="0" y="2857496"/>
            <a:ext cx="5943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2056" name="AutoShape 8"/>
          <p:cNvSpPr>
            <a:spLocks noChangeArrowheads="1"/>
          </p:cNvSpPr>
          <p:nvPr/>
        </p:nvSpPr>
        <p:spPr bwMode="gray">
          <a:xfrm rot="5400000">
            <a:off x="604810" y="2538406"/>
            <a:ext cx="228600" cy="1524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057" name="AutoShape 9"/>
          <p:cNvSpPr>
            <a:spLocks noChangeArrowheads="1"/>
          </p:cNvSpPr>
          <p:nvPr/>
        </p:nvSpPr>
        <p:spPr bwMode="gray">
          <a:xfrm rot="5400000">
            <a:off x="890562" y="2538406"/>
            <a:ext cx="228600" cy="1524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" name="9 CuadroTexto"/>
          <p:cNvSpPr txBox="1"/>
          <p:nvPr/>
        </p:nvSpPr>
        <p:spPr>
          <a:xfrm>
            <a:off x="6357950" y="4000504"/>
            <a:ext cx="26432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Creado</a:t>
            </a:r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por</a:t>
            </a:r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:</a:t>
            </a:r>
          </a:p>
          <a:p>
            <a:endParaRPr lang="en-US" sz="2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en-US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Barale</a:t>
            </a:r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Lorena</a:t>
            </a:r>
          </a:p>
          <a:p>
            <a:r>
              <a:rPr lang="en-US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Merdine</a:t>
            </a:r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Victoria</a:t>
            </a:r>
          </a:p>
          <a:p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Molina, Leandro</a:t>
            </a:r>
          </a:p>
          <a:p>
            <a:r>
              <a:rPr lang="en-US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Pisciolari</a:t>
            </a:r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</a:t>
            </a:r>
            <a:r>
              <a:rPr lang="en-US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Antonela</a:t>
            </a:r>
            <a:endParaRPr lang="es-AR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2" name="Picture 23" descr="C:\Users\Nino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5272" y="6357958"/>
            <a:ext cx="800100" cy="5000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  <p:bldP spid="2056" grpId="0" animBg="1"/>
      <p:bldP spid="2057" grpId="0" animBg="1"/>
      <p:bldP spid="10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428604"/>
            <a:ext cx="4071965" cy="487363"/>
          </a:xfrm>
        </p:spPr>
        <p:txBody>
          <a:bodyPr/>
          <a:lstStyle/>
          <a:p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Detalle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de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Costos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de Scrap</a:t>
            </a:r>
            <a:endParaRPr lang="en-US" dirty="0"/>
          </a:p>
        </p:txBody>
      </p:sp>
      <p:pic>
        <p:nvPicPr>
          <p:cNvPr id="11" name="Picture 23" descr="C:\Users\Nino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428597" y="1440180"/>
          <a:ext cx="8286806" cy="4895045"/>
        </p:xfrm>
        <a:graphic>
          <a:graphicData uri="http://schemas.openxmlformats.org/drawingml/2006/table">
            <a:tbl>
              <a:tblPr/>
              <a:tblGrid>
                <a:gridCol w="1277457"/>
                <a:gridCol w="2093919"/>
                <a:gridCol w="536901"/>
                <a:gridCol w="1092318"/>
                <a:gridCol w="1055291"/>
                <a:gridCol w="918288"/>
                <a:gridCol w="1312632"/>
              </a:tblGrid>
              <a:tr h="42077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Descripción</a:t>
                      </a:r>
                      <a:endParaRPr lang="es-A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Motivo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Cantidad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Costo Unitario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Cantidad x Costo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22868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Producción IP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  <a:tr h="420777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SOLDADURA DEFECTUOSA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53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     8,22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 435,66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420777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PUNZONADO DEFECTUOSO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11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     9,29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 102,19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  <a:tr h="686049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GOLPES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     9,29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   27,87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420777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Total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67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Total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 565,72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  <a:tr h="228683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Soldadura de Tuerca en  IP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228683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ENSAYO DE ARRANCAMIENTO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11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     0,42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     4,62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  <a:tr h="420777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SOLDADURA DEFECTUOSA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8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     1,20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     9,60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228683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FALLA DEL OPERARIO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     0,25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     0,50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  <a:tr h="420777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Total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21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Total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   14,72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228683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  <a:tr h="420777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Total </a:t>
                      </a:r>
                      <a:endParaRPr lang="es-A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88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s-ES_tradnl" sz="16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$  580,44 </a:t>
                      </a:r>
                      <a:endParaRPr lang="es-AR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3" descr="C:\Users\Nino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  <p:graphicFrame>
        <p:nvGraphicFramePr>
          <p:cNvPr id="6" name="2 Gráfico"/>
          <p:cNvGraphicFramePr/>
          <p:nvPr/>
        </p:nvGraphicFramePr>
        <p:xfrm>
          <a:off x="0" y="1428736"/>
          <a:ext cx="9144000" cy="5143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6145212" y="4929198"/>
            <a:ext cx="2998788" cy="1601788"/>
            <a:chOff x="1997" y="1314"/>
            <a:chExt cx="1889" cy="1009"/>
          </a:xfrm>
        </p:grpSpPr>
        <p:grpSp>
          <p:nvGrpSpPr>
            <p:cNvPr id="9" name="Group 12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5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16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AR"/>
              </a:p>
            </p:txBody>
          </p:sp>
        </p:grpSp>
        <p:sp>
          <p:nvSpPr>
            <p:cNvPr id="10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14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</p:grp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6286512" y="5286388"/>
            <a:ext cx="2688044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 dirty="0" err="1" smtClean="0">
                <a:solidFill>
                  <a:srgbClr val="000000"/>
                </a:solidFill>
              </a:rPr>
              <a:t>Costo</a:t>
            </a:r>
            <a:r>
              <a:rPr lang="en-US" sz="1400" b="1" dirty="0" smtClean="0">
                <a:solidFill>
                  <a:srgbClr val="000000"/>
                </a:solidFill>
              </a:rPr>
              <a:t> Total de </a:t>
            </a:r>
            <a:r>
              <a:rPr lang="en-US" sz="1400" b="1" dirty="0" err="1" smtClean="0">
                <a:solidFill>
                  <a:srgbClr val="000000"/>
                </a:solidFill>
              </a:rPr>
              <a:t>Materia</a:t>
            </a:r>
            <a:r>
              <a:rPr lang="en-US" sz="1400" b="1" dirty="0" smtClean="0">
                <a:solidFill>
                  <a:srgbClr val="000000"/>
                </a:solidFill>
              </a:rPr>
              <a:t> Prima </a:t>
            </a:r>
          </a:p>
          <a:p>
            <a:pPr algn="ctr" eaLnBrk="0" hangingPunct="0"/>
            <a:r>
              <a:rPr lang="en-US" sz="1400" b="1" dirty="0" smtClean="0">
                <a:solidFill>
                  <a:srgbClr val="000000"/>
                </a:solidFill>
              </a:rPr>
              <a:t>e </a:t>
            </a:r>
            <a:r>
              <a:rPr lang="en-US" sz="1400" b="1" dirty="0" err="1" smtClean="0">
                <a:solidFill>
                  <a:srgbClr val="000000"/>
                </a:solidFill>
              </a:rPr>
              <a:t>Insumos</a:t>
            </a:r>
            <a:r>
              <a:rPr lang="en-US" sz="1400" b="1" dirty="0" smtClean="0">
                <a:solidFill>
                  <a:srgbClr val="000000"/>
                </a:solidFill>
              </a:rPr>
              <a:t> del IP:</a:t>
            </a:r>
          </a:p>
          <a:p>
            <a:pPr algn="ctr" eaLnBrk="0" hangingPunct="0"/>
            <a:r>
              <a:rPr lang="en-US" sz="1400" b="1" dirty="0" smtClean="0">
                <a:solidFill>
                  <a:srgbClr val="000000"/>
                </a:solidFill>
              </a:rPr>
              <a:t>$ 82,30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gray">
          <a:xfrm>
            <a:off x="1214414" y="428604"/>
            <a:ext cx="407196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Detalle</a:t>
            </a:r>
            <a:r>
              <a:rPr kumimoji="0" lang="en-US" sz="2800" b="1" i="0" u="none" strike="noStrike" kern="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sz="2800" b="1" i="0" u="none" strike="noStrike" kern="0" cap="none" spc="0" normalizeH="0" baseline="0" noProof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Costos</a:t>
            </a:r>
            <a:r>
              <a:rPr kumimoji="0" lang="en-US" sz="2800" b="1" i="0" u="none" strike="noStrike" kern="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Scrap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428604"/>
            <a:ext cx="4071965" cy="487363"/>
          </a:xfrm>
        </p:spPr>
        <p:txBody>
          <a:bodyPr/>
          <a:lstStyle/>
          <a:p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Detalle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de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Producción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de IP</a:t>
            </a:r>
            <a:endParaRPr lang="en-US" dirty="0"/>
          </a:p>
        </p:txBody>
      </p:sp>
      <p:pic>
        <p:nvPicPr>
          <p:cNvPr id="11" name="Picture 23" descr="C:\Users\Nino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14283" y="1500173"/>
          <a:ext cx="8715434" cy="4429157"/>
        </p:xfrm>
        <a:graphic>
          <a:graphicData uri="http://schemas.openxmlformats.org/drawingml/2006/table">
            <a:tbl>
              <a:tblPr/>
              <a:tblGrid>
                <a:gridCol w="1688365"/>
                <a:gridCol w="1434777"/>
                <a:gridCol w="1403316"/>
                <a:gridCol w="1486257"/>
                <a:gridCol w="1351836"/>
                <a:gridCol w="1350883"/>
              </a:tblGrid>
              <a:tr h="31636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Producción de IP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6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31636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Fecha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07-jun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13-jun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20-jun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27-jun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05-jul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  <a:tr h="63273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Cantidad Inspeccionada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12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653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50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15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100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63273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Cantidad Rechazada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51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8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  <a:tr h="63273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Código Defecto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013 (fuera medida)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013 (fuera medida)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193 (spatter en rosca)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023 (sold. Defectuosa)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024 (falla Proceso)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126547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Descripción Defecto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Medida fuera de tolerancia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No pasa bulón en columna de dirección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Spatter en Rosca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Penetración de Soldadura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Orificio desplazado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  <a:tr h="63273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Código Pieza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55319-OK010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55125-OC020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55125-OC020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55183-OK010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55332-OK020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428604"/>
            <a:ext cx="4071965" cy="487363"/>
          </a:xfrm>
        </p:spPr>
        <p:txBody>
          <a:bodyPr/>
          <a:lstStyle/>
          <a:p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Detalle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de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Producción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de IP</a:t>
            </a:r>
            <a:endParaRPr lang="en-US" dirty="0"/>
          </a:p>
        </p:txBody>
      </p:sp>
      <p:pic>
        <p:nvPicPr>
          <p:cNvPr id="11" name="Picture 23" descr="C:\Users\Nino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  <p:graphicFrame>
        <p:nvGraphicFramePr>
          <p:cNvPr id="18" name="10 Gráfico"/>
          <p:cNvGraphicFramePr/>
          <p:nvPr/>
        </p:nvGraphicFramePr>
        <p:xfrm>
          <a:off x="285720" y="1500174"/>
          <a:ext cx="8572559" cy="4529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428604"/>
            <a:ext cx="4071965" cy="487363"/>
          </a:xfrm>
        </p:spPr>
        <p:txBody>
          <a:bodyPr/>
          <a:lstStyle/>
          <a:p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Detalle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de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Materia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Prima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Defectuosa</a:t>
            </a:r>
            <a:endParaRPr lang="en-US" dirty="0"/>
          </a:p>
        </p:txBody>
      </p:sp>
      <p:pic>
        <p:nvPicPr>
          <p:cNvPr id="11" name="Picture 23" descr="C:\Users\Nino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285721" y="1501546"/>
          <a:ext cx="8643996" cy="4584810"/>
        </p:xfrm>
        <a:graphic>
          <a:graphicData uri="http://schemas.openxmlformats.org/drawingml/2006/table">
            <a:tbl>
              <a:tblPr/>
              <a:tblGrid>
                <a:gridCol w="1030401"/>
                <a:gridCol w="1823426"/>
                <a:gridCol w="132316"/>
                <a:gridCol w="228619"/>
                <a:gridCol w="1410021"/>
                <a:gridCol w="853482"/>
                <a:gridCol w="1310448"/>
                <a:gridCol w="630332"/>
                <a:gridCol w="132316"/>
                <a:gridCol w="1092635"/>
              </a:tblGrid>
              <a:tr h="36363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Proveedor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Descripción Defecto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Cantidad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Costo Unitario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Costo Parcial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6363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Campetella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  <a:tr h="195739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GOLPES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  15,61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  62,44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195739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TRATAMIENTO SUP.  DEFECTUOSO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  15,61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  31,22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  <a:tr h="363636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Total Campetella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Total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  93,66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195739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  <a:tr h="19573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Crucianelli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195739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CORTE DEFECTUOSO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7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 4,50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 31,50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  <a:tr h="195739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RAYAS SUPERFICIALES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9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 2,19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 19,71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195739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Total Crucianelli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16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Total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  51,21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  <a:tr h="195739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19573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Ortiz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  <a:tr h="195739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FALLA DE MATERIA PRIMA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7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 6,19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  43,33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195739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GOLPES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  4,58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  4,58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  <a:tr h="195739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Total Ortiz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8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Total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  47,91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195739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  <a:tr h="363636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Cantidad Total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Costo Total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$   192,78 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24" marR="6792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428604"/>
            <a:ext cx="4071965" cy="487363"/>
          </a:xfrm>
        </p:spPr>
        <p:txBody>
          <a:bodyPr/>
          <a:lstStyle/>
          <a:p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Detalle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de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Materia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Prima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Defectuosa</a:t>
            </a:r>
            <a:endParaRPr lang="en-US" dirty="0"/>
          </a:p>
        </p:txBody>
      </p:sp>
      <p:pic>
        <p:nvPicPr>
          <p:cNvPr id="11" name="Picture 23" descr="C:\Users\Nino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  <p:graphicFrame>
        <p:nvGraphicFramePr>
          <p:cNvPr id="5" name="3 Gráfico"/>
          <p:cNvGraphicFramePr/>
          <p:nvPr/>
        </p:nvGraphicFramePr>
        <p:xfrm>
          <a:off x="142844" y="1214422"/>
          <a:ext cx="8858312" cy="4786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AutoShape 3"/>
          <p:cNvSpPr>
            <a:spLocks noChangeArrowheads="1"/>
          </p:cNvSpPr>
          <p:nvPr/>
        </p:nvSpPr>
        <p:spPr bwMode="auto">
          <a:xfrm>
            <a:off x="5562600" y="320040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s-AR">
              <a:latin typeface="Verdana" pitchFamily="34" charset="0"/>
            </a:endParaRPr>
          </a:p>
        </p:txBody>
      </p:sp>
      <p:sp>
        <p:nvSpPr>
          <p:cNvPr id="43013" name="AutoShape 5"/>
          <p:cNvSpPr>
            <a:spLocks noChangeArrowheads="1"/>
          </p:cNvSpPr>
          <p:nvPr/>
        </p:nvSpPr>
        <p:spPr bwMode="auto">
          <a:xfrm>
            <a:off x="1143000" y="320040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s-AR">
              <a:latin typeface="Verdana" pitchFamily="34" charset="0"/>
            </a:endParaRP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1238250" y="3400425"/>
            <a:ext cx="2119304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buFont typeface="Arial" pitchFamily="34" charset="0"/>
              <a:buChar char="•"/>
            </a:pPr>
            <a:r>
              <a:rPr lang="en-US" b="1" dirty="0" err="1" smtClean="0">
                <a:solidFill>
                  <a:srgbClr val="000000"/>
                </a:solidFill>
              </a:rPr>
              <a:t>Mercadería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</a:rPr>
              <a:t>posible</a:t>
            </a:r>
            <a:r>
              <a:rPr lang="en-US" b="1" dirty="0" smtClean="0">
                <a:solidFill>
                  <a:srgbClr val="000000"/>
                </a:solidFill>
              </a:rPr>
              <a:t> de </a:t>
            </a:r>
            <a:r>
              <a:rPr lang="en-US" b="1" dirty="0" err="1" smtClean="0">
                <a:solidFill>
                  <a:srgbClr val="000000"/>
                </a:solidFill>
              </a:rPr>
              <a:t>Retrabajo</a:t>
            </a:r>
            <a:endParaRPr lang="en-US" b="1" dirty="0" smtClean="0">
              <a:solidFill>
                <a:srgbClr val="000000"/>
              </a:solidFill>
            </a:endParaRPr>
          </a:p>
          <a:p>
            <a:pPr eaLnBrk="0" hangingPunct="0"/>
            <a:endParaRPr lang="en-US" b="1" dirty="0" smtClean="0">
              <a:solidFill>
                <a:srgbClr val="000000"/>
              </a:solidFill>
            </a:endParaRPr>
          </a:p>
          <a:p>
            <a:pPr eaLnBrk="0" hangingPunct="0">
              <a:buFont typeface="Arial" pitchFamily="34" charset="0"/>
              <a:buChar char="•"/>
            </a:pPr>
            <a:r>
              <a:rPr lang="en-US" b="1" dirty="0" err="1" smtClean="0">
                <a:solidFill>
                  <a:srgbClr val="000000"/>
                </a:solidFill>
              </a:rPr>
              <a:t>Cantidad</a:t>
            </a:r>
            <a:r>
              <a:rPr lang="en-US" b="1" dirty="0" smtClean="0">
                <a:solidFill>
                  <a:srgbClr val="000000"/>
                </a:solidFill>
              </a:rPr>
              <a:t>: 80</a:t>
            </a:r>
          </a:p>
          <a:p>
            <a:pPr eaLnBrk="0" hangingPunct="0">
              <a:buFont typeface="Arial" pitchFamily="34" charset="0"/>
              <a:buChar char="•"/>
            </a:pPr>
            <a:r>
              <a:rPr lang="en-US" b="1" dirty="0" err="1" smtClean="0">
                <a:solidFill>
                  <a:srgbClr val="000000"/>
                </a:solidFill>
              </a:rPr>
              <a:t>Costo</a:t>
            </a:r>
            <a:r>
              <a:rPr lang="en-US" b="1" dirty="0" smtClean="0">
                <a:solidFill>
                  <a:srgbClr val="000000"/>
                </a:solidFill>
              </a:rPr>
              <a:t>: $766,4</a:t>
            </a:r>
          </a:p>
          <a:p>
            <a:pPr eaLnBrk="0" hangingPunct="0">
              <a:buFont typeface="Arial" pitchFamily="34" charset="0"/>
              <a:buChar char="•"/>
            </a:pPr>
            <a:r>
              <a:rPr lang="es-ES" b="1" dirty="0">
                <a:solidFill>
                  <a:srgbClr val="000000"/>
                </a:solidFill>
              </a:rPr>
              <a:t>Costo por </a:t>
            </a:r>
            <a:r>
              <a:rPr lang="es-ES" b="1" dirty="0" smtClean="0">
                <a:solidFill>
                  <a:srgbClr val="000000"/>
                </a:solidFill>
              </a:rPr>
              <a:t>pieza: </a:t>
            </a:r>
            <a:r>
              <a:rPr lang="es-ES" b="1" dirty="0">
                <a:solidFill>
                  <a:srgbClr val="000000"/>
                </a:solidFill>
              </a:rPr>
              <a:t>$9,58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3016" name="Freeform 8"/>
          <p:cNvSpPr>
            <a:spLocks/>
          </p:cNvSpPr>
          <p:nvPr/>
        </p:nvSpPr>
        <p:spPr bwMode="gray">
          <a:xfrm>
            <a:off x="3222625" y="3103563"/>
            <a:ext cx="903288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017" name="AutoShape 9"/>
          <p:cNvSpPr>
            <a:spLocks noChangeAspect="1" noChangeArrowheads="1" noTextEdit="1"/>
          </p:cNvSpPr>
          <p:nvPr/>
        </p:nvSpPr>
        <p:spPr bwMode="gray">
          <a:xfrm flipH="1">
            <a:off x="4868863" y="3100388"/>
            <a:ext cx="909637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018" name="Freeform 10"/>
          <p:cNvSpPr>
            <a:spLocks/>
          </p:cNvSpPr>
          <p:nvPr/>
        </p:nvSpPr>
        <p:spPr bwMode="gray">
          <a:xfrm flipH="1">
            <a:off x="4875213" y="3103563"/>
            <a:ext cx="903287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grpSp>
        <p:nvGrpSpPr>
          <p:cNvPr id="43019" name="Group 11"/>
          <p:cNvGrpSpPr>
            <a:grpSpLocks/>
          </p:cNvGrpSpPr>
          <p:nvPr/>
        </p:nvGrpSpPr>
        <p:grpSpPr bwMode="auto">
          <a:xfrm>
            <a:off x="3048000" y="1476375"/>
            <a:ext cx="2998788" cy="1601788"/>
            <a:chOff x="1997" y="1314"/>
            <a:chExt cx="1889" cy="1009"/>
          </a:xfrm>
        </p:grpSpPr>
        <p:grpSp>
          <p:nvGrpSpPr>
            <p:cNvPr id="43020" name="Group 12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43021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43022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AR"/>
              </a:p>
            </p:txBody>
          </p:sp>
        </p:grpSp>
        <p:sp>
          <p:nvSpPr>
            <p:cNvPr id="43023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43024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43025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43026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</p:grpSp>
      <p:sp>
        <p:nvSpPr>
          <p:cNvPr id="43027" name="Text Box 19"/>
          <p:cNvSpPr txBox="1">
            <a:spLocks noChangeArrowheads="1"/>
          </p:cNvSpPr>
          <p:nvPr/>
        </p:nvSpPr>
        <p:spPr bwMode="auto">
          <a:xfrm>
            <a:off x="3367802" y="1857364"/>
            <a:ext cx="2371162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err="1" smtClean="0">
                <a:solidFill>
                  <a:srgbClr val="000000"/>
                </a:solidFill>
              </a:rPr>
              <a:t>Devolución</a:t>
            </a:r>
            <a:r>
              <a:rPr lang="en-US" sz="2400" b="1" dirty="0" smtClean="0">
                <a:solidFill>
                  <a:srgbClr val="000000"/>
                </a:solidFill>
              </a:rPr>
              <a:t> de </a:t>
            </a:r>
          </a:p>
          <a:p>
            <a:pPr algn="ctr" eaLnBrk="0" hangingPunct="0"/>
            <a:r>
              <a:rPr lang="en-US" sz="2400" b="1" dirty="0" err="1" smtClean="0">
                <a:solidFill>
                  <a:srgbClr val="000000"/>
                </a:solidFill>
              </a:rPr>
              <a:t>Mercadería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43028" name="Text Box 20"/>
          <p:cNvSpPr txBox="1">
            <a:spLocks noChangeArrowheads="1"/>
          </p:cNvSpPr>
          <p:nvPr/>
        </p:nvSpPr>
        <p:spPr bwMode="auto">
          <a:xfrm>
            <a:off x="5791200" y="3429000"/>
            <a:ext cx="203835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err="1">
                <a:solidFill>
                  <a:srgbClr val="000000"/>
                </a:solidFill>
              </a:rPr>
              <a:t>Mercadería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000000"/>
                </a:solidFill>
              </a:rPr>
              <a:t>Desechada</a:t>
            </a:r>
            <a:r>
              <a:rPr lang="en-US" b="1" dirty="0">
                <a:solidFill>
                  <a:srgbClr val="000000"/>
                </a:solidFill>
              </a:rPr>
              <a:t> (SCRAP</a:t>
            </a:r>
            <a:r>
              <a:rPr lang="en-US" b="1" dirty="0" smtClean="0">
                <a:solidFill>
                  <a:srgbClr val="000000"/>
                </a:solidFill>
              </a:rPr>
              <a:t>)</a:t>
            </a:r>
          </a:p>
          <a:p>
            <a:pPr>
              <a:buFont typeface="Arial" pitchFamily="34" charset="0"/>
              <a:buChar char="•"/>
            </a:pPr>
            <a:endParaRPr lang="en-US" b="1" dirty="0">
              <a:solidFill>
                <a:srgbClr val="0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err="1">
                <a:solidFill>
                  <a:srgbClr val="000000"/>
                </a:solidFill>
              </a:rPr>
              <a:t>Cantidad</a:t>
            </a:r>
            <a:r>
              <a:rPr lang="en-US" b="1" dirty="0">
                <a:solidFill>
                  <a:srgbClr val="000000"/>
                </a:solidFill>
              </a:rPr>
              <a:t>: 15</a:t>
            </a:r>
          </a:p>
          <a:p>
            <a:pPr>
              <a:buFont typeface="Arial" pitchFamily="34" charset="0"/>
              <a:buChar char="•"/>
            </a:pPr>
            <a:r>
              <a:rPr lang="en-US" b="1" dirty="0" err="1">
                <a:solidFill>
                  <a:srgbClr val="000000"/>
                </a:solidFill>
              </a:rPr>
              <a:t>Costo</a:t>
            </a:r>
            <a:r>
              <a:rPr lang="en-US" b="1" dirty="0">
                <a:solidFill>
                  <a:srgbClr val="000000"/>
                </a:solidFill>
              </a:rPr>
              <a:t>: $1.333,35</a:t>
            </a:r>
          </a:p>
          <a:p>
            <a:endParaRPr lang="en-US" dirty="0"/>
          </a:p>
        </p:txBody>
      </p:sp>
      <p:pic>
        <p:nvPicPr>
          <p:cNvPr id="43029" name="Picture 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496" y="3429000"/>
            <a:ext cx="952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31" name="Picture 23" descr="C:\Users\Nino\Desktop\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1214414" y="428604"/>
            <a:ext cx="4114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Devolución</a:t>
            </a:r>
            <a:r>
              <a:rPr lang="en-US" sz="2800" b="1" kern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 de </a:t>
            </a:r>
            <a:r>
              <a:rPr lang="en-US" sz="2800" b="1" kern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Mercadería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4" name="AutoShape 7"/>
          <p:cNvSpPr>
            <a:spLocks noChangeArrowheads="1"/>
          </p:cNvSpPr>
          <p:nvPr/>
        </p:nvSpPr>
        <p:spPr bwMode="ltGray">
          <a:xfrm>
            <a:off x="3428992" y="5572140"/>
            <a:ext cx="2143140" cy="64294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Total: 95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$2.099,75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animBg="1"/>
      <p:bldP spid="43013" grpId="0" animBg="1"/>
      <p:bldP spid="43014" grpId="0"/>
      <p:bldP spid="43016" grpId="0" animBg="1"/>
      <p:bldP spid="43018" grpId="0" animBg="1"/>
      <p:bldP spid="43027" grpId="0"/>
      <p:bldP spid="43028" grpId="0"/>
      <p:bldP spid="3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428604"/>
            <a:ext cx="4071965" cy="487363"/>
          </a:xfrm>
        </p:spPr>
        <p:txBody>
          <a:bodyPr/>
          <a:lstStyle/>
          <a:p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Devolución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de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Mercadería</a:t>
            </a:r>
            <a:endParaRPr lang="en-US" dirty="0"/>
          </a:p>
        </p:txBody>
      </p:sp>
      <p:pic>
        <p:nvPicPr>
          <p:cNvPr id="11" name="Picture 23" descr="C:\Users\Nino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  <p:graphicFrame>
        <p:nvGraphicFramePr>
          <p:cNvPr id="5" name="3 Gráfico"/>
          <p:cNvGraphicFramePr/>
          <p:nvPr/>
        </p:nvGraphicFramePr>
        <p:xfrm>
          <a:off x="285720" y="1571612"/>
          <a:ext cx="8572560" cy="4572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Contenido</a:t>
            </a:r>
            <a:endParaRPr 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04974" y="2424106"/>
            <a:ext cx="762000" cy="665162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04974" y="3338506"/>
            <a:ext cx="762000" cy="665162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14574" y="3033706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643174" y="2500306"/>
            <a:ext cx="186301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/>
              <a:t>Introducción</a:t>
            </a:r>
            <a:endParaRPr lang="en-US" sz="2400" dirty="0"/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00737" y="2522531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chemeClr val="bg1"/>
                </a:solidFill>
              </a:rPr>
              <a:t>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14574" y="3948106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2643174" y="3414706"/>
            <a:ext cx="271901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/>
              <a:t>Análisis</a:t>
            </a:r>
            <a:r>
              <a:rPr lang="en-US" sz="2400" dirty="0" smtClean="0"/>
              <a:t> de </a:t>
            </a:r>
            <a:r>
              <a:rPr lang="en-US" sz="2400" dirty="0" err="1" smtClean="0"/>
              <a:t>Costos</a:t>
            </a:r>
            <a:endParaRPr lang="en-US" sz="2400" dirty="0"/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00737" y="3436931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chemeClr val="bg1"/>
                </a:solidFill>
              </a:rPr>
              <a:t>3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804974" y="4230681"/>
            <a:ext cx="762000" cy="665162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804974" y="5145081"/>
            <a:ext cx="762000" cy="665162"/>
            <a:chOff x="3174" y="2656"/>
            <a:chExt cx="1549" cy="1351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8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14574" y="4840281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643174" y="4306881"/>
            <a:ext cx="30444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/>
              <a:t>Propuesta</a:t>
            </a:r>
            <a:r>
              <a:rPr lang="en-US" sz="2400" dirty="0" smtClean="0"/>
              <a:t> de </a:t>
            </a:r>
            <a:r>
              <a:rPr lang="en-US" sz="2400" dirty="0" err="1" smtClean="0"/>
              <a:t>Mejora</a:t>
            </a:r>
            <a:endParaRPr lang="en-US" sz="2400" dirty="0"/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00737" y="4329106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chemeClr val="bg1"/>
                </a:solidFill>
              </a:rPr>
              <a:t>4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14574" y="5754681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2643174" y="5221281"/>
            <a:ext cx="432842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/>
              <a:t>Análisis</a:t>
            </a:r>
            <a:r>
              <a:rPr lang="en-US" sz="2400" dirty="0" smtClean="0"/>
              <a:t> de </a:t>
            </a:r>
            <a:r>
              <a:rPr lang="en-US" sz="2400" dirty="0" err="1" smtClean="0"/>
              <a:t>Costos</a:t>
            </a:r>
            <a:r>
              <a:rPr lang="en-US" sz="2400" dirty="0" smtClean="0"/>
              <a:t> con </a:t>
            </a:r>
            <a:r>
              <a:rPr lang="en-US" sz="2400" dirty="0" err="1" smtClean="0"/>
              <a:t>Mejora</a:t>
            </a:r>
            <a:endParaRPr lang="en-US" sz="2400" dirty="0"/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00737" y="5243506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chemeClr val="bg1"/>
                </a:solidFill>
              </a:rPr>
              <a:t>5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34" name="Picture 23" descr="C:\Users\Nino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  <p:sp>
        <p:nvSpPr>
          <p:cNvPr id="39" name="Line 11"/>
          <p:cNvSpPr>
            <a:spLocks noChangeShapeType="1"/>
          </p:cNvSpPr>
          <p:nvPr/>
        </p:nvSpPr>
        <p:spPr bwMode="auto">
          <a:xfrm>
            <a:off x="2395518" y="2181212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2624118" y="1647812"/>
            <a:ext cx="369524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Investigación de Mercado</a:t>
            </a:r>
            <a:endParaRPr lang="en-US" sz="2400" dirty="0"/>
          </a:p>
        </p:txBody>
      </p: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1785918" y="1571612"/>
            <a:ext cx="762000" cy="665162"/>
            <a:chOff x="3174" y="2656"/>
            <a:chExt cx="1549" cy="1351"/>
          </a:xfrm>
        </p:grpSpPr>
        <p:sp>
          <p:nvSpPr>
            <p:cNvPr id="4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sp>
        <p:nvSpPr>
          <p:cNvPr id="45" name="Text Box 13"/>
          <p:cNvSpPr txBox="1">
            <a:spLocks noChangeArrowheads="1"/>
          </p:cNvSpPr>
          <p:nvPr/>
        </p:nvSpPr>
        <p:spPr bwMode="gray">
          <a:xfrm>
            <a:off x="2000232" y="17144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098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Propuestas</a:t>
            </a:r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de </a:t>
            </a:r>
            <a:r>
              <a:rPr lang="en-US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Mejora</a:t>
            </a:r>
            <a:endParaRPr 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5539" name="Freeform 3"/>
          <p:cNvSpPr>
            <a:spLocks noEditPoints="1"/>
          </p:cNvSpPr>
          <p:nvPr/>
        </p:nvSpPr>
        <p:spPr bwMode="gray">
          <a:xfrm>
            <a:off x="1219200" y="1905000"/>
            <a:ext cx="5943600" cy="4038600"/>
          </a:xfrm>
          <a:custGeom>
            <a:avLst/>
            <a:gdLst/>
            <a:ahLst/>
            <a:cxnLst>
              <a:cxn ang="0">
                <a:pos x="1092" y="50"/>
              </a:cxn>
              <a:cxn ang="0">
                <a:pos x="822" y="168"/>
              </a:cxn>
              <a:cxn ang="0">
                <a:pos x="594" y="300"/>
              </a:cxn>
              <a:cxn ang="0">
                <a:pos x="406" y="446"/>
              </a:cxn>
              <a:cxn ang="0">
                <a:pos x="254" y="604"/>
              </a:cxn>
              <a:cxn ang="0">
                <a:pos x="140" y="772"/>
              </a:cxn>
              <a:cxn ang="0">
                <a:pos x="60" y="944"/>
              </a:cxn>
              <a:cxn ang="0">
                <a:pos x="14" y="1122"/>
              </a:cxn>
              <a:cxn ang="0">
                <a:pos x="0" y="1300"/>
              </a:cxn>
              <a:cxn ang="0">
                <a:pos x="18" y="1476"/>
              </a:cxn>
              <a:cxn ang="0">
                <a:pos x="64" y="1650"/>
              </a:cxn>
              <a:cxn ang="0">
                <a:pos x="138" y="1818"/>
              </a:cxn>
              <a:cxn ang="0">
                <a:pos x="238" y="1978"/>
              </a:cxn>
              <a:cxn ang="0">
                <a:pos x="364" y="2126"/>
              </a:cxn>
              <a:cxn ang="0">
                <a:pos x="512" y="2262"/>
              </a:cxn>
              <a:cxn ang="0">
                <a:pos x="684" y="2382"/>
              </a:cxn>
              <a:cxn ang="0">
                <a:pos x="874" y="2484"/>
              </a:cxn>
              <a:cxn ang="0">
                <a:pos x="1086" y="2564"/>
              </a:cxn>
              <a:cxn ang="0">
                <a:pos x="1314" y="2622"/>
              </a:cxn>
              <a:cxn ang="0">
                <a:pos x="1558" y="2654"/>
              </a:cxn>
              <a:cxn ang="0">
                <a:pos x="1818" y="2658"/>
              </a:cxn>
              <a:cxn ang="0">
                <a:pos x="2090" y="2632"/>
              </a:cxn>
              <a:cxn ang="0">
                <a:pos x="2374" y="2574"/>
              </a:cxn>
              <a:cxn ang="0">
                <a:pos x="2544" y="2912"/>
              </a:cxn>
              <a:cxn ang="0">
                <a:pos x="1868" y="1552"/>
              </a:cxn>
              <a:cxn ang="0">
                <a:pos x="1956" y="1914"/>
              </a:cxn>
              <a:cxn ang="0">
                <a:pos x="1788" y="1936"/>
              </a:cxn>
              <a:cxn ang="0">
                <a:pos x="1616" y="1934"/>
              </a:cxn>
              <a:cxn ang="0">
                <a:pos x="1442" y="1912"/>
              </a:cxn>
              <a:cxn ang="0">
                <a:pos x="1272" y="1872"/>
              </a:cxn>
              <a:cxn ang="0">
                <a:pos x="1108" y="1812"/>
              </a:cxn>
              <a:cxn ang="0">
                <a:pos x="952" y="1736"/>
              </a:cxn>
              <a:cxn ang="0">
                <a:pos x="810" y="1646"/>
              </a:cxn>
              <a:cxn ang="0">
                <a:pos x="684" y="1542"/>
              </a:cxn>
              <a:cxn ang="0">
                <a:pos x="578" y="1428"/>
              </a:cxn>
              <a:cxn ang="0">
                <a:pos x="494" y="1304"/>
              </a:cxn>
              <a:cxn ang="0">
                <a:pos x="438" y="1170"/>
              </a:cxn>
              <a:cxn ang="0">
                <a:pos x="410" y="1032"/>
              </a:cxn>
              <a:cxn ang="0">
                <a:pos x="416" y="888"/>
              </a:cxn>
              <a:cxn ang="0">
                <a:pos x="460" y="742"/>
              </a:cxn>
              <a:cxn ang="0">
                <a:pos x="544" y="592"/>
              </a:cxn>
              <a:cxn ang="0">
                <a:pos x="670" y="444"/>
              </a:cxn>
              <a:cxn ang="0">
                <a:pos x="844" y="298"/>
              </a:cxn>
              <a:cxn ang="0">
                <a:pos x="1070" y="154"/>
              </a:cxn>
              <a:cxn ang="0">
                <a:pos x="1348" y="16"/>
              </a:cxn>
              <a:cxn ang="0">
                <a:pos x="1244" y="0"/>
              </a:cxn>
              <a:cxn ang="0">
                <a:pos x="2820" y="1934"/>
              </a:cxn>
              <a:cxn ang="0">
                <a:pos x="2820" y="1934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hlink"/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  <a:effectLst>
            <a:outerShdw dist="206741" dir="8249373" algn="ctr" rotWithShape="0">
              <a:srgbClr val="C1D1D3">
                <a:alpha val="50000"/>
              </a:srgbClr>
            </a:outerShdw>
          </a:effectLst>
        </p:spPr>
        <p:txBody>
          <a:bodyPr/>
          <a:lstStyle/>
          <a:p>
            <a:endParaRPr lang="es-AR"/>
          </a:p>
        </p:txBody>
      </p:sp>
      <p:sp>
        <p:nvSpPr>
          <p:cNvPr id="65568" name="Text Box 32"/>
          <p:cNvSpPr txBox="1">
            <a:spLocks noChangeArrowheads="1"/>
          </p:cNvSpPr>
          <p:nvPr/>
        </p:nvSpPr>
        <p:spPr bwMode="auto">
          <a:xfrm>
            <a:off x="5867400" y="3505200"/>
            <a:ext cx="2667000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Mejora</a:t>
            </a:r>
            <a:r>
              <a:rPr 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de la </a:t>
            </a:r>
            <a:r>
              <a:rPr lang="en-US" sz="28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Calidad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65570" name="Oval 34"/>
          <p:cNvSpPr>
            <a:spLocks noChangeArrowheads="1"/>
          </p:cNvSpPr>
          <p:nvPr/>
        </p:nvSpPr>
        <p:spPr bwMode="gray">
          <a:xfrm rot="-723406">
            <a:off x="3316288" y="4972050"/>
            <a:ext cx="1438275" cy="666750"/>
          </a:xfrm>
          <a:prstGeom prst="ellipse">
            <a:avLst/>
          </a:prstGeom>
          <a:solidFill>
            <a:srgbClr val="0F2145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5571" name="Oval 35"/>
          <p:cNvSpPr>
            <a:spLocks noChangeArrowheads="1"/>
          </p:cNvSpPr>
          <p:nvPr/>
        </p:nvSpPr>
        <p:spPr bwMode="gray">
          <a:xfrm>
            <a:off x="3248025" y="3752850"/>
            <a:ext cx="1704975" cy="1706563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65572" name="Oval 36"/>
          <p:cNvSpPr>
            <a:spLocks noChangeArrowheads="1"/>
          </p:cNvSpPr>
          <p:nvPr/>
        </p:nvSpPr>
        <p:spPr bwMode="gray">
          <a:xfrm>
            <a:off x="3268663" y="3762375"/>
            <a:ext cx="1665287" cy="1663700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65573" name="Oval 37"/>
          <p:cNvSpPr>
            <a:spLocks noChangeArrowheads="1"/>
          </p:cNvSpPr>
          <p:nvPr/>
        </p:nvSpPr>
        <p:spPr bwMode="gray">
          <a:xfrm>
            <a:off x="3286125" y="3778250"/>
            <a:ext cx="1584325" cy="1555750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65574" name="Oval 38"/>
          <p:cNvSpPr>
            <a:spLocks noChangeArrowheads="1"/>
          </p:cNvSpPr>
          <p:nvPr/>
        </p:nvSpPr>
        <p:spPr bwMode="gray">
          <a:xfrm>
            <a:off x="3378200" y="3822700"/>
            <a:ext cx="1409700" cy="1262063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65575" name="Text Box 39"/>
          <p:cNvSpPr txBox="1">
            <a:spLocks noChangeArrowheads="1"/>
          </p:cNvSpPr>
          <p:nvPr/>
        </p:nvSpPr>
        <p:spPr bwMode="gray">
          <a:xfrm>
            <a:off x="3214678" y="4286256"/>
            <a:ext cx="175561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000000"/>
                </a:solidFill>
              </a:rPr>
              <a:t>Monitoreo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</a:p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Continuo</a:t>
            </a:r>
            <a:endParaRPr lang="en-US" sz="2400" b="1" dirty="0"/>
          </a:p>
        </p:txBody>
      </p:sp>
      <p:sp>
        <p:nvSpPr>
          <p:cNvPr id="65576" name="Oval 40"/>
          <p:cNvSpPr>
            <a:spLocks noChangeArrowheads="1"/>
          </p:cNvSpPr>
          <p:nvPr/>
        </p:nvSpPr>
        <p:spPr bwMode="gray">
          <a:xfrm rot="-772996">
            <a:off x="1473200" y="4362450"/>
            <a:ext cx="1133475" cy="609600"/>
          </a:xfrm>
          <a:prstGeom prst="ellipse">
            <a:avLst/>
          </a:prstGeom>
          <a:solidFill>
            <a:srgbClr val="0F2145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grpSp>
        <p:nvGrpSpPr>
          <p:cNvPr id="65577" name="Group 41"/>
          <p:cNvGrpSpPr>
            <a:grpSpLocks/>
          </p:cNvGrpSpPr>
          <p:nvPr/>
        </p:nvGrpSpPr>
        <p:grpSpPr bwMode="auto">
          <a:xfrm>
            <a:off x="1341615" y="3371850"/>
            <a:ext cx="1446534" cy="1441450"/>
            <a:chOff x="698" y="2112"/>
            <a:chExt cx="888" cy="860"/>
          </a:xfrm>
        </p:grpSpPr>
        <p:sp>
          <p:nvSpPr>
            <p:cNvPr id="65578" name="Oval 42"/>
            <p:cNvSpPr>
              <a:spLocks noChangeArrowheads="1"/>
            </p:cNvSpPr>
            <p:nvPr/>
          </p:nvSpPr>
          <p:spPr bwMode="gray">
            <a:xfrm>
              <a:off x="732" y="2112"/>
              <a:ext cx="842" cy="86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65579" name="Oval 43"/>
            <p:cNvSpPr>
              <a:spLocks noChangeArrowheads="1"/>
            </p:cNvSpPr>
            <p:nvPr/>
          </p:nvSpPr>
          <p:spPr bwMode="gray">
            <a:xfrm>
              <a:off x="743" y="2117"/>
              <a:ext cx="821" cy="83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65580" name="Oval 44"/>
            <p:cNvSpPr>
              <a:spLocks noChangeArrowheads="1"/>
            </p:cNvSpPr>
            <p:nvPr/>
          </p:nvSpPr>
          <p:spPr bwMode="gray">
            <a:xfrm>
              <a:off x="751" y="2125"/>
              <a:ext cx="781" cy="78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65581" name="Oval 45"/>
            <p:cNvSpPr>
              <a:spLocks noChangeArrowheads="1"/>
            </p:cNvSpPr>
            <p:nvPr/>
          </p:nvSpPr>
          <p:spPr bwMode="gray">
            <a:xfrm>
              <a:off x="795" y="2147"/>
              <a:ext cx="695" cy="63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65582" name="Text Box 46"/>
            <p:cNvSpPr txBox="1">
              <a:spLocks noChangeArrowheads="1"/>
            </p:cNvSpPr>
            <p:nvPr/>
          </p:nvSpPr>
          <p:spPr bwMode="gray">
            <a:xfrm>
              <a:off x="698" y="2414"/>
              <a:ext cx="888" cy="3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srgbClr val="000000"/>
                  </a:solidFill>
                </a:rPr>
                <a:t>Mantenimiento</a:t>
              </a:r>
              <a:endParaRPr lang="en-US" sz="1400" b="1" dirty="0">
                <a:solidFill>
                  <a:srgbClr val="000000"/>
                </a:solidFill>
              </a:endParaRPr>
            </a:p>
            <a:p>
              <a:pPr algn="ctr"/>
              <a:r>
                <a:rPr lang="en-US" sz="1400" b="1" dirty="0" err="1" smtClean="0">
                  <a:solidFill>
                    <a:srgbClr val="000000"/>
                  </a:solidFill>
                </a:rPr>
                <a:t>Preventivo</a:t>
              </a:r>
              <a:endParaRPr lang="en-US" sz="1400" b="1" dirty="0"/>
            </a:p>
          </p:txBody>
        </p:sp>
      </p:grpSp>
      <p:sp>
        <p:nvSpPr>
          <p:cNvPr id="65583" name="Oval 47"/>
          <p:cNvSpPr>
            <a:spLocks noChangeArrowheads="1"/>
          </p:cNvSpPr>
          <p:nvPr/>
        </p:nvSpPr>
        <p:spPr bwMode="gray">
          <a:xfrm>
            <a:off x="1295400" y="2606675"/>
            <a:ext cx="914400" cy="533400"/>
          </a:xfrm>
          <a:prstGeom prst="ellipse">
            <a:avLst/>
          </a:prstGeom>
          <a:solidFill>
            <a:srgbClr val="0F2145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5584" name="Oval 48"/>
          <p:cNvSpPr>
            <a:spLocks noChangeArrowheads="1"/>
          </p:cNvSpPr>
          <p:nvPr/>
        </p:nvSpPr>
        <p:spPr bwMode="gray">
          <a:xfrm>
            <a:off x="1371600" y="2000250"/>
            <a:ext cx="1023938" cy="1023938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65585" name="Oval 49"/>
          <p:cNvSpPr>
            <a:spLocks noChangeArrowheads="1"/>
          </p:cNvSpPr>
          <p:nvPr/>
        </p:nvSpPr>
        <p:spPr bwMode="gray">
          <a:xfrm>
            <a:off x="1384300" y="2005013"/>
            <a:ext cx="1000125" cy="1000125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65586" name="Oval 50"/>
          <p:cNvSpPr>
            <a:spLocks noChangeArrowheads="1"/>
          </p:cNvSpPr>
          <p:nvPr/>
        </p:nvSpPr>
        <p:spPr bwMode="gray">
          <a:xfrm>
            <a:off x="1395413" y="2016125"/>
            <a:ext cx="950912" cy="933450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65587" name="Oval 51"/>
          <p:cNvSpPr>
            <a:spLocks noChangeArrowheads="1"/>
          </p:cNvSpPr>
          <p:nvPr/>
        </p:nvSpPr>
        <p:spPr bwMode="gray">
          <a:xfrm>
            <a:off x="1449388" y="2041525"/>
            <a:ext cx="847725" cy="757238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65588" name="Text Box 52"/>
          <p:cNvSpPr txBox="1">
            <a:spLocks noChangeArrowheads="1"/>
          </p:cNvSpPr>
          <p:nvPr/>
        </p:nvSpPr>
        <p:spPr bwMode="gray">
          <a:xfrm>
            <a:off x="1214414" y="2285992"/>
            <a:ext cx="126989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000000"/>
                </a:solidFill>
              </a:rPr>
              <a:t>Visita</a:t>
            </a:r>
            <a:r>
              <a:rPr lang="en-US" sz="1400" b="1" dirty="0" smtClean="0">
                <a:solidFill>
                  <a:srgbClr val="000000"/>
                </a:solidFill>
              </a:rPr>
              <a:t> a</a:t>
            </a:r>
          </a:p>
          <a:p>
            <a:pPr algn="ctr"/>
            <a:r>
              <a:rPr lang="en-US" sz="1400" b="1" dirty="0" err="1" smtClean="0">
                <a:solidFill>
                  <a:srgbClr val="000000"/>
                </a:solidFill>
              </a:rPr>
              <a:t>Proveedores</a:t>
            </a:r>
            <a:endParaRPr lang="en-US" sz="1400" dirty="0"/>
          </a:p>
        </p:txBody>
      </p:sp>
      <p:sp>
        <p:nvSpPr>
          <p:cNvPr id="65589" name="Oval 53"/>
          <p:cNvSpPr>
            <a:spLocks noChangeArrowheads="1"/>
          </p:cNvSpPr>
          <p:nvPr/>
        </p:nvSpPr>
        <p:spPr bwMode="gray">
          <a:xfrm>
            <a:off x="2562225" y="2076450"/>
            <a:ext cx="685800" cy="228600"/>
          </a:xfrm>
          <a:prstGeom prst="ellipse">
            <a:avLst/>
          </a:prstGeom>
          <a:solidFill>
            <a:srgbClr val="0F2145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5590" name="Oval 54"/>
          <p:cNvSpPr>
            <a:spLocks noChangeArrowheads="1"/>
          </p:cNvSpPr>
          <p:nvPr/>
        </p:nvSpPr>
        <p:spPr bwMode="gray">
          <a:xfrm>
            <a:off x="2684463" y="1543050"/>
            <a:ext cx="682625" cy="682625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65591" name="Oval 55"/>
          <p:cNvSpPr>
            <a:spLocks noChangeArrowheads="1"/>
          </p:cNvSpPr>
          <p:nvPr/>
        </p:nvSpPr>
        <p:spPr bwMode="gray">
          <a:xfrm>
            <a:off x="2693988" y="1546225"/>
            <a:ext cx="665162" cy="666750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65592" name="Oval 56"/>
          <p:cNvSpPr>
            <a:spLocks noChangeArrowheads="1"/>
          </p:cNvSpPr>
          <p:nvPr/>
        </p:nvSpPr>
        <p:spPr bwMode="gray">
          <a:xfrm>
            <a:off x="2700338" y="1552575"/>
            <a:ext cx="633412" cy="622300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65593" name="Oval 57"/>
          <p:cNvSpPr>
            <a:spLocks noChangeArrowheads="1"/>
          </p:cNvSpPr>
          <p:nvPr/>
        </p:nvSpPr>
        <p:spPr bwMode="gray">
          <a:xfrm>
            <a:off x="2736850" y="1571625"/>
            <a:ext cx="563563" cy="503238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s-AR"/>
          </a:p>
        </p:txBody>
      </p:sp>
      <p:sp>
        <p:nvSpPr>
          <p:cNvPr id="65594" name="Text Box 58"/>
          <p:cNvSpPr txBox="1">
            <a:spLocks noChangeArrowheads="1"/>
          </p:cNvSpPr>
          <p:nvPr/>
        </p:nvSpPr>
        <p:spPr bwMode="gray">
          <a:xfrm>
            <a:off x="2571736" y="1571612"/>
            <a:ext cx="859531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000000"/>
                </a:solidFill>
              </a:rPr>
              <a:t>Capa</a:t>
            </a:r>
            <a:r>
              <a:rPr lang="en-US" sz="1400" b="1" dirty="0" smtClean="0">
                <a:solidFill>
                  <a:srgbClr val="000000"/>
                </a:solidFill>
              </a:rPr>
              <a:t>-</a:t>
            </a:r>
          </a:p>
          <a:p>
            <a:pPr algn="ctr"/>
            <a:r>
              <a:rPr lang="en-US" sz="1400" b="1" dirty="0" err="1" smtClean="0">
                <a:solidFill>
                  <a:srgbClr val="000000"/>
                </a:solidFill>
              </a:rPr>
              <a:t>citación</a:t>
            </a:r>
            <a:endParaRPr lang="en-US" dirty="0"/>
          </a:p>
        </p:txBody>
      </p:sp>
      <p:pic>
        <p:nvPicPr>
          <p:cNvPr id="32" name="Picture 23" descr="C:\Users\Nino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5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5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5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5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5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5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5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6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0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0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6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1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6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6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animBg="1"/>
      <p:bldP spid="65568" grpId="0"/>
      <p:bldP spid="65570" grpId="0" animBg="1"/>
      <p:bldP spid="65571" grpId="0" animBg="1"/>
      <p:bldP spid="65572" grpId="0" animBg="1"/>
      <p:bldP spid="65573" grpId="0" animBg="1"/>
      <p:bldP spid="65574" grpId="0" animBg="1"/>
      <p:bldP spid="65575" grpId="0"/>
      <p:bldP spid="65576" grpId="0" animBg="1"/>
      <p:bldP spid="65583" grpId="0" animBg="1"/>
      <p:bldP spid="65584" grpId="0" animBg="1"/>
      <p:bldP spid="65585" grpId="0" animBg="1"/>
      <p:bldP spid="65586" grpId="0" animBg="1"/>
      <p:bldP spid="65587" grpId="0" animBg="1"/>
      <p:bldP spid="65588" grpId="0"/>
      <p:bldP spid="65589" grpId="0" animBg="1"/>
      <p:bldP spid="65590" grpId="0" animBg="1"/>
      <p:bldP spid="65591" grpId="0" animBg="1"/>
      <p:bldP spid="65592" grpId="0" animBg="1"/>
      <p:bldP spid="65593" grpId="0" animBg="1"/>
      <p:bldP spid="6559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Contenido</a:t>
            </a:r>
            <a:endParaRPr 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04974" y="2424106"/>
            <a:ext cx="762000" cy="665162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04974" y="3338506"/>
            <a:ext cx="762000" cy="665162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14574" y="3033706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643174" y="2500306"/>
            <a:ext cx="186301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/>
              <a:t>Introducción</a:t>
            </a:r>
            <a:endParaRPr lang="en-US" sz="2400" dirty="0"/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00737" y="2522531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chemeClr val="bg1"/>
                </a:solidFill>
              </a:rPr>
              <a:t>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14574" y="3948106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2643174" y="3414706"/>
            <a:ext cx="271901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/>
              <a:t>Análisis</a:t>
            </a:r>
            <a:r>
              <a:rPr lang="en-US" sz="2400" dirty="0" smtClean="0"/>
              <a:t> de </a:t>
            </a:r>
            <a:r>
              <a:rPr lang="en-US" sz="2400" dirty="0" err="1" smtClean="0"/>
              <a:t>Costos</a:t>
            </a:r>
            <a:endParaRPr lang="en-US" sz="2400" dirty="0"/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00737" y="3436931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chemeClr val="bg1"/>
                </a:solidFill>
              </a:rPr>
              <a:t>3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804974" y="4230681"/>
            <a:ext cx="762000" cy="665162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804974" y="5145081"/>
            <a:ext cx="762000" cy="665162"/>
            <a:chOff x="3174" y="2656"/>
            <a:chExt cx="1549" cy="1351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8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14574" y="4840281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643174" y="4306881"/>
            <a:ext cx="30444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/>
              <a:t>Propuesta</a:t>
            </a:r>
            <a:r>
              <a:rPr lang="en-US" sz="2400" dirty="0" smtClean="0"/>
              <a:t> de </a:t>
            </a:r>
            <a:r>
              <a:rPr lang="en-US" sz="2400" dirty="0" err="1" smtClean="0"/>
              <a:t>Mejora</a:t>
            </a:r>
            <a:endParaRPr lang="en-US" sz="2400" dirty="0"/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00737" y="4329106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chemeClr val="bg1"/>
                </a:solidFill>
              </a:rPr>
              <a:t>4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14574" y="5754681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2643174" y="5221281"/>
            <a:ext cx="432842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/>
              <a:t>Análisis</a:t>
            </a:r>
            <a:r>
              <a:rPr lang="en-US" sz="2400" dirty="0" smtClean="0"/>
              <a:t> de </a:t>
            </a:r>
            <a:r>
              <a:rPr lang="en-US" sz="2400" dirty="0" err="1" smtClean="0"/>
              <a:t>Costos</a:t>
            </a:r>
            <a:r>
              <a:rPr lang="en-US" sz="2400" dirty="0" smtClean="0"/>
              <a:t> con </a:t>
            </a:r>
            <a:r>
              <a:rPr lang="en-US" sz="2400" dirty="0" err="1" smtClean="0"/>
              <a:t>Mejora</a:t>
            </a:r>
            <a:endParaRPr lang="en-US" sz="2400" dirty="0"/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00737" y="5243506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chemeClr val="bg1"/>
                </a:solidFill>
              </a:rPr>
              <a:t>5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34" name="Picture 23" descr="C:\Users\Nino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  <p:sp>
        <p:nvSpPr>
          <p:cNvPr id="39" name="Line 11"/>
          <p:cNvSpPr>
            <a:spLocks noChangeShapeType="1"/>
          </p:cNvSpPr>
          <p:nvPr/>
        </p:nvSpPr>
        <p:spPr bwMode="auto">
          <a:xfrm>
            <a:off x="2395518" y="2181212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2624118" y="1647812"/>
            <a:ext cx="369524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Investigación de Mercado</a:t>
            </a:r>
            <a:endParaRPr lang="en-US" sz="2400" dirty="0"/>
          </a:p>
        </p:txBody>
      </p: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1785918" y="1571612"/>
            <a:ext cx="762000" cy="665162"/>
            <a:chOff x="3174" y="2656"/>
            <a:chExt cx="1549" cy="1351"/>
          </a:xfrm>
        </p:grpSpPr>
        <p:sp>
          <p:nvSpPr>
            <p:cNvPr id="4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sp>
        <p:nvSpPr>
          <p:cNvPr id="45" name="Text Box 13"/>
          <p:cNvSpPr txBox="1">
            <a:spLocks noChangeArrowheads="1"/>
          </p:cNvSpPr>
          <p:nvPr/>
        </p:nvSpPr>
        <p:spPr bwMode="gray">
          <a:xfrm>
            <a:off x="2000232" y="17144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Contenido</a:t>
            </a:r>
            <a:endParaRPr 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04974" y="2424106"/>
            <a:ext cx="762000" cy="665162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04974" y="3338506"/>
            <a:ext cx="762000" cy="665162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14574" y="3033706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643174" y="2500306"/>
            <a:ext cx="186301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/>
              <a:t>Introducción</a:t>
            </a:r>
            <a:endParaRPr lang="en-US" sz="2400" dirty="0"/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00737" y="2522531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chemeClr val="bg1"/>
                </a:solidFill>
              </a:rPr>
              <a:t>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14574" y="3948106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2643174" y="3414706"/>
            <a:ext cx="271901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/>
              <a:t>Análisis</a:t>
            </a:r>
            <a:r>
              <a:rPr lang="en-US" sz="2400" dirty="0" smtClean="0"/>
              <a:t> de </a:t>
            </a:r>
            <a:r>
              <a:rPr lang="en-US" sz="2400" dirty="0" err="1" smtClean="0"/>
              <a:t>Costos</a:t>
            </a:r>
            <a:endParaRPr lang="en-US" sz="2400" dirty="0"/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00737" y="3436931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chemeClr val="bg1"/>
                </a:solidFill>
              </a:rPr>
              <a:t>3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804974" y="4230681"/>
            <a:ext cx="762000" cy="665162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804974" y="5145081"/>
            <a:ext cx="762000" cy="665162"/>
            <a:chOff x="3174" y="2656"/>
            <a:chExt cx="1549" cy="1351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8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14574" y="4840281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643174" y="4306881"/>
            <a:ext cx="30444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/>
              <a:t>Propuesta</a:t>
            </a:r>
            <a:r>
              <a:rPr lang="en-US" sz="2400" dirty="0" smtClean="0"/>
              <a:t> de </a:t>
            </a:r>
            <a:r>
              <a:rPr lang="en-US" sz="2400" dirty="0" err="1" smtClean="0"/>
              <a:t>Mejora</a:t>
            </a:r>
            <a:endParaRPr lang="en-US" sz="2400" dirty="0"/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00737" y="4329106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chemeClr val="bg1"/>
                </a:solidFill>
              </a:rPr>
              <a:t>4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14574" y="5754681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2643174" y="5221281"/>
            <a:ext cx="432842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/>
              <a:t>Análisis</a:t>
            </a:r>
            <a:r>
              <a:rPr lang="en-US" sz="2400" dirty="0" smtClean="0"/>
              <a:t> de </a:t>
            </a:r>
            <a:r>
              <a:rPr lang="en-US" sz="2400" dirty="0" err="1" smtClean="0"/>
              <a:t>Costos</a:t>
            </a:r>
            <a:r>
              <a:rPr lang="en-US" sz="2400" dirty="0" smtClean="0"/>
              <a:t> con </a:t>
            </a:r>
            <a:r>
              <a:rPr lang="en-US" sz="2400" dirty="0" err="1" smtClean="0"/>
              <a:t>Mejora</a:t>
            </a:r>
            <a:endParaRPr lang="en-US" sz="2400" dirty="0"/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00737" y="5243506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chemeClr val="bg1"/>
                </a:solidFill>
              </a:rPr>
              <a:t>5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34" name="Picture 23" descr="C:\Users\Nino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  <p:sp>
        <p:nvSpPr>
          <p:cNvPr id="39" name="Line 11"/>
          <p:cNvSpPr>
            <a:spLocks noChangeShapeType="1"/>
          </p:cNvSpPr>
          <p:nvPr/>
        </p:nvSpPr>
        <p:spPr bwMode="auto">
          <a:xfrm>
            <a:off x="2395518" y="2181212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2624118" y="1647812"/>
            <a:ext cx="369524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Investigación de Mercado</a:t>
            </a:r>
            <a:endParaRPr lang="en-US" sz="2400" dirty="0"/>
          </a:p>
        </p:txBody>
      </p: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1785918" y="1571612"/>
            <a:ext cx="762000" cy="665162"/>
            <a:chOff x="3174" y="2656"/>
            <a:chExt cx="1549" cy="1351"/>
          </a:xfrm>
        </p:grpSpPr>
        <p:sp>
          <p:nvSpPr>
            <p:cNvPr id="4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sp>
        <p:nvSpPr>
          <p:cNvPr id="45" name="Text Box 13"/>
          <p:cNvSpPr txBox="1">
            <a:spLocks noChangeArrowheads="1"/>
          </p:cNvSpPr>
          <p:nvPr/>
        </p:nvSpPr>
        <p:spPr bwMode="gray">
          <a:xfrm>
            <a:off x="2000232" y="17144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098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Análisis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de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Costos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de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Mejora</a:t>
            </a:r>
            <a:endParaRPr lang="en-US" sz="2800" dirty="0"/>
          </a:p>
        </p:txBody>
      </p:sp>
      <p:sp>
        <p:nvSpPr>
          <p:cNvPr id="48131" name="AutoShape 3"/>
          <p:cNvSpPr>
            <a:spLocks noChangeArrowheads="1"/>
          </p:cNvSpPr>
          <p:nvPr/>
        </p:nvSpPr>
        <p:spPr bwMode="gray">
          <a:xfrm>
            <a:off x="457200" y="1447800"/>
            <a:ext cx="5715000" cy="4495800"/>
          </a:xfrm>
          <a:prstGeom prst="rightArrow">
            <a:avLst>
              <a:gd name="adj1" fmla="val 79306"/>
              <a:gd name="adj2" fmla="val 31485"/>
            </a:avLst>
          </a:prstGeom>
          <a:gradFill rotWithShape="1">
            <a:gsLst>
              <a:gs pos="0">
                <a:srgbClr val="C0C0C0">
                  <a:gamma/>
                  <a:tint val="0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blackWhite">
          <a:xfrm>
            <a:off x="685800" y="20574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4800" b="1" dirty="0" smtClean="0">
                <a:solidFill>
                  <a:schemeClr val="bg1"/>
                </a:solidFill>
              </a:rPr>
              <a:t>Service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48133" name="AutoShape 5"/>
          <p:cNvSpPr>
            <a:spLocks noChangeArrowheads="1"/>
          </p:cNvSpPr>
          <p:nvPr/>
        </p:nvSpPr>
        <p:spPr bwMode="blackWhite">
          <a:xfrm>
            <a:off x="685800" y="32004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shade val="46275"/>
                  <a:invGamma/>
                </a:srgb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 dirty="0" err="1" smtClean="0">
                <a:solidFill>
                  <a:schemeClr val="bg1"/>
                </a:solidFill>
              </a:rPr>
              <a:t>Costo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Mensual</a:t>
            </a:r>
            <a:r>
              <a:rPr lang="en-US" sz="2000" b="1" dirty="0" smtClean="0">
                <a:solidFill>
                  <a:schemeClr val="bg1"/>
                </a:solidFill>
              </a:rPr>
              <a:t>: $ 250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8134" name="AutoShape 6"/>
          <p:cNvSpPr>
            <a:spLocks noChangeArrowheads="1"/>
          </p:cNvSpPr>
          <p:nvPr/>
        </p:nvSpPr>
        <p:spPr bwMode="blackWhite">
          <a:xfrm>
            <a:off x="685800" y="43434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s-ES" sz="1600" dirty="0">
                <a:solidFill>
                  <a:schemeClr val="bg1"/>
                </a:solidFill>
              </a:rPr>
              <a:t>La prevención de las fallas en las máquinas </a:t>
            </a:r>
            <a:endParaRPr lang="es-ES" sz="1600" dirty="0" smtClean="0">
              <a:solidFill>
                <a:schemeClr val="bg1"/>
              </a:solidFill>
            </a:endParaRPr>
          </a:p>
          <a:p>
            <a:pPr algn="ctr" eaLnBrk="0" hangingPunct="0"/>
            <a:r>
              <a:rPr lang="es-ES" sz="1600" dirty="0" smtClean="0">
                <a:solidFill>
                  <a:schemeClr val="bg1"/>
                </a:solidFill>
              </a:rPr>
              <a:t>implica </a:t>
            </a:r>
            <a:r>
              <a:rPr lang="es-ES" sz="1600" dirty="0">
                <a:solidFill>
                  <a:schemeClr val="bg1"/>
                </a:solidFill>
              </a:rPr>
              <a:t>hacerles </a:t>
            </a:r>
            <a:r>
              <a:rPr lang="es-ES" sz="1600" dirty="0" err="1">
                <a:solidFill>
                  <a:schemeClr val="bg1"/>
                </a:solidFill>
              </a:rPr>
              <a:t>service</a:t>
            </a:r>
            <a:r>
              <a:rPr lang="es-ES" sz="1600" dirty="0">
                <a:solidFill>
                  <a:schemeClr val="bg1"/>
                </a:solidFill>
              </a:rPr>
              <a:t> todos los meses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8135" name="AutoShape 7"/>
          <p:cNvSpPr>
            <a:spLocks noChangeArrowheads="1"/>
          </p:cNvSpPr>
          <p:nvPr/>
        </p:nvSpPr>
        <p:spPr bwMode="auto">
          <a:xfrm>
            <a:off x="5943600" y="3048000"/>
            <a:ext cx="2514600" cy="1295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Mantenimiento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Preventivo</a:t>
            </a: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0" name="Picture 23" descr="C:\Users\Nino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animBg="1"/>
      <p:bldP spid="48133" grpId="0" animBg="1"/>
      <p:bldP spid="48134" grpId="0" animBg="1"/>
      <p:bldP spid="4813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Gastos</a:t>
            </a:r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Varios</a:t>
            </a:r>
            <a:endParaRPr lang="en-US" sz="2000" dirty="0"/>
          </a:p>
        </p:txBody>
      </p:sp>
      <p:sp>
        <p:nvSpPr>
          <p:cNvPr id="49157" name="Oval 5"/>
          <p:cNvSpPr>
            <a:spLocks noChangeArrowheads="1"/>
          </p:cNvSpPr>
          <p:nvPr/>
        </p:nvSpPr>
        <p:spPr bwMode="gray">
          <a:xfrm>
            <a:off x="6227763" y="2057400"/>
            <a:ext cx="2160587" cy="2160588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gray">
          <a:xfrm>
            <a:off x="6227763" y="2057400"/>
            <a:ext cx="2160587" cy="2160588"/>
          </a:xfrm>
          <a:prstGeom prst="ellipse">
            <a:avLst/>
          </a:prstGeom>
          <a:gradFill rotWithShape="1">
            <a:gsLst>
              <a:gs pos="0">
                <a:schemeClr val="hlink">
                  <a:alpha val="32001"/>
                </a:schemeClr>
              </a:gs>
              <a:gs pos="100000">
                <a:schemeClr val="hlink">
                  <a:gamma/>
                  <a:shade val="0"/>
                  <a:invGamma/>
                  <a:alpha val="89999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49159" name="Oval 7"/>
          <p:cNvSpPr>
            <a:spLocks noChangeArrowheads="1"/>
          </p:cNvSpPr>
          <p:nvPr/>
        </p:nvSpPr>
        <p:spPr bwMode="gray">
          <a:xfrm>
            <a:off x="6369050" y="2198688"/>
            <a:ext cx="1878013" cy="1878012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s-AR"/>
          </a:p>
        </p:txBody>
      </p:sp>
      <p:sp>
        <p:nvSpPr>
          <p:cNvPr id="49160" name="Oval 8"/>
          <p:cNvSpPr>
            <a:spLocks noChangeArrowheads="1"/>
          </p:cNvSpPr>
          <p:nvPr/>
        </p:nvSpPr>
        <p:spPr bwMode="gray">
          <a:xfrm>
            <a:off x="6400800" y="2209800"/>
            <a:ext cx="1878013" cy="1878013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63529"/>
                  <a:invGamma/>
                </a:schemeClr>
              </a:gs>
              <a:gs pos="100000">
                <a:schemeClr val="hlink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s-AR"/>
          </a:p>
        </p:txBody>
      </p:sp>
      <p:sp>
        <p:nvSpPr>
          <p:cNvPr id="49161" name="Oval 9"/>
          <p:cNvSpPr>
            <a:spLocks noChangeArrowheads="1"/>
          </p:cNvSpPr>
          <p:nvPr/>
        </p:nvSpPr>
        <p:spPr bwMode="gray">
          <a:xfrm>
            <a:off x="6470650" y="2292350"/>
            <a:ext cx="1690688" cy="1690688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s-AR"/>
          </a:p>
        </p:txBody>
      </p:sp>
      <p:sp>
        <p:nvSpPr>
          <p:cNvPr id="49162" name="Oval 10"/>
          <p:cNvSpPr>
            <a:spLocks noChangeArrowheads="1"/>
          </p:cNvSpPr>
          <p:nvPr/>
        </p:nvSpPr>
        <p:spPr bwMode="gray">
          <a:xfrm>
            <a:off x="755650" y="2051050"/>
            <a:ext cx="2160588" cy="2160588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tint val="0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49163" name="Oval 11"/>
          <p:cNvSpPr>
            <a:spLocks noChangeArrowheads="1"/>
          </p:cNvSpPr>
          <p:nvPr/>
        </p:nvSpPr>
        <p:spPr bwMode="gray">
          <a:xfrm>
            <a:off x="755650" y="2051050"/>
            <a:ext cx="2160588" cy="2160588"/>
          </a:xfrm>
          <a:prstGeom prst="ellipse">
            <a:avLst/>
          </a:prstGeom>
          <a:gradFill rotWithShape="1">
            <a:gsLst>
              <a:gs pos="0">
                <a:schemeClr val="folHlink">
                  <a:alpha val="32001"/>
                </a:schemeClr>
              </a:gs>
              <a:gs pos="100000">
                <a:schemeClr val="folHlink">
                  <a:gamma/>
                  <a:shade val="0"/>
                  <a:invGamma/>
                  <a:alpha val="89999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49164" name="Oval 12"/>
          <p:cNvSpPr>
            <a:spLocks noChangeArrowheads="1"/>
          </p:cNvSpPr>
          <p:nvPr/>
        </p:nvSpPr>
        <p:spPr bwMode="gray">
          <a:xfrm>
            <a:off x="896938" y="2192338"/>
            <a:ext cx="1878012" cy="1878012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shade val="54118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s-AR"/>
          </a:p>
        </p:txBody>
      </p:sp>
      <p:sp>
        <p:nvSpPr>
          <p:cNvPr id="49165" name="Oval 13"/>
          <p:cNvSpPr>
            <a:spLocks noChangeArrowheads="1"/>
          </p:cNvSpPr>
          <p:nvPr/>
        </p:nvSpPr>
        <p:spPr bwMode="gray">
          <a:xfrm>
            <a:off x="898525" y="2195513"/>
            <a:ext cx="1878013" cy="1878012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shade val="63529"/>
                  <a:invGamma/>
                </a:schemeClr>
              </a:gs>
              <a:gs pos="100000">
                <a:schemeClr val="folHlink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s-AR"/>
          </a:p>
        </p:txBody>
      </p:sp>
      <p:sp>
        <p:nvSpPr>
          <p:cNvPr id="49166" name="Oval 14"/>
          <p:cNvSpPr>
            <a:spLocks noChangeArrowheads="1"/>
          </p:cNvSpPr>
          <p:nvPr/>
        </p:nvSpPr>
        <p:spPr bwMode="gray">
          <a:xfrm>
            <a:off x="990600" y="2286000"/>
            <a:ext cx="1690688" cy="1690688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s-AR"/>
          </a:p>
        </p:txBody>
      </p:sp>
      <p:grpSp>
        <p:nvGrpSpPr>
          <p:cNvPr id="49167" name="Group 15"/>
          <p:cNvGrpSpPr>
            <a:grpSpLocks/>
          </p:cNvGrpSpPr>
          <p:nvPr/>
        </p:nvGrpSpPr>
        <p:grpSpPr bwMode="auto">
          <a:xfrm>
            <a:off x="1017588" y="2311400"/>
            <a:ext cx="1636712" cy="1636713"/>
            <a:chOff x="4166" y="1706"/>
            <a:chExt cx="1252" cy="1252"/>
          </a:xfrm>
        </p:grpSpPr>
        <p:sp>
          <p:nvSpPr>
            <p:cNvPr id="49168" name="Oval 16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49169" name="Oval 17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49170" name="Oval 18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49171" name="Oval 19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</p:grpSp>
      <p:sp>
        <p:nvSpPr>
          <p:cNvPr id="49172" name="Oval 20"/>
          <p:cNvSpPr>
            <a:spLocks noChangeArrowheads="1"/>
          </p:cNvSpPr>
          <p:nvPr/>
        </p:nvSpPr>
        <p:spPr bwMode="gray">
          <a:xfrm>
            <a:off x="3492500" y="2057400"/>
            <a:ext cx="2160588" cy="2160588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49173" name="Oval 21"/>
          <p:cNvSpPr>
            <a:spLocks noChangeArrowheads="1"/>
          </p:cNvSpPr>
          <p:nvPr/>
        </p:nvSpPr>
        <p:spPr bwMode="gray">
          <a:xfrm>
            <a:off x="3492500" y="2057400"/>
            <a:ext cx="2160588" cy="2160588"/>
          </a:xfrm>
          <a:prstGeom prst="ellipse">
            <a:avLst/>
          </a:prstGeom>
          <a:gradFill rotWithShape="1">
            <a:gsLst>
              <a:gs pos="0">
                <a:schemeClr val="accent1">
                  <a:alpha val="32001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49174" name="Oval 22"/>
          <p:cNvSpPr>
            <a:spLocks noChangeArrowheads="1"/>
          </p:cNvSpPr>
          <p:nvPr/>
        </p:nvSpPr>
        <p:spPr bwMode="gray">
          <a:xfrm>
            <a:off x="3633788" y="2198688"/>
            <a:ext cx="1878012" cy="1878012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54118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s-AR"/>
          </a:p>
        </p:txBody>
      </p:sp>
      <p:sp>
        <p:nvSpPr>
          <p:cNvPr id="49175" name="Oval 23"/>
          <p:cNvSpPr>
            <a:spLocks noChangeArrowheads="1"/>
          </p:cNvSpPr>
          <p:nvPr/>
        </p:nvSpPr>
        <p:spPr bwMode="gray">
          <a:xfrm>
            <a:off x="3635375" y="2201863"/>
            <a:ext cx="1878013" cy="1878012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63529"/>
                  <a:invGamma/>
                </a:schemeClr>
              </a:gs>
              <a:gs pos="100000">
                <a:schemeClr val="accent1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s-AR"/>
          </a:p>
        </p:txBody>
      </p:sp>
      <p:sp>
        <p:nvSpPr>
          <p:cNvPr id="49176" name="Oval 24"/>
          <p:cNvSpPr>
            <a:spLocks noChangeArrowheads="1"/>
          </p:cNvSpPr>
          <p:nvPr/>
        </p:nvSpPr>
        <p:spPr bwMode="gray">
          <a:xfrm>
            <a:off x="3727450" y="2292350"/>
            <a:ext cx="1690688" cy="1690688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s-AR"/>
          </a:p>
        </p:txBody>
      </p:sp>
      <p:grpSp>
        <p:nvGrpSpPr>
          <p:cNvPr id="49177" name="Group 25"/>
          <p:cNvGrpSpPr>
            <a:grpSpLocks/>
          </p:cNvGrpSpPr>
          <p:nvPr/>
        </p:nvGrpSpPr>
        <p:grpSpPr bwMode="auto">
          <a:xfrm>
            <a:off x="3754438" y="2311400"/>
            <a:ext cx="1636712" cy="1636713"/>
            <a:chOff x="4166" y="1706"/>
            <a:chExt cx="1252" cy="1252"/>
          </a:xfrm>
        </p:grpSpPr>
        <p:sp>
          <p:nvSpPr>
            <p:cNvPr id="49178" name="Oval 26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49179" name="Oval 27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49180" name="Oval 28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49181" name="Oval 29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</p:grpSp>
      <p:grpSp>
        <p:nvGrpSpPr>
          <p:cNvPr id="49182" name="Group 30"/>
          <p:cNvGrpSpPr>
            <a:grpSpLocks/>
          </p:cNvGrpSpPr>
          <p:nvPr/>
        </p:nvGrpSpPr>
        <p:grpSpPr bwMode="auto">
          <a:xfrm>
            <a:off x="6500826" y="2285992"/>
            <a:ext cx="1636712" cy="1636713"/>
            <a:chOff x="4166" y="1706"/>
            <a:chExt cx="1252" cy="1252"/>
          </a:xfrm>
        </p:grpSpPr>
        <p:sp>
          <p:nvSpPr>
            <p:cNvPr id="49183" name="Oval 31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49184" name="Oval 32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49185" name="Oval 33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  <p:sp>
          <p:nvSpPr>
            <p:cNvPr id="49186" name="Oval 34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s-AR"/>
            </a:p>
          </p:txBody>
        </p:sp>
      </p:grpSp>
      <p:sp>
        <p:nvSpPr>
          <p:cNvPr id="49187" name="AutoShape 35"/>
          <p:cNvSpPr>
            <a:spLocks noChangeArrowheads="1"/>
          </p:cNvSpPr>
          <p:nvPr/>
        </p:nvSpPr>
        <p:spPr bwMode="gray">
          <a:xfrm>
            <a:off x="804863" y="4589463"/>
            <a:ext cx="2057400" cy="515937"/>
          </a:xfrm>
          <a:prstGeom prst="roundRect">
            <a:avLst>
              <a:gd name="adj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$ 1.100</a:t>
            </a: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49188" name="AutoShape 36"/>
          <p:cNvSpPr>
            <a:spLocks noChangeArrowheads="1"/>
          </p:cNvSpPr>
          <p:nvPr/>
        </p:nvSpPr>
        <p:spPr bwMode="gray">
          <a:xfrm>
            <a:off x="3538538" y="4589463"/>
            <a:ext cx="2057400" cy="515937"/>
          </a:xfrm>
          <a:prstGeom prst="roundRect">
            <a:avLst>
              <a:gd name="adj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$ 280</a:t>
            </a: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49189" name="AutoShape 37"/>
          <p:cNvSpPr>
            <a:spLocks noChangeArrowheads="1"/>
          </p:cNvSpPr>
          <p:nvPr/>
        </p:nvSpPr>
        <p:spPr bwMode="gray">
          <a:xfrm>
            <a:off x="6291263" y="4589463"/>
            <a:ext cx="2057400" cy="515937"/>
          </a:xfrm>
          <a:prstGeom prst="roundRect">
            <a:avLst>
              <a:gd name="adj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$ 1.500</a:t>
            </a: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49190" name="Text Box 38"/>
          <p:cNvSpPr txBox="1">
            <a:spLocks noChangeArrowheads="1"/>
          </p:cNvSpPr>
          <p:nvPr/>
        </p:nvSpPr>
        <p:spPr bwMode="gray">
          <a:xfrm>
            <a:off x="975677" y="2643182"/>
            <a:ext cx="1781257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 dirty="0" err="1" smtClean="0">
                <a:solidFill>
                  <a:srgbClr val="000000"/>
                </a:solidFill>
              </a:rPr>
              <a:t>Capacitación</a:t>
            </a:r>
            <a:endParaRPr lang="en-US" sz="2000" b="1" dirty="0" smtClean="0">
              <a:solidFill>
                <a:srgbClr val="000000"/>
              </a:solidFill>
            </a:endParaRPr>
          </a:p>
          <a:p>
            <a:pPr algn="ctr" eaLnBrk="0" hangingPunct="0"/>
            <a:r>
              <a:rPr lang="en-US" sz="2000" b="1" dirty="0" err="1" smtClean="0">
                <a:solidFill>
                  <a:srgbClr val="000000"/>
                </a:solidFill>
              </a:rPr>
              <a:t>Operario</a:t>
            </a:r>
            <a:endParaRPr lang="en-US" sz="2000" b="1" dirty="0" smtClean="0">
              <a:solidFill>
                <a:srgbClr val="000000"/>
              </a:solidFill>
            </a:endParaRPr>
          </a:p>
          <a:p>
            <a:pPr algn="ctr" eaLnBrk="0" hangingPunct="0"/>
            <a:r>
              <a:rPr lang="en-US" sz="2000" b="1" dirty="0" err="1" smtClean="0">
                <a:solidFill>
                  <a:srgbClr val="000000"/>
                </a:solidFill>
              </a:rPr>
              <a:t>Monitoreo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49191" name="Text Box 39"/>
          <p:cNvSpPr txBox="1">
            <a:spLocks noChangeArrowheads="1"/>
          </p:cNvSpPr>
          <p:nvPr/>
        </p:nvSpPr>
        <p:spPr bwMode="gray">
          <a:xfrm>
            <a:off x="3714744" y="2786058"/>
            <a:ext cx="1739579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 dirty="0" err="1" smtClean="0">
                <a:solidFill>
                  <a:srgbClr val="000000"/>
                </a:solidFill>
              </a:rPr>
              <a:t>Visita</a:t>
            </a:r>
            <a:r>
              <a:rPr lang="en-US" sz="2000" b="1" dirty="0" smtClean="0">
                <a:solidFill>
                  <a:srgbClr val="000000"/>
                </a:solidFill>
              </a:rPr>
              <a:t> a </a:t>
            </a:r>
          </a:p>
          <a:p>
            <a:pPr algn="ctr" eaLnBrk="0" hangingPunct="0"/>
            <a:r>
              <a:rPr lang="en-US" sz="2000" b="1" dirty="0" err="1" smtClean="0">
                <a:solidFill>
                  <a:srgbClr val="000000"/>
                </a:solidFill>
              </a:rPr>
              <a:t>Proveedores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49192" name="Text Box 40"/>
          <p:cNvSpPr txBox="1">
            <a:spLocks noChangeArrowheads="1"/>
          </p:cNvSpPr>
          <p:nvPr/>
        </p:nvSpPr>
        <p:spPr bwMode="gray">
          <a:xfrm>
            <a:off x="6286512" y="2786058"/>
            <a:ext cx="1941557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dirty="0" err="1" smtClean="0">
                <a:solidFill>
                  <a:srgbClr val="000000"/>
                </a:solidFill>
              </a:rPr>
              <a:t>Implementación</a:t>
            </a:r>
            <a:endParaRPr lang="en-US" b="1" dirty="0" smtClean="0">
              <a:solidFill>
                <a:srgbClr val="000000"/>
              </a:solidFill>
            </a:endParaRPr>
          </a:p>
          <a:p>
            <a:pPr algn="ctr" eaLnBrk="0" hangingPunct="0"/>
            <a:r>
              <a:rPr lang="en-US" b="1" dirty="0" err="1" smtClean="0">
                <a:solidFill>
                  <a:srgbClr val="000000"/>
                </a:solidFill>
              </a:rPr>
              <a:t>Monitoreo</a:t>
            </a:r>
            <a:endParaRPr lang="en-US" b="1" dirty="0" smtClean="0">
              <a:solidFill>
                <a:srgbClr val="000000"/>
              </a:solidFill>
            </a:endParaRPr>
          </a:p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Continuo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43" name="Picture 23" descr="C:\Users\Nino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  <p:sp>
        <p:nvSpPr>
          <p:cNvPr id="45" name="AutoShape 7"/>
          <p:cNvSpPr>
            <a:spLocks noChangeArrowheads="1"/>
          </p:cNvSpPr>
          <p:nvPr/>
        </p:nvSpPr>
        <p:spPr bwMode="ltGray">
          <a:xfrm>
            <a:off x="3286116" y="5572140"/>
            <a:ext cx="2286016" cy="64294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Total: $2.880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428604"/>
            <a:ext cx="4071965" cy="487363"/>
          </a:xfrm>
        </p:spPr>
        <p:txBody>
          <a:bodyPr/>
          <a:lstStyle/>
          <a:p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Distribución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de los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Costos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de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Calidad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después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de la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Mejora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  <a:endParaRPr lang="en-US" dirty="0"/>
          </a:p>
        </p:txBody>
      </p:sp>
      <p:pic>
        <p:nvPicPr>
          <p:cNvPr id="11" name="Picture 23" descr="C:\Users\Nino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14284" y="1357303"/>
          <a:ext cx="8715435" cy="4686655"/>
        </p:xfrm>
        <a:graphic>
          <a:graphicData uri="http://schemas.openxmlformats.org/drawingml/2006/table">
            <a:tbl>
              <a:tblPr/>
              <a:tblGrid>
                <a:gridCol w="1636111"/>
                <a:gridCol w="2596438"/>
                <a:gridCol w="1671679"/>
                <a:gridCol w="1502732"/>
                <a:gridCol w="132966"/>
                <a:gridCol w="1175509"/>
              </a:tblGrid>
              <a:tr h="232544">
                <a:tc>
                  <a:txBody>
                    <a:bodyPr/>
                    <a:lstStyle/>
                    <a:p>
                      <a:endParaRPr lang="es-AR" sz="1400" dirty="0">
                        <a:latin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Descripción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Cantidad por Mes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Costo Unitario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Costo Total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4757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Prevención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Mantenimiento Preventivo Máquinas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-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$ 250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$  250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  <a:tr h="232544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Monitoreo Continuo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Constante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$ 1.500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$ 1.500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232544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Visita a Proveedores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$ 70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$ 280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  <a:tr h="232544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Capacitación Operarios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$ 1.500,00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$ 3.000,00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4650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Evaluación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Inspección en Recepción de Materia Prima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Global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$ 34,08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  <a:tr h="226531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608" marR="67608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232544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Inspección de Materia Prima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2900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$ 1,46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$ 4.234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  <a:tr h="465088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Inspección General de Producto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5800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$  2,29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$ 13.282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226531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608" marR="67608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  <a:tr h="2325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Fallas Internas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Scrap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Global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$      -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232544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Retrabajo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8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$  9,58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$ 76,64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  <a:tr h="232544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Materia Prima Defectuosa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Global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$      -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232544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Rotura de Máquina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Global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$      -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  <a:tr h="226531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608" marR="67608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2325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Fallas Externas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Devolución de Mercadería 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Global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$      -</a:t>
                      </a:r>
                      <a:endParaRPr lang="es-A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  <a:tr h="232544">
                <a:tc>
                  <a:txBody>
                    <a:bodyPr/>
                    <a:lstStyle/>
                    <a:p>
                      <a:endParaRPr lang="es-AR" sz="1400">
                        <a:latin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Total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$22656,72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AR" sz="1400" dirty="0">
                        <a:latin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>
                        <a:latin typeface="Calibri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428604"/>
            <a:ext cx="4071965" cy="487363"/>
          </a:xfrm>
        </p:spPr>
        <p:txBody>
          <a:bodyPr/>
          <a:lstStyle/>
          <a:p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Porcentajes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de los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Costos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de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Calidad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después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de la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Mejora</a:t>
            </a:r>
            <a:endParaRPr lang="en-US" dirty="0"/>
          </a:p>
        </p:txBody>
      </p:sp>
      <p:pic>
        <p:nvPicPr>
          <p:cNvPr id="11" name="Picture 23" descr="C:\Users\Nino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  <p:graphicFrame>
        <p:nvGraphicFramePr>
          <p:cNvPr id="6" name="4 Gráfico"/>
          <p:cNvGraphicFramePr/>
          <p:nvPr/>
        </p:nvGraphicFramePr>
        <p:xfrm>
          <a:off x="357158" y="1857364"/>
          <a:ext cx="8429684" cy="4062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428604"/>
            <a:ext cx="4071965" cy="487363"/>
          </a:xfrm>
        </p:spPr>
        <p:txBody>
          <a:bodyPr/>
          <a:lstStyle/>
          <a:p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Comparación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de los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Costos</a:t>
            </a:r>
            <a:endParaRPr lang="en-US" dirty="0"/>
          </a:p>
        </p:txBody>
      </p:sp>
      <p:pic>
        <p:nvPicPr>
          <p:cNvPr id="11" name="Picture 23" descr="C:\Users\Nino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  <p:graphicFrame>
        <p:nvGraphicFramePr>
          <p:cNvPr id="6" name="3 Gráfico"/>
          <p:cNvGraphicFramePr/>
          <p:nvPr/>
        </p:nvGraphicFramePr>
        <p:xfrm>
          <a:off x="285720" y="1500174"/>
          <a:ext cx="8567743" cy="4572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762000" y="2286000"/>
            <a:ext cx="50292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 dirty="0" err="1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0" scaled="1"/>
                </a:gradFill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  <a:latin typeface="Verdana"/>
                <a:ea typeface="Verdana"/>
                <a:cs typeface="Verdana"/>
              </a:rPr>
              <a:t>Preguntas</a:t>
            </a:r>
            <a:r>
              <a:rPr lang="en-US" sz="54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0" scaled="1"/>
                </a:gradFill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  <a:latin typeface="Verdana"/>
                <a:ea typeface="Verdana"/>
                <a:cs typeface="Verdana"/>
              </a:rPr>
              <a:t> ?</a:t>
            </a:r>
            <a:endParaRPr lang="es-AR" sz="54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0" scaled="1"/>
              </a:gradFill>
              <a:effectLst>
                <a:outerShdw dist="71842" dir="2700000" algn="ctr" rotWithShape="0">
                  <a:schemeClr val="bg2">
                    <a:alpha val="50000"/>
                  </a:schemeClr>
                </a:outerShdw>
              </a:effectLst>
              <a:latin typeface="Verdana"/>
              <a:ea typeface="Verdana"/>
              <a:cs typeface="Verdana"/>
            </a:endParaRPr>
          </a:p>
        </p:txBody>
      </p:sp>
      <p:pic>
        <p:nvPicPr>
          <p:cNvPr id="6" name="Picture 23" descr="C:\Users\Nino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5272" y="6357958"/>
            <a:ext cx="800100" cy="500042"/>
          </a:xfrm>
          <a:prstGeom prst="rect">
            <a:avLst/>
          </a:prstGeom>
          <a:noFill/>
        </p:spPr>
      </p:pic>
      <p:sp>
        <p:nvSpPr>
          <p:cNvPr id="7" name="WordArt 3"/>
          <p:cNvSpPr>
            <a:spLocks noChangeArrowheads="1" noChangeShapeType="1" noTextEdit="1"/>
          </p:cNvSpPr>
          <p:nvPr/>
        </p:nvSpPr>
        <p:spPr bwMode="gray">
          <a:xfrm>
            <a:off x="3714744" y="5357826"/>
            <a:ext cx="50292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0" scaled="1"/>
                </a:gradFill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  <a:latin typeface="Verdana"/>
                <a:ea typeface="Verdana"/>
                <a:cs typeface="Verdana"/>
              </a:rPr>
              <a:t>Gracias!</a:t>
            </a:r>
            <a:endParaRPr lang="es-AR" sz="54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0" scaled="1"/>
              </a:gradFill>
              <a:effectLst>
                <a:outerShdw dist="71842" dir="2700000" algn="ctr" rotWithShape="0">
                  <a:schemeClr val="bg2">
                    <a:alpha val="50000"/>
                  </a:schemeClr>
                </a:outerShdw>
              </a:effectLst>
              <a:latin typeface="Verdana"/>
              <a:ea typeface="Verdana"/>
              <a:cs typeface="Verdana"/>
            </a:endParaRPr>
          </a:p>
        </p:txBody>
      </p:sp>
    </p:spTree>
  </p:cSld>
  <p:clrMapOvr>
    <a:masterClrMapping/>
  </p:clrMapOvr>
  <p:transition advClick="0" advTm="1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Contenido</a:t>
            </a:r>
            <a:endParaRPr 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04974" y="2424106"/>
            <a:ext cx="762000" cy="665162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04974" y="3338506"/>
            <a:ext cx="762000" cy="665162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14574" y="3033706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643174" y="2500306"/>
            <a:ext cx="186301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/>
              <a:t>Introducción</a:t>
            </a:r>
            <a:endParaRPr lang="en-US" sz="2400" dirty="0"/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00737" y="2522531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chemeClr val="bg1"/>
                </a:solidFill>
              </a:rPr>
              <a:t>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14574" y="3948106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2643174" y="3414706"/>
            <a:ext cx="271901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/>
              <a:t>Análisis</a:t>
            </a:r>
            <a:r>
              <a:rPr lang="en-US" sz="2400" dirty="0" smtClean="0"/>
              <a:t> de </a:t>
            </a:r>
            <a:r>
              <a:rPr lang="en-US" sz="2400" dirty="0" err="1" smtClean="0"/>
              <a:t>Costos</a:t>
            </a:r>
            <a:endParaRPr lang="en-US" sz="2400" dirty="0"/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00737" y="3436931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chemeClr val="bg1"/>
                </a:solidFill>
              </a:rPr>
              <a:t>3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804974" y="4230681"/>
            <a:ext cx="762000" cy="665162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804974" y="5145081"/>
            <a:ext cx="762000" cy="665162"/>
            <a:chOff x="3174" y="2656"/>
            <a:chExt cx="1549" cy="1351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8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14574" y="4840281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643174" y="4306881"/>
            <a:ext cx="30444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/>
              <a:t>Propuesta</a:t>
            </a:r>
            <a:r>
              <a:rPr lang="en-US" sz="2400" dirty="0" smtClean="0"/>
              <a:t> de </a:t>
            </a:r>
            <a:r>
              <a:rPr lang="en-US" sz="2400" dirty="0" err="1" smtClean="0"/>
              <a:t>Mejora</a:t>
            </a:r>
            <a:endParaRPr lang="en-US" sz="2400" dirty="0"/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00737" y="4329106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chemeClr val="bg1"/>
                </a:solidFill>
              </a:rPr>
              <a:t>4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14574" y="5754681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2643174" y="5221281"/>
            <a:ext cx="432842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/>
              <a:t>Análisis</a:t>
            </a:r>
            <a:r>
              <a:rPr lang="en-US" sz="2400" dirty="0" smtClean="0"/>
              <a:t> de </a:t>
            </a:r>
            <a:r>
              <a:rPr lang="en-US" sz="2400" dirty="0" err="1" smtClean="0"/>
              <a:t>Costos</a:t>
            </a:r>
            <a:r>
              <a:rPr lang="en-US" sz="2400" dirty="0" smtClean="0"/>
              <a:t> con </a:t>
            </a:r>
            <a:r>
              <a:rPr lang="en-US" sz="2400" dirty="0" err="1" smtClean="0"/>
              <a:t>Mejora</a:t>
            </a:r>
            <a:endParaRPr lang="en-US" sz="2400" dirty="0"/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00737" y="5243506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chemeClr val="bg1"/>
                </a:solidFill>
              </a:rPr>
              <a:t>5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34" name="Picture 23" descr="C:\Users\Nino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  <p:sp>
        <p:nvSpPr>
          <p:cNvPr id="39" name="Line 11"/>
          <p:cNvSpPr>
            <a:spLocks noChangeShapeType="1"/>
          </p:cNvSpPr>
          <p:nvPr/>
        </p:nvSpPr>
        <p:spPr bwMode="auto">
          <a:xfrm>
            <a:off x="2395518" y="2181212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1785918" y="1571612"/>
            <a:ext cx="762000" cy="665162"/>
            <a:chOff x="3174" y="2656"/>
            <a:chExt cx="1549" cy="1351"/>
          </a:xfrm>
        </p:grpSpPr>
        <p:sp>
          <p:nvSpPr>
            <p:cNvPr id="4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sp>
        <p:nvSpPr>
          <p:cNvPr id="45" name="Text Box 13"/>
          <p:cNvSpPr txBox="1">
            <a:spLocks noChangeArrowheads="1"/>
          </p:cNvSpPr>
          <p:nvPr/>
        </p:nvSpPr>
        <p:spPr bwMode="gray">
          <a:xfrm>
            <a:off x="2000232" y="17144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2624118" y="1647812"/>
            <a:ext cx="369524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Investigación de Mercado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Investigación De Mercado</a:t>
            </a:r>
            <a:endParaRPr 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0" y="1214422"/>
            <a:ext cx="8786874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s-AR" sz="2400" b="1" dirty="0">
                <a:solidFill>
                  <a:srgbClr val="000000"/>
                </a:solidFill>
              </a:rPr>
              <a:t>Una aproximación a la calidad y la seguridad en la producción animal</a:t>
            </a:r>
            <a:endParaRPr lang="en-US" sz="2400" b="1" dirty="0">
              <a:solidFill>
                <a:srgbClr val="000000"/>
              </a:solidFill>
            </a:endParaRPr>
          </a:p>
        </p:txBody>
      </p:sp>
      <p:pic>
        <p:nvPicPr>
          <p:cNvPr id="34" name="Picture 23" descr="C:\Users\Nino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  <p:pic>
        <p:nvPicPr>
          <p:cNvPr id="100354" name="Picture 2" descr="C:\Users\Nino\Desktop\1381_calidad_cerdo0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2000241"/>
            <a:ext cx="5643602" cy="4143404"/>
          </a:xfrm>
          <a:prstGeom prst="rect">
            <a:avLst/>
          </a:prstGeom>
          <a:noFill/>
        </p:spPr>
      </p:pic>
      <p:sp>
        <p:nvSpPr>
          <p:cNvPr id="33" name="32 Rectángulo"/>
          <p:cNvSpPr/>
          <p:nvPr/>
        </p:nvSpPr>
        <p:spPr>
          <a:xfrm>
            <a:off x="6072198" y="2357430"/>
            <a:ext cx="27860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000000"/>
                </a:solidFill>
              </a:rPr>
              <a:t>El sistema de gestión de la calidad esta basado en un enfoque de proceso, incluye a la Bioseguridad y dentro de esta la gestión de </a:t>
            </a:r>
            <a:r>
              <a:rPr lang="es-AR" dirty="0" smtClean="0">
                <a:solidFill>
                  <a:srgbClr val="000000"/>
                </a:solidFill>
              </a:rPr>
              <a:t>riesgos.</a:t>
            </a:r>
            <a:endParaRPr lang="es-A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Contenido</a:t>
            </a:r>
            <a:endParaRPr 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04974" y="2424106"/>
            <a:ext cx="762000" cy="665162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04974" y="3338506"/>
            <a:ext cx="762000" cy="665162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14574" y="3033706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643174" y="2500306"/>
            <a:ext cx="186301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/>
              <a:t>Introducción</a:t>
            </a:r>
            <a:endParaRPr lang="en-US" sz="2400" dirty="0"/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00737" y="2522531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chemeClr val="bg1"/>
                </a:solidFill>
              </a:rPr>
              <a:t>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14574" y="3948106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2643174" y="3414706"/>
            <a:ext cx="271901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/>
              <a:t>Análisis</a:t>
            </a:r>
            <a:r>
              <a:rPr lang="en-US" sz="2400" dirty="0" smtClean="0"/>
              <a:t> de </a:t>
            </a:r>
            <a:r>
              <a:rPr lang="en-US" sz="2400" dirty="0" err="1" smtClean="0"/>
              <a:t>Costos</a:t>
            </a:r>
            <a:endParaRPr lang="en-US" sz="2400" dirty="0"/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00737" y="3436931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chemeClr val="bg1"/>
                </a:solidFill>
              </a:rPr>
              <a:t>3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804974" y="4230681"/>
            <a:ext cx="762000" cy="665162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804974" y="5145081"/>
            <a:ext cx="762000" cy="665162"/>
            <a:chOff x="3174" y="2656"/>
            <a:chExt cx="1549" cy="1351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8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14574" y="4840281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643174" y="4306881"/>
            <a:ext cx="30444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/>
              <a:t>Propuesta</a:t>
            </a:r>
            <a:r>
              <a:rPr lang="en-US" sz="2400" dirty="0" smtClean="0"/>
              <a:t> de </a:t>
            </a:r>
            <a:r>
              <a:rPr lang="en-US" sz="2400" dirty="0" err="1" smtClean="0"/>
              <a:t>Mejora</a:t>
            </a:r>
            <a:endParaRPr lang="en-US" sz="2400" dirty="0"/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00737" y="4329106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chemeClr val="bg1"/>
                </a:solidFill>
              </a:rPr>
              <a:t>4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14574" y="5754681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2643174" y="5221281"/>
            <a:ext cx="432842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/>
              <a:t>Análisis</a:t>
            </a:r>
            <a:r>
              <a:rPr lang="en-US" sz="2400" dirty="0" smtClean="0"/>
              <a:t> de </a:t>
            </a:r>
            <a:r>
              <a:rPr lang="en-US" sz="2400" dirty="0" err="1" smtClean="0"/>
              <a:t>Costos</a:t>
            </a:r>
            <a:r>
              <a:rPr lang="en-US" sz="2400" dirty="0" smtClean="0"/>
              <a:t> con </a:t>
            </a:r>
            <a:r>
              <a:rPr lang="en-US" sz="2400" dirty="0" err="1" smtClean="0"/>
              <a:t>Mejora</a:t>
            </a:r>
            <a:endParaRPr lang="en-US" sz="2400" dirty="0"/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00737" y="5243506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chemeClr val="bg1"/>
                </a:solidFill>
              </a:rPr>
              <a:t>5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34" name="Picture 23" descr="C:\Users\Nino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  <p:sp>
        <p:nvSpPr>
          <p:cNvPr id="39" name="Line 11"/>
          <p:cNvSpPr>
            <a:spLocks noChangeShapeType="1"/>
          </p:cNvSpPr>
          <p:nvPr/>
        </p:nvSpPr>
        <p:spPr bwMode="auto">
          <a:xfrm>
            <a:off x="2395518" y="2181212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2624118" y="1647812"/>
            <a:ext cx="369524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Investigación de Mercado</a:t>
            </a:r>
            <a:endParaRPr lang="en-US" sz="2400" dirty="0"/>
          </a:p>
        </p:txBody>
      </p: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1785918" y="1571612"/>
            <a:ext cx="762000" cy="665162"/>
            <a:chOff x="3174" y="2656"/>
            <a:chExt cx="1549" cy="1351"/>
          </a:xfrm>
        </p:grpSpPr>
        <p:sp>
          <p:nvSpPr>
            <p:cNvPr id="4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sp>
        <p:nvSpPr>
          <p:cNvPr id="45" name="Text Box 13"/>
          <p:cNvSpPr txBox="1">
            <a:spLocks noChangeArrowheads="1"/>
          </p:cNvSpPr>
          <p:nvPr/>
        </p:nvSpPr>
        <p:spPr bwMode="gray">
          <a:xfrm>
            <a:off x="2000232" y="17144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097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24" y="457200"/>
            <a:ext cx="4857783" cy="487363"/>
          </a:xfrm>
        </p:spPr>
        <p:txBody>
          <a:bodyPr/>
          <a:lstStyle/>
          <a:p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Proceso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 Panel de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Instrumentos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(IP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752600"/>
            <a:ext cx="8229600" cy="5105400"/>
          </a:xfrm>
        </p:spPr>
        <p:txBody>
          <a:bodyPr/>
          <a:lstStyle/>
          <a:p>
            <a:r>
              <a:rPr lang="en-US" dirty="0" smtClean="0"/>
              <a:t> El panel de </a:t>
            </a:r>
            <a:r>
              <a:rPr lang="en-US" dirty="0" err="1" smtClean="0"/>
              <a:t>Instrumentos</a:t>
            </a:r>
            <a:r>
              <a:rPr lang="en-US" dirty="0" smtClean="0"/>
              <a:t> (IP)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parte de la </a:t>
            </a:r>
            <a:r>
              <a:rPr lang="en-US" dirty="0" err="1" smtClean="0"/>
              <a:t>cabina</a:t>
            </a:r>
            <a:r>
              <a:rPr lang="en-US" dirty="0" smtClean="0"/>
              <a:t> del </a:t>
            </a:r>
            <a:r>
              <a:rPr lang="en-US" dirty="0" err="1" smtClean="0"/>
              <a:t>automóvil</a:t>
            </a:r>
            <a:r>
              <a:rPr lang="en-US" dirty="0" smtClean="0"/>
              <a:t> en </a:t>
            </a:r>
            <a:r>
              <a:rPr lang="en-US" dirty="0" err="1" smtClean="0"/>
              <a:t>ls</a:t>
            </a:r>
            <a:r>
              <a:rPr lang="en-US" dirty="0" smtClean="0"/>
              <a:t> </a:t>
            </a:r>
            <a:r>
              <a:rPr lang="en-US" dirty="0" err="1" smtClean="0"/>
              <a:t>cual</a:t>
            </a:r>
            <a:r>
              <a:rPr lang="en-US" dirty="0" smtClean="0"/>
              <a:t> van </a:t>
            </a:r>
            <a:r>
              <a:rPr lang="en-US" dirty="0" err="1" smtClean="0"/>
              <a:t>sujetos</a:t>
            </a:r>
            <a:r>
              <a:rPr lang="en-US" dirty="0" smtClean="0"/>
              <a:t> el </a:t>
            </a:r>
            <a:r>
              <a:rPr lang="en-US" dirty="0" err="1" smtClean="0"/>
              <a:t>tacómetro</a:t>
            </a:r>
            <a:r>
              <a:rPr lang="en-US" dirty="0" smtClean="0"/>
              <a:t>, </a:t>
            </a:r>
            <a:r>
              <a:rPr lang="en-US" dirty="0" err="1" smtClean="0"/>
              <a:t>contador</a:t>
            </a:r>
            <a:r>
              <a:rPr lang="en-US" dirty="0" smtClean="0"/>
              <a:t> de </a:t>
            </a:r>
            <a:r>
              <a:rPr lang="en-US" dirty="0" err="1" smtClean="0"/>
              <a:t>revoluciones</a:t>
            </a:r>
            <a:r>
              <a:rPr lang="en-US" dirty="0" smtClean="0"/>
              <a:t>, </a:t>
            </a:r>
            <a:r>
              <a:rPr lang="en-US" dirty="0" err="1" smtClean="0"/>
              <a:t>indicador</a:t>
            </a:r>
            <a:r>
              <a:rPr lang="en-US" dirty="0" smtClean="0"/>
              <a:t> de combustible </a:t>
            </a:r>
            <a:r>
              <a:rPr lang="en-US" dirty="0" err="1" smtClean="0"/>
              <a:t>restante</a:t>
            </a:r>
            <a:r>
              <a:rPr lang="en-US" dirty="0" smtClean="0"/>
              <a:t>, </a:t>
            </a:r>
            <a:r>
              <a:rPr lang="en-US" dirty="0" err="1" smtClean="0"/>
              <a:t>temperatura</a:t>
            </a:r>
            <a:r>
              <a:rPr lang="en-US" dirty="0" smtClean="0"/>
              <a:t> exterior, </a:t>
            </a:r>
            <a:r>
              <a:rPr lang="en-US" dirty="0" err="1" smtClean="0"/>
              <a:t>indicadores</a:t>
            </a:r>
            <a:r>
              <a:rPr lang="en-US" dirty="0" smtClean="0"/>
              <a:t> de </a:t>
            </a:r>
            <a:r>
              <a:rPr lang="en-US" dirty="0" err="1" smtClean="0"/>
              <a:t>advertencia</a:t>
            </a:r>
            <a:r>
              <a:rPr lang="en-US" dirty="0" smtClean="0"/>
              <a:t> y faros </a:t>
            </a:r>
            <a:r>
              <a:rPr lang="en-US" dirty="0" err="1" smtClean="0"/>
              <a:t>intermitentes</a:t>
            </a:r>
            <a:r>
              <a:rPr lang="en-US" dirty="0" smtClean="0"/>
              <a:t>, el </a:t>
            </a:r>
            <a:r>
              <a:rPr lang="en-US" dirty="0" err="1" smtClean="0"/>
              <a:t>volante</a:t>
            </a:r>
            <a:r>
              <a:rPr lang="en-US" dirty="0" smtClean="0"/>
              <a:t>, entre </a:t>
            </a:r>
            <a:r>
              <a:rPr lang="en-US" dirty="0" err="1" smtClean="0"/>
              <a:t>otros</a:t>
            </a:r>
            <a:r>
              <a:rPr lang="en-US" dirty="0" smtClean="0"/>
              <a:t>.  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1" name="Picture 23" descr="C:\Users\Nino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3" descr="C:\Users\Nino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  <p:sp>
        <p:nvSpPr>
          <p:cNvPr id="5" name="Titre 1"/>
          <p:cNvSpPr txBox="1">
            <a:spLocks/>
          </p:cNvSpPr>
          <p:nvPr/>
        </p:nvSpPr>
        <p:spPr bwMode="gray">
          <a:xfrm>
            <a:off x="214282" y="3286124"/>
            <a:ext cx="3929090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3200" b="1" i="0" u="none" strike="noStrike" kern="0" normalizeH="0" baseline="0" noProof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Proceso</a:t>
            </a:r>
            <a:r>
              <a:rPr kumimoji="0" lang="fr-CA" sz="3200" b="1" i="0" u="none" strike="noStrike" kern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 Panel de </a:t>
            </a:r>
            <a:r>
              <a:rPr kumimoji="0" lang="fr-CA" sz="3200" b="1" i="0" u="none" strike="noStrike" kern="0" normalizeH="0" baseline="0" noProof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Instrumentos</a:t>
            </a:r>
            <a:r>
              <a:rPr kumimoji="0" lang="fr-CA" sz="3200" b="1" i="0" u="none" strike="noStrike" kern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(IP)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H="1" flipV="1">
            <a:off x="6878638" y="3879850"/>
            <a:ext cx="19050" cy="952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851650" y="3870325"/>
            <a:ext cx="60325" cy="57150"/>
          </a:xfrm>
          <a:custGeom>
            <a:avLst/>
            <a:gdLst/>
            <a:ahLst/>
            <a:cxnLst>
              <a:cxn ang="0">
                <a:pos x="228" y="121"/>
              </a:cxn>
              <a:cxn ang="0">
                <a:pos x="208" y="41"/>
              </a:cxn>
              <a:cxn ang="0">
                <a:pos x="135" y="0"/>
              </a:cxn>
              <a:cxn ang="0">
                <a:pos x="48" y="21"/>
              </a:cxn>
              <a:cxn ang="0">
                <a:pos x="0" y="92"/>
              </a:cxn>
              <a:cxn ang="0">
                <a:pos x="18" y="172"/>
              </a:cxn>
              <a:cxn ang="0">
                <a:pos x="93" y="213"/>
              </a:cxn>
              <a:cxn ang="0">
                <a:pos x="180" y="192"/>
              </a:cxn>
              <a:cxn ang="0">
                <a:pos x="228" y="121"/>
              </a:cxn>
            </a:cxnLst>
            <a:rect l="0" t="0" r="r" b="b"/>
            <a:pathLst>
              <a:path w="228" h="213">
                <a:moveTo>
                  <a:pt x="228" y="121"/>
                </a:moveTo>
                <a:lnTo>
                  <a:pt x="208" y="41"/>
                </a:lnTo>
                <a:lnTo>
                  <a:pt x="135" y="0"/>
                </a:lnTo>
                <a:lnTo>
                  <a:pt x="48" y="21"/>
                </a:lnTo>
                <a:lnTo>
                  <a:pt x="0" y="92"/>
                </a:lnTo>
                <a:lnTo>
                  <a:pt x="18" y="172"/>
                </a:lnTo>
                <a:lnTo>
                  <a:pt x="93" y="213"/>
                </a:lnTo>
                <a:lnTo>
                  <a:pt x="180" y="192"/>
                </a:lnTo>
                <a:lnTo>
                  <a:pt x="228" y="121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856413" y="3905250"/>
            <a:ext cx="68262" cy="63500"/>
          </a:xfrm>
          <a:custGeom>
            <a:avLst/>
            <a:gdLst/>
            <a:ahLst/>
            <a:cxnLst>
              <a:cxn ang="0">
                <a:pos x="0" y="105"/>
              </a:cxn>
              <a:cxn ang="0">
                <a:pos x="53" y="25"/>
              </a:cxn>
              <a:cxn ang="0">
                <a:pos x="151" y="0"/>
              </a:cxn>
              <a:cxn ang="0">
                <a:pos x="235" y="47"/>
              </a:cxn>
              <a:cxn ang="0">
                <a:pos x="255" y="136"/>
              </a:cxn>
              <a:cxn ang="0">
                <a:pos x="202" y="217"/>
              </a:cxn>
              <a:cxn ang="0">
                <a:pos x="105" y="240"/>
              </a:cxn>
              <a:cxn ang="0">
                <a:pos x="21" y="193"/>
              </a:cxn>
              <a:cxn ang="0">
                <a:pos x="0" y="105"/>
              </a:cxn>
            </a:cxnLst>
            <a:rect l="0" t="0" r="r" b="b"/>
            <a:pathLst>
              <a:path w="255" h="240">
                <a:moveTo>
                  <a:pt x="0" y="105"/>
                </a:moveTo>
                <a:lnTo>
                  <a:pt x="53" y="25"/>
                </a:lnTo>
                <a:lnTo>
                  <a:pt x="151" y="0"/>
                </a:lnTo>
                <a:lnTo>
                  <a:pt x="235" y="47"/>
                </a:lnTo>
                <a:lnTo>
                  <a:pt x="255" y="136"/>
                </a:lnTo>
                <a:lnTo>
                  <a:pt x="202" y="217"/>
                </a:lnTo>
                <a:lnTo>
                  <a:pt x="105" y="240"/>
                </a:lnTo>
                <a:lnTo>
                  <a:pt x="21" y="193"/>
                </a:lnTo>
                <a:lnTo>
                  <a:pt x="0" y="105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5003800" y="2562225"/>
            <a:ext cx="654050" cy="595313"/>
          </a:xfrm>
          <a:custGeom>
            <a:avLst/>
            <a:gdLst/>
            <a:ahLst/>
            <a:cxnLst>
              <a:cxn ang="0">
                <a:pos x="329" y="2255"/>
              </a:cxn>
              <a:cxn ang="0">
                <a:pos x="400" y="2187"/>
              </a:cxn>
              <a:cxn ang="0">
                <a:pos x="460" y="2224"/>
              </a:cxn>
              <a:cxn ang="0">
                <a:pos x="2474" y="271"/>
              </a:cxn>
              <a:cxn ang="0">
                <a:pos x="2022" y="0"/>
              </a:cxn>
              <a:cxn ang="0">
                <a:pos x="8" y="1952"/>
              </a:cxn>
              <a:cxn ang="0">
                <a:pos x="70" y="1990"/>
              </a:cxn>
              <a:cxn ang="0">
                <a:pos x="0" y="2057"/>
              </a:cxn>
              <a:cxn ang="0">
                <a:pos x="329" y="2255"/>
              </a:cxn>
            </a:cxnLst>
            <a:rect l="0" t="0" r="r" b="b"/>
            <a:pathLst>
              <a:path w="2474" h="2255">
                <a:moveTo>
                  <a:pt x="329" y="2255"/>
                </a:moveTo>
                <a:lnTo>
                  <a:pt x="400" y="2187"/>
                </a:lnTo>
                <a:lnTo>
                  <a:pt x="460" y="2224"/>
                </a:lnTo>
                <a:lnTo>
                  <a:pt x="2474" y="271"/>
                </a:lnTo>
                <a:lnTo>
                  <a:pt x="2022" y="0"/>
                </a:lnTo>
                <a:lnTo>
                  <a:pt x="8" y="1952"/>
                </a:lnTo>
                <a:lnTo>
                  <a:pt x="70" y="1990"/>
                </a:lnTo>
                <a:lnTo>
                  <a:pt x="0" y="2057"/>
                </a:lnTo>
                <a:lnTo>
                  <a:pt x="329" y="2255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6272213" y="4465638"/>
            <a:ext cx="381000" cy="2921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5937250" y="4035425"/>
            <a:ext cx="300038" cy="217488"/>
          </a:xfrm>
          <a:custGeom>
            <a:avLst/>
            <a:gdLst/>
            <a:ahLst/>
            <a:cxnLst>
              <a:cxn ang="0">
                <a:pos x="0" y="822"/>
              </a:cxn>
              <a:cxn ang="0">
                <a:pos x="1128" y="201"/>
              </a:cxn>
              <a:cxn ang="0">
                <a:pos x="1135" y="0"/>
              </a:cxn>
              <a:cxn ang="0">
                <a:pos x="7" y="620"/>
              </a:cxn>
              <a:cxn ang="0">
                <a:pos x="0" y="822"/>
              </a:cxn>
            </a:cxnLst>
            <a:rect l="0" t="0" r="r" b="b"/>
            <a:pathLst>
              <a:path w="1135" h="822">
                <a:moveTo>
                  <a:pt x="0" y="822"/>
                </a:moveTo>
                <a:lnTo>
                  <a:pt x="1128" y="201"/>
                </a:lnTo>
                <a:lnTo>
                  <a:pt x="1135" y="0"/>
                </a:lnTo>
                <a:lnTo>
                  <a:pt x="7" y="620"/>
                </a:lnTo>
                <a:lnTo>
                  <a:pt x="0" y="822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5938838" y="4033838"/>
            <a:ext cx="479425" cy="271462"/>
          </a:xfrm>
          <a:custGeom>
            <a:avLst/>
            <a:gdLst/>
            <a:ahLst/>
            <a:cxnLst>
              <a:cxn ang="0">
                <a:pos x="1810" y="323"/>
              </a:cxn>
              <a:cxn ang="0">
                <a:pos x="1274" y="0"/>
              </a:cxn>
              <a:cxn ang="0">
                <a:pos x="1193" y="45"/>
              </a:cxn>
              <a:cxn ang="0">
                <a:pos x="1131" y="8"/>
              </a:cxn>
              <a:cxn ang="0">
                <a:pos x="3" y="628"/>
              </a:cxn>
              <a:cxn ang="0">
                <a:pos x="64" y="666"/>
              </a:cxn>
              <a:cxn ang="0">
                <a:pos x="0" y="705"/>
              </a:cxn>
              <a:cxn ang="0">
                <a:pos x="530" y="1023"/>
              </a:cxn>
              <a:cxn ang="0">
                <a:pos x="601" y="988"/>
              </a:cxn>
              <a:cxn ang="0">
                <a:pos x="663" y="1024"/>
              </a:cxn>
              <a:cxn ang="0">
                <a:pos x="1791" y="404"/>
              </a:cxn>
              <a:cxn ang="0">
                <a:pos x="1729" y="367"/>
              </a:cxn>
              <a:cxn ang="0">
                <a:pos x="1810" y="323"/>
              </a:cxn>
            </a:cxnLst>
            <a:rect l="0" t="0" r="r" b="b"/>
            <a:pathLst>
              <a:path w="1810" h="1024">
                <a:moveTo>
                  <a:pt x="1810" y="323"/>
                </a:moveTo>
                <a:lnTo>
                  <a:pt x="1274" y="0"/>
                </a:lnTo>
                <a:lnTo>
                  <a:pt x="1193" y="45"/>
                </a:lnTo>
                <a:lnTo>
                  <a:pt x="1131" y="8"/>
                </a:lnTo>
                <a:lnTo>
                  <a:pt x="3" y="628"/>
                </a:lnTo>
                <a:lnTo>
                  <a:pt x="64" y="666"/>
                </a:lnTo>
                <a:lnTo>
                  <a:pt x="0" y="705"/>
                </a:lnTo>
                <a:lnTo>
                  <a:pt x="530" y="1023"/>
                </a:lnTo>
                <a:lnTo>
                  <a:pt x="601" y="988"/>
                </a:lnTo>
                <a:lnTo>
                  <a:pt x="663" y="1024"/>
                </a:lnTo>
                <a:lnTo>
                  <a:pt x="1791" y="404"/>
                </a:lnTo>
                <a:lnTo>
                  <a:pt x="1729" y="367"/>
                </a:lnTo>
                <a:lnTo>
                  <a:pt x="1810" y="323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6342063" y="4743450"/>
            <a:ext cx="149225" cy="155575"/>
          </a:xfrm>
          <a:custGeom>
            <a:avLst/>
            <a:gdLst/>
            <a:ahLst/>
            <a:cxnLst>
              <a:cxn ang="0">
                <a:pos x="248" y="589"/>
              </a:cxn>
              <a:cxn ang="0">
                <a:pos x="0" y="439"/>
              </a:cxn>
              <a:cxn ang="0">
                <a:pos x="375" y="0"/>
              </a:cxn>
              <a:cxn ang="0">
                <a:pos x="560" y="111"/>
              </a:cxn>
              <a:cxn ang="0">
                <a:pos x="223" y="506"/>
              </a:cxn>
              <a:cxn ang="0">
                <a:pos x="248" y="589"/>
              </a:cxn>
            </a:cxnLst>
            <a:rect l="0" t="0" r="r" b="b"/>
            <a:pathLst>
              <a:path w="560" h="589">
                <a:moveTo>
                  <a:pt x="248" y="589"/>
                </a:moveTo>
                <a:lnTo>
                  <a:pt x="0" y="439"/>
                </a:lnTo>
                <a:lnTo>
                  <a:pt x="375" y="0"/>
                </a:lnTo>
                <a:lnTo>
                  <a:pt x="560" y="111"/>
                </a:lnTo>
                <a:lnTo>
                  <a:pt x="223" y="506"/>
                </a:lnTo>
                <a:lnTo>
                  <a:pt x="248" y="589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693738" y="688975"/>
            <a:ext cx="7685087" cy="46148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762000" y="854075"/>
            <a:ext cx="4657725" cy="2797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3" y="230"/>
              </a:cxn>
              <a:cxn ang="0">
                <a:pos x="17123" y="10285"/>
              </a:cxn>
              <a:cxn ang="0">
                <a:pos x="17603" y="10573"/>
              </a:cxn>
            </a:cxnLst>
            <a:rect l="0" t="0" r="r" b="b"/>
            <a:pathLst>
              <a:path w="17603" h="10573">
                <a:moveTo>
                  <a:pt x="0" y="0"/>
                </a:moveTo>
                <a:lnTo>
                  <a:pt x="383" y="230"/>
                </a:lnTo>
                <a:lnTo>
                  <a:pt x="17123" y="10285"/>
                </a:lnTo>
                <a:lnTo>
                  <a:pt x="17603" y="10573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835025" y="773113"/>
            <a:ext cx="4657725" cy="2797175"/>
          </a:xfrm>
          <a:custGeom>
            <a:avLst/>
            <a:gdLst/>
            <a:ahLst/>
            <a:cxnLst>
              <a:cxn ang="0">
                <a:pos x="17603" y="10573"/>
              </a:cxn>
              <a:cxn ang="0">
                <a:pos x="17123" y="10284"/>
              </a:cxn>
              <a:cxn ang="0">
                <a:pos x="382" y="230"/>
              </a:cxn>
              <a:cxn ang="0">
                <a:pos x="0" y="0"/>
              </a:cxn>
            </a:cxnLst>
            <a:rect l="0" t="0" r="r" b="b"/>
            <a:pathLst>
              <a:path w="17603" h="10573">
                <a:moveTo>
                  <a:pt x="17603" y="10573"/>
                </a:moveTo>
                <a:lnTo>
                  <a:pt x="17123" y="10284"/>
                </a:lnTo>
                <a:lnTo>
                  <a:pt x="382" y="23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" name="Freeform 17"/>
          <p:cNvSpPr>
            <a:spLocks/>
          </p:cNvSpPr>
          <p:nvPr/>
        </p:nvSpPr>
        <p:spPr bwMode="auto">
          <a:xfrm>
            <a:off x="762000" y="604838"/>
            <a:ext cx="4657725" cy="2797175"/>
          </a:xfrm>
          <a:custGeom>
            <a:avLst/>
            <a:gdLst/>
            <a:ahLst/>
            <a:cxnLst>
              <a:cxn ang="0">
                <a:pos x="17603" y="10573"/>
              </a:cxn>
              <a:cxn ang="0">
                <a:pos x="17123" y="10285"/>
              </a:cxn>
              <a:cxn ang="0">
                <a:pos x="383" y="231"/>
              </a:cxn>
              <a:cxn ang="0">
                <a:pos x="0" y="0"/>
              </a:cxn>
            </a:cxnLst>
            <a:rect l="0" t="0" r="r" b="b"/>
            <a:pathLst>
              <a:path w="17603" h="10573">
                <a:moveTo>
                  <a:pt x="17603" y="10573"/>
                </a:moveTo>
                <a:lnTo>
                  <a:pt x="17123" y="10285"/>
                </a:lnTo>
                <a:lnTo>
                  <a:pt x="383" y="231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>
            <a:off x="865188" y="666750"/>
            <a:ext cx="4657725" cy="2797175"/>
          </a:xfrm>
          <a:custGeom>
            <a:avLst/>
            <a:gdLst/>
            <a:ahLst/>
            <a:cxnLst>
              <a:cxn ang="0">
                <a:pos x="17603" y="10573"/>
              </a:cxn>
              <a:cxn ang="0">
                <a:pos x="17123" y="10284"/>
              </a:cxn>
              <a:cxn ang="0">
                <a:pos x="383" y="230"/>
              </a:cxn>
              <a:cxn ang="0">
                <a:pos x="0" y="0"/>
              </a:cxn>
            </a:cxnLst>
            <a:rect l="0" t="0" r="r" b="b"/>
            <a:pathLst>
              <a:path w="17603" h="10573">
                <a:moveTo>
                  <a:pt x="17603" y="10573"/>
                </a:moveTo>
                <a:lnTo>
                  <a:pt x="17123" y="10284"/>
                </a:lnTo>
                <a:lnTo>
                  <a:pt x="383" y="23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>
            <a:off x="835025" y="596900"/>
            <a:ext cx="4657725" cy="2797175"/>
          </a:xfrm>
          <a:custGeom>
            <a:avLst/>
            <a:gdLst/>
            <a:ahLst/>
            <a:cxnLst>
              <a:cxn ang="0">
                <a:pos x="17603" y="10573"/>
              </a:cxn>
              <a:cxn ang="0">
                <a:pos x="17123" y="10284"/>
              </a:cxn>
              <a:cxn ang="0">
                <a:pos x="382" y="230"/>
              </a:cxn>
              <a:cxn ang="0">
                <a:pos x="0" y="0"/>
              </a:cxn>
            </a:cxnLst>
            <a:rect l="0" t="0" r="r" b="b"/>
            <a:pathLst>
              <a:path w="17603" h="10573">
                <a:moveTo>
                  <a:pt x="17603" y="10573"/>
                </a:moveTo>
                <a:lnTo>
                  <a:pt x="17123" y="10284"/>
                </a:lnTo>
                <a:lnTo>
                  <a:pt x="382" y="23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688975" y="860425"/>
            <a:ext cx="4656138" cy="2798763"/>
          </a:xfrm>
          <a:custGeom>
            <a:avLst/>
            <a:gdLst/>
            <a:ahLst/>
            <a:cxnLst>
              <a:cxn ang="0">
                <a:pos x="17603" y="10573"/>
              </a:cxn>
              <a:cxn ang="0">
                <a:pos x="17123" y="10286"/>
              </a:cxn>
              <a:cxn ang="0">
                <a:pos x="384" y="230"/>
              </a:cxn>
              <a:cxn ang="0">
                <a:pos x="0" y="0"/>
              </a:cxn>
            </a:cxnLst>
            <a:rect l="0" t="0" r="r" b="b"/>
            <a:pathLst>
              <a:path w="17603" h="10573">
                <a:moveTo>
                  <a:pt x="17603" y="10573"/>
                </a:moveTo>
                <a:lnTo>
                  <a:pt x="17123" y="10286"/>
                </a:lnTo>
                <a:lnTo>
                  <a:pt x="384" y="23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" name="Freeform 21"/>
          <p:cNvSpPr>
            <a:spLocks/>
          </p:cNvSpPr>
          <p:nvPr/>
        </p:nvSpPr>
        <p:spPr bwMode="auto">
          <a:xfrm>
            <a:off x="688975" y="685800"/>
            <a:ext cx="4656138" cy="2797175"/>
          </a:xfrm>
          <a:custGeom>
            <a:avLst/>
            <a:gdLst/>
            <a:ahLst/>
            <a:cxnLst>
              <a:cxn ang="0">
                <a:pos x="17603" y="10573"/>
              </a:cxn>
              <a:cxn ang="0">
                <a:pos x="17123" y="10284"/>
              </a:cxn>
              <a:cxn ang="0">
                <a:pos x="384" y="230"/>
              </a:cxn>
              <a:cxn ang="0">
                <a:pos x="0" y="0"/>
              </a:cxn>
            </a:cxnLst>
            <a:rect l="0" t="0" r="r" b="b"/>
            <a:pathLst>
              <a:path w="17603" h="10573">
                <a:moveTo>
                  <a:pt x="17603" y="10573"/>
                </a:moveTo>
                <a:lnTo>
                  <a:pt x="17123" y="10284"/>
                </a:lnTo>
                <a:lnTo>
                  <a:pt x="384" y="23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" name="Freeform 22"/>
          <p:cNvSpPr>
            <a:spLocks/>
          </p:cNvSpPr>
          <p:nvPr/>
        </p:nvSpPr>
        <p:spPr bwMode="auto">
          <a:xfrm>
            <a:off x="658813" y="790575"/>
            <a:ext cx="4656137" cy="2798763"/>
          </a:xfrm>
          <a:custGeom>
            <a:avLst/>
            <a:gdLst/>
            <a:ahLst/>
            <a:cxnLst>
              <a:cxn ang="0">
                <a:pos x="17603" y="10573"/>
              </a:cxn>
              <a:cxn ang="0">
                <a:pos x="17123" y="10284"/>
              </a:cxn>
              <a:cxn ang="0">
                <a:pos x="383" y="230"/>
              </a:cxn>
              <a:cxn ang="0">
                <a:pos x="0" y="0"/>
              </a:cxn>
            </a:cxnLst>
            <a:rect l="0" t="0" r="r" b="b"/>
            <a:pathLst>
              <a:path w="17603" h="10573">
                <a:moveTo>
                  <a:pt x="17603" y="10573"/>
                </a:moveTo>
                <a:lnTo>
                  <a:pt x="17123" y="10284"/>
                </a:lnTo>
                <a:lnTo>
                  <a:pt x="383" y="23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8531225" y="5041900"/>
            <a:ext cx="33338" cy="4508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8493125" y="4926013"/>
            <a:ext cx="47625" cy="257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V="1">
            <a:off x="8048625" y="5440363"/>
            <a:ext cx="1588" cy="777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" name="Freeform 26"/>
          <p:cNvSpPr>
            <a:spLocks/>
          </p:cNvSpPr>
          <p:nvPr/>
        </p:nvSpPr>
        <p:spPr bwMode="auto">
          <a:xfrm>
            <a:off x="8008938" y="4941888"/>
            <a:ext cx="381000" cy="509587"/>
          </a:xfrm>
          <a:custGeom>
            <a:avLst/>
            <a:gdLst/>
            <a:ahLst/>
            <a:cxnLst>
              <a:cxn ang="0">
                <a:pos x="0" y="1395"/>
              </a:cxn>
              <a:cxn ang="0">
                <a:pos x="55" y="1032"/>
              </a:cxn>
              <a:cxn ang="0">
                <a:pos x="211" y="658"/>
              </a:cxn>
              <a:cxn ang="0">
                <a:pos x="444" y="331"/>
              </a:cxn>
              <a:cxn ang="0">
                <a:pos x="718" y="100"/>
              </a:cxn>
              <a:cxn ang="0">
                <a:pos x="994" y="0"/>
              </a:cxn>
              <a:cxn ang="0">
                <a:pos x="1227" y="48"/>
              </a:cxn>
              <a:cxn ang="0">
                <a:pos x="1383" y="235"/>
              </a:cxn>
              <a:cxn ang="0">
                <a:pos x="1437" y="532"/>
              </a:cxn>
              <a:cxn ang="0">
                <a:pos x="1383" y="895"/>
              </a:cxn>
              <a:cxn ang="0">
                <a:pos x="1227" y="1269"/>
              </a:cxn>
              <a:cxn ang="0">
                <a:pos x="994" y="1596"/>
              </a:cxn>
              <a:cxn ang="0">
                <a:pos x="718" y="1827"/>
              </a:cxn>
              <a:cxn ang="0">
                <a:pos x="444" y="1926"/>
              </a:cxn>
              <a:cxn ang="0">
                <a:pos x="211" y="1879"/>
              </a:cxn>
              <a:cxn ang="0">
                <a:pos x="55" y="1693"/>
              </a:cxn>
              <a:cxn ang="0">
                <a:pos x="0" y="1395"/>
              </a:cxn>
            </a:cxnLst>
            <a:rect l="0" t="0" r="r" b="b"/>
            <a:pathLst>
              <a:path w="1437" h="1926">
                <a:moveTo>
                  <a:pt x="0" y="1395"/>
                </a:moveTo>
                <a:lnTo>
                  <a:pt x="55" y="1032"/>
                </a:lnTo>
                <a:lnTo>
                  <a:pt x="211" y="658"/>
                </a:lnTo>
                <a:lnTo>
                  <a:pt x="444" y="331"/>
                </a:lnTo>
                <a:lnTo>
                  <a:pt x="718" y="100"/>
                </a:lnTo>
                <a:lnTo>
                  <a:pt x="994" y="0"/>
                </a:lnTo>
                <a:lnTo>
                  <a:pt x="1227" y="48"/>
                </a:lnTo>
                <a:lnTo>
                  <a:pt x="1383" y="235"/>
                </a:lnTo>
                <a:lnTo>
                  <a:pt x="1437" y="532"/>
                </a:lnTo>
                <a:lnTo>
                  <a:pt x="1383" y="895"/>
                </a:lnTo>
                <a:lnTo>
                  <a:pt x="1227" y="1269"/>
                </a:lnTo>
                <a:lnTo>
                  <a:pt x="994" y="1596"/>
                </a:lnTo>
                <a:lnTo>
                  <a:pt x="718" y="1827"/>
                </a:lnTo>
                <a:lnTo>
                  <a:pt x="444" y="1926"/>
                </a:lnTo>
                <a:lnTo>
                  <a:pt x="211" y="1879"/>
                </a:lnTo>
                <a:lnTo>
                  <a:pt x="55" y="1693"/>
                </a:lnTo>
                <a:lnTo>
                  <a:pt x="0" y="1395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" name="Freeform 27"/>
          <p:cNvSpPr>
            <a:spLocks/>
          </p:cNvSpPr>
          <p:nvPr/>
        </p:nvSpPr>
        <p:spPr bwMode="auto">
          <a:xfrm>
            <a:off x="7102475" y="3924300"/>
            <a:ext cx="19050" cy="52388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58" y="101"/>
              </a:cxn>
              <a:cxn ang="0">
                <a:pos x="72" y="0"/>
              </a:cxn>
            </a:cxnLst>
            <a:rect l="0" t="0" r="r" b="b"/>
            <a:pathLst>
              <a:path w="72" h="200">
                <a:moveTo>
                  <a:pt x="0" y="200"/>
                </a:moveTo>
                <a:lnTo>
                  <a:pt x="58" y="101"/>
                </a:lnTo>
                <a:lnTo>
                  <a:pt x="72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" name="Freeform 28"/>
          <p:cNvSpPr>
            <a:spLocks/>
          </p:cNvSpPr>
          <p:nvPr/>
        </p:nvSpPr>
        <p:spPr bwMode="auto">
          <a:xfrm>
            <a:off x="6975475" y="3848100"/>
            <a:ext cx="19050" cy="53975"/>
          </a:xfrm>
          <a:custGeom>
            <a:avLst/>
            <a:gdLst/>
            <a:ahLst/>
            <a:cxnLst>
              <a:cxn ang="0">
                <a:pos x="0" y="202"/>
              </a:cxn>
              <a:cxn ang="0">
                <a:pos x="58" y="102"/>
              </a:cxn>
              <a:cxn ang="0">
                <a:pos x="71" y="0"/>
              </a:cxn>
            </a:cxnLst>
            <a:rect l="0" t="0" r="r" b="b"/>
            <a:pathLst>
              <a:path w="71" h="202">
                <a:moveTo>
                  <a:pt x="0" y="202"/>
                </a:moveTo>
                <a:lnTo>
                  <a:pt x="58" y="102"/>
                </a:lnTo>
                <a:lnTo>
                  <a:pt x="71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" name="Freeform 29"/>
          <p:cNvSpPr>
            <a:spLocks/>
          </p:cNvSpPr>
          <p:nvPr/>
        </p:nvSpPr>
        <p:spPr bwMode="auto">
          <a:xfrm>
            <a:off x="8421688" y="5011738"/>
            <a:ext cx="33337" cy="247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" y="116"/>
              </a:cxn>
              <a:cxn ang="0">
                <a:pos x="127" y="414"/>
              </a:cxn>
              <a:cxn ang="0">
                <a:pos x="73" y="777"/>
              </a:cxn>
              <a:cxn ang="0">
                <a:pos x="18" y="937"/>
              </a:cxn>
            </a:cxnLst>
            <a:rect l="0" t="0" r="r" b="b"/>
            <a:pathLst>
              <a:path w="127" h="937">
                <a:moveTo>
                  <a:pt x="0" y="0"/>
                </a:moveTo>
                <a:lnTo>
                  <a:pt x="73" y="116"/>
                </a:lnTo>
                <a:lnTo>
                  <a:pt x="127" y="414"/>
                </a:lnTo>
                <a:lnTo>
                  <a:pt x="73" y="777"/>
                </a:lnTo>
                <a:lnTo>
                  <a:pt x="18" y="937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" name="Freeform 30"/>
          <p:cNvSpPr>
            <a:spLocks/>
          </p:cNvSpPr>
          <p:nvPr/>
        </p:nvSpPr>
        <p:spPr bwMode="auto">
          <a:xfrm>
            <a:off x="8075613" y="5257800"/>
            <a:ext cx="173037" cy="233363"/>
          </a:xfrm>
          <a:custGeom>
            <a:avLst/>
            <a:gdLst/>
            <a:ahLst/>
            <a:cxnLst>
              <a:cxn ang="0">
                <a:pos x="654" y="813"/>
              </a:cxn>
              <a:cxn ang="0">
                <a:pos x="376" y="881"/>
              </a:cxn>
              <a:cxn ang="0">
                <a:pos x="118" y="754"/>
              </a:cxn>
              <a:cxn ang="0">
                <a:pos x="0" y="430"/>
              </a:cxn>
              <a:cxn ang="0">
                <a:pos x="46" y="0"/>
              </a:cxn>
            </a:cxnLst>
            <a:rect l="0" t="0" r="r" b="b"/>
            <a:pathLst>
              <a:path w="654" h="881">
                <a:moveTo>
                  <a:pt x="654" y="813"/>
                </a:moveTo>
                <a:lnTo>
                  <a:pt x="376" y="881"/>
                </a:lnTo>
                <a:lnTo>
                  <a:pt x="118" y="754"/>
                </a:lnTo>
                <a:lnTo>
                  <a:pt x="0" y="430"/>
                </a:lnTo>
                <a:lnTo>
                  <a:pt x="46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8034338" y="5424488"/>
            <a:ext cx="14287" cy="46037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" name="Freeform 32"/>
          <p:cNvSpPr>
            <a:spLocks/>
          </p:cNvSpPr>
          <p:nvPr/>
        </p:nvSpPr>
        <p:spPr bwMode="auto">
          <a:xfrm>
            <a:off x="8047038" y="5348288"/>
            <a:ext cx="42862" cy="147637"/>
          </a:xfrm>
          <a:custGeom>
            <a:avLst/>
            <a:gdLst/>
            <a:ahLst/>
            <a:cxnLst>
              <a:cxn ang="0">
                <a:pos x="157" y="555"/>
              </a:cxn>
              <a:cxn ang="0">
                <a:pos x="31" y="323"/>
              </a:cxn>
              <a:cxn ang="0">
                <a:pos x="0" y="0"/>
              </a:cxn>
            </a:cxnLst>
            <a:rect l="0" t="0" r="r" b="b"/>
            <a:pathLst>
              <a:path w="157" h="555">
                <a:moveTo>
                  <a:pt x="157" y="555"/>
                </a:moveTo>
                <a:lnTo>
                  <a:pt x="31" y="323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" name="Freeform 33"/>
          <p:cNvSpPr>
            <a:spLocks/>
          </p:cNvSpPr>
          <p:nvPr/>
        </p:nvSpPr>
        <p:spPr bwMode="auto">
          <a:xfrm>
            <a:off x="8047038" y="5318125"/>
            <a:ext cx="36512" cy="128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" y="282"/>
              </a:cxn>
              <a:cxn ang="0">
                <a:pos x="137" y="485"/>
              </a:cxn>
            </a:cxnLst>
            <a:rect l="0" t="0" r="r" b="b"/>
            <a:pathLst>
              <a:path w="137" h="485">
                <a:moveTo>
                  <a:pt x="0" y="0"/>
                </a:moveTo>
                <a:lnTo>
                  <a:pt x="27" y="282"/>
                </a:lnTo>
                <a:lnTo>
                  <a:pt x="137" y="485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 flipH="1" flipV="1">
            <a:off x="5848350" y="4090988"/>
            <a:ext cx="222250" cy="534987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" name="Freeform 35"/>
          <p:cNvSpPr>
            <a:spLocks/>
          </p:cNvSpPr>
          <p:nvPr/>
        </p:nvSpPr>
        <p:spPr bwMode="auto">
          <a:xfrm>
            <a:off x="6199188" y="4057650"/>
            <a:ext cx="55562" cy="293688"/>
          </a:xfrm>
          <a:custGeom>
            <a:avLst/>
            <a:gdLst/>
            <a:ahLst/>
            <a:cxnLst>
              <a:cxn ang="0">
                <a:pos x="151" y="0"/>
              </a:cxn>
              <a:cxn ang="0">
                <a:pos x="30" y="350"/>
              </a:cxn>
              <a:cxn ang="0">
                <a:pos x="0" y="678"/>
              </a:cxn>
              <a:cxn ang="0">
                <a:pos x="64" y="944"/>
              </a:cxn>
              <a:cxn ang="0">
                <a:pos x="214" y="1109"/>
              </a:cxn>
            </a:cxnLst>
            <a:rect l="0" t="0" r="r" b="b"/>
            <a:pathLst>
              <a:path w="214" h="1109">
                <a:moveTo>
                  <a:pt x="151" y="0"/>
                </a:moveTo>
                <a:lnTo>
                  <a:pt x="30" y="350"/>
                </a:lnTo>
                <a:lnTo>
                  <a:pt x="0" y="678"/>
                </a:lnTo>
                <a:lnTo>
                  <a:pt x="64" y="944"/>
                </a:lnTo>
                <a:lnTo>
                  <a:pt x="214" y="1109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" name="Freeform 36"/>
          <p:cNvSpPr>
            <a:spLocks/>
          </p:cNvSpPr>
          <p:nvPr/>
        </p:nvSpPr>
        <p:spPr bwMode="auto">
          <a:xfrm>
            <a:off x="5226050" y="3327400"/>
            <a:ext cx="223838" cy="300038"/>
          </a:xfrm>
          <a:custGeom>
            <a:avLst/>
            <a:gdLst/>
            <a:ahLst/>
            <a:cxnLst>
              <a:cxn ang="0">
                <a:pos x="848" y="314"/>
              </a:cxn>
              <a:cxn ang="0">
                <a:pos x="792" y="93"/>
              </a:cxn>
              <a:cxn ang="0">
                <a:pos x="636" y="0"/>
              </a:cxn>
              <a:cxn ang="0">
                <a:pos x="424" y="58"/>
              </a:cxn>
              <a:cxn ang="0">
                <a:pos x="212" y="254"/>
              </a:cxn>
              <a:cxn ang="0">
                <a:pos x="56" y="534"/>
              </a:cxn>
              <a:cxn ang="0">
                <a:pos x="0" y="823"/>
              </a:cxn>
              <a:cxn ang="0">
                <a:pos x="56" y="1044"/>
              </a:cxn>
              <a:cxn ang="0">
                <a:pos x="212" y="1137"/>
              </a:cxn>
              <a:cxn ang="0">
                <a:pos x="424" y="1078"/>
              </a:cxn>
              <a:cxn ang="0">
                <a:pos x="636" y="881"/>
              </a:cxn>
              <a:cxn ang="0">
                <a:pos x="792" y="603"/>
              </a:cxn>
              <a:cxn ang="0">
                <a:pos x="848" y="314"/>
              </a:cxn>
            </a:cxnLst>
            <a:rect l="0" t="0" r="r" b="b"/>
            <a:pathLst>
              <a:path w="848" h="1137">
                <a:moveTo>
                  <a:pt x="848" y="314"/>
                </a:moveTo>
                <a:lnTo>
                  <a:pt x="792" y="93"/>
                </a:lnTo>
                <a:lnTo>
                  <a:pt x="636" y="0"/>
                </a:lnTo>
                <a:lnTo>
                  <a:pt x="424" y="58"/>
                </a:lnTo>
                <a:lnTo>
                  <a:pt x="212" y="254"/>
                </a:lnTo>
                <a:lnTo>
                  <a:pt x="56" y="534"/>
                </a:lnTo>
                <a:lnTo>
                  <a:pt x="0" y="823"/>
                </a:lnTo>
                <a:lnTo>
                  <a:pt x="56" y="1044"/>
                </a:lnTo>
                <a:lnTo>
                  <a:pt x="212" y="1137"/>
                </a:lnTo>
                <a:lnTo>
                  <a:pt x="424" y="1078"/>
                </a:lnTo>
                <a:lnTo>
                  <a:pt x="636" y="881"/>
                </a:lnTo>
                <a:lnTo>
                  <a:pt x="792" y="603"/>
                </a:lnTo>
                <a:lnTo>
                  <a:pt x="848" y="314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" name="Freeform 37"/>
          <p:cNvSpPr>
            <a:spLocks/>
          </p:cNvSpPr>
          <p:nvPr/>
        </p:nvSpPr>
        <p:spPr bwMode="auto">
          <a:xfrm>
            <a:off x="6356350" y="4017963"/>
            <a:ext cx="161925" cy="317500"/>
          </a:xfrm>
          <a:custGeom>
            <a:avLst/>
            <a:gdLst/>
            <a:ahLst/>
            <a:cxnLst>
              <a:cxn ang="0">
                <a:pos x="611" y="0"/>
              </a:cxn>
              <a:cxn ang="0">
                <a:pos x="596" y="126"/>
              </a:cxn>
              <a:cxn ang="0">
                <a:pos x="477" y="556"/>
              </a:cxn>
              <a:cxn ang="0">
                <a:pos x="268" y="933"/>
              </a:cxn>
              <a:cxn ang="0">
                <a:pos x="0" y="1197"/>
              </a:cxn>
            </a:cxnLst>
            <a:rect l="0" t="0" r="r" b="b"/>
            <a:pathLst>
              <a:path w="611" h="1197">
                <a:moveTo>
                  <a:pt x="611" y="0"/>
                </a:moveTo>
                <a:lnTo>
                  <a:pt x="596" y="126"/>
                </a:lnTo>
                <a:lnTo>
                  <a:pt x="477" y="556"/>
                </a:lnTo>
                <a:lnTo>
                  <a:pt x="268" y="933"/>
                </a:lnTo>
                <a:lnTo>
                  <a:pt x="0" y="1197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" name="Freeform 38"/>
          <p:cNvSpPr>
            <a:spLocks/>
          </p:cNvSpPr>
          <p:nvPr/>
        </p:nvSpPr>
        <p:spPr bwMode="auto">
          <a:xfrm>
            <a:off x="6858000" y="3900488"/>
            <a:ext cx="60325" cy="55562"/>
          </a:xfrm>
          <a:custGeom>
            <a:avLst/>
            <a:gdLst/>
            <a:ahLst/>
            <a:cxnLst>
              <a:cxn ang="0">
                <a:pos x="227" y="121"/>
              </a:cxn>
              <a:cxn ang="0">
                <a:pos x="209" y="41"/>
              </a:cxn>
              <a:cxn ang="0">
                <a:pos x="134" y="0"/>
              </a:cxn>
              <a:cxn ang="0">
                <a:pos x="47" y="21"/>
              </a:cxn>
              <a:cxn ang="0">
                <a:pos x="0" y="92"/>
              </a:cxn>
              <a:cxn ang="0">
                <a:pos x="19" y="172"/>
              </a:cxn>
              <a:cxn ang="0">
                <a:pos x="93" y="213"/>
              </a:cxn>
              <a:cxn ang="0">
                <a:pos x="180" y="192"/>
              </a:cxn>
              <a:cxn ang="0">
                <a:pos x="227" y="121"/>
              </a:cxn>
            </a:cxnLst>
            <a:rect l="0" t="0" r="r" b="b"/>
            <a:pathLst>
              <a:path w="227" h="213">
                <a:moveTo>
                  <a:pt x="227" y="121"/>
                </a:moveTo>
                <a:lnTo>
                  <a:pt x="209" y="41"/>
                </a:lnTo>
                <a:lnTo>
                  <a:pt x="134" y="0"/>
                </a:lnTo>
                <a:lnTo>
                  <a:pt x="47" y="21"/>
                </a:lnTo>
                <a:lnTo>
                  <a:pt x="0" y="92"/>
                </a:lnTo>
                <a:lnTo>
                  <a:pt x="19" y="172"/>
                </a:lnTo>
                <a:lnTo>
                  <a:pt x="93" y="213"/>
                </a:lnTo>
                <a:lnTo>
                  <a:pt x="180" y="192"/>
                </a:lnTo>
                <a:lnTo>
                  <a:pt x="227" y="121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" name="Freeform 39"/>
          <p:cNvSpPr>
            <a:spLocks/>
          </p:cNvSpPr>
          <p:nvPr/>
        </p:nvSpPr>
        <p:spPr bwMode="auto">
          <a:xfrm>
            <a:off x="7038975" y="4010025"/>
            <a:ext cx="53975" cy="47625"/>
          </a:xfrm>
          <a:custGeom>
            <a:avLst/>
            <a:gdLst/>
            <a:ahLst/>
            <a:cxnLst>
              <a:cxn ang="0">
                <a:pos x="123" y="158"/>
              </a:cxn>
              <a:cxn ang="0">
                <a:pos x="187" y="96"/>
              </a:cxn>
              <a:cxn ang="0">
                <a:pos x="200" y="31"/>
              </a:cxn>
              <a:cxn ang="0">
                <a:pos x="154" y="0"/>
              </a:cxn>
              <a:cxn ang="0">
                <a:pos x="77" y="21"/>
              </a:cxn>
              <a:cxn ang="0">
                <a:pos x="13" y="83"/>
              </a:cxn>
              <a:cxn ang="0">
                <a:pos x="0" y="149"/>
              </a:cxn>
              <a:cxn ang="0">
                <a:pos x="45" y="180"/>
              </a:cxn>
              <a:cxn ang="0">
                <a:pos x="123" y="158"/>
              </a:cxn>
            </a:cxnLst>
            <a:rect l="0" t="0" r="r" b="b"/>
            <a:pathLst>
              <a:path w="200" h="180">
                <a:moveTo>
                  <a:pt x="123" y="158"/>
                </a:moveTo>
                <a:lnTo>
                  <a:pt x="187" y="96"/>
                </a:lnTo>
                <a:lnTo>
                  <a:pt x="200" y="31"/>
                </a:lnTo>
                <a:lnTo>
                  <a:pt x="154" y="0"/>
                </a:lnTo>
                <a:lnTo>
                  <a:pt x="77" y="21"/>
                </a:lnTo>
                <a:lnTo>
                  <a:pt x="13" y="83"/>
                </a:lnTo>
                <a:lnTo>
                  <a:pt x="0" y="149"/>
                </a:lnTo>
                <a:lnTo>
                  <a:pt x="45" y="180"/>
                </a:lnTo>
                <a:lnTo>
                  <a:pt x="123" y="158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" name="Freeform 40"/>
          <p:cNvSpPr>
            <a:spLocks/>
          </p:cNvSpPr>
          <p:nvPr/>
        </p:nvSpPr>
        <p:spPr bwMode="auto">
          <a:xfrm>
            <a:off x="6611938" y="4213225"/>
            <a:ext cx="230187" cy="274638"/>
          </a:xfrm>
          <a:custGeom>
            <a:avLst/>
            <a:gdLst/>
            <a:ahLst/>
            <a:cxnLst>
              <a:cxn ang="0">
                <a:pos x="875" y="0"/>
              </a:cxn>
              <a:cxn ang="0">
                <a:pos x="831" y="109"/>
              </a:cxn>
              <a:cxn ang="0">
                <a:pos x="615" y="481"/>
              </a:cxn>
              <a:cxn ang="0">
                <a:pos x="323" y="808"/>
              </a:cxn>
              <a:cxn ang="0">
                <a:pos x="0" y="1039"/>
              </a:cxn>
            </a:cxnLst>
            <a:rect l="0" t="0" r="r" b="b"/>
            <a:pathLst>
              <a:path w="875" h="1039">
                <a:moveTo>
                  <a:pt x="875" y="0"/>
                </a:moveTo>
                <a:lnTo>
                  <a:pt x="831" y="109"/>
                </a:lnTo>
                <a:lnTo>
                  <a:pt x="615" y="481"/>
                </a:lnTo>
                <a:lnTo>
                  <a:pt x="323" y="808"/>
                </a:lnTo>
                <a:lnTo>
                  <a:pt x="0" y="103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 flipH="1">
            <a:off x="6870700" y="3835400"/>
            <a:ext cx="39688" cy="2032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7015163" y="3957638"/>
            <a:ext cx="96837" cy="146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 flipH="1">
            <a:off x="6978650" y="3992563"/>
            <a:ext cx="192088" cy="1127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 flipV="1">
            <a:off x="4876800" y="3376613"/>
            <a:ext cx="1588" cy="619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" name="Freeform 45"/>
          <p:cNvSpPr>
            <a:spLocks/>
          </p:cNvSpPr>
          <p:nvPr/>
        </p:nvSpPr>
        <p:spPr bwMode="auto">
          <a:xfrm>
            <a:off x="7070725" y="3959225"/>
            <a:ext cx="47625" cy="17463"/>
          </a:xfrm>
          <a:custGeom>
            <a:avLst/>
            <a:gdLst/>
            <a:ahLst/>
            <a:cxnLst>
              <a:cxn ang="0">
                <a:pos x="182" y="0"/>
              </a:cxn>
              <a:cxn ang="0">
                <a:pos x="90" y="65"/>
              </a:cxn>
              <a:cxn ang="0">
                <a:pos x="0" y="70"/>
              </a:cxn>
            </a:cxnLst>
            <a:rect l="0" t="0" r="r" b="b"/>
            <a:pathLst>
              <a:path w="182" h="70">
                <a:moveTo>
                  <a:pt x="182" y="0"/>
                </a:moveTo>
                <a:lnTo>
                  <a:pt x="90" y="65"/>
                </a:lnTo>
                <a:lnTo>
                  <a:pt x="0" y="7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" name="Freeform 46"/>
          <p:cNvSpPr>
            <a:spLocks/>
          </p:cNvSpPr>
          <p:nvPr/>
        </p:nvSpPr>
        <p:spPr bwMode="auto">
          <a:xfrm>
            <a:off x="6983413" y="3883025"/>
            <a:ext cx="12700" cy="49213"/>
          </a:xfrm>
          <a:custGeom>
            <a:avLst/>
            <a:gdLst/>
            <a:ahLst/>
            <a:cxnLst>
              <a:cxn ang="0">
                <a:pos x="50" y="189"/>
              </a:cxn>
              <a:cxn ang="0">
                <a:pos x="0" y="99"/>
              </a:cxn>
              <a:cxn ang="0">
                <a:pos x="34" y="0"/>
              </a:cxn>
            </a:cxnLst>
            <a:rect l="0" t="0" r="r" b="b"/>
            <a:pathLst>
              <a:path w="50" h="189">
                <a:moveTo>
                  <a:pt x="50" y="189"/>
                </a:moveTo>
                <a:lnTo>
                  <a:pt x="0" y="99"/>
                </a:lnTo>
                <a:lnTo>
                  <a:pt x="34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 flipH="1" flipV="1">
            <a:off x="5510213" y="3581400"/>
            <a:ext cx="192087" cy="1158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" name="Freeform 48"/>
          <p:cNvSpPr>
            <a:spLocks/>
          </p:cNvSpPr>
          <p:nvPr/>
        </p:nvSpPr>
        <p:spPr bwMode="auto">
          <a:xfrm>
            <a:off x="4876800" y="3363913"/>
            <a:ext cx="65088" cy="14287"/>
          </a:xfrm>
          <a:custGeom>
            <a:avLst/>
            <a:gdLst/>
            <a:ahLst/>
            <a:cxnLst>
              <a:cxn ang="0">
                <a:pos x="0" y="45"/>
              </a:cxn>
              <a:cxn ang="0">
                <a:pos x="95" y="55"/>
              </a:cxn>
              <a:cxn ang="0">
                <a:pos x="245" y="0"/>
              </a:cxn>
            </a:cxnLst>
            <a:rect l="0" t="0" r="r" b="b"/>
            <a:pathLst>
              <a:path w="245" h="55">
                <a:moveTo>
                  <a:pt x="0" y="45"/>
                </a:moveTo>
                <a:lnTo>
                  <a:pt x="95" y="55"/>
                </a:lnTo>
                <a:lnTo>
                  <a:pt x="245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" name="Freeform 49"/>
          <p:cNvSpPr>
            <a:spLocks/>
          </p:cNvSpPr>
          <p:nvPr/>
        </p:nvSpPr>
        <p:spPr bwMode="auto">
          <a:xfrm>
            <a:off x="4941888" y="3282950"/>
            <a:ext cx="74612" cy="80963"/>
          </a:xfrm>
          <a:custGeom>
            <a:avLst/>
            <a:gdLst/>
            <a:ahLst/>
            <a:cxnLst>
              <a:cxn ang="0">
                <a:pos x="0" y="307"/>
              </a:cxn>
              <a:cxn ang="0">
                <a:pos x="217" y="98"/>
              </a:cxn>
              <a:cxn ang="0">
                <a:pos x="262" y="29"/>
              </a:cxn>
              <a:cxn ang="0">
                <a:pos x="277" y="3"/>
              </a:cxn>
              <a:cxn ang="0">
                <a:pos x="279" y="0"/>
              </a:cxn>
            </a:cxnLst>
            <a:rect l="0" t="0" r="r" b="b"/>
            <a:pathLst>
              <a:path w="279" h="307">
                <a:moveTo>
                  <a:pt x="0" y="307"/>
                </a:moveTo>
                <a:lnTo>
                  <a:pt x="217" y="98"/>
                </a:lnTo>
                <a:lnTo>
                  <a:pt x="262" y="29"/>
                </a:lnTo>
                <a:lnTo>
                  <a:pt x="277" y="3"/>
                </a:lnTo>
                <a:lnTo>
                  <a:pt x="279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" name="Freeform 50"/>
          <p:cNvSpPr>
            <a:spLocks/>
          </p:cNvSpPr>
          <p:nvPr/>
        </p:nvSpPr>
        <p:spPr bwMode="auto">
          <a:xfrm>
            <a:off x="4997450" y="3300413"/>
            <a:ext cx="25400" cy="11112"/>
          </a:xfrm>
          <a:custGeom>
            <a:avLst/>
            <a:gdLst/>
            <a:ahLst/>
            <a:cxnLst>
              <a:cxn ang="0">
                <a:pos x="0" y="40"/>
              </a:cxn>
              <a:cxn ang="0">
                <a:pos x="56" y="0"/>
              </a:cxn>
              <a:cxn ang="0">
                <a:pos x="93" y="28"/>
              </a:cxn>
            </a:cxnLst>
            <a:rect l="0" t="0" r="r" b="b"/>
            <a:pathLst>
              <a:path w="93" h="40">
                <a:moveTo>
                  <a:pt x="0" y="40"/>
                </a:moveTo>
                <a:lnTo>
                  <a:pt x="56" y="0"/>
                </a:lnTo>
                <a:lnTo>
                  <a:pt x="93" y="28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" name="Line 51"/>
          <p:cNvSpPr>
            <a:spLocks noChangeShapeType="1"/>
          </p:cNvSpPr>
          <p:nvPr/>
        </p:nvSpPr>
        <p:spPr bwMode="auto">
          <a:xfrm>
            <a:off x="5016500" y="3282950"/>
            <a:ext cx="17463" cy="698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" name="Line 52"/>
          <p:cNvSpPr>
            <a:spLocks noChangeShapeType="1"/>
          </p:cNvSpPr>
          <p:nvPr/>
        </p:nvSpPr>
        <p:spPr bwMode="auto">
          <a:xfrm flipV="1">
            <a:off x="6430963" y="3762375"/>
            <a:ext cx="438150" cy="641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" name="Freeform 53"/>
          <p:cNvSpPr>
            <a:spLocks/>
          </p:cNvSpPr>
          <p:nvPr/>
        </p:nvSpPr>
        <p:spPr bwMode="auto">
          <a:xfrm>
            <a:off x="6810375" y="3863975"/>
            <a:ext cx="158750" cy="147638"/>
          </a:xfrm>
          <a:custGeom>
            <a:avLst/>
            <a:gdLst/>
            <a:ahLst/>
            <a:cxnLst>
              <a:cxn ang="0">
                <a:pos x="597" y="317"/>
              </a:cxn>
              <a:cxn ang="0">
                <a:pos x="548" y="108"/>
              </a:cxn>
              <a:cxn ang="0">
                <a:pos x="353" y="0"/>
              </a:cxn>
              <a:cxn ang="0">
                <a:pos x="126" y="56"/>
              </a:cxn>
              <a:cxn ang="0">
                <a:pos x="0" y="244"/>
              </a:cxn>
              <a:cxn ang="0">
                <a:pos x="49" y="452"/>
              </a:cxn>
              <a:cxn ang="0">
                <a:pos x="245" y="560"/>
              </a:cxn>
              <a:cxn ang="0">
                <a:pos x="471" y="505"/>
              </a:cxn>
              <a:cxn ang="0">
                <a:pos x="597" y="317"/>
              </a:cxn>
            </a:cxnLst>
            <a:rect l="0" t="0" r="r" b="b"/>
            <a:pathLst>
              <a:path w="597" h="560">
                <a:moveTo>
                  <a:pt x="597" y="317"/>
                </a:moveTo>
                <a:lnTo>
                  <a:pt x="548" y="108"/>
                </a:lnTo>
                <a:lnTo>
                  <a:pt x="353" y="0"/>
                </a:lnTo>
                <a:lnTo>
                  <a:pt x="126" y="56"/>
                </a:lnTo>
                <a:lnTo>
                  <a:pt x="0" y="244"/>
                </a:lnTo>
                <a:lnTo>
                  <a:pt x="49" y="452"/>
                </a:lnTo>
                <a:lnTo>
                  <a:pt x="245" y="560"/>
                </a:lnTo>
                <a:lnTo>
                  <a:pt x="471" y="505"/>
                </a:lnTo>
                <a:lnTo>
                  <a:pt x="597" y="317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" name="Line 54"/>
          <p:cNvSpPr>
            <a:spLocks noChangeShapeType="1"/>
          </p:cNvSpPr>
          <p:nvPr/>
        </p:nvSpPr>
        <p:spPr bwMode="auto">
          <a:xfrm flipV="1">
            <a:off x="6669088" y="3989388"/>
            <a:ext cx="573087" cy="5572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7" name="Freeform 55"/>
          <p:cNvSpPr>
            <a:spLocks/>
          </p:cNvSpPr>
          <p:nvPr/>
        </p:nvSpPr>
        <p:spPr bwMode="auto">
          <a:xfrm>
            <a:off x="7005638" y="3986213"/>
            <a:ext cx="139700" cy="123825"/>
          </a:xfrm>
          <a:custGeom>
            <a:avLst/>
            <a:gdLst/>
            <a:ahLst/>
            <a:cxnLst>
              <a:cxn ang="0">
                <a:pos x="203" y="57"/>
              </a:cxn>
              <a:cxn ang="0">
                <a:pos x="407" y="0"/>
              </a:cxn>
              <a:cxn ang="0">
                <a:pos x="528" y="83"/>
              </a:cxn>
              <a:cxn ang="0">
                <a:pos x="494" y="255"/>
              </a:cxn>
              <a:cxn ang="0">
                <a:pos x="325" y="416"/>
              </a:cxn>
              <a:cxn ang="0">
                <a:pos x="121" y="472"/>
              </a:cxn>
              <a:cxn ang="0">
                <a:pos x="0" y="391"/>
              </a:cxn>
              <a:cxn ang="0">
                <a:pos x="34" y="219"/>
              </a:cxn>
              <a:cxn ang="0">
                <a:pos x="203" y="57"/>
              </a:cxn>
            </a:cxnLst>
            <a:rect l="0" t="0" r="r" b="b"/>
            <a:pathLst>
              <a:path w="528" h="472">
                <a:moveTo>
                  <a:pt x="203" y="57"/>
                </a:moveTo>
                <a:lnTo>
                  <a:pt x="407" y="0"/>
                </a:lnTo>
                <a:lnTo>
                  <a:pt x="528" y="83"/>
                </a:lnTo>
                <a:lnTo>
                  <a:pt x="494" y="255"/>
                </a:lnTo>
                <a:lnTo>
                  <a:pt x="325" y="416"/>
                </a:lnTo>
                <a:lnTo>
                  <a:pt x="121" y="472"/>
                </a:lnTo>
                <a:lnTo>
                  <a:pt x="0" y="391"/>
                </a:lnTo>
                <a:lnTo>
                  <a:pt x="34" y="219"/>
                </a:lnTo>
                <a:lnTo>
                  <a:pt x="203" y="57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8" name="Line 56"/>
          <p:cNvSpPr>
            <a:spLocks noChangeShapeType="1"/>
          </p:cNvSpPr>
          <p:nvPr/>
        </p:nvSpPr>
        <p:spPr bwMode="auto">
          <a:xfrm flipV="1">
            <a:off x="7092950" y="3951288"/>
            <a:ext cx="31750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9" name="Line 57"/>
          <p:cNvSpPr>
            <a:spLocks noChangeShapeType="1"/>
          </p:cNvSpPr>
          <p:nvPr/>
        </p:nvSpPr>
        <p:spPr bwMode="auto">
          <a:xfrm flipV="1">
            <a:off x="6967538" y="3875088"/>
            <a:ext cx="31750" cy="365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 flipH="1" flipV="1">
            <a:off x="7067550" y="3981450"/>
            <a:ext cx="65088" cy="269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 flipH="1" flipV="1">
            <a:off x="6970713" y="4017963"/>
            <a:ext cx="26987" cy="428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2" name="Line 60"/>
          <p:cNvSpPr>
            <a:spLocks noChangeShapeType="1"/>
          </p:cNvSpPr>
          <p:nvPr/>
        </p:nvSpPr>
        <p:spPr bwMode="auto">
          <a:xfrm flipH="1" flipV="1">
            <a:off x="7038975" y="3938588"/>
            <a:ext cx="28575" cy="428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3" name="Line 61"/>
          <p:cNvSpPr>
            <a:spLocks noChangeShapeType="1"/>
          </p:cNvSpPr>
          <p:nvPr/>
        </p:nvSpPr>
        <p:spPr bwMode="auto">
          <a:xfrm flipH="1" flipV="1">
            <a:off x="7035800" y="4044950"/>
            <a:ext cx="28575" cy="428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4" name="Line 62"/>
          <p:cNvSpPr>
            <a:spLocks noChangeShapeType="1"/>
          </p:cNvSpPr>
          <p:nvPr/>
        </p:nvSpPr>
        <p:spPr bwMode="auto">
          <a:xfrm flipV="1">
            <a:off x="6813550" y="3857625"/>
            <a:ext cx="68263" cy="793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5" name="Line 63"/>
          <p:cNvSpPr>
            <a:spLocks noChangeShapeType="1"/>
          </p:cNvSpPr>
          <p:nvPr/>
        </p:nvSpPr>
        <p:spPr bwMode="auto">
          <a:xfrm flipH="1" flipV="1">
            <a:off x="6881813" y="3857625"/>
            <a:ext cx="82550" cy="619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6" name="Line 64"/>
          <p:cNvSpPr>
            <a:spLocks noChangeShapeType="1"/>
          </p:cNvSpPr>
          <p:nvPr/>
        </p:nvSpPr>
        <p:spPr bwMode="auto">
          <a:xfrm flipH="1" flipV="1">
            <a:off x="6807200" y="3908425"/>
            <a:ext cx="6350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7" name="Line 65"/>
          <p:cNvSpPr>
            <a:spLocks noChangeShapeType="1"/>
          </p:cNvSpPr>
          <p:nvPr/>
        </p:nvSpPr>
        <p:spPr bwMode="auto">
          <a:xfrm flipH="1" flipV="1">
            <a:off x="6888163" y="3968750"/>
            <a:ext cx="6350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8" name="Line 66"/>
          <p:cNvSpPr>
            <a:spLocks noChangeShapeType="1"/>
          </p:cNvSpPr>
          <p:nvPr/>
        </p:nvSpPr>
        <p:spPr bwMode="auto">
          <a:xfrm flipH="1" flipV="1">
            <a:off x="6958013" y="3889375"/>
            <a:ext cx="6350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9" name="Line 67"/>
          <p:cNvSpPr>
            <a:spLocks noChangeShapeType="1"/>
          </p:cNvSpPr>
          <p:nvPr/>
        </p:nvSpPr>
        <p:spPr bwMode="auto">
          <a:xfrm flipV="1">
            <a:off x="7064375" y="4008438"/>
            <a:ext cx="68263" cy="793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0" name="Freeform 68"/>
          <p:cNvSpPr>
            <a:spLocks/>
          </p:cNvSpPr>
          <p:nvPr/>
        </p:nvSpPr>
        <p:spPr bwMode="auto">
          <a:xfrm>
            <a:off x="7618413" y="5078413"/>
            <a:ext cx="198437" cy="136525"/>
          </a:xfrm>
          <a:custGeom>
            <a:avLst/>
            <a:gdLst/>
            <a:ahLst/>
            <a:cxnLst>
              <a:cxn ang="0">
                <a:pos x="749" y="404"/>
              </a:cxn>
              <a:cxn ang="0">
                <a:pos x="730" y="416"/>
              </a:cxn>
              <a:cxn ang="0">
                <a:pos x="721" y="423"/>
              </a:cxn>
              <a:cxn ang="0">
                <a:pos x="648" y="462"/>
              </a:cxn>
              <a:cxn ang="0">
                <a:pos x="319" y="518"/>
              </a:cxn>
              <a:cxn ang="0">
                <a:pos x="85" y="348"/>
              </a:cxn>
              <a:cxn ang="0">
                <a:pos x="0" y="0"/>
              </a:cxn>
            </a:cxnLst>
            <a:rect l="0" t="0" r="r" b="b"/>
            <a:pathLst>
              <a:path w="749" h="518">
                <a:moveTo>
                  <a:pt x="749" y="404"/>
                </a:moveTo>
                <a:lnTo>
                  <a:pt x="730" y="416"/>
                </a:lnTo>
                <a:lnTo>
                  <a:pt x="721" y="423"/>
                </a:lnTo>
                <a:lnTo>
                  <a:pt x="648" y="462"/>
                </a:lnTo>
                <a:lnTo>
                  <a:pt x="319" y="518"/>
                </a:lnTo>
                <a:lnTo>
                  <a:pt x="85" y="348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1" name="Line 69"/>
          <p:cNvSpPr>
            <a:spLocks noChangeShapeType="1"/>
          </p:cNvSpPr>
          <p:nvPr/>
        </p:nvSpPr>
        <p:spPr bwMode="auto">
          <a:xfrm flipV="1">
            <a:off x="7226300" y="5272088"/>
            <a:ext cx="41275" cy="16510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2" name="Freeform 70"/>
          <p:cNvSpPr>
            <a:spLocks/>
          </p:cNvSpPr>
          <p:nvPr/>
        </p:nvSpPr>
        <p:spPr bwMode="auto">
          <a:xfrm>
            <a:off x="6719888" y="4886325"/>
            <a:ext cx="384175" cy="31750"/>
          </a:xfrm>
          <a:custGeom>
            <a:avLst/>
            <a:gdLst/>
            <a:ahLst/>
            <a:cxnLst>
              <a:cxn ang="0">
                <a:pos x="0" y="92"/>
              </a:cxn>
              <a:cxn ang="0">
                <a:pos x="413" y="15"/>
              </a:cxn>
              <a:cxn ang="0">
                <a:pos x="809" y="0"/>
              </a:cxn>
              <a:cxn ang="0">
                <a:pos x="1451" y="126"/>
              </a:cxn>
            </a:cxnLst>
            <a:rect l="0" t="0" r="r" b="b"/>
            <a:pathLst>
              <a:path w="1451" h="126">
                <a:moveTo>
                  <a:pt x="0" y="92"/>
                </a:moveTo>
                <a:lnTo>
                  <a:pt x="413" y="15"/>
                </a:lnTo>
                <a:lnTo>
                  <a:pt x="809" y="0"/>
                </a:lnTo>
                <a:lnTo>
                  <a:pt x="1451" y="126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3" name="Line 71"/>
          <p:cNvSpPr>
            <a:spLocks noChangeShapeType="1"/>
          </p:cNvSpPr>
          <p:nvPr/>
        </p:nvSpPr>
        <p:spPr bwMode="auto">
          <a:xfrm flipV="1">
            <a:off x="6521450" y="5026025"/>
            <a:ext cx="100013" cy="174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4" name="Line 72"/>
          <p:cNvSpPr>
            <a:spLocks noChangeShapeType="1"/>
          </p:cNvSpPr>
          <p:nvPr/>
        </p:nvSpPr>
        <p:spPr bwMode="auto">
          <a:xfrm flipH="1">
            <a:off x="6621463" y="4910138"/>
            <a:ext cx="98425" cy="1158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5" name="Freeform 73"/>
          <p:cNvSpPr>
            <a:spLocks/>
          </p:cNvSpPr>
          <p:nvPr/>
        </p:nvSpPr>
        <p:spPr bwMode="auto">
          <a:xfrm>
            <a:off x="6964363" y="4622800"/>
            <a:ext cx="196850" cy="198438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0" y="329"/>
              </a:cxn>
              <a:cxn ang="0">
                <a:pos x="82" y="586"/>
              </a:cxn>
              <a:cxn ang="0">
                <a:pos x="249" y="732"/>
              </a:cxn>
              <a:cxn ang="0">
                <a:pos x="481" y="751"/>
              </a:cxn>
              <a:cxn ang="0">
                <a:pos x="744" y="638"/>
              </a:cxn>
            </a:cxnLst>
            <a:rect l="0" t="0" r="r" b="b"/>
            <a:pathLst>
              <a:path w="744" h="751">
                <a:moveTo>
                  <a:pt x="16" y="0"/>
                </a:moveTo>
                <a:lnTo>
                  <a:pt x="0" y="329"/>
                </a:lnTo>
                <a:lnTo>
                  <a:pt x="82" y="586"/>
                </a:lnTo>
                <a:lnTo>
                  <a:pt x="249" y="732"/>
                </a:lnTo>
                <a:lnTo>
                  <a:pt x="481" y="751"/>
                </a:lnTo>
                <a:lnTo>
                  <a:pt x="744" y="638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6" name="Line 74"/>
          <p:cNvSpPr>
            <a:spLocks noChangeShapeType="1"/>
          </p:cNvSpPr>
          <p:nvPr/>
        </p:nvSpPr>
        <p:spPr bwMode="auto">
          <a:xfrm flipV="1">
            <a:off x="6491288" y="4759325"/>
            <a:ext cx="61912" cy="12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7" name="Line 75"/>
          <p:cNvSpPr>
            <a:spLocks noChangeShapeType="1"/>
          </p:cNvSpPr>
          <p:nvPr/>
        </p:nvSpPr>
        <p:spPr bwMode="auto">
          <a:xfrm flipV="1">
            <a:off x="6670675" y="4867275"/>
            <a:ext cx="63500" cy="12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8" name="Line 76"/>
          <p:cNvSpPr>
            <a:spLocks noChangeShapeType="1"/>
          </p:cNvSpPr>
          <p:nvPr/>
        </p:nvSpPr>
        <p:spPr bwMode="auto">
          <a:xfrm flipV="1">
            <a:off x="6345238" y="4945063"/>
            <a:ext cx="117475" cy="206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9" name="Line 77"/>
          <p:cNvSpPr>
            <a:spLocks noChangeShapeType="1"/>
          </p:cNvSpPr>
          <p:nvPr/>
        </p:nvSpPr>
        <p:spPr bwMode="auto">
          <a:xfrm flipV="1">
            <a:off x="6415088" y="4876800"/>
            <a:ext cx="34925" cy="142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0" name="Line 78"/>
          <p:cNvSpPr>
            <a:spLocks noChangeShapeType="1"/>
          </p:cNvSpPr>
          <p:nvPr/>
        </p:nvSpPr>
        <p:spPr bwMode="auto">
          <a:xfrm flipH="1">
            <a:off x="6402388" y="4772025"/>
            <a:ext cx="88900" cy="1047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1" name="Line 79"/>
          <p:cNvSpPr>
            <a:spLocks noChangeShapeType="1"/>
          </p:cNvSpPr>
          <p:nvPr/>
        </p:nvSpPr>
        <p:spPr bwMode="auto">
          <a:xfrm flipH="1">
            <a:off x="6581775" y="4879975"/>
            <a:ext cx="88900" cy="1047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2" name="Freeform 80"/>
          <p:cNvSpPr>
            <a:spLocks/>
          </p:cNvSpPr>
          <p:nvPr/>
        </p:nvSpPr>
        <p:spPr bwMode="auto">
          <a:xfrm>
            <a:off x="7019925" y="4656138"/>
            <a:ext cx="196850" cy="198437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0" y="328"/>
              </a:cxn>
              <a:cxn ang="0">
                <a:pos x="81" y="585"/>
              </a:cxn>
              <a:cxn ang="0">
                <a:pos x="249" y="731"/>
              </a:cxn>
              <a:cxn ang="0">
                <a:pos x="480" y="750"/>
              </a:cxn>
              <a:cxn ang="0">
                <a:pos x="743" y="637"/>
              </a:cxn>
            </a:cxnLst>
            <a:rect l="0" t="0" r="r" b="b"/>
            <a:pathLst>
              <a:path w="743" h="750">
                <a:moveTo>
                  <a:pt x="16" y="0"/>
                </a:moveTo>
                <a:lnTo>
                  <a:pt x="0" y="328"/>
                </a:lnTo>
                <a:lnTo>
                  <a:pt x="81" y="585"/>
                </a:lnTo>
                <a:lnTo>
                  <a:pt x="249" y="731"/>
                </a:lnTo>
                <a:lnTo>
                  <a:pt x="480" y="750"/>
                </a:lnTo>
                <a:lnTo>
                  <a:pt x="743" y="637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3" name="Freeform 81"/>
          <p:cNvSpPr>
            <a:spLocks/>
          </p:cNvSpPr>
          <p:nvPr/>
        </p:nvSpPr>
        <p:spPr bwMode="auto">
          <a:xfrm>
            <a:off x="6334125" y="4906963"/>
            <a:ext cx="195263" cy="88900"/>
          </a:xfrm>
          <a:custGeom>
            <a:avLst/>
            <a:gdLst/>
            <a:ahLst/>
            <a:cxnLst>
              <a:cxn ang="0">
                <a:pos x="648" y="335"/>
              </a:cxn>
              <a:cxn ang="0">
                <a:pos x="480" y="335"/>
              </a:cxn>
              <a:cxn ang="0">
                <a:pos x="283" y="290"/>
              </a:cxn>
              <a:cxn ang="0">
                <a:pos x="109" y="212"/>
              </a:cxn>
              <a:cxn ang="0">
                <a:pos x="5" y="124"/>
              </a:cxn>
              <a:cxn ang="0">
                <a:pos x="0" y="46"/>
              </a:cxn>
              <a:cxn ang="0">
                <a:pos x="93" y="1"/>
              </a:cxn>
              <a:cxn ang="0">
                <a:pos x="261" y="0"/>
              </a:cxn>
              <a:cxn ang="0">
                <a:pos x="458" y="45"/>
              </a:cxn>
              <a:cxn ang="0">
                <a:pos x="631" y="122"/>
              </a:cxn>
              <a:cxn ang="0">
                <a:pos x="735" y="211"/>
              </a:cxn>
              <a:cxn ang="0">
                <a:pos x="741" y="289"/>
              </a:cxn>
              <a:cxn ang="0">
                <a:pos x="648" y="335"/>
              </a:cxn>
            </a:cxnLst>
            <a:rect l="0" t="0" r="r" b="b"/>
            <a:pathLst>
              <a:path w="741" h="335">
                <a:moveTo>
                  <a:pt x="648" y="335"/>
                </a:moveTo>
                <a:lnTo>
                  <a:pt x="480" y="335"/>
                </a:lnTo>
                <a:lnTo>
                  <a:pt x="283" y="290"/>
                </a:lnTo>
                <a:lnTo>
                  <a:pt x="109" y="212"/>
                </a:lnTo>
                <a:lnTo>
                  <a:pt x="5" y="124"/>
                </a:lnTo>
                <a:lnTo>
                  <a:pt x="0" y="46"/>
                </a:lnTo>
                <a:lnTo>
                  <a:pt x="93" y="1"/>
                </a:lnTo>
                <a:lnTo>
                  <a:pt x="261" y="0"/>
                </a:lnTo>
                <a:lnTo>
                  <a:pt x="458" y="45"/>
                </a:lnTo>
                <a:lnTo>
                  <a:pt x="631" y="122"/>
                </a:lnTo>
                <a:lnTo>
                  <a:pt x="735" y="211"/>
                </a:lnTo>
                <a:lnTo>
                  <a:pt x="741" y="289"/>
                </a:lnTo>
                <a:lnTo>
                  <a:pt x="648" y="335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4" name="Freeform 82"/>
          <p:cNvSpPr>
            <a:spLocks/>
          </p:cNvSpPr>
          <p:nvPr/>
        </p:nvSpPr>
        <p:spPr bwMode="auto">
          <a:xfrm>
            <a:off x="7875588" y="5232400"/>
            <a:ext cx="198437" cy="136525"/>
          </a:xfrm>
          <a:custGeom>
            <a:avLst/>
            <a:gdLst/>
            <a:ahLst/>
            <a:cxnLst>
              <a:cxn ang="0">
                <a:pos x="750" y="404"/>
              </a:cxn>
              <a:cxn ang="0">
                <a:pos x="731" y="416"/>
              </a:cxn>
              <a:cxn ang="0">
                <a:pos x="720" y="422"/>
              </a:cxn>
              <a:cxn ang="0">
                <a:pos x="648" y="462"/>
              </a:cxn>
              <a:cxn ang="0">
                <a:pos x="319" y="517"/>
              </a:cxn>
              <a:cxn ang="0">
                <a:pos x="85" y="347"/>
              </a:cxn>
              <a:cxn ang="0">
                <a:pos x="0" y="0"/>
              </a:cxn>
            </a:cxnLst>
            <a:rect l="0" t="0" r="r" b="b"/>
            <a:pathLst>
              <a:path w="750" h="517">
                <a:moveTo>
                  <a:pt x="750" y="404"/>
                </a:moveTo>
                <a:lnTo>
                  <a:pt x="731" y="416"/>
                </a:lnTo>
                <a:lnTo>
                  <a:pt x="720" y="422"/>
                </a:lnTo>
                <a:lnTo>
                  <a:pt x="648" y="462"/>
                </a:lnTo>
                <a:lnTo>
                  <a:pt x="319" y="517"/>
                </a:lnTo>
                <a:lnTo>
                  <a:pt x="85" y="34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5" name="Line 83"/>
          <p:cNvSpPr>
            <a:spLocks noChangeShapeType="1"/>
          </p:cNvSpPr>
          <p:nvPr/>
        </p:nvSpPr>
        <p:spPr bwMode="auto">
          <a:xfrm flipV="1">
            <a:off x="7481888" y="5426075"/>
            <a:ext cx="42862" cy="16510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6" name="Line 84"/>
          <p:cNvSpPr>
            <a:spLocks noChangeShapeType="1"/>
          </p:cNvSpPr>
          <p:nvPr/>
        </p:nvSpPr>
        <p:spPr bwMode="auto">
          <a:xfrm>
            <a:off x="7202488" y="5427663"/>
            <a:ext cx="14287" cy="26987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7" name="Freeform 85"/>
          <p:cNvSpPr>
            <a:spLocks/>
          </p:cNvSpPr>
          <p:nvPr/>
        </p:nvSpPr>
        <p:spPr bwMode="auto">
          <a:xfrm>
            <a:off x="5314950" y="3387725"/>
            <a:ext cx="207963" cy="277813"/>
          </a:xfrm>
          <a:custGeom>
            <a:avLst/>
            <a:gdLst/>
            <a:ahLst/>
            <a:cxnLst>
              <a:cxn ang="0">
                <a:pos x="391" y="994"/>
              </a:cxn>
              <a:cxn ang="0">
                <a:pos x="241" y="1048"/>
              </a:cxn>
              <a:cxn ang="0">
                <a:pos x="114" y="1022"/>
              </a:cxn>
              <a:cxn ang="0">
                <a:pos x="29" y="921"/>
              </a:cxn>
              <a:cxn ang="0">
                <a:pos x="0" y="759"/>
              </a:cxn>
              <a:cxn ang="0">
                <a:pos x="29" y="561"/>
              </a:cxn>
              <a:cxn ang="0">
                <a:pos x="114" y="358"/>
              </a:cxn>
              <a:cxn ang="0">
                <a:pos x="241" y="180"/>
              </a:cxn>
              <a:cxn ang="0">
                <a:pos x="391" y="54"/>
              </a:cxn>
              <a:cxn ang="0">
                <a:pos x="540" y="0"/>
              </a:cxn>
              <a:cxn ang="0">
                <a:pos x="668" y="26"/>
              </a:cxn>
              <a:cxn ang="0">
                <a:pos x="752" y="127"/>
              </a:cxn>
              <a:cxn ang="0">
                <a:pos x="782" y="289"/>
              </a:cxn>
              <a:cxn ang="0">
                <a:pos x="752" y="487"/>
              </a:cxn>
              <a:cxn ang="0">
                <a:pos x="668" y="690"/>
              </a:cxn>
              <a:cxn ang="0">
                <a:pos x="540" y="868"/>
              </a:cxn>
              <a:cxn ang="0">
                <a:pos x="391" y="994"/>
              </a:cxn>
            </a:cxnLst>
            <a:rect l="0" t="0" r="r" b="b"/>
            <a:pathLst>
              <a:path w="782" h="1048">
                <a:moveTo>
                  <a:pt x="391" y="994"/>
                </a:moveTo>
                <a:lnTo>
                  <a:pt x="241" y="1048"/>
                </a:lnTo>
                <a:lnTo>
                  <a:pt x="114" y="1022"/>
                </a:lnTo>
                <a:lnTo>
                  <a:pt x="29" y="921"/>
                </a:lnTo>
                <a:lnTo>
                  <a:pt x="0" y="759"/>
                </a:lnTo>
                <a:lnTo>
                  <a:pt x="29" y="561"/>
                </a:lnTo>
                <a:lnTo>
                  <a:pt x="114" y="358"/>
                </a:lnTo>
                <a:lnTo>
                  <a:pt x="241" y="180"/>
                </a:lnTo>
                <a:lnTo>
                  <a:pt x="391" y="54"/>
                </a:lnTo>
                <a:lnTo>
                  <a:pt x="540" y="0"/>
                </a:lnTo>
                <a:lnTo>
                  <a:pt x="668" y="26"/>
                </a:lnTo>
                <a:lnTo>
                  <a:pt x="752" y="127"/>
                </a:lnTo>
                <a:lnTo>
                  <a:pt x="782" y="289"/>
                </a:lnTo>
                <a:lnTo>
                  <a:pt x="752" y="487"/>
                </a:lnTo>
                <a:lnTo>
                  <a:pt x="668" y="690"/>
                </a:lnTo>
                <a:lnTo>
                  <a:pt x="540" y="868"/>
                </a:lnTo>
                <a:lnTo>
                  <a:pt x="391" y="994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8" name="Line 86"/>
          <p:cNvSpPr>
            <a:spLocks noChangeShapeType="1"/>
          </p:cNvSpPr>
          <p:nvPr/>
        </p:nvSpPr>
        <p:spPr bwMode="auto">
          <a:xfrm>
            <a:off x="7415213" y="5556250"/>
            <a:ext cx="14287" cy="26988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9" name="Freeform 87"/>
          <p:cNvSpPr>
            <a:spLocks/>
          </p:cNvSpPr>
          <p:nvPr/>
        </p:nvSpPr>
        <p:spPr bwMode="auto">
          <a:xfrm>
            <a:off x="6819900" y="4241800"/>
            <a:ext cx="69850" cy="127000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216" y="108"/>
              </a:cxn>
              <a:cxn ang="0">
                <a:pos x="260" y="0"/>
              </a:cxn>
            </a:cxnLst>
            <a:rect l="0" t="0" r="r" b="b"/>
            <a:pathLst>
              <a:path w="260" h="480">
                <a:moveTo>
                  <a:pt x="0" y="480"/>
                </a:moveTo>
                <a:lnTo>
                  <a:pt x="216" y="108"/>
                </a:lnTo>
                <a:lnTo>
                  <a:pt x="26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0" name="Freeform 88"/>
          <p:cNvSpPr>
            <a:spLocks/>
          </p:cNvSpPr>
          <p:nvPr/>
        </p:nvSpPr>
        <p:spPr bwMode="auto">
          <a:xfrm>
            <a:off x="6435725" y="3990975"/>
            <a:ext cx="36513" cy="146050"/>
          </a:xfrm>
          <a:custGeom>
            <a:avLst/>
            <a:gdLst/>
            <a:ahLst/>
            <a:cxnLst>
              <a:cxn ang="0">
                <a:pos x="0" y="558"/>
              </a:cxn>
              <a:cxn ang="0">
                <a:pos x="119" y="127"/>
              </a:cxn>
              <a:cxn ang="0">
                <a:pos x="132" y="0"/>
              </a:cxn>
            </a:cxnLst>
            <a:rect l="0" t="0" r="r" b="b"/>
            <a:pathLst>
              <a:path w="132" h="558">
                <a:moveTo>
                  <a:pt x="0" y="558"/>
                </a:moveTo>
                <a:lnTo>
                  <a:pt x="119" y="127"/>
                </a:lnTo>
                <a:lnTo>
                  <a:pt x="132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1" name="Freeform 89"/>
          <p:cNvSpPr>
            <a:spLocks/>
          </p:cNvSpPr>
          <p:nvPr/>
        </p:nvSpPr>
        <p:spPr bwMode="auto">
          <a:xfrm>
            <a:off x="7232650" y="5408613"/>
            <a:ext cx="14288" cy="41275"/>
          </a:xfrm>
          <a:custGeom>
            <a:avLst/>
            <a:gdLst/>
            <a:ahLst/>
            <a:cxnLst>
              <a:cxn ang="0">
                <a:pos x="55" y="159"/>
              </a:cxn>
              <a:cxn ang="0">
                <a:pos x="6" y="92"/>
              </a:cxn>
              <a:cxn ang="0">
                <a:pos x="0" y="0"/>
              </a:cxn>
            </a:cxnLst>
            <a:rect l="0" t="0" r="r" b="b"/>
            <a:pathLst>
              <a:path w="55" h="159">
                <a:moveTo>
                  <a:pt x="55" y="159"/>
                </a:moveTo>
                <a:lnTo>
                  <a:pt x="6" y="92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2" name="Freeform 90"/>
          <p:cNvSpPr>
            <a:spLocks/>
          </p:cNvSpPr>
          <p:nvPr/>
        </p:nvSpPr>
        <p:spPr bwMode="auto">
          <a:xfrm>
            <a:off x="5257800" y="3335338"/>
            <a:ext cx="285750" cy="349250"/>
          </a:xfrm>
          <a:custGeom>
            <a:avLst/>
            <a:gdLst/>
            <a:ahLst/>
            <a:cxnLst>
              <a:cxn ang="0">
                <a:pos x="0" y="1081"/>
              </a:cxn>
              <a:cxn ang="0">
                <a:pos x="352" y="1293"/>
              </a:cxn>
              <a:cxn ang="0">
                <a:pos x="490" y="1321"/>
              </a:cxn>
              <a:cxn ang="0">
                <a:pos x="652" y="1262"/>
              </a:cxn>
              <a:cxn ang="0">
                <a:pos x="814" y="1126"/>
              </a:cxn>
              <a:cxn ang="0">
                <a:pos x="952" y="933"/>
              </a:cxn>
              <a:cxn ang="0">
                <a:pos x="1044" y="713"/>
              </a:cxn>
              <a:cxn ang="0">
                <a:pos x="1076" y="499"/>
              </a:cxn>
              <a:cxn ang="0">
                <a:pos x="1044" y="324"/>
              </a:cxn>
              <a:cxn ang="0">
                <a:pos x="952" y="214"/>
              </a:cxn>
              <a:cxn ang="0">
                <a:pos x="599" y="0"/>
              </a:cxn>
              <a:cxn ang="0">
                <a:pos x="691" y="111"/>
              </a:cxn>
              <a:cxn ang="0">
                <a:pos x="723" y="287"/>
              </a:cxn>
              <a:cxn ang="0">
                <a:pos x="691" y="501"/>
              </a:cxn>
              <a:cxn ang="0">
                <a:pos x="599" y="721"/>
              </a:cxn>
              <a:cxn ang="0">
                <a:pos x="461" y="914"/>
              </a:cxn>
              <a:cxn ang="0">
                <a:pos x="299" y="1051"/>
              </a:cxn>
              <a:cxn ang="0">
                <a:pos x="136" y="1109"/>
              </a:cxn>
              <a:cxn ang="0">
                <a:pos x="0" y="1081"/>
              </a:cxn>
            </a:cxnLst>
            <a:rect l="0" t="0" r="r" b="b"/>
            <a:pathLst>
              <a:path w="1076" h="1321">
                <a:moveTo>
                  <a:pt x="0" y="1081"/>
                </a:moveTo>
                <a:lnTo>
                  <a:pt x="352" y="1293"/>
                </a:lnTo>
                <a:lnTo>
                  <a:pt x="490" y="1321"/>
                </a:lnTo>
                <a:lnTo>
                  <a:pt x="652" y="1262"/>
                </a:lnTo>
                <a:lnTo>
                  <a:pt x="814" y="1126"/>
                </a:lnTo>
                <a:lnTo>
                  <a:pt x="952" y="933"/>
                </a:lnTo>
                <a:lnTo>
                  <a:pt x="1044" y="713"/>
                </a:lnTo>
                <a:lnTo>
                  <a:pt x="1076" y="499"/>
                </a:lnTo>
                <a:lnTo>
                  <a:pt x="1044" y="324"/>
                </a:lnTo>
                <a:lnTo>
                  <a:pt x="952" y="214"/>
                </a:lnTo>
                <a:lnTo>
                  <a:pt x="599" y="0"/>
                </a:lnTo>
                <a:lnTo>
                  <a:pt x="691" y="111"/>
                </a:lnTo>
                <a:lnTo>
                  <a:pt x="723" y="287"/>
                </a:lnTo>
                <a:lnTo>
                  <a:pt x="691" y="501"/>
                </a:lnTo>
                <a:lnTo>
                  <a:pt x="599" y="721"/>
                </a:lnTo>
                <a:lnTo>
                  <a:pt x="461" y="914"/>
                </a:lnTo>
                <a:lnTo>
                  <a:pt x="299" y="1051"/>
                </a:lnTo>
                <a:lnTo>
                  <a:pt x="136" y="1109"/>
                </a:lnTo>
                <a:lnTo>
                  <a:pt x="0" y="1081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3" name="Line 91"/>
          <p:cNvSpPr>
            <a:spLocks noChangeShapeType="1"/>
          </p:cNvSpPr>
          <p:nvPr/>
        </p:nvSpPr>
        <p:spPr bwMode="auto">
          <a:xfrm flipV="1">
            <a:off x="5257800" y="3617913"/>
            <a:ext cx="3175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4" name="Line 92"/>
          <p:cNvSpPr>
            <a:spLocks noChangeShapeType="1"/>
          </p:cNvSpPr>
          <p:nvPr/>
        </p:nvSpPr>
        <p:spPr bwMode="auto">
          <a:xfrm>
            <a:off x="5337175" y="3613150"/>
            <a:ext cx="93663" cy="555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5" name="Line 93"/>
          <p:cNvSpPr>
            <a:spLocks noChangeShapeType="1"/>
          </p:cNvSpPr>
          <p:nvPr/>
        </p:nvSpPr>
        <p:spPr bwMode="auto">
          <a:xfrm>
            <a:off x="5416550" y="3525838"/>
            <a:ext cx="93663" cy="555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6" name="Line 94"/>
          <p:cNvSpPr>
            <a:spLocks noChangeShapeType="1"/>
          </p:cNvSpPr>
          <p:nvPr/>
        </p:nvSpPr>
        <p:spPr bwMode="auto">
          <a:xfrm>
            <a:off x="5449888" y="3409950"/>
            <a:ext cx="93662" cy="57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7" name="Freeform 95"/>
          <p:cNvSpPr>
            <a:spLocks/>
          </p:cNvSpPr>
          <p:nvPr/>
        </p:nvSpPr>
        <p:spPr bwMode="auto">
          <a:xfrm>
            <a:off x="5273675" y="3587750"/>
            <a:ext cx="120650" cy="49213"/>
          </a:xfrm>
          <a:custGeom>
            <a:avLst/>
            <a:gdLst/>
            <a:ahLst/>
            <a:cxnLst>
              <a:cxn ang="0">
                <a:pos x="0" y="158"/>
              </a:cxn>
              <a:cxn ang="0">
                <a:pos x="137" y="186"/>
              </a:cxn>
              <a:cxn ang="0">
                <a:pos x="300" y="127"/>
              </a:cxn>
              <a:cxn ang="0">
                <a:pos x="453" y="0"/>
              </a:cxn>
            </a:cxnLst>
            <a:rect l="0" t="0" r="r" b="b"/>
            <a:pathLst>
              <a:path w="453" h="186">
                <a:moveTo>
                  <a:pt x="0" y="158"/>
                </a:moveTo>
                <a:lnTo>
                  <a:pt x="137" y="186"/>
                </a:lnTo>
                <a:lnTo>
                  <a:pt x="300" y="127"/>
                </a:lnTo>
                <a:lnTo>
                  <a:pt x="453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8" name="Freeform 96"/>
          <p:cNvSpPr>
            <a:spLocks/>
          </p:cNvSpPr>
          <p:nvPr/>
        </p:nvSpPr>
        <p:spPr bwMode="auto">
          <a:xfrm>
            <a:off x="5432425" y="3343275"/>
            <a:ext cx="33338" cy="130175"/>
          </a:xfrm>
          <a:custGeom>
            <a:avLst/>
            <a:gdLst/>
            <a:ahLst/>
            <a:cxnLst>
              <a:cxn ang="0">
                <a:pos x="93" y="489"/>
              </a:cxn>
              <a:cxn ang="0">
                <a:pos x="124" y="285"/>
              </a:cxn>
              <a:cxn ang="0">
                <a:pos x="92" y="110"/>
              </a:cxn>
              <a:cxn ang="0">
                <a:pos x="0" y="0"/>
              </a:cxn>
            </a:cxnLst>
            <a:rect l="0" t="0" r="r" b="b"/>
            <a:pathLst>
              <a:path w="124" h="489">
                <a:moveTo>
                  <a:pt x="93" y="489"/>
                </a:moveTo>
                <a:lnTo>
                  <a:pt x="124" y="285"/>
                </a:lnTo>
                <a:lnTo>
                  <a:pt x="92" y="11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9" name="Freeform 97"/>
          <p:cNvSpPr>
            <a:spLocks/>
          </p:cNvSpPr>
          <p:nvPr/>
        </p:nvSpPr>
        <p:spPr bwMode="auto">
          <a:xfrm>
            <a:off x="5289550" y="3597275"/>
            <a:ext cx="119063" cy="49213"/>
          </a:xfrm>
          <a:custGeom>
            <a:avLst/>
            <a:gdLst/>
            <a:ahLst/>
            <a:cxnLst>
              <a:cxn ang="0">
                <a:pos x="0" y="160"/>
              </a:cxn>
              <a:cxn ang="0">
                <a:pos x="137" y="188"/>
              </a:cxn>
              <a:cxn ang="0">
                <a:pos x="299" y="129"/>
              </a:cxn>
              <a:cxn ang="0">
                <a:pos x="452" y="0"/>
              </a:cxn>
            </a:cxnLst>
            <a:rect l="0" t="0" r="r" b="b"/>
            <a:pathLst>
              <a:path w="452" h="188">
                <a:moveTo>
                  <a:pt x="0" y="160"/>
                </a:moveTo>
                <a:lnTo>
                  <a:pt x="137" y="188"/>
                </a:lnTo>
                <a:lnTo>
                  <a:pt x="299" y="129"/>
                </a:lnTo>
                <a:lnTo>
                  <a:pt x="452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0" name="Freeform 98"/>
          <p:cNvSpPr>
            <a:spLocks/>
          </p:cNvSpPr>
          <p:nvPr/>
        </p:nvSpPr>
        <p:spPr bwMode="auto">
          <a:xfrm>
            <a:off x="5448300" y="3352800"/>
            <a:ext cx="33338" cy="130175"/>
          </a:xfrm>
          <a:custGeom>
            <a:avLst/>
            <a:gdLst/>
            <a:ahLst/>
            <a:cxnLst>
              <a:cxn ang="0">
                <a:pos x="93" y="488"/>
              </a:cxn>
              <a:cxn ang="0">
                <a:pos x="124" y="286"/>
              </a:cxn>
              <a:cxn ang="0">
                <a:pos x="92" y="110"/>
              </a:cxn>
              <a:cxn ang="0">
                <a:pos x="0" y="0"/>
              </a:cxn>
            </a:cxnLst>
            <a:rect l="0" t="0" r="r" b="b"/>
            <a:pathLst>
              <a:path w="124" h="488">
                <a:moveTo>
                  <a:pt x="93" y="488"/>
                </a:moveTo>
                <a:lnTo>
                  <a:pt x="124" y="286"/>
                </a:lnTo>
                <a:lnTo>
                  <a:pt x="92" y="11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1" name="Freeform 99"/>
          <p:cNvSpPr>
            <a:spLocks/>
          </p:cNvSpPr>
          <p:nvPr/>
        </p:nvSpPr>
        <p:spPr bwMode="auto">
          <a:xfrm>
            <a:off x="5305425" y="3606800"/>
            <a:ext cx="119063" cy="49213"/>
          </a:xfrm>
          <a:custGeom>
            <a:avLst/>
            <a:gdLst/>
            <a:ahLst/>
            <a:cxnLst>
              <a:cxn ang="0">
                <a:pos x="0" y="160"/>
              </a:cxn>
              <a:cxn ang="0">
                <a:pos x="137" y="187"/>
              </a:cxn>
              <a:cxn ang="0">
                <a:pos x="299" y="128"/>
              </a:cxn>
              <a:cxn ang="0">
                <a:pos x="452" y="0"/>
              </a:cxn>
            </a:cxnLst>
            <a:rect l="0" t="0" r="r" b="b"/>
            <a:pathLst>
              <a:path w="452" h="187">
                <a:moveTo>
                  <a:pt x="0" y="160"/>
                </a:moveTo>
                <a:lnTo>
                  <a:pt x="137" y="187"/>
                </a:lnTo>
                <a:lnTo>
                  <a:pt x="299" y="128"/>
                </a:lnTo>
                <a:lnTo>
                  <a:pt x="452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2" name="Freeform 100"/>
          <p:cNvSpPr>
            <a:spLocks/>
          </p:cNvSpPr>
          <p:nvPr/>
        </p:nvSpPr>
        <p:spPr bwMode="auto">
          <a:xfrm>
            <a:off x="5464175" y="3362325"/>
            <a:ext cx="31750" cy="130175"/>
          </a:xfrm>
          <a:custGeom>
            <a:avLst/>
            <a:gdLst/>
            <a:ahLst/>
            <a:cxnLst>
              <a:cxn ang="0">
                <a:pos x="93" y="487"/>
              </a:cxn>
              <a:cxn ang="0">
                <a:pos x="124" y="285"/>
              </a:cxn>
              <a:cxn ang="0">
                <a:pos x="91" y="110"/>
              </a:cxn>
              <a:cxn ang="0">
                <a:pos x="0" y="0"/>
              </a:cxn>
            </a:cxnLst>
            <a:rect l="0" t="0" r="r" b="b"/>
            <a:pathLst>
              <a:path w="124" h="487">
                <a:moveTo>
                  <a:pt x="93" y="487"/>
                </a:moveTo>
                <a:lnTo>
                  <a:pt x="124" y="285"/>
                </a:lnTo>
                <a:lnTo>
                  <a:pt x="91" y="11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3" name="Freeform 101"/>
          <p:cNvSpPr>
            <a:spLocks/>
          </p:cNvSpPr>
          <p:nvPr/>
        </p:nvSpPr>
        <p:spPr bwMode="auto">
          <a:xfrm>
            <a:off x="5321300" y="3616325"/>
            <a:ext cx="119063" cy="49213"/>
          </a:xfrm>
          <a:custGeom>
            <a:avLst/>
            <a:gdLst/>
            <a:ahLst/>
            <a:cxnLst>
              <a:cxn ang="0">
                <a:pos x="0" y="160"/>
              </a:cxn>
              <a:cxn ang="0">
                <a:pos x="138" y="188"/>
              </a:cxn>
              <a:cxn ang="0">
                <a:pos x="299" y="129"/>
              </a:cxn>
              <a:cxn ang="0">
                <a:pos x="453" y="0"/>
              </a:cxn>
            </a:cxnLst>
            <a:rect l="0" t="0" r="r" b="b"/>
            <a:pathLst>
              <a:path w="453" h="188">
                <a:moveTo>
                  <a:pt x="0" y="160"/>
                </a:moveTo>
                <a:lnTo>
                  <a:pt x="138" y="188"/>
                </a:lnTo>
                <a:lnTo>
                  <a:pt x="299" y="129"/>
                </a:lnTo>
                <a:lnTo>
                  <a:pt x="453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4" name="Freeform 102"/>
          <p:cNvSpPr>
            <a:spLocks/>
          </p:cNvSpPr>
          <p:nvPr/>
        </p:nvSpPr>
        <p:spPr bwMode="auto">
          <a:xfrm>
            <a:off x="5480050" y="3371850"/>
            <a:ext cx="31750" cy="130175"/>
          </a:xfrm>
          <a:custGeom>
            <a:avLst/>
            <a:gdLst/>
            <a:ahLst/>
            <a:cxnLst>
              <a:cxn ang="0">
                <a:pos x="94" y="488"/>
              </a:cxn>
              <a:cxn ang="0">
                <a:pos x="124" y="286"/>
              </a:cxn>
              <a:cxn ang="0">
                <a:pos x="92" y="110"/>
              </a:cxn>
              <a:cxn ang="0">
                <a:pos x="0" y="0"/>
              </a:cxn>
            </a:cxnLst>
            <a:rect l="0" t="0" r="r" b="b"/>
            <a:pathLst>
              <a:path w="124" h="488">
                <a:moveTo>
                  <a:pt x="94" y="488"/>
                </a:moveTo>
                <a:lnTo>
                  <a:pt x="124" y="286"/>
                </a:lnTo>
                <a:lnTo>
                  <a:pt x="92" y="11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5" name="Freeform 103"/>
          <p:cNvSpPr>
            <a:spLocks/>
          </p:cNvSpPr>
          <p:nvPr/>
        </p:nvSpPr>
        <p:spPr bwMode="auto">
          <a:xfrm>
            <a:off x="5335588" y="3625850"/>
            <a:ext cx="120650" cy="49213"/>
          </a:xfrm>
          <a:custGeom>
            <a:avLst/>
            <a:gdLst/>
            <a:ahLst/>
            <a:cxnLst>
              <a:cxn ang="0">
                <a:pos x="0" y="159"/>
              </a:cxn>
              <a:cxn ang="0">
                <a:pos x="137" y="187"/>
              </a:cxn>
              <a:cxn ang="0">
                <a:pos x="299" y="129"/>
              </a:cxn>
              <a:cxn ang="0">
                <a:pos x="453" y="0"/>
              </a:cxn>
            </a:cxnLst>
            <a:rect l="0" t="0" r="r" b="b"/>
            <a:pathLst>
              <a:path w="453" h="187">
                <a:moveTo>
                  <a:pt x="0" y="159"/>
                </a:moveTo>
                <a:lnTo>
                  <a:pt x="137" y="187"/>
                </a:lnTo>
                <a:lnTo>
                  <a:pt x="299" y="129"/>
                </a:lnTo>
                <a:lnTo>
                  <a:pt x="453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6" name="Freeform 104"/>
          <p:cNvSpPr>
            <a:spLocks/>
          </p:cNvSpPr>
          <p:nvPr/>
        </p:nvSpPr>
        <p:spPr bwMode="auto">
          <a:xfrm>
            <a:off x="5494338" y="3381375"/>
            <a:ext cx="33337" cy="128588"/>
          </a:xfrm>
          <a:custGeom>
            <a:avLst/>
            <a:gdLst/>
            <a:ahLst/>
            <a:cxnLst>
              <a:cxn ang="0">
                <a:pos x="94" y="488"/>
              </a:cxn>
              <a:cxn ang="0">
                <a:pos x="124" y="285"/>
              </a:cxn>
              <a:cxn ang="0">
                <a:pos x="92" y="110"/>
              </a:cxn>
              <a:cxn ang="0">
                <a:pos x="0" y="0"/>
              </a:cxn>
            </a:cxnLst>
            <a:rect l="0" t="0" r="r" b="b"/>
            <a:pathLst>
              <a:path w="124" h="488">
                <a:moveTo>
                  <a:pt x="94" y="488"/>
                </a:moveTo>
                <a:lnTo>
                  <a:pt x="124" y="285"/>
                </a:lnTo>
                <a:lnTo>
                  <a:pt x="92" y="11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7" name="Freeform 105"/>
          <p:cNvSpPr>
            <a:spLocks/>
          </p:cNvSpPr>
          <p:nvPr/>
        </p:nvSpPr>
        <p:spPr bwMode="auto">
          <a:xfrm>
            <a:off x="5319713" y="3490913"/>
            <a:ext cx="387350" cy="379412"/>
          </a:xfrm>
          <a:custGeom>
            <a:avLst/>
            <a:gdLst/>
            <a:ahLst/>
            <a:cxnLst>
              <a:cxn ang="0">
                <a:pos x="734" y="322"/>
              </a:cxn>
              <a:cxn ang="0">
                <a:pos x="1469" y="747"/>
              </a:cxn>
              <a:cxn ang="0">
                <a:pos x="1241" y="1080"/>
              </a:cxn>
              <a:cxn ang="0">
                <a:pos x="968" y="1321"/>
              </a:cxn>
              <a:cxn ang="0">
                <a:pos x="691" y="1433"/>
              </a:cxn>
              <a:cxn ang="0">
                <a:pos x="452" y="1399"/>
              </a:cxn>
              <a:cxn ang="0">
                <a:pos x="289" y="1223"/>
              </a:cxn>
              <a:cxn ang="0">
                <a:pos x="225" y="934"/>
              </a:cxn>
              <a:cxn ang="0">
                <a:pos x="270" y="574"/>
              </a:cxn>
              <a:cxn ang="0">
                <a:pos x="417" y="199"/>
              </a:cxn>
              <a:cxn ang="0">
                <a:pos x="115" y="0"/>
              </a:cxn>
              <a:cxn ang="0">
                <a:pos x="27" y="221"/>
              </a:cxn>
              <a:cxn ang="0">
                <a:pos x="0" y="433"/>
              </a:cxn>
              <a:cxn ang="0">
                <a:pos x="39" y="604"/>
              </a:cxn>
              <a:cxn ang="0">
                <a:pos x="135" y="708"/>
              </a:cxn>
              <a:cxn ang="0">
                <a:pos x="275" y="728"/>
              </a:cxn>
              <a:cxn ang="0">
                <a:pos x="439" y="661"/>
              </a:cxn>
              <a:cxn ang="0">
                <a:pos x="600" y="519"/>
              </a:cxn>
              <a:cxn ang="0">
                <a:pos x="734" y="322"/>
              </a:cxn>
            </a:cxnLst>
            <a:rect l="0" t="0" r="r" b="b"/>
            <a:pathLst>
              <a:path w="1469" h="1433">
                <a:moveTo>
                  <a:pt x="734" y="322"/>
                </a:moveTo>
                <a:lnTo>
                  <a:pt x="1469" y="747"/>
                </a:lnTo>
                <a:lnTo>
                  <a:pt x="1241" y="1080"/>
                </a:lnTo>
                <a:lnTo>
                  <a:pt x="968" y="1321"/>
                </a:lnTo>
                <a:lnTo>
                  <a:pt x="691" y="1433"/>
                </a:lnTo>
                <a:lnTo>
                  <a:pt x="452" y="1399"/>
                </a:lnTo>
                <a:lnTo>
                  <a:pt x="289" y="1223"/>
                </a:lnTo>
                <a:lnTo>
                  <a:pt x="225" y="934"/>
                </a:lnTo>
                <a:lnTo>
                  <a:pt x="270" y="574"/>
                </a:lnTo>
                <a:lnTo>
                  <a:pt x="417" y="199"/>
                </a:lnTo>
                <a:lnTo>
                  <a:pt x="115" y="0"/>
                </a:lnTo>
                <a:lnTo>
                  <a:pt x="27" y="221"/>
                </a:lnTo>
                <a:lnTo>
                  <a:pt x="0" y="433"/>
                </a:lnTo>
                <a:lnTo>
                  <a:pt x="39" y="604"/>
                </a:lnTo>
                <a:lnTo>
                  <a:pt x="135" y="708"/>
                </a:lnTo>
                <a:lnTo>
                  <a:pt x="275" y="728"/>
                </a:lnTo>
                <a:lnTo>
                  <a:pt x="439" y="661"/>
                </a:lnTo>
                <a:lnTo>
                  <a:pt x="600" y="519"/>
                </a:lnTo>
                <a:lnTo>
                  <a:pt x="734" y="322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8" name="Line 106"/>
          <p:cNvSpPr>
            <a:spLocks noChangeShapeType="1"/>
          </p:cNvSpPr>
          <p:nvPr/>
        </p:nvSpPr>
        <p:spPr bwMode="auto">
          <a:xfrm>
            <a:off x="5513388" y="3576638"/>
            <a:ext cx="15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9" name="Line 107"/>
          <p:cNvSpPr>
            <a:spLocks noChangeShapeType="1"/>
          </p:cNvSpPr>
          <p:nvPr/>
        </p:nvSpPr>
        <p:spPr bwMode="auto">
          <a:xfrm>
            <a:off x="5435600" y="3665538"/>
            <a:ext cx="139700" cy="174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0" name="Line 108"/>
          <p:cNvSpPr>
            <a:spLocks noChangeShapeType="1"/>
          </p:cNvSpPr>
          <p:nvPr/>
        </p:nvSpPr>
        <p:spPr bwMode="auto">
          <a:xfrm>
            <a:off x="5354638" y="3678238"/>
            <a:ext cx="84137" cy="1825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1" name="Line 109"/>
          <p:cNvSpPr>
            <a:spLocks noChangeShapeType="1"/>
          </p:cNvSpPr>
          <p:nvPr/>
        </p:nvSpPr>
        <p:spPr bwMode="auto">
          <a:xfrm>
            <a:off x="5319713" y="3605213"/>
            <a:ext cx="58737" cy="133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2" name="Freeform 110"/>
          <p:cNvSpPr>
            <a:spLocks/>
          </p:cNvSpPr>
          <p:nvPr/>
        </p:nvSpPr>
        <p:spPr bwMode="auto">
          <a:xfrm>
            <a:off x="5407025" y="3595688"/>
            <a:ext cx="138113" cy="119062"/>
          </a:xfrm>
          <a:custGeom>
            <a:avLst/>
            <a:gdLst/>
            <a:ahLst/>
            <a:cxnLst>
              <a:cxn ang="0">
                <a:pos x="520" y="0"/>
              </a:cxn>
              <a:cxn ang="0">
                <a:pos x="371" y="219"/>
              </a:cxn>
              <a:cxn ang="0">
                <a:pos x="191" y="378"/>
              </a:cxn>
              <a:cxn ang="0">
                <a:pos x="9" y="452"/>
              </a:cxn>
              <a:cxn ang="0">
                <a:pos x="0" y="451"/>
              </a:cxn>
            </a:cxnLst>
            <a:rect l="0" t="0" r="r" b="b"/>
            <a:pathLst>
              <a:path w="520" h="452">
                <a:moveTo>
                  <a:pt x="520" y="0"/>
                </a:moveTo>
                <a:lnTo>
                  <a:pt x="371" y="219"/>
                </a:lnTo>
                <a:lnTo>
                  <a:pt x="191" y="378"/>
                </a:lnTo>
                <a:lnTo>
                  <a:pt x="9" y="452"/>
                </a:lnTo>
                <a:lnTo>
                  <a:pt x="0" y="451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3" name="Freeform 111"/>
          <p:cNvSpPr>
            <a:spLocks/>
          </p:cNvSpPr>
          <p:nvPr/>
        </p:nvSpPr>
        <p:spPr bwMode="auto">
          <a:xfrm>
            <a:off x="5329238" y="3500438"/>
            <a:ext cx="33337" cy="179387"/>
          </a:xfrm>
          <a:custGeom>
            <a:avLst/>
            <a:gdLst/>
            <a:ahLst/>
            <a:cxnLst>
              <a:cxn ang="0">
                <a:pos x="48" y="679"/>
              </a:cxn>
              <a:cxn ang="0">
                <a:pos x="43" y="674"/>
              </a:cxn>
              <a:cxn ang="0">
                <a:pos x="0" y="483"/>
              </a:cxn>
              <a:cxn ang="0">
                <a:pos x="30" y="246"/>
              </a:cxn>
              <a:cxn ang="0">
                <a:pos x="127" y="0"/>
              </a:cxn>
            </a:cxnLst>
            <a:rect l="0" t="0" r="r" b="b"/>
            <a:pathLst>
              <a:path w="127" h="679">
                <a:moveTo>
                  <a:pt x="48" y="679"/>
                </a:moveTo>
                <a:lnTo>
                  <a:pt x="43" y="674"/>
                </a:lnTo>
                <a:lnTo>
                  <a:pt x="0" y="483"/>
                </a:lnTo>
                <a:lnTo>
                  <a:pt x="30" y="246"/>
                </a:lnTo>
                <a:lnTo>
                  <a:pt x="127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4" name="Freeform 112"/>
          <p:cNvSpPr>
            <a:spLocks/>
          </p:cNvSpPr>
          <p:nvPr/>
        </p:nvSpPr>
        <p:spPr bwMode="auto">
          <a:xfrm>
            <a:off x="5421313" y="3613150"/>
            <a:ext cx="157162" cy="133350"/>
          </a:xfrm>
          <a:custGeom>
            <a:avLst/>
            <a:gdLst/>
            <a:ahLst/>
            <a:cxnLst>
              <a:cxn ang="0">
                <a:pos x="590" y="0"/>
              </a:cxn>
              <a:cxn ang="0">
                <a:pos x="425" y="243"/>
              </a:cxn>
              <a:cxn ang="0">
                <a:pos x="226" y="418"/>
              </a:cxn>
              <a:cxn ang="0">
                <a:pos x="25" y="499"/>
              </a:cxn>
              <a:cxn ang="0">
                <a:pos x="0" y="496"/>
              </a:cxn>
            </a:cxnLst>
            <a:rect l="0" t="0" r="r" b="b"/>
            <a:pathLst>
              <a:path w="590" h="499">
                <a:moveTo>
                  <a:pt x="590" y="0"/>
                </a:moveTo>
                <a:lnTo>
                  <a:pt x="425" y="243"/>
                </a:lnTo>
                <a:lnTo>
                  <a:pt x="226" y="418"/>
                </a:lnTo>
                <a:lnTo>
                  <a:pt x="25" y="499"/>
                </a:lnTo>
                <a:lnTo>
                  <a:pt x="0" y="496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5" name="Freeform 113"/>
          <p:cNvSpPr>
            <a:spLocks/>
          </p:cNvSpPr>
          <p:nvPr/>
        </p:nvSpPr>
        <p:spPr bwMode="auto">
          <a:xfrm>
            <a:off x="5338763" y="3508375"/>
            <a:ext cx="36512" cy="201613"/>
          </a:xfrm>
          <a:custGeom>
            <a:avLst/>
            <a:gdLst/>
            <a:ahLst/>
            <a:cxnLst>
              <a:cxn ang="0">
                <a:pos x="64" y="762"/>
              </a:cxn>
              <a:cxn ang="0">
                <a:pos x="47" y="744"/>
              </a:cxn>
              <a:cxn ang="0">
                <a:pos x="0" y="533"/>
              </a:cxn>
              <a:cxn ang="0">
                <a:pos x="33" y="272"/>
              </a:cxn>
              <a:cxn ang="0">
                <a:pos x="140" y="0"/>
              </a:cxn>
            </a:cxnLst>
            <a:rect l="0" t="0" r="r" b="b"/>
            <a:pathLst>
              <a:path w="140" h="762">
                <a:moveTo>
                  <a:pt x="64" y="762"/>
                </a:moveTo>
                <a:lnTo>
                  <a:pt x="47" y="744"/>
                </a:lnTo>
                <a:lnTo>
                  <a:pt x="0" y="533"/>
                </a:lnTo>
                <a:lnTo>
                  <a:pt x="33" y="272"/>
                </a:lnTo>
                <a:lnTo>
                  <a:pt x="14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6" name="Freeform 114"/>
          <p:cNvSpPr>
            <a:spLocks/>
          </p:cNvSpPr>
          <p:nvPr/>
        </p:nvSpPr>
        <p:spPr bwMode="auto">
          <a:xfrm>
            <a:off x="5435600" y="3632200"/>
            <a:ext cx="174625" cy="144463"/>
          </a:xfrm>
          <a:custGeom>
            <a:avLst/>
            <a:gdLst/>
            <a:ahLst/>
            <a:cxnLst>
              <a:cxn ang="0">
                <a:pos x="658" y="0"/>
              </a:cxn>
              <a:cxn ang="0">
                <a:pos x="478" y="265"/>
              </a:cxn>
              <a:cxn ang="0">
                <a:pos x="261" y="457"/>
              </a:cxn>
              <a:cxn ang="0">
                <a:pos x="40" y="546"/>
              </a:cxn>
              <a:cxn ang="0">
                <a:pos x="0" y="540"/>
              </a:cxn>
            </a:cxnLst>
            <a:rect l="0" t="0" r="r" b="b"/>
            <a:pathLst>
              <a:path w="658" h="546">
                <a:moveTo>
                  <a:pt x="658" y="0"/>
                </a:moveTo>
                <a:lnTo>
                  <a:pt x="478" y="265"/>
                </a:lnTo>
                <a:lnTo>
                  <a:pt x="261" y="457"/>
                </a:lnTo>
                <a:lnTo>
                  <a:pt x="40" y="546"/>
                </a:lnTo>
                <a:lnTo>
                  <a:pt x="0" y="54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7" name="Freeform 115"/>
          <p:cNvSpPr>
            <a:spLocks/>
          </p:cNvSpPr>
          <p:nvPr/>
        </p:nvSpPr>
        <p:spPr bwMode="auto">
          <a:xfrm>
            <a:off x="5348288" y="3517900"/>
            <a:ext cx="41275" cy="223838"/>
          </a:xfrm>
          <a:custGeom>
            <a:avLst/>
            <a:gdLst/>
            <a:ahLst/>
            <a:cxnLst>
              <a:cxn ang="0">
                <a:pos x="79" y="844"/>
              </a:cxn>
              <a:cxn ang="0">
                <a:pos x="51" y="814"/>
              </a:cxn>
              <a:cxn ang="0">
                <a:pos x="0" y="583"/>
              </a:cxn>
              <a:cxn ang="0">
                <a:pos x="36" y="298"/>
              </a:cxn>
              <a:cxn ang="0">
                <a:pos x="152" y="0"/>
              </a:cxn>
            </a:cxnLst>
            <a:rect l="0" t="0" r="r" b="b"/>
            <a:pathLst>
              <a:path w="152" h="844">
                <a:moveTo>
                  <a:pt x="79" y="844"/>
                </a:moveTo>
                <a:lnTo>
                  <a:pt x="51" y="814"/>
                </a:lnTo>
                <a:lnTo>
                  <a:pt x="0" y="583"/>
                </a:lnTo>
                <a:lnTo>
                  <a:pt x="36" y="298"/>
                </a:lnTo>
                <a:lnTo>
                  <a:pt x="152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8" name="Freeform 116"/>
          <p:cNvSpPr>
            <a:spLocks/>
          </p:cNvSpPr>
          <p:nvPr/>
        </p:nvSpPr>
        <p:spPr bwMode="auto">
          <a:xfrm>
            <a:off x="5449888" y="3651250"/>
            <a:ext cx="193675" cy="157163"/>
          </a:xfrm>
          <a:custGeom>
            <a:avLst/>
            <a:gdLst/>
            <a:ahLst/>
            <a:cxnLst>
              <a:cxn ang="0">
                <a:pos x="729" y="0"/>
              </a:cxn>
              <a:cxn ang="0">
                <a:pos x="532" y="289"/>
              </a:cxn>
              <a:cxn ang="0">
                <a:pos x="296" y="497"/>
              </a:cxn>
              <a:cxn ang="0">
                <a:pos x="58" y="594"/>
              </a:cxn>
              <a:cxn ang="0">
                <a:pos x="0" y="586"/>
              </a:cxn>
            </a:cxnLst>
            <a:rect l="0" t="0" r="r" b="b"/>
            <a:pathLst>
              <a:path w="729" h="594">
                <a:moveTo>
                  <a:pt x="729" y="0"/>
                </a:moveTo>
                <a:lnTo>
                  <a:pt x="532" y="289"/>
                </a:lnTo>
                <a:lnTo>
                  <a:pt x="296" y="497"/>
                </a:lnTo>
                <a:lnTo>
                  <a:pt x="58" y="594"/>
                </a:lnTo>
                <a:lnTo>
                  <a:pt x="0" y="586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9" name="Freeform 117"/>
          <p:cNvSpPr>
            <a:spLocks/>
          </p:cNvSpPr>
          <p:nvPr/>
        </p:nvSpPr>
        <p:spPr bwMode="auto">
          <a:xfrm>
            <a:off x="5359400" y="3525838"/>
            <a:ext cx="42863" cy="246062"/>
          </a:xfrm>
          <a:custGeom>
            <a:avLst/>
            <a:gdLst/>
            <a:ahLst/>
            <a:cxnLst>
              <a:cxn ang="0">
                <a:pos x="95" y="925"/>
              </a:cxn>
              <a:cxn ang="0">
                <a:pos x="56" y="884"/>
              </a:cxn>
              <a:cxn ang="0">
                <a:pos x="0" y="634"/>
              </a:cxn>
              <a:cxn ang="0">
                <a:pos x="38" y="323"/>
              </a:cxn>
              <a:cxn ang="0">
                <a:pos x="167" y="0"/>
              </a:cxn>
            </a:cxnLst>
            <a:rect l="0" t="0" r="r" b="b"/>
            <a:pathLst>
              <a:path w="167" h="925">
                <a:moveTo>
                  <a:pt x="95" y="925"/>
                </a:moveTo>
                <a:lnTo>
                  <a:pt x="56" y="884"/>
                </a:lnTo>
                <a:lnTo>
                  <a:pt x="0" y="634"/>
                </a:lnTo>
                <a:lnTo>
                  <a:pt x="38" y="323"/>
                </a:lnTo>
                <a:lnTo>
                  <a:pt x="167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0" name="Freeform 118"/>
          <p:cNvSpPr>
            <a:spLocks/>
          </p:cNvSpPr>
          <p:nvPr/>
        </p:nvSpPr>
        <p:spPr bwMode="auto">
          <a:xfrm>
            <a:off x="5464175" y="3670300"/>
            <a:ext cx="211138" cy="168275"/>
          </a:xfrm>
          <a:custGeom>
            <a:avLst/>
            <a:gdLst/>
            <a:ahLst/>
            <a:cxnLst>
              <a:cxn ang="0">
                <a:pos x="797" y="0"/>
              </a:cxn>
              <a:cxn ang="0">
                <a:pos x="585" y="311"/>
              </a:cxn>
              <a:cxn ang="0">
                <a:pos x="331" y="535"/>
              </a:cxn>
              <a:cxn ang="0">
                <a:pos x="72" y="639"/>
              </a:cxn>
              <a:cxn ang="0">
                <a:pos x="0" y="628"/>
              </a:cxn>
            </a:cxnLst>
            <a:rect l="0" t="0" r="r" b="b"/>
            <a:pathLst>
              <a:path w="797" h="639">
                <a:moveTo>
                  <a:pt x="797" y="0"/>
                </a:moveTo>
                <a:lnTo>
                  <a:pt x="585" y="311"/>
                </a:lnTo>
                <a:lnTo>
                  <a:pt x="331" y="535"/>
                </a:lnTo>
                <a:lnTo>
                  <a:pt x="72" y="639"/>
                </a:lnTo>
                <a:lnTo>
                  <a:pt x="0" y="6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1" name="Freeform 119"/>
          <p:cNvSpPr>
            <a:spLocks/>
          </p:cNvSpPr>
          <p:nvPr/>
        </p:nvSpPr>
        <p:spPr bwMode="auto">
          <a:xfrm>
            <a:off x="5368925" y="3535363"/>
            <a:ext cx="47625" cy="266700"/>
          </a:xfrm>
          <a:custGeom>
            <a:avLst/>
            <a:gdLst/>
            <a:ahLst/>
            <a:cxnLst>
              <a:cxn ang="0">
                <a:pos x="110" y="1008"/>
              </a:cxn>
              <a:cxn ang="0">
                <a:pos x="60" y="954"/>
              </a:cxn>
              <a:cxn ang="0">
                <a:pos x="0" y="685"/>
              </a:cxn>
              <a:cxn ang="0">
                <a:pos x="42" y="350"/>
              </a:cxn>
              <a:cxn ang="0">
                <a:pos x="180" y="0"/>
              </a:cxn>
            </a:cxnLst>
            <a:rect l="0" t="0" r="r" b="b"/>
            <a:pathLst>
              <a:path w="180" h="1008">
                <a:moveTo>
                  <a:pt x="110" y="1008"/>
                </a:moveTo>
                <a:lnTo>
                  <a:pt x="60" y="954"/>
                </a:lnTo>
                <a:lnTo>
                  <a:pt x="0" y="685"/>
                </a:lnTo>
                <a:lnTo>
                  <a:pt x="42" y="350"/>
                </a:lnTo>
                <a:lnTo>
                  <a:pt x="18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2" name="Freeform 120"/>
          <p:cNvSpPr>
            <a:spLocks/>
          </p:cNvSpPr>
          <p:nvPr/>
        </p:nvSpPr>
        <p:spPr bwMode="auto">
          <a:xfrm>
            <a:off x="5349875" y="3362325"/>
            <a:ext cx="407988" cy="327025"/>
          </a:xfrm>
          <a:custGeom>
            <a:avLst/>
            <a:gdLst/>
            <a:ahLst/>
            <a:cxnLst>
              <a:cxn ang="0">
                <a:pos x="0" y="487"/>
              </a:cxn>
              <a:cxn ang="0">
                <a:pos x="302" y="686"/>
              </a:cxn>
              <a:cxn ang="0">
                <a:pos x="530" y="353"/>
              </a:cxn>
              <a:cxn ang="0">
                <a:pos x="803" y="112"/>
              </a:cxn>
              <a:cxn ang="0">
                <a:pos x="1080" y="0"/>
              </a:cxn>
              <a:cxn ang="0">
                <a:pos x="1319" y="34"/>
              </a:cxn>
              <a:cxn ang="0">
                <a:pos x="1482" y="210"/>
              </a:cxn>
              <a:cxn ang="0">
                <a:pos x="1546" y="498"/>
              </a:cxn>
              <a:cxn ang="0">
                <a:pos x="1501" y="858"/>
              </a:cxn>
              <a:cxn ang="0">
                <a:pos x="1354" y="1234"/>
              </a:cxn>
              <a:cxn ang="0">
                <a:pos x="619" y="809"/>
              </a:cxn>
              <a:cxn ang="0">
                <a:pos x="706" y="588"/>
              </a:cxn>
              <a:cxn ang="0">
                <a:pos x="733" y="376"/>
              </a:cxn>
              <a:cxn ang="0">
                <a:pos x="694" y="205"/>
              </a:cxn>
              <a:cxn ang="0">
                <a:pos x="598" y="102"/>
              </a:cxn>
              <a:cxn ang="0">
                <a:pos x="458" y="82"/>
              </a:cxn>
              <a:cxn ang="0">
                <a:pos x="295" y="149"/>
              </a:cxn>
              <a:cxn ang="0">
                <a:pos x="133" y="291"/>
              </a:cxn>
              <a:cxn ang="0">
                <a:pos x="0" y="487"/>
              </a:cxn>
            </a:cxnLst>
            <a:rect l="0" t="0" r="r" b="b"/>
            <a:pathLst>
              <a:path w="1546" h="1234">
                <a:moveTo>
                  <a:pt x="0" y="487"/>
                </a:moveTo>
                <a:lnTo>
                  <a:pt x="302" y="686"/>
                </a:lnTo>
                <a:lnTo>
                  <a:pt x="530" y="353"/>
                </a:lnTo>
                <a:lnTo>
                  <a:pt x="803" y="112"/>
                </a:lnTo>
                <a:lnTo>
                  <a:pt x="1080" y="0"/>
                </a:lnTo>
                <a:lnTo>
                  <a:pt x="1319" y="34"/>
                </a:lnTo>
                <a:lnTo>
                  <a:pt x="1482" y="210"/>
                </a:lnTo>
                <a:lnTo>
                  <a:pt x="1546" y="498"/>
                </a:lnTo>
                <a:lnTo>
                  <a:pt x="1501" y="858"/>
                </a:lnTo>
                <a:lnTo>
                  <a:pt x="1354" y="1234"/>
                </a:lnTo>
                <a:lnTo>
                  <a:pt x="619" y="809"/>
                </a:lnTo>
                <a:lnTo>
                  <a:pt x="706" y="588"/>
                </a:lnTo>
                <a:lnTo>
                  <a:pt x="733" y="376"/>
                </a:lnTo>
                <a:lnTo>
                  <a:pt x="694" y="205"/>
                </a:lnTo>
                <a:lnTo>
                  <a:pt x="598" y="102"/>
                </a:lnTo>
                <a:lnTo>
                  <a:pt x="458" y="82"/>
                </a:lnTo>
                <a:lnTo>
                  <a:pt x="295" y="149"/>
                </a:lnTo>
                <a:lnTo>
                  <a:pt x="133" y="291"/>
                </a:lnTo>
                <a:lnTo>
                  <a:pt x="0" y="487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3" name="Line 121"/>
          <p:cNvSpPr>
            <a:spLocks noChangeShapeType="1"/>
          </p:cNvSpPr>
          <p:nvPr/>
        </p:nvSpPr>
        <p:spPr bwMode="auto">
          <a:xfrm flipH="1" flipV="1">
            <a:off x="5346700" y="3489325"/>
            <a:ext cx="31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4" name="Line 122"/>
          <p:cNvSpPr>
            <a:spLocks noChangeShapeType="1"/>
          </p:cNvSpPr>
          <p:nvPr/>
        </p:nvSpPr>
        <p:spPr bwMode="auto">
          <a:xfrm flipV="1">
            <a:off x="5427663" y="3392488"/>
            <a:ext cx="13493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5" name="Line 123"/>
          <p:cNvSpPr>
            <a:spLocks noChangeShapeType="1"/>
          </p:cNvSpPr>
          <p:nvPr/>
        </p:nvSpPr>
        <p:spPr bwMode="auto">
          <a:xfrm flipV="1">
            <a:off x="5507038" y="3371850"/>
            <a:ext cx="190500" cy="174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6" name="Line 124"/>
          <p:cNvSpPr>
            <a:spLocks noChangeShapeType="1"/>
          </p:cNvSpPr>
          <p:nvPr/>
        </p:nvSpPr>
        <p:spPr bwMode="auto">
          <a:xfrm>
            <a:off x="5543550" y="3462338"/>
            <a:ext cx="214313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7" name="Freeform 125"/>
          <p:cNvSpPr>
            <a:spLocks/>
          </p:cNvSpPr>
          <p:nvPr/>
        </p:nvSpPr>
        <p:spPr bwMode="auto">
          <a:xfrm>
            <a:off x="5362575" y="3379788"/>
            <a:ext cx="138113" cy="120650"/>
          </a:xfrm>
          <a:custGeom>
            <a:avLst/>
            <a:gdLst/>
            <a:ahLst/>
            <a:cxnLst>
              <a:cxn ang="0">
                <a:pos x="0" y="452"/>
              </a:cxn>
              <a:cxn ang="0">
                <a:pos x="150" y="232"/>
              </a:cxn>
              <a:cxn ang="0">
                <a:pos x="329" y="73"/>
              </a:cxn>
              <a:cxn ang="0">
                <a:pos x="512" y="0"/>
              </a:cxn>
              <a:cxn ang="0">
                <a:pos x="519" y="1"/>
              </a:cxn>
            </a:cxnLst>
            <a:rect l="0" t="0" r="r" b="b"/>
            <a:pathLst>
              <a:path w="519" h="452">
                <a:moveTo>
                  <a:pt x="0" y="452"/>
                </a:moveTo>
                <a:lnTo>
                  <a:pt x="150" y="232"/>
                </a:lnTo>
                <a:lnTo>
                  <a:pt x="329" y="73"/>
                </a:lnTo>
                <a:lnTo>
                  <a:pt x="512" y="0"/>
                </a:lnTo>
                <a:lnTo>
                  <a:pt x="519" y="1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8" name="Freeform 126"/>
          <p:cNvSpPr>
            <a:spLocks/>
          </p:cNvSpPr>
          <p:nvPr/>
        </p:nvSpPr>
        <p:spPr bwMode="auto">
          <a:xfrm>
            <a:off x="5545138" y="3414713"/>
            <a:ext cx="33337" cy="180975"/>
          </a:xfrm>
          <a:custGeom>
            <a:avLst/>
            <a:gdLst/>
            <a:ahLst/>
            <a:cxnLst>
              <a:cxn ang="0">
                <a:pos x="80" y="0"/>
              </a:cxn>
              <a:cxn ang="0">
                <a:pos x="85" y="6"/>
              </a:cxn>
              <a:cxn ang="0">
                <a:pos x="128" y="196"/>
              </a:cxn>
              <a:cxn ang="0">
                <a:pos x="98" y="433"/>
              </a:cxn>
              <a:cxn ang="0">
                <a:pos x="0" y="680"/>
              </a:cxn>
            </a:cxnLst>
            <a:rect l="0" t="0" r="r" b="b"/>
            <a:pathLst>
              <a:path w="128" h="680">
                <a:moveTo>
                  <a:pt x="80" y="0"/>
                </a:moveTo>
                <a:lnTo>
                  <a:pt x="85" y="6"/>
                </a:lnTo>
                <a:lnTo>
                  <a:pt x="128" y="196"/>
                </a:lnTo>
                <a:lnTo>
                  <a:pt x="98" y="433"/>
                </a:lnTo>
                <a:lnTo>
                  <a:pt x="0" y="68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9" name="Freeform 127"/>
          <p:cNvSpPr>
            <a:spLocks/>
          </p:cNvSpPr>
          <p:nvPr/>
        </p:nvSpPr>
        <p:spPr bwMode="auto">
          <a:xfrm>
            <a:off x="5375275" y="3376613"/>
            <a:ext cx="157163" cy="131762"/>
          </a:xfrm>
          <a:custGeom>
            <a:avLst/>
            <a:gdLst/>
            <a:ahLst/>
            <a:cxnLst>
              <a:cxn ang="0">
                <a:pos x="0" y="500"/>
              </a:cxn>
              <a:cxn ang="0">
                <a:pos x="166" y="257"/>
              </a:cxn>
              <a:cxn ang="0">
                <a:pos x="364" y="82"/>
              </a:cxn>
              <a:cxn ang="0">
                <a:pos x="566" y="0"/>
              </a:cxn>
              <a:cxn ang="0">
                <a:pos x="590" y="5"/>
              </a:cxn>
            </a:cxnLst>
            <a:rect l="0" t="0" r="r" b="b"/>
            <a:pathLst>
              <a:path w="590" h="500">
                <a:moveTo>
                  <a:pt x="0" y="500"/>
                </a:moveTo>
                <a:lnTo>
                  <a:pt x="166" y="257"/>
                </a:lnTo>
                <a:lnTo>
                  <a:pt x="364" y="82"/>
                </a:lnTo>
                <a:lnTo>
                  <a:pt x="566" y="0"/>
                </a:lnTo>
                <a:lnTo>
                  <a:pt x="590" y="5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0" name="Freeform 128"/>
          <p:cNvSpPr>
            <a:spLocks/>
          </p:cNvSpPr>
          <p:nvPr/>
        </p:nvSpPr>
        <p:spPr bwMode="auto">
          <a:xfrm>
            <a:off x="5578475" y="3411538"/>
            <a:ext cx="36513" cy="201612"/>
          </a:xfrm>
          <a:custGeom>
            <a:avLst/>
            <a:gdLst/>
            <a:ahLst/>
            <a:cxnLst>
              <a:cxn ang="0">
                <a:pos x="76" y="0"/>
              </a:cxn>
              <a:cxn ang="0">
                <a:pos x="93" y="17"/>
              </a:cxn>
              <a:cxn ang="0">
                <a:pos x="140" y="228"/>
              </a:cxn>
              <a:cxn ang="0">
                <a:pos x="107" y="489"/>
              </a:cxn>
              <a:cxn ang="0">
                <a:pos x="0" y="761"/>
              </a:cxn>
            </a:cxnLst>
            <a:rect l="0" t="0" r="r" b="b"/>
            <a:pathLst>
              <a:path w="140" h="761">
                <a:moveTo>
                  <a:pt x="76" y="0"/>
                </a:moveTo>
                <a:lnTo>
                  <a:pt x="93" y="17"/>
                </a:lnTo>
                <a:lnTo>
                  <a:pt x="140" y="228"/>
                </a:lnTo>
                <a:lnTo>
                  <a:pt x="107" y="489"/>
                </a:lnTo>
                <a:lnTo>
                  <a:pt x="0" y="761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1" name="Freeform 129"/>
          <p:cNvSpPr>
            <a:spLocks/>
          </p:cNvSpPr>
          <p:nvPr/>
        </p:nvSpPr>
        <p:spPr bwMode="auto">
          <a:xfrm>
            <a:off x="5389563" y="3373438"/>
            <a:ext cx="174625" cy="144462"/>
          </a:xfrm>
          <a:custGeom>
            <a:avLst/>
            <a:gdLst/>
            <a:ahLst/>
            <a:cxnLst>
              <a:cxn ang="0">
                <a:pos x="0" y="546"/>
              </a:cxn>
              <a:cxn ang="0">
                <a:pos x="182" y="281"/>
              </a:cxn>
              <a:cxn ang="0">
                <a:pos x="399" y="89"/>
              </a:cxn>
              <a:cxn ang="0">
                <a:pos x="619" y="0"/>
              </a:cxn>
              <a:cxn ang="0">
                <a:pos x="660" y="5"/>
              </a:cxn>
            </a:cxnLst>
            <a:rect l="0" t="0" r="r" b="b"/>
            <a:pathLst>
              <a:path w="660" h="546">
                <a:moveTo>
                  <a:pt x="0" y="546"/>
                </a:moveTo>
                <a:lnTo>
                  <a:pt x="182" y="281"/>
                </a:lnTo>
                <a:lnTo>
                  <a:pt x="399" y="89"/>
                </a:lnTo>
                <a:lnTo>
                  <a:pt x="619" y="0"/>
                </a:lnTo>
                <a:lnTo>
                  <a:pt x="660" y="5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2" name="Freeform 130"/>
          <p:cNvSpPr>
            <a:spLocks/>
          </p:cNvSpPr>
          <p:nvPr/>
        </p:nvSpPr>
        <p:spPr bwMode="auto">
          <a:xfrm>
            <a:off x="5610225" y="3409950"/>
            <a:ext cx="39688" cy="222250"/>
          </a:xfrm>
          <a:custGeom>
            <a:avLst/>
            <a:gdLst/>
            <a:ahLst/>
            <a:cxnLst>
              <a:cxn ang="0">
                <a:pos x="74" y="0"/>
              </a:cxn>
              <a:cxn ang="0">
                <a:pos x="103" y="30"/>
              </a:cxn>
              <a:cxn ang="0">
                <a:pos x="153" y="260"/>
              </a:cxn>
              <a:cxn ang="0">
                <a:pos x="118" y="546"/>
              </a:cxn>
              <a:cxn ang="0">
                <a:pos x="0" y="844"/>
              </a:cxn>
            </a:cxnLst>
            <a:rect l="0" t="0" r="r" b="b"/>
            <a:pathLst>
              <a:path w="153" h="844">
                <a:moveTo>
                  <a:pt x="74" y="0"/>
                </a:moveTo>
                <a:lnTo>
                  <a:pt x="103" y="30"/>
                </a:lnTo>
                <a:lnTo>
                  <a:pt x="153" y="260"/>
                </a:lnTo>
                <a:lnTo>
                  <a:pt x="118" y="546"/>
                </a:lnTo>
                <a:lnTo>
                  <a:pt x="0" y="84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3" name="Freeform 131"/>
          <p:cNvSpPr>
            <a:spLocks/>
          </p:cNvSpPr>
          <p:nvPr/>
        </p:nvSpPr>
        <p:spPr bwMode="auto">
          <a:xfrm>
            <a:off x="5402263" y="3370263"/>
            <a:ext cx="193675" cy="155575"/>
          </a:xfrm>
          <a:custGeom>
            <a:avLst/>
            <a:gdLst/>
            <a:ahLst/>
            <a:cxnLst>
              <a:cxn ang="0">
                <a:pos x="0" y="594"/>
              </a:cxn>
              <a:cxn ang="0">
                <a:pos x="196" y="305"/>
              </a:cxn>
              <a:cxn ang="0">
                <a:pos x="431" y="97"/>
              </a:cxn>
              <a:cxn ang="0">
                <a:pos x="671" y="0"/>
              </a:cxn>
              <a:cxn ang="0">
                <a:pos x="728" y="8"/>
              </a:cxn>
            </a:cxnLst>
            <a:rect l="0" t="0" r="r" b="b"/>
            <a:pathLst>
              <a:path w="728" h="594">
                <a:moveTo>
                  <a:pt x="0" y="594"/>
                </a:moveTo>
                <a:lnTo>
                  <a:pt x="196" y="305"/>
                </a:lnTo>
                <a:lnTo>
                  <a:pt x="431" y="97"/>
                </a:lnTo>
                <a:lnTo>
                  <a:pt x="671" y="0"/>
                </a:lnTo>
                <a:lnTo>
                  <a:pt x="728" y="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4" name="Freeform 132"/>
          <p:cNvSpPr>
            <a:spLocks/>
          </p:cNvSpPr>
          <p:nvPr/>
        </p:nvSpPr>
        <p:spPr bwMode="auto">
          <a:xfrm>
            <a:off x="5643563" y="3406775"/>
            <a:ext cx="42862" cy="244475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110" y="41"/>
              </a:cxn>
              <a:cxn ang="0">
                <a:pos x="166" y="291"/>
              </a:cxn>
              <a:cxn ang="0">
                <a:pos x="127" y="602"/>
              </a:cxn>
              <a:cxn ang="0">
                <a:pos x="0" y="925"/>
              </a:cxn>
            </a:cxnLst>
            <a:rect l="0" t="0" r="r" b="b"/>
            <a:pathLst>
              <a:path w="166" h="925">
                <a:moveTo>
                  <a:pt x="72" y="0"/>
                </a:moveTo>
                <a:lnTo>
                  <a:pt x="110" y="41"/>
                </a:lnTo>
                <a:lnTo>
                  <a:pt x="166" y="291"/>
                </a:lnTo>
                <a:lnTo>
                  <a:pt x="127" y="602"/>
                </a:lnTo>
                <a:lnTo>
                  <a:pt x="0" y="925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5" name="Freeform 133"/>
          <p:cNvSpPr>
            <a:spLocks/>
          </p:cNvSpPr>
          <p:nvPr/>
        </p:nvSpPr>
        <p:spPr bwMode="auto">
          <a:xfrm>
            <a:off x="5416550" y="3365500"/>
            <a:ext cx="211138" cy="169863"/>
          </a:xfrm>
          <a:custGeom>
            <a:avLst/>
            <a:gdLst/>
            <a:ahLst/>
            <a:cxnLst>
              <a:cxn ang="0">
                <a:pos x="0" y="639"/>
              </a:cxn>
              <a:cxn ang="0">
                <a:pos x="212" y="329"/>
              </a:cxn>
              <a:cxn ang="0">
                <a:pos x="466" y="103"/>
              </a:cxn>
              <a:cxn ang="0">
                <a:pos x="725" y="0"/>
              </a:cxn>
              <a:cxn ang="0">
                <a:pos x="797" y="10"/>
              </a:cxn>
            </a:cxnLst>
            <a:rect l="0" t="0" r="r" b="b"/>
            <a:pathLst>
              <a:path w="797" h="639">
                <a:moveTo>
                  <a:pt x="0" y="639"/>
                </a:moveTo>
                <a:lnTo>
                  <a:pt x="212" y="329"/>
                </a:lnTo>
                <a:lnTo>
                  <a:pt x="466" y="103"/>
                </a:lnTo>
                <a:lnTo>
                  <a:pt x="725" y="0"/>
                </a:lnTo>
                <a:lnTo>
                  <a:pt x="797" y="1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6" name="Freeform 134"/>
          <p:cNvSpPr>
            <a:spLocks/>
          </p:cNvSpPr>
          <p:nvPr/>
        </p:nvSpPr>
        <p:spPr bwMode="auto">
          <a:xfrm>
            <a:off x="5675313" y="3403600"/>
            <a:ext cx="47625" cy="266700"/>
          </a:xfrm>
          <a:custGeom>
            <a:avLst/>
            <a:gdLst/>
            <a:ahLst/>
            <a:cxnLst>
              <a:cxn ang="0">
                <a:pos x="69" y="0"/>
              </a:cxn>
              <a:cxn ang="0">
                <a:pos x="120" y="55"/>
              </a:cxn>
              <a:cxn ang="0">
                <a:pos x="179" y="324"/>
              </a:cxn>
              <a:cxn ang="0">
                <a:pos x="138" y="659"/>
              </a:cxn>
              <a:cxn ang="0">
                <a:pos x="0" y="1009"/>
              </a:cxn>
            </a:cxnLst>
            <a:rect l="0" t="0" r="r" b="b"/>
            <a:pathLst>
              <a:path w="179" h="1009">
                <a:moveTo>
                  <a:pt x="69" y="0"/>
                </a:moveTo>
                <a:lnTo>
                  <a:pt x="120" y="55"/>
                </a:lnTo>
                <a:lnTo>
                  <a:pt x="179" y="324"/>
                </a:lnTo>
                <a:lnTo>
                  <a:pt x="138" y="659"/>
                </a:lnTo>
                <a:lnTo>
                  <a:pt x="0" y="100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7" name="Freeform 135"/>
          <p:cNvSpPr>
            <a:spLocks/>
          </p:cNvSpPr>
          <p:nvPr/>
        </p:nvSpPr>
        <p:spPr bwMode="auto">
          <a:xfrm>
            <a:off x="5378450" y="3535363"/>
            <a:ext cx="3005138" cy="1946275"/>
          </a:xfrm>
          <a:custGeom>
            <a:avLst/>
            <a:gdLst/>
            <a:ahLst/>
            <a:cxnLst>
              <a:cxn ang="0">
                <a:pos x="10341" y="6084"/>
              </a:cxn>
              <a:cxn ang="0">
                <a:pos x="10184" y="6458"/>
              </a:cxn>
              <a:cxn ang="0">
                <a:pos x="10130" y="6821"/>
              </a:cxn>
              <a:cxn ang="0">
                <a:pos x="10184" y="7118"/>
              </a:cxn>
              <a:cxn ang="0">
                <a:pos x="10341" y="7305"/>
              </a:cxn>
              <a:cxn ang="0">
                <a:pos x="10573" y="7352"/>
              </a:cxn>
              <a:cxn ang="0">
                <a:pos x="10849" y="7252"/>
              </a:cxn>
              <a:cxn ang="0">
                <a:pos x="11124" y="7021"/>
              </a:cxn>
              <a:cxn ang="0">
                <a:pos x="11357" y="6695"/>
              </a:cxn>
              <a:cxn ang="0">
                <a:pos x="1227" y="610"/>
              </a:cxn>
              <a:cxn ang="0">
                <a:pos x="994" y="937"/>
              </a:cxn>
              <a:cxn ang="0">
                <a:pos x="719" y="1168"/>
              </a:cxn>
              <a:cxn ang="0">
                <a:pos x="444" y="1267"/>
              </a:cxn>
              <a:cxn ang="0">
                <a:pos x="210" y="1221"/>
              </a:cxn>
              <a:cxn ang="0">
                <a:pos x="55" y="1034"/>
              </a:cxn>
              <a:cxn ang="0">
                <a:pos x="0" y="736"/>
              </a:cxn>
              <a:cxn ang="0">
                <a:pos x="55" y="373"/>
              </a:cxn>
              <a:cxn ang="0">
                <a:pos x="210" y="0"/>
              </a:cxn>
              <a:cxn ang="0">
                <a:pos x="10341" y="6084"/>
              </a:cxn>
            </a:cxnLst>
            <a:rect l="0" t="0" r="r" b="b"/>
            <a:pathLst>
              <a:path w="11357" h="7352">
                <a:moveTo>
                  <a:pt x="10341" y="6084"/>
                </a:moveTo>
                <a:lnTo>
                  <a:pt x="10184" y="6458"/>
                </a:lnTo>
                <a:lnTo>
                  <a:pt x="10130" y="6821"/>
                </a:lnTo>
                <a:lnTo>
                  <a:pt x="10184" y="7118"/>
                </a:lnTo>
                <a:lnTo>
                  <a:pt x="10341" y="7305"/>
                </a:lnTo>
                <a:lnTo>
                  <a:pt x="10573" y="7352"/>
                </a:lnTo>
                <a:lnTo>
                  <a:pt x="10849" y="7252"/>
                </a:lnTo>
                <a:lnTo>
                  <a:pt x="11124" y="7021"/>
                </a:lnTo>
                <a:lnTo>
                  <a:pt x="11357" y="6695"/>
                </a:lnTo>
                <a:lnTo>
                  <a:pt x="1227" y="610"/>
                </a:lnTo>
                <a:lnTo>
                  <a:pt x="994" y="937"/>
                </a:lnTo>
                <a:lnTo>
                  <a:pt x="719" y="1168"/>
                </a:lnTo>
                <a:lnTo>
                  <a:pt x="444" y="1267"/>
                </a:lnTo>
                <a:lnTo>
                  <a:pt x="210" y="1221"/>
                </a:lnTo>
                <a:lnTo>
                  <a:pt x="55" y="1034"/>
                </a:lnTo>
                <a:lnTo>
                  <a:pt x="0" y="736"/>
                </a:lnTo>
                <a:lnTo>
                  <a:pt x="55" y="373"/>
                </a:lnTo>
                <a:lnTo>
                  <a:pt x="210" y="0"/>
                </a:lnTo>
                <a:lnTo>
                  <a:pt x="10341" y="6084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8" name="Line 136"/>
          <p:cNvSpPr>
            <a:spLocks noChangeShapeType="1"/>
          </p:cNvSpPr>
          <p:nvPr/>
        </p:nvSpPr>
        <p:spPr bwMode="auto">
          <a:xfrm>
            <a:off x="8113713" y="5145088"/>
            <a:ext cx="31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9" name="Freeform 137"/>
          <p:cNvSpPr>
            <a:spLocks/>
          </p:cNvSpPr>
          <p:nvPr/>
        </p:nvSpPr>
        <p:spPr bwMode="auto">
          <a:xfrm>
            <a:off x="7388225" y="4743450"/>
            <a:ext cx="325438" cy="334963"/>
          </a:xfrm>
          <a:custGeom>
            <a:avLst/>
            <a:gdLst/>
            <a:ahLst/>
            <a:cxnLst>
              <a:cxn ang="0">
                <a:pos x="211" y="0"/>
              </a:cxn>
              <a:cxn ang="0">
                <a:pos x="56" y="375"/>
              </a:cxn>
              <a:cxn ang="0">
                <a:pos x="0" y="738"/>
              </a:cxn>
              <a:cxn ang="0">
                <a:pos x="56" y="1035"/>
              </a:cxn>
              <a:cxn ang="0">
                <a:pos x="211" y="1222"/>
              </a:cxn>
              <a:cxn ang="0">
                <a:pos x="445" y="1269"/>
              </a:cxn>
              <a:cxn ang="0">
                <a:pos x="719" y="1170"/>
              </a:cxn>
              <a:cxn ang="0">
                <a:pos x="994" y="939"/>
              </a:cxn>
              <a:cxn ang="0">
                <a:pos x="1227" y="611"/>
              </a:cxn>
            </a:cxnLst>
            <a:rect l="0" t="0" r="r" b="b"/>
            <a:pathLst>
              <a:path w="1227" h="1269">
                <a:moveTo>
                  <a:pt x="211" y="0"/>
                </a:moveTo>
                <a:lnTo>
                  <a:pt x="56" y="375"/>
                </a:lnTo>
                <a:lnTo>
                  <a:pt x="0" y="738"/>
                </a:lnTo>
                <a:lnTo>
                  <a:pt x="56" y="1035"/>
                </a:lnTo>
                <a:lnTo>
                  <a:pt x="211" y="1222"/>
                </a:lnTo>
                <a:lnTo>
                  <a:pt x="445" y="1269"/>
                </a:lnTo>
                <a:lnTo>
                  <a:pt x="719" y="1170"/>
                </a:lnTo>
                <a:lnTo>
                  <a:pt x="994" y="939"/>
                </a:lnTo>
                <a:lnTo>
                  <a:pt x="1227" y="611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0" name="Freeform 138"/>
          <p:cNvSpPr>
            <a:spLocks/>
          </p:cNvSpPr>
          <p:nvPr/>
        </p:nvSpPr>
        <p:spPr bwMode="auto">
          <a:xfrm>
            <a:off x="6718300" y="4340225"/>
            <a:ext cx="325438" cy="336550"/>
          </a:xfrm>
          <a:custGeom>
            <a:avLst/>
            <a:gdLst/>
            <a:ahLst/>
            <a:cxnLst>
              <a:cxn ang="0">
                <a:pos x="211" y="0"/>
              </a:cxn>
              <a:cxn ang="0">
                <a:pos x="55" y="373"/>
              </a:cxn>
              <a:cxn ang="0">
                <a:pos x="0" y="736"/>
              </a:cxn>
              <a:cxn ang="0">
                <a:pos x="55" y="1034"/>
              </a:cxn>
              <a:cxn ang="0">
                <a:pos x="211" y="1221"/>
              </a:cxn>
              <a:cxn ang="0">
                <a:pos x="444" y="1268"/>
              </a:cxn>
              <a:cxn ang="0">
                <a:pos x="719" y="1168"/>
              </a:cxn>
              <a:cxn ang="0">
                <a:pos x="994" y="937"/>
              </a:cxn>
              <a:cxn ang="0">
                <a:pos x="1227" y="610"/>
              </a:cxn>
            </a:cxnLst>
            <a:rect l="0" t="0" r="r" b="b"/>
            <a:pathLst>
              <a:path w="1227" h="1268">
                <a:moveTo>
                  <a:pt x="211" y="0"/>
                </a:moveTo>
                <a:lnTo>
                  <a:pt x="55" y="373"/>
                </a:lnTo>
                <a:lnTo>
                  <a:pt x="0" y="736"/>
                </a:lnTo>
                <a:lnTo>
                  <a:pt x="55" y="1034"/>
                </a:lnTo>
                <a:lnTo>
                  <a:pt x="211" y="1221"/>
                </a:lnTo>
                <a:lnTo>
                  <a:pt x="444" y="1268"/>
                </a:lnTo>
                <a:lnTo>
                  <a:pt x="719" y="1168"/>
                </a:lnTo>
                <a:lnTo>
                  <a:pt x="994" y="937"/>
                </a:lnTo>
                <a:lnTo>
                  <a:pt x="1227" y="61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1" name="Freeform 139"/>
          <p:cNvSpPr>
            <a:spLocks/>
          </p:cNvSpPr>
          <p:nvPr/>
        </p:nvSpPr>
        <p:spPr bwMode="auto">
          <a:xfrm>
            <a:off x="6048375" y="3938588"/>
            <a:ext cx="323850" cy="334962"/>
          </a:xfrm>
          <a:custGeom>
            <a:avLst/>
            <a:gdLst/>
            <a:ahLst/>
            <a:cxnLst>
              <a:cxn ang="0">
                <a:pos x="210" y="0"/>
              </a:cxn>
              <a:cxn ang="0">
                <a:pos x="54" y="375"/>
              </a:cxn>
              <a:cxn ang="0">
                <a:pos x="0" y="738"/>
              </a:cxn>
              <a:cxn ang="0">
                <a:pos x="54" y="1036"/>
              </a:cxn>
              <a:cxn ang="0">
                <a:pos x="210" y="1222"/>
              </a:cxn>
              <a:cxn ang="0">
                <a:pos x="443" y="1269"/>
              </a:cxn>
              <a:cxn ang="0">
                <a:pos x="719" y="1169"/>
              </a:cxn>
              <a:cxn ang="0">
                <a:pos x="993" y="938"/>
              </a:cxn>
              <a:cxn ang="0">
                <a:pos x="1226" y="611"/>
              </a:cxn>
            </a:cxnLst>
            <a:rect l="0" t="0" r="r" b="b"/>
            <a:pathLst>
              <a:path w="1226" h="1269">
                <a:moveTo>
                  <a:pt x="210" y="0"/>
                </a:moveTo>
                <a:lnTo>
                  <a:pt x="54" y="375"/>
                </a:lnTo>
                <a:lnTo>
                  <a:pt x="0" y="738"/>
                </a:lnTo>
                <a:lnTo>
                  <a:pt x="54" y="1036"/>
                </a:lnTo>
                <a:lnTo>
                  <a:pt x="210" y="1222"/>
                </a:lnTo>
                <a:lnTo>
                  <a:pt x="443" y="1269"/>
                </a:lnTo>
                <a:lnTo>
                  <a:pt x="719" y="1169"/>
                </a:lnTo>
                <a:lnTo>
                  <a:pt x="993" y="938"/>
                </a:lnTo>
                <a:lnTo>
                  <a:pt x="1226" y="611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2" name="Line 140"/>
          <p:cNvSpPr>
            <a:spLocks noChangeShapeType="1"/>
          </p:cNvSpPr>
          <p:nvPr/>
        </p:nvSpPr>
        <p:spPr bwMode="auto">
          <a:xfrm flipH="1" flipV="1">
            <a:off x="7880350" y="5165725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3" name="Line 141"/>
          <p:cNvSpPr>
            <a:spLocks noChangeShapeType="1"/>
          </p:cNvSpPr>
          <p:nvPr/>
        </p:nvSpPr>
        <p:spPr bwMode="auto">
          <a:xfrm flipH="1" flipV="1">
            <a:off x="7604125" y="5000625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4" name="Line 142"/>
          <p:cNvSpPr>
            <a:spLocks noChangeShapeType="1"/>
          </p:cNvSpPr>
          <p:nvPr/>
        </p:nvSpPr>
        <p:spPr bwMode="auto">
          <a:xfrm flipH="1" flipV="1">
            <a:off x="7326313" y="4833938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5" name="Line 143"/>
          <p:cNvSpPr>
            <a:spLocks noChangeShapeType="1"/>
          </p:cNvSpPr>
          <p:nvPr/>
        </p:nvSpPr>
        <p:spPr bwMode="auto">
          <a:xfrm flipH="1" flipV="1">
            <a:off x="7048500" y="4667250"/>
            <a:ext cx="185738" cy="1111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6" name="Line 144"/>
          <p:cNvSpPr>
            <a:spLocks noChangeShapeType="1"/>
          </p:cNvSpPr>
          <p:nvPr/>
        </p:nvSpPr>
        <p:spPr bwMode="auto">
          <a:xfrm flipH="1" flipV="1">
            <a:off x="6770688" y="4500563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7" name="Line 145"/>
          <p:cNvSpPr>
            <a:spLocks noChangeShapeType="1"/>
          </p:cNvSpPr>
          <p:nvPr/>
        </p:nvSpPr>
        <p:spPr bwMode="auto">
          <a:xfrm flipH="1" flipV="1">
            <a:off x="6492875" y="4333875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8" name="Line 146"/>
          <p:cNvSpPr>
            <a:spLocks noChangeShapeType="1"/>
          </p:cNvSpPr>
          <p:nvPr/>
        </p:nvSpPr>
        <p:spPr bwMode="auto">
          <a:xfrm flipH="1" flipV="1">
            <a:off x="6216650" y="4167188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9" name="Line 147"/>
          <p:cNvSpPr>
            <a:spLocks noChangeShapeType="1"/>
          </p:cNvSpPr>
          <p:nvPr/>
        </p:nvSpPr>
        <p:spPr bwMode="auto">
          <a:xfrm flipH="1" flipV="1">
            <a:off x="5938838" y="4000500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0" name="Line 148"/>
          <p:cNvSpPr>
            <a:spLocks noChangeShapeType="1"/>
          </p:cNvSpPr>
          <p:nvPr/>
        </p:nvSpPr>
        <p:spPr bwMode="auto">
          <a:xfrm flipH="1" flipV="1">
            <a:off x="5661025" y="3833813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1" name="Line 149"/>
          <p:cNvSpPr>
            <a:spLocks noChangeShapeType="1"/>
          </p:cNvSpPr>
          <p:nvPr/>
        </p:nvSpPr>
        <p:spPr bwMode="auto">
          <a:xfrm flipH="1" flipV="1">
            <a:off x="5384800" y="3667125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2" name="Line 150"/>
          <p:cNvSpPr>
            <a:spLocks noChangeShapeType="1"/>
          </p:cNvSpPr>
          <p:nvPr/>
        </p:nvSpPr>
        <p:spPr bwMode="auto">
          <a:xfrm flipH="1" flipV="1">
            <a:off x="7880350" y="5284788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3" name="Line 151"/>
          <p:cNvSpPr>
            <a:spLocks noChangeShapeType="1"/>
          </p:cNvSpPr>
          <p:nvPr/>
        </p:nvSpPr>
        <p:spPr bwMode="auto">
          <a:xfrm flipH="1" flipV="1">
            <a:off x="7604125" y="5118100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4" name="Line 152"/>
          <p:cNvSpPr>
            <a:spLocks noChangeShapeType="1"/>
          </p:cNvSpPr>
          <p:nvPr/>
        </p:nvSpPr>
        <p:spPr bwMode="auto">
          <a:xfrm flipH="1" flipV="1">
            <a:off x="7326313" y="4951413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5" name="Line 153"/>
          <p:cNvSpPr>
            <a:spLocks noChangeShapeType="1"/>
          </p:cNvSpPr>
          <p:nvPr/>
        </p:nvSpPr>
        <p:spPr bwMode="auto">
          <a:xfrm flipH="1" flipV="1">
            <a:off x="7048500" y="4784725"/>
            <a:ext cx="190500" cy="1143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6" name="Line 154"/>
          <p:cNvSpPr>
            <a:spLocks noChangeShapeType="1"/>
          </p:cNvSpPr>
          <p:nvPr/>
        </p:nvSpPr>
        <p:spPr bwMode="auto">
          <a:xfrm flipH="1" flipV="1">
            <a:off x="6770688" y="4618038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7" name="Line 155"/>
          <p:cNvSpPr>
            <a:spLocks noChangeShapeType="1"/>
          </p:cNvSpPr>
          <p:nvPr/>
        </p:nvSpPr>
        <p:spPr bwMode="auto">
          <a:xfrm flipH="1" flipV="1">
            <a:off x="6492875" y="4451350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8" name="Line 156"/>
          <p:cNvSpPr>
            <a:spLocks noChangeShapeType="1"/>
          </p:cNvSpPr>
          <p:nvPr/>
        </p:nvSpPr>
        <p:spPr bwMode="auto">
          <a:xfrm flipH="1" flipV="1">
            <a:off x="6216650" y="4284663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9" name="Line 157"/>
          <p:cNvSpPr>
            <a:spLocks noChangeShapeType="1"/>
          </p:cNvSpPr>
          <p:nvPr/>
        </p:nvSpPr>
        <p:spPr bwMode="auto">
          <a:xfrm flipH="1" flipV="1">
            <a:off x="5938838" y="4117975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0" name="Line 158"/>
          <p:cNvSpPr>
            <a:spLocks noChangeShapeType="1"/>
          </p:cNvSpPr>
          <p:nvPr/>
        </p:nvSpPr>
        <p:spPr bwMode="auto">
          <a:xfrm flipH="1" flipV="1">
            <a:off x="5661025" y="3951288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1" name="Line 159"/>
          <p:cNvSpPr>
            <a:spLocks noChangeShapeType="1"/>
          </p:cNvSpPr>
          <p:nvPr/>
        </p:nvSpPr>
        <p:spPr bwMode="auto">
          <a:xfrm flipH="1" flipV="1">
            <a:off x="5384800" y="3786188"/>
            <a:ext cx="184150" cy="1095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2" name="Line 160"/>
          <p:cNvSpPr>
            <a:spLocks noChangeShapeType="1"/>
          </p:cNvSpPr>
          <p:nvPr/>
        </p:nvSpPr>
        <p:spPr bwMode="auto">
          <a:xfrm flipH="1" flipV="1">
            <a:off x="7929563" y="5357813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3" name="Line 161"/>
          <p:cNvSpPr>
            <a:spLocks noChangeShapeType="1"/>
          </p:cNvSpPr>
          <p:nvPr/>
        </p:nvSpPr>
        <p:spPr bwMode="auto">
          <a:xfrm flipH="1" flipV="1">
            <a:off x="7653338" y="5191125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4" name="Line 162"/>
          <p:cNvSpPr>
            <a:spLocks noChangeShapeType="1"/>
          </p:cNvSpPr>
          <p:nvPr/>
        </p:nvSpPr>
        <p:spPr bwMode="auto">
          <a:xfrm flipH="1" flipV="1">
            <a:off x="7375525" y="5024438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5" name="Line 163"/>
          <p:cNvSpPr>
            <a:spLocks noChangeShapeType="1"/>
          </p:cNvSpPr>
          <p:nvPr/>
        </p:nvSpPr>
        <p:spPr bwMode="auto">
          <a:xfrm flipH="1" flipV="1">
            <a:off x="7097713" y="4857750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6" name="Line 164"/>
          <p:cNvSpPr>
            <a:spLocks noChangeShapeType="1"/>
          </p:cNvSpPr>
          <p:nvPr/>
        </p:nvSpPr>
        <p:spPr bwMode="auto">
          <a:xfrm flipH="1" flipV="1">
            <a:off x="6819900" y="4691063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7" name="Line 165"/>
          <p:cNvSpPr>
            <a:spLocks noChangeShapeType="1"/>
          </p:cNvSpPr>
          <p:nvPr/>
        </p:nvSpPr>
        <p:spPr bwMode="auto">
          <a:xfrm flipH="1" flipV="1">
            <a:off x="6542088" y="4524375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8" name="Line 166"/>
          <p:cNvSpPr>
            <a:spLocks noChangeShapeType="1"/>
          </p:cNvSpPr>
          <p:nvPr/>
        </p:nvSpPr>
        <p:spPr bwMode="auto">
          <a:xfrm flipH="1" flipV="1">
            <a:off x="6265863" y="4357688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9" name="Line 167"/>
          <p:cNvSpPr>
            <a:spLocks noChangeShapeType="1"/>
          </p:cNvSpPr>
          <p:nvPr/>
        </p:nvSpPr>
        <p:spPr bwMode="auto">
          <a:xfrm flipH="1" flipV="1">
            <a:off x="5988050" y="4191000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0" name="Line 168"/>
          <p:cNvSpPr>
            <a:spLocks noChangeShapeType="1"/>
          </p:cNvSpPr>
          <p:nvPr/>
        </p:nvSpPr>
        <p:spPr bwMode="auto">
          <a:xfrm flipH="1" flipV="1">
            <a:off x="5710238" y="4024313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1" name="Line 169"/>
          <p:cNvSpPr>
            <a:spLocks noChangeShapeType="1"/>
          </p:cNvSpPr>
          <p:nvPr/>
        </p:nvSpPr>
        <p:spPr bwMode="auto">
          <a:xfrm flipH="1" flipV="1">
            <a:off x="5434013" y="3859213"/>
            <a:ext cx="184150" cy="1095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2" name="Line 170"/>
          <p:cNvSpPr>
            <a:spLocks noChangeShapeType="1"/>
          </p:cNvSpPr>
          <p:nvPr/>
        </p:nvSpPr>
        <p:spPr bwMode="auto">
          <a:xfrm flipH="1" flipV="1">
            <a:off x="8015288" y="5365750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3" name="Line 171"/>
          <p:cNvSpPr>
            <a:spLocks noChangeShapeType="1"/>
          </p:cNvSpPr>
          <p:nvPr/>
        </p:nvSpPr>
        <p:spPr bwMode="auto">
          <a:xfrm flipH="1" flipV="1">
            <a:off x="7737475" y="5199063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4" name="Line 172"/>
          <p:cNvSpPr>
            <a:spLocks noChangeShapeType="1"/>
          </p:cNvSpPr>
          <p:nvPr/>
        </p:nvSpPr>
        <p:spPr bwMode="auto">
          <a:xfrm flipH="1" flipV="1">
            <a:off x="7459663" y="5032375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5" name="Line 173"/>
          <p:cNvSpPr>
            <a:spLocks noChangeShapeType="1"/>
          </p:cNvSpPr>
          <p:nvPr/>
        </p:nvSpPr>
        <p:spPr bwMode="auto">
          <a:xfrm flipH="1" flipV="1">
            <a:off x="7183438" y="4865688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6" name="Line 174"/>
          <p:cNvSpPr>
            <a:spLocks noChangeShapeType="1"/>
          </p:cNvSpPr>
          <p:nvPr/>
        </p:nvSpPr>
        <p:spPr bwMode="auto">
          <a:xfrm flipH="1" flipV="1">
            <a:off x="6905625" y="4699000"/>
            <a:ext cx="184150" cy="1111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7" name="Line 175"/>
          <p:cNvSpPr>
            <a:spLocks noChangeShapeType="1"/>
          </p:cNvSpPr>
          <p:nvPr/>
        </p:nvSpPr>
        <p:spPr bwMode="auto">
          <a:xfrm flipH="1" flipV="1">
            <a:off x="6627813" y="4532313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8" name="Line 176"/>
          <p:cNvSpPr>
            <a:spLocks noChangeShapeType="1"/>
          </p:cNvSpPr>
          <p:nvPr/>
        </p:nvSpPr>
        <p:spPr bwMode="auto">
          <a:xfrm flipH="1" flipV="1">
            <a:off x="6350000" y="4365625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9" name="Line 177"/>
          <p:cNvSpPr>
            <a:spLocks noChangeShapeType="1"/>
          </p:cNvSpPr>
          <p:nvPr/>
        </p:nvSpPr>
        <p:spPr bwMode="auto">
          <a:xfrm flipH="1" flipV="1">
            <a:off x="6073775" y="4198938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0" name="Line 178"/>
          <p:cNvSpPr>
            <a:spLocks noChangeShapeType="1"/>
          </p:cNvSpPr>
          <p:nvPr/>
        </p:nvSpPr>
        <p:spPr bwMode="auto">
          <a:xfrm flipH="1" flipV="1">
            <a:off x="5795963" y="4032250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1" name="Line 179"/>
          <p:cNvSpPr>
            <a:spLocks noChangeShapeType="1"/>
          </p:cNvSpPr>
          <p:nvPr/>
        </p:nvSpPr>
        <p:spPr bwMode="auto">
          <a:xfrm flipH="1" flipV="1">
            <a:off x="5518150" y="3867150"/>
            <a:ext cx="185738" cy="1095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2" name="Line 180"/>
          <p:cNvSpPr>
            <a:spLocks noChangeShapeType="1"/>
          </p:cNvSpPr>
          <p:nvPr/>
        </p:nvSpPr>
        <p:spPr bwMode="auto">
          <a:xfrm flipH="1" flipV="1">
            <a:off x="8113713" y="5307013"/>
            <a:ext cx="184150" cy="1095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3" name="Line 181"/>
          <p:cNvSpPr>
            <a:spLocks noChangeShapeType="1"/>
          </p:cNvSpPr>
          <p:nvPr/>
        </p:nvSpPr>
        <p:spPr bwMode="auto">
          <a:xfrm flipH="1" flipV="1">
            <a:off x="7835900" y="5140325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4" name="Line 182"/>
          <p:cNvSpPr>
            <a:spLocks noChangeShapeType="1"/>
          </p:cNvSpPr>
          <p:nvPr/>
        </p:nvSpPr>
        <p:spPr bwMode="auto">
          <a:xfrm flipH="1" flipV="1">
            <a:off x="7559675" y="4973638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5" name="Line 183"/>
          <p:cNvSpPr>
            <a:spLocks noChangeShapeType="1"/>
          </p:cNvSpPr>
          <p:nvPr/>
        </p:nvSpPr>
        <p:spPr bwMode="auto">
          <a:xfrm flipH="1" flipV="1">
            <a:off x="7281863" y="4806950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6" name="Line 184"/>
          <p:cNvSpPr>
            <a:spLocks noChangeShapeType="1"/>
          </p:cNvSpPr>
          <p:nvPr/>
        </p:nvSpPr>
        <p:spPr bwMode="auto">
          <a:xfrm flipH="1" flipV="1">
            <a:off x="7004050" y="4640263"/>
            <a:ext cx="184150" cy="1111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7" name="Line 185"/>
          <p:cNvSpPr>
            <a:spLocks noChangeShapeType="1"/>
          </p:cNvSpPr>
          <p:nvPr/>
        </p:nvSpPr>
        <p:spPr bwMode="auto">
          <a:xfrm flipH="1" flipV="1">
            <a:off x="6726238" y="4473575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8" name="Line 186"/>
          <p:cNvSpPr>
            <a:spLocks noChangeShapeType="1"/>
          </p:cNvSpPr>
          <p:nvPr/>
        </p:nvSpPr>
        <p:spPr bwMode="auto">
          <a:xfrm flipH="1" flipV="1">
            <a:off x="6448425" y="4306888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9" name="Line 187"/>
          <p:cNvSpPr>
            <a:spLocks noChangeShapeType="1"/>
          </p:cNvSpPr>
          <p:nvPr/>
        </p:nvSpPr>
        <p:spPr bwMode="auto">
          <a:xfrm flipH="1" flipV="1">
            <a:off x="6172200" y="4140200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0" name="Line 188"/>
          <p:cNvSpPr>
            <a:spLocks noChangeShapeType="1"/>
          </p:cNvSpPr>
          <p:nvPr/>
        </p:nvSpPr>
        <p:spPr bwMode="auto">
          <a:xfrm flipH="1" flipV="1">
            <a:off x="5894388" y="3973513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1" name="Line 189"/>
          <p:cNvSpPr>
            <a:spLocks noChangeShapeType="1"/>
          </p:cNvSpPr>
          <p:nvPr/>
        </p:nvSpPr>
        <p:spPr bwMode="auto">
          <a:xfrm flipH="1" flipV="1">
            <a:off x="5618163" y="3806825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2" name="Freeform 190"/>
          <p:cNvSpPr>
            <a:spLocks/>
          </p:cNvSpPr>
          <p:nvPr/>
        </p:nvSpPr>
        <p:spPr bwMode="auto">
          <a:xfrm>
            <a:off x="5434013" y="3362325"/>
            <a:ext cx="3005137" cy="1944688"/>
          </a:xfrm>
          <a:custGeom>
            <a:avLst/>
            <a:gdLst/>
            <a:ahLst/>
            <a:cxnLst>
              <a:cxn ang="0">
                <a:pos x="11147" y="7353"/>
              </a:cxn>
              <a:cxn ang="0">
                <a:pos x="11303" y="6979"/>
              </a:cxn>
              <a:cxn ang="0">
                <a:pos x="11357" y="6615"/>
              </a:cxn>
              <a:cxn ang="0">
                <a:pos x="11303" y="6318"/>
              </a:cxn>
              <a:cxn ang="0">
                <a:pos x="11147" y="6131"/>
              </a:cxn>
              <a:cxn ang="0">
                <a:pos x="10914" y="6084"/>
              </a:cxn>
              <a:cxn ang="0">
                <a:pos x="10639" y="6184"/>
              </a:cxn>
              <a:cxn ang="0">
                <a:pos x="10363" y="6414"/>
              </a:cxn>
              <a:cxn ang="0">
                <a:pos x="10131" y="6742"/>
              </a:cxn>
              <a:cxn ang="0">
                <a:pos x="0" y="658"/>
              </a:cxn>
              <a:cxn ang="0">
                <a:pos x="234" y="330"/>
              </a:cxn>
              <a:cxn ang="0">
                <a:pos x="509" y="99"/>
              </a:cxn>
              <a:cxn ang="0">
                <a:pos x="784" y="0"/>
              </a:cxn>
              <a:cxn ang="0">
                <a:pos x="1017" y="47"/>
              </a:cxn>
              <a:cxn ang="0">
                <a:pos x="1173" y="234"/>
              </a:cxn>
              <a:cxn ang="0">
                <a:pos x="1227" y="531"/>
              </a:cxn>
              <a:cxn ang="0">
                <a:pos x="1173" y="895"/>
              </a:cxn>
              <a:cxn ang="0">
                <a:pos x="1017" y="1268"/>
              </a:cxn>
              <a:cxn ang="0">
                <a:pos x="11147" y="7353"/>
              </a:cxn>
            </a:cxnLst>
            <a:rect l="0" t="0" r="r" b="b"/>
            <a:pathLst>
              <a:path w="11357" h="7353">
                <a:moveTo>
                  <a:pt x="11147" y="7353"/>
                </a:moveTo>
                <a:lnTo>
                  <a:pt x="11303" y="6979"/>
                </a:lnTo>
                <a:lnTo>
                  <a:pt x="11357" y="6615"/>
                </a:lnTo>
                <a:lnTo>
                  <a:pt x="11303" y="6318"/>
                </a:lnTo>
                <a:lnTo>
                  <a:pt x="11147" y="6131"/>
                </a:lnTo>
                <a:lnTo>
                  <a:pt x="10914" y="6084"/>
                </a:lnTo>
                <a:lnTo>
                  <a:pt x="10639" y="6184"/>
                </a:lnTo>
                <a:lnTo>
                  <a:pt x="10363" y="6414"/>
                </a:lnTo>
                <a:lnTo>
                  <a:pt x="10131" y="6742"/>
                </a:lnTo>
                <a:lnTo>
                  <a:pt x="0" y="658"/>
                </a:lnTo>
                <a:lnTo>
                  <a:pt x="234" y="330"/>
                </a:lnTo>
                <a:lnTo>
                  <a:pt x="509" y="99"/>
                </a:lnTo>
                <a:lnTo>
                  <a:pt x="784" y="0"/>
                </a:lnTo>
                <a:lnTo>
                  <a:pt x="1017" y="47"/>
                </a:lnTo>
                <a:lnTo>
                  <a:pt x="1173" y="234"/>
                </a:lnTo>
                <a:lnTo>
                  <a:pt x="1227" y="531"/>
                </a:lnTo>
                <a:lnTo>
                  <a:pt x="1173" y="895"/>
                </a:lnTo>
                <a:lnTo>
                  <a:pt x="1017" y="1268"/>
                </a:lnTo>
                <a:lnTo>
                  <a:pt x="11147" y="7353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3" name="Line 191"/>
          <p:cNvSpPr>
            <a:spLocks noChangeShapeType="1"/>
          </p:cNvSpPr>
          <p:nvPr/>
        </p:nvSpPr>
        <p:spPr bwMode="auto">
          <a:xfrm flipH="1" flipV="1">
            <a:off x="8380413" y="5305425"/>
            <a:ext cx="31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4" name="Freeform 192"/>
          <p:cNvSpPr>
            <a:spLocks/>
          </p:cNvSpPr>
          <p:nvPr/>
        </p:nvSpPr>
        <p:spPr bwMode="auto">
          <a:xfrm>
            <a:off x="7443788" y="4568825"/>
            <a:ext cx="325437" cy="334963"/>
          </a:xfrm>
          <a:custGeom>
            <a:avLst/>
            <a:gdLst/>
            <a:ahLst/>
            <a:cxnLst>
              <a:cxn ang="0">
                <a:pos x="1016" y="1268"/>
              </a:cxn>
              <a:cxn ang="0">
                <a:pos x="1172" y="895"/>
              </a:cxn>
              <a:cxn ang="0">
                <a:pos x="1227" y="532"/>
              </a:cxn>
              <a:cxn ang="0">
                <a:pos x="1172" y="234"/>
              </a:cxn>
              <a:cxn ang="0">
                <a:pos x="1016" y="48"/>
              </a:cxn>
              <a:cxn ang="0">
                <a:pos x="783" y="0"/>
              </a:cxn>
              <a:cxn ang="0">
                <a:pos x="508" y="100"/>
              </a:cxn>
              <a:cxn ang="0">
                <a:pos x="234" y="331"/>
              </a:cxn>
              <a:cxn ang="0">
                <a:pos x="0" y="657"/>
              </a:cxn>
            </a:cxnLst>
            <a:rect l="0" t="0" r="r" b="b"/>
            <a:pathLst>
              <a:path w="1227" h="1268">
                <a:moveTo>
                  <a:pt x="1016" y="1268"/>
                </a:moveTo>
                <a:lnTo>
                  <a:pt x="1172" y="895"/>
                </a:lnTo>
                <a:lnTo>
                  <a:pt x="1227" y="532"/>
                </a:lnTo>
                <a:lnTo>
                  <a:pt x="1172" y="234"/>
                </a:lnTo>
                <a:lnTo>
                  <a:pt x="1016" y="48"/>
                </a:lnTo>
                <a:lnTo>
                  <a:pt x="783" y="0"/>
                </a:lnTo>
                <a:lnTo>
                  <a:pt x="508" y="100"/>
                </a:lnTo>
                <a:lnTo>
                  <a:pt x="234" y="331"/>
                </a:lnTo>
                <a:lnTo>
                  <a:pt x="0" y="657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5" name="Freeform 193"/>
          <p:cNvSpPr>
            <a:spLocks/>
          </p:cNvSpPr>
          <p:nvPr/>
        </p:nvSpPr>
        <p:spPr bwMode="auto">
          <a:xfrm>
            <a:off x="6773863" y="4167188"/>
            <a:ext cx="325437" cy="334962"/>
          </a:xfrm>
          <a:custGeom>
            <a:avLst/>
            <a:gdLst/>
            <a:ahLst/>
            <a:cxnLst>
              <a:cxn ang="0">
                <a:pos x="1016" y="1268"/>
              </a:cxn>
              <a:cxn ang="0">
                <a:pos x="1172" y="895"/>
              </a:cxn>
              <a:cxn ang="0">
                <a:pos x="1227" y="531"/>
              </a:cxn>
              <a:cxn ang="0">
                <a:pos x="1172" y="234"/>
              </a:cxn>
              <a:cxn ang="0">
                <a:pos x="1016" y="47"/>
              </a:cxn>
              <a:cxn ang="0">
                <a:pos x="783" y="0"/>
              </a:cxn>
              <a:cxn ang="0">
                <a:pos x="508" y="99"/>
              </a:cxn>
              <a:cxn ang="0">
                <a:pos x="233" y="330"/>
              </a:cxn>
              <a:cxn ang="0">
                <a:pos x="0" y="658"/>
              </a:cxn>
            </a:cxnLst>
            <a:rect l="0" t="0" r="r" b="b"/>
            <a:pathLst>
              <a:path w="1227" h="1268">
                <a:moveTo>
                  <a:pt x="1016" y="1268"/>
                </a:moveTo>
                <a:lnTo>
                  <a:pt x="1172" y="895"/>
                </a:lnTo>
                <a:lnTo>
                  <a:pt x="1227" y="531"/>
                </a:lnTo>
                <a:lnTo>
                  <a:pt x="1172" y="234"/>
                </a:lnTo>
                <a:lnTo>
                  <a:pt x="1016" y="47"/>
                </a:lnTo>
                <a:lnTo>
                  <a:pt x="783" y="0"/>
                </a:lnTo>
                <a:lnTo>
                  <a:pt x="508" y="99"/>
                </a:lnTo>
                <a:lnTo>
                  <a:pt x="233" y="330"/>
                </a:lnTo>
                <a:lnTo>
                  <a:pt x="0" y="65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6" name="Freeform 194"/>
          <p:cNvSpPr>
            <a:spLocks/>
          </p:cNvSpPr>
          <p:nvPr/>
        </p:nvSpPr>
        <p:spPr bwMode="auto">
          <a:xfrm>
            <a:off x="6103938" y="3763963"/>
            <a:ext cx="323850" cy="334962"/>
          </a:xfrm>
          <a:custGeom>
            <a:avLst/>
            <a:gdLst/>
            <a:ahLst/>
            <a:cxnLst>
              <a:cxn ang="0">
                <a:pos x="1016" y="1268"/>
              </a:cxn>
              <a:cxn ang="0">
                <a:pos x="1172" y="894"/>
              </a:cxn>
              <a:cxn ang="0">
                <a:pos x="1227" y="531"/>
              </a:cxn>
              <a:cxn ang="0">
                <a:pos x="1172" y="233"/>
              </a:cxn>
              <a:cxn ang="0">
                <a:pos x="1016" y="48"/>
              </a:cxn>
              <a:cxn ang="0">
                <a:pos x="783" y="0"/>
              </a:cxn>
              <a:cxn ang="0">
                <a:pos x="509" y="100"/>
              </a:cxn>
              <a:cxn ang="0">
                <a:pos x="233" y="331"/>
              </a:cxn>
              <a:cxn ang="0">
                <a:pos x="0" y="657"/>
              </a:cxn>
            </a:cxnLst>
            <a:rect l="0" t="0" r="r" b="b"/>
            <a:pathLst>
              <a:path w="1227" h="1268">
                <a:moveTo>
                  <a:pt x="1016" y="1268"/>
                </a:moveTo>
                <a:lnTo>
                  <a:pt x="1172" y="894"/>
                </a:lnTo>
                <a:lnTo>
                  <a:pt x="1227" y="531"/>
                </a:lnTo>
                <a:lnTo>
                  <a:pt x="1172" y="233"/>
                </a:lnTo>
                <a:lnTo>
                  <a:pt x="1016" y="48"/>
                </a:lnTo>
                <a:lnTo>
                  <a:pt x="783" y="0"/>
                </a:lnTo>
                <a:lnTo>
                  <a:pt x="509" y="100"/>
                </a:lnTo>
                <a:lnTo>
                  <a:pt x="233" y="331"/>
                </a:lnTo>
                <a:lnTo>
                  <a:pt x="0" y="657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7" name="Line 195"/>
          <p:cNvSpPr>
            <a:spLocks noChangeShapeType="1"/>
          </p:cNvSpPr>
          <p:nvPr/>
        </p:nvSpPr>
        <p:spPr bwMode="auto">
          <a:xfrm flipH="1" flipV="1">
            <a:off x="8248650" y="5064125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8" name="Line 196"/>
          <p:cNvSpPr>
            <a:spLocks noChangeShapeType="1"/>
          </p:cNvSpPr>
          <p:nvPr/>
        </p:nvSpPr>
        <p:spPr bwMode="auto">
          <a:xfrm flipH="1" flipV="1">
            <a:off x="7970838" y="4897438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9" name="Line 197"/>
          <p:cNvSpPr>
            <a:spLocks noChangeShapeType="1"/>
          </p:cNvSpPr>
          <p:nvPr/>
        </p:nvSpPr>
        <p:spPr bwMode="auto">
          <a:xfrm flipH="1" flipV="1">
            <a:off x="7693025" y="4730750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0" name="Line 198"/>
          <p:cNvSpPr>
            <a:spLocks noChangeShapeType="1"/>
          </p:cNvSpPr>
          <p:nvPr/>
        </p:nvSpPr>
        <p:spPr bwMode="auto">
          <a:xfrm flipH="1" flipV="1">
            <a:off x="7415213" y="4564063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1" name="Line 199"/>
          <p:cNvSpPr>
            <a:spLocks noChangeShapeType="1"/>
          </p:cNvSpPr>
          <p:nvPr/>
        </p:nvSpPr>
        <p:spPr bwMode="auto">
          <a:xfrm flipH="1" flipV="1">
            <a:off x="7138988" y="4397375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2" name="Line 200"/>
          <p:cNvSpPr>
            <a:spLocks noChangeShapeType="1"/>
          </p:cNvSpPr>
          <p:nvPr/>
        </p:nvSpPr>
        <p:spPr bwMode="auto">
          <a:xfrm flipH="1" flipV="1">
            <a:off x="6861175" y="4230688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3" name="Line 201"/>
          <p:cNvSpPr>
            <a:spLocks noChangeShapeType="1"/>
          </p:cNvSpPr>
          <p:nvPr/>
        </p:nvSpPr>
        <p:spPr bwMode="auto">
          <a:xfrm flipH="1" flipV="1">
            <a:off x="6583363" y="4064000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4" name="Line 202"/>
          <p:cNvSpPr>
            <a:spLocks noChangeShapeType="1"/>
          </p:cNvSpPr>
          <p:nvPr/>
        </p:nvSpPr>
        <p:spPr bwMode="auto">
          <a:xfrm flipH="1" flipV="1">
            <a:off x="6305550" y="3897313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5" name="Line 203"/>
          <p:cNvSpPr>
            <a:spLocks noChangeShapeType="1"/>
          </p:cNvSpPr>
          <p:nvPr/>
        </p:nvSpPr>
        <p:spPr bwMode="auto">
          <a:xfrm flipH="1" flipV="1">
            <a:off x="6029325" y="3730625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6" name="Line 204"/>
          <p:cNvSpPr>
            <a:spLocks noChangeShapeType="1"/>
          </p:cNvSpPr>
          <p:nvPr/>
        </p:nvSpPr>
        <p:spPr bwMode="auto">
          <a:xfrm flipH="1" flipV="1">
            <a:off x="5751513" y="3565525"/>
            <a:ext cx="184150" cy="1095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7" name="Line 205"/>
          <p:cNvSpPr>
            <a:spLocks noChangeShapeType="1"/>
          </p:cNvSpPr>
          <p:nvPr/>
        </p:nvSpPr>
        <p:spPr bwMode="auto">
          <a:xfrm flipH="1" flipV="1">
            <a:off x="8248650" y="4945063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8" name="Line 206"/>
          <p:cNvSpPr>
            <a:spLocks noChangeShapeType="1"/>
          </p:cNvSpPr>
          <p:nvPr/>
        </p:nvSpPr>
        <p:spPr bwMode="auto">
          <a:xfrm flipH="1" flipV="1">
            <a:off x="7970838" y="4779963"/>
            <a:ext cx="184150" cy="1095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9" name="Line 207"/>
          <p:cNvSpPr>
            <a:spLocks noChangeShapeType="1"/>
          </p:cNvSpPr>
          <p:nvPr/>
        </p:nvSpPr>
        <p:spPr bwMode="auto">
          <a:xfrm flipH="1" flipV="1">
            <a:off x="7693025" y="4613275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0" name="Line 208"/>
          <p:cNvSpPr>
            <a:spLocks noChangeShapeType="1"/>
          </p:cNvSpPr>
          <p:nvPr/>
        </p:nvSpPr>
        <p:spPr bwMode="auto">
          <a:xfrm flipH="1" flipV="1">
            <a:off x="7415213" y="4446588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1" name="Line 209"/>
          <p:cNvSpPr>
            <a:spLocks noChangeShapeType="1"/>
          </p:cNvSpPr>
          <p:nvPr/>
        </p:nvSpPr>
        <p:spPr bwMode="auto">
          <a:xfrm flipH="1" flipV="1">
            <a:off x="7138988" y="4279900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2" name="Line 210"/>
          <p:cNvSpPr>
            <a:spLocks noChangeShapeType="1"/>
          </p:cNvSpPr>
          <p:nvPr/>
        </p:nvSpPr>
        <p:spPr bwMode="auto">
          <a:xfrm flipH="1" flipV="1">
            <a:off x="6861175" y="4113213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3" name="Line 211"/>
          <p:cNvSpPr>
            <a:spLocks noChangeShapeType="1"/>
          </p:cNvSpPr>
          <p:nvPr/>
        </p:nvSpPr>
        <p:spPr bwMode="auto">
          <a:xfrm flipH="1" flipV="1">
            <a:off x="6583363" y="3946525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4" name="Line 212"/>
          <p:cNvSpPr>
            <a:spLocks noChangeShapeType="1"/>
          </p:cNvSpPr>
          <p:nvPr/>
        </p:nvSpPr>
        <p:spPr bwMode="auto">
          <a:xfrm flipH="1" flipV="1">
            <a:off x="6305550" y="3779838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5" name="Line 213"/>
          <p:cNvSpPr>
            <a:spLocks noChangeShapeType="1"/>
          </p:cNvSpPr>
          <p:nvPr/>
        </p:nvSpPr>
        <p:spPr bwMode="auto">
          <a:xfrm flipH="1" flipV="1">
            <a:off x="6029325" y="3613150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6" name="Line 214"/>
          <p:cNvSpPr>
            <a:spLocks noChangeShapeType="1"/>
          </p:cNvSpPr>
          <p:nvPr/>
        </p:nvSpPr>
        <p:spPr bwMode="auto">
          <a:xfrm flipH="1" flipV="1">
            <a:off x="5751513" y="3446463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7" name="Line 215"/>
          <p:cNvSpPr>
            <a:spLocks noChangeShapeType="1"/>
          </p:cNvSpPr>
          <p:nvPr/>
        </p:nvSpPr>
        <p:spPr bwMode="auto">
          <a:xfrm flipH="1" flipV="1">
            <a:off x="8199438" y="4873625"/>
            <a:ext cx="184150" cy="1095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8" name="Line 216"/>
          <p:cNvSpPr>
            <a:spLocks noChangeShapeType="1"/>
          </p:cNvSpPr>
          <p:nvPr/>
        </p:nvSpPr>
        <p:spPr bwMode="auto">
          <a:xfrm flipH="1" flipV="1">
            <a:off x="7921625" y="4706938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9" name="Line 217"/>
          <p:cNvSpPr>
            <a:spLocks noChangeShapeType="1"/>
          </p:cNvSpPr>
          <p:nvPr/>
        </p:nvSpPr>
        <p:spPr bwMode="auto">
          <a:xfrm flipH="1" flipV="1">
            <a:off x="7643813" y="4540250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0" name="Line 218"/>
          <p:cNvSpPr>
            <a:spLocks noChangeShapeType="1"/>
          </p:cNvSpPr>
          <p:nvPr/>
        </p:nvSpPr>
        <p:spPr bwMode="auto">
          <a:xfrm flipH="1" flipV="1">
            <a:off x="7366000" y="4373563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1" name="Line 219"/>
          <p:cNvSpPr>
            <a:spLocks noChangeShapeType="1"/>
          </p:cNvSpPr>
          <p:nvPr/>
        </p:nvSpPr>
        <p:spPr bwMode="auto">
          <a:xfrm flipH="1" flipV="1">
            <a:off x="7089775" y="4206875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2" name="Line 220"/>
          <p:cNvSpPr>
            <a:spLocks noChangeShapeType="1"/>
          </p:cNvSpPr>
          <p:nvPr/>
        </p:nvSpPr>
        <p:spPr bwMode="auto">
          <a:xfrm flipH="1" flipV="1">
            <a:off x="6811963" y="4040188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3" name="Line 221"/>
          <p:cNvSpPr>
            <a:spLocks noChangeShapeType="1"/>
          </p:cNvSpPr>
          <p:nvPr/>
        </p:nvSpPr>
        <p:spPr bwMode="auto">
          <a:xfrm flipH="1" flipV="1">
            <a:off x="6534150" y="3873500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4" name="Line 222"/>
          <p:cNvSpPr>
            <a:spLocks noChangeShapeType="1"/>
          </p:cNvSpPr>
          <p:nvPr/>
        </p:nvSpPr>
        <p:spPr bwMode="auto">
          <a:xfrm flipH="1" flipV="1">
            <a:off x="6256338" y="3706813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5" name="Line 223"/>
          <p:cNvSpPr>
            <a:spLocks noChangeShapeType="1"/>
          </p:cNvSpPr>
          <p:nvPr/>
        </p:nvSpPr>
        <p:spPr bwMode="auto">
          <a:xfrm flipH="1" flipV="1">
            <a:off x="5980113" y="3540125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6" name="Line 224"/>
          <p:cNvSpPr>
            <a:spLocks noChangeShapeType="1"/>
          </p:cNvSpPr>
          <p:nvPr/>
        </p:nvSpPr>
        <p:spPr bwMode="auto">
          <a:xfrm flipH="1" flipV="1">
            <a:off x="5702300" y="3373438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7" name="Line 225"/>
          <p:cNvSpPr>
            <a:spLocks noChangeShapeType="1"/>
          </p:cNvSpPr>
          <p:nvPr/>
        </p:nvSpPr>
        <p:spPr bwMode="auto">
          <a:xfrm flipH="1" flipV="1">
            <a:off x="8113713" y="4865688"/>
            <a:ext cx="184150" cy="1095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8" name="Line 226"/>
          <p:cNvSpPr>
            <a:spLocks noChangeShapeType="1"/>
          </p:cNvSpPr>
          <p:nvPr/>
        </p:nvSpPr>
        <p:spPr bwMode="auto">
          <a:xfrm flipH="1" flipV="1">
            <a:off x="7835900" y="4699000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9" name="Line 227"/>
          <p:cNvSpPr>
            <a:spLocks noChangeShapeType="1"/>
          </p:cNvSpPr>
          <p:nvPr/>
        </p:nvSpPr>
        <p:spPr bwMode="auto">
          <a:xfrm flipH="1" flipV="1">
            <a:off x="7559675" y="4532313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0" name="Line 228"/>
          <p:cNvSpPr>
            <a:spLocks noChangeShapeType="1"/>
          </p:cNvSpPr>
          <p:nvPr/>
        </p:nvSpPr>
        <p:spPr bwMode="auto">
          <a:xfrm flipH="1" flipV="1">
            <a:off x="7281863" y="4365625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1" name="Line 229"/>
          <p:cNvSpPr>
            <a:spLocks noChangeShapeType="1"/>
          </p:cNvSpPr>
          <p:nvPr/>
        </p:nvSpPr>
        <p:spPr bwMode="auto">
          <a:xfrm flipH="1" flipV="1">
            <a:off x="7004050" y="4198938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2" name="Line 230"/>
          <p:cNvSpPr>
            <a:spLocks noChangeShapeType="1"/>
          </p:cNvSpPr>
          <p:nvPr/>
        </p:nvSpPr>
        <p:spPr bwMode="auto">
          <a:xfrm flipH="1" flipV="1">
            <a:off x="6726238" y="4032250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3" name="Line 231"/>
          <p:cNvSpPr>
            <a:spLocks noChangeShapeType="1"/>
          </p:cNvSpPr>
          <p:nvPr/>
        </p:nvSpPr>
        <p:spPr bwMode="auto">
          <a:xfrm flipH="1" flipV="1">
            <a:off x="6448425" y="3865563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4" name="Line 232"/>
          <p:cNvSpPr>
            <a:spLocks noChangeShapeType="1"/>
          </p:cNvSpPr>
          <p:nvPr/>
        </p:nvSpPr>
        <p:spPr bwMode="auto">
          <a:xfrm flipH="1" flipV="1">
            <a:off x="6172200" y="3698875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5" name="Line 233"/>
          <p:cNvSpPr>
            <a:spLocks noChangeShapeType="1"/>
          </p:cNvSpPr>
          <p:nvPr/>
        </p:nvSpPr>
        <p:spPr bwMode="auto">
          <a:xfrm flipH="1" flipV="1">
            <a:off x="5894388" y="3532188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6" name="Line 234"/>
          <p:cNvSpPr>
            <a:spLocks noChangeShapeType="1"/>
          </p:cNvSpPr>
          <p:nvPr/>
        </p:nvSpPr>
        <p:spPr bwMode="auto">
          <a:xfrm flipH="1" flipV="1">
            <a:off x="5618163" y="3365500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7" name="Line 235"/>
          <p:cNvSpPr>
            <a:spLocks noChangeShapeType="1"/>
          </p:cNvSpPr>
          <p:nvPr/>
        </p:nvSpPr>
        <p:spPr bwMode="auto">
          <a:xfrm flipH="1" flipV="1">
            <a:off x="8015288" y="4924425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8" name="Line 236"/>
          <p:cNvSpPr>
            <a:spLocks noChangeShapeType="1"/>
          </p:cNvSpPr>
          <p:nvPr/>
        </p:nvSpPr>
        <p:spPr bwMode="auto">
          <a:xfrm flipH="1" flipV="1">
            <a:off x="7737475" y="4757738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9" name="Line 237"/>
          <p:cNvSpPr>
            <a:spLocks noChangeShapeType="1"/>
          </p:cNvSpPr>
          <p:nvPr/>
        </p:nvSpPr>
        <p:spPr bwMode="auto">
          <a:xfrm flipH="1" flipV="1">
            <a:off x="7459663" y="4591050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0" name="Line 238"/>
          <p:cNvSpPr>
            <a:spLocks noChangeShapeType="1"/>
          </p:cNvSpPr>
          <p:nvPr/>
        </p:nvSpPr>
        <p:spPr bwMode="auto">
          <a:xfrm flipH="1" flipV="1">
            <a:off x="7183438" y="4424363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1" name="Line 239"/>
          <p:cNvSpPr>
            <a:spLocks noChangeShapeType="1"/>
          </p:cNvSpPr>
          <p:nvPr/>
        </p:nvSpPr>
        <p:spPr bwMode="auto">
          <a:xfrm flipH="1" flipV="1">
            <a:off x="6905625" y="4257675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2" name="Line 240"/>
          <p:cNvSpPr>
            <a:spLocks noChangeShapeType="1"/>
          </p:cNvSpPr>
          <p:nvPr/>
        </p:nvSpPr>
        <p:spPr bwMode="auto">
          <a:xfrm flipH="1" flipV="1">
            <a:off x="6627813" y="4090988"/>
            <a:ext cx="185737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3" name="Line 241"/>
          <p:cNvSpPr>
            <a:spLocks noChangeShapeType="1"/>
          </p:cNvSpPr>
          <p:nvPr/>
        </p:nvSpPr>
        <p:spPr bwMode="auto">
          <a:xfrm flipH="1" flipV="1">
            <a:off x="6350000" y="3924300"/>
            <a:ext cx="185738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4" name="Line 242"/>
          <p:cNvSpPr>
            <a:spLocks noChangeShapeType="1"/>
          </p:cNvSpPr>
          <p:nvPr/>
        </p:nvSpPr>
        <p:spPr bwMode="auto">
          <a:xfrm flipH="1" flipV="1">
            <a:off x="6073775" y="3757613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5" name="Line 243"/>
          <p:cNvSpPr>
            <a:spLocks noChangeShapeType="1"/>
          </p:cNvSpPr>
          <p:nvPr/>
        </p:nvSpPr>
        <p:spPr bwMode="auto">
          <a:xfrm flipH="1" flipV="1">
            <a:off x="5795963" y="3590925"/>
            <a:ext cx="184150" cy="111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6" name="Line 244"/>
          <p:cNvSpPr>
            <a:spLocks noChangeShapeType="1"/>
          </p:cNvSpPr>
          <p:nvPr/>
        </p:nvSpPr>
        <p:spPr bwMode="auto">
          <a:xfrm flipH="1" flipV="1">
            <a:off x="5518150" y="3425825"/>
            <a:ext cx="185738" cy="1095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7" name="Freeform 245"/>
          <p:cNvSpPr>
            <a:spLocks/>
          </p:cNvSpPr>
          <p:nvPr/>
        </p:nvSpPr>
        <p:spPr bwMode="auto">
          <a:xfrm>
            <a:off x="6554788" y="4879975"/>
            <a:ext cx="165100" cy="146050"/>
          </a:xfrm>
          <a:custGeom>
            <a:avLst/>
            <a:gdLst/>
            <a:ahLst/>
            <a:cxnLst>
              <a:cxn ang="0">
                <a:pos x="101" y="396"/>
              </a:cxn>
              <a:cxn ang="0">
                <a:pos x="0" y="401"/>
              </a:cxn>
              <a:cxn ang="0">
                <a:pos x="248" y="551"/>
              </a:cxn>
              <a:cxn ang="0">
                <a:pos x="623" y="111"/>
              </a:cxn>
              <a:cxn ang="0">
                <a:pos x="438" y="0"/>
              </a:cxn>
              <a:cxn ang="0">
                <a:pos x="101" y="396"/>
              </a:cxn>
            </a:cxnLst>
            <a:rect l="0" t="0" r="r" b="b"/>
            <a:pathLst>
              <a:path w="623" h="551">
                <a:moveTo>
                  <a:pt x="101" y="396"/>
                </a:moveTo>
                <a:lnTo>
                  <a:pt x="0" y="401"/>
                </a:lnTo>
                <a:lnTo>
                  <a:pt x="248" y="551"/>
                </a:lnTo>
                <a:lnTo>
                  <a:pt x="623" y="111"/>
                </a:lnTo>
                <a:lnTo>
                  <a:pt x="438" y="0"/>
                </a:lnTo>
                <a:lnTo>
                  <a:pt x="101" y="396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8" name="Line 246"/>
          <p:cNvSpPr>
            <a:spLocks noChangeShapeType="1"/>
          </p:cNvSpPr>
          <p:nvPr/>
        </p:nvSpPr>
        <p:spPr bwMode="auto">
          <a:xfrm flipH="1" flipV="1">
            <a:off x="6581775" y="4983163"/>
            <a:ext cx="1588" cy="15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9" name="Line 247"/>
          <p:cNvSpPr>
            <a:spLocks noChangeShapeType="1"/>
          </p:cNvSpPr>
          <p:nvPr/>
        </p:nvSpPr>
        <p:spPr bwMode="auto">
          <a:xfrm flipV="1">
            <a:off x="6670675" y="4889500"/>
            <a:ext cx="17463" cy="793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0" name="Line 248"/>
          <p:cNvSpPr>
            <a:spLocks noChangeShapeType="1"/>
          </p:cNvSpPr>
          <p:nvPr/>
        </p:nvSpPr>
        <p:spPr bwMode="auto">
          <a:xfrm flipV="1">
            <a:off x="6621463" y="4910138"/>
            <a:ext cx="23812" cy="1158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1" name="Line 249"/>
          <p:cNvSpPr>
            <a:spLocks noChangeShapeType="1"/>
          </p:cNvSpPr>
          <p:nvPr/>
        </p:nvSpPr>
        <p:spPr bwMode="auto">
          <a:xfrm flipV="1">
            <a:off x="6588125" y="4968875"/>
            <a:ext cx="7938" cy="381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2" name="Line 250"/>
          <p:cNvSpPr>
            <a:spLocks noChangeShapeType="1"/>
          </p:cNvSpPr>
          <p:nvPr/>
        </p:nvSpPr>
        <p:spPr bwMode="auto">
          <a:xfrm flipH="1">
            <a:off x="6581775" y="5002213"/>
            <a:ext cx="60325" cy="15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3" name="Line 251"/>
          <p:cNvSpPr>
            <a:spLocks noChangeShapeType="1"/>
          </p:cNvSpPr>
          <p:nvPr/>
        </p:nvSpPr>
        <p:spPr bwMode="auto">
          <a:xfrm flipH="1">
            <a:off x="6588125" y="4976813"/>
            <a:ext cx="74613" cy="15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4" name="Line 252"/>
          <p:cNvSpPr>
            <a:spLocks noChangeShapeType="1"/>
          </p:cNvSpPr>
          <p:nvPr/>
        </p:nvSpPr>
        <p:spPr bwMode="auto">
          <a:xfrm flipH="1">
            <a:off x="6608763" y="4953000"/>
            <a:ext cx="74612" cy="15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5" name="Line 253"/>
          <p:cNvSpPr>
            <a:spLocks noChangeShapeType="1"/>
          </p:cNvSpPr>
          <p:nvPr/>
        </p:nvSpPr>
        <p:spPr bwMode="auto">
          <a:xfrm flipH="1">
            <a:off x="6629400" y="4927600"/>
            <a:ext cx="76200" cy="15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6" name="Line 254"/>
          <p:cNvSpPr>
            <a:spLocks noChangeShapeType="1"/>
          </p:cNvSpPr>
          <p:nvPr/>
        </p:nvSpPr>
        <p:spPr bwMode="auto">
          <a:xfrm flipH="1">
            <a:off x="6650038" y="4903788"/>
            <a:ext cx="60325" cy="15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7" name="Freeform 255"/>
          <p:cNvSpPr>
            <a:spLocks/>
          </p:cNvSpPr>
          <p:nvPr/>
        </p:nvSpPr>
        <p:spPr bwMode="auto">
          <a:xfrm>
            <a:off x="6234113" y="4859338"/>
            <a:ext cx="387350" cy="184150"/>
          </a:xfrm>
          <a:custGeom>
            <a:avLst/>
            <a:gdLst/>
            <a:ahLst/>
            <a:cxnLst>
              <a:cxn ang="0">
                <a:pos x="0" y="136"/>
              </a:cxn>
              <a:cxn ang="0">
                <a:pos x="887" y="669"/>
              </a:cxn>
              <a:cxn ang="0">
                <a:pos x="1004" y="648"/>
              </a:cxn>
              <a:cxn ang="0">
                <a:pos x="1087" y="698"/>
              </a:cxn>
              <a:cxn ang="0">
                <a:pos x="1464" y="633"/>
              </a:cxn>
              <a:cxn ang="0">
                <a:pos x="1216" y="483"/>
              </a:cxn>
              <a:cxn ang="0">
                <a:pos x="965" y="408"/>
              </a:cxn>
              <a:cxn ang="0">
                <a:pos x="871" y="423"/>
              </a:cxn>
              <a:cxn ang="0">
                <a:pos x="752" y="415"/>
              </a:cxn>
              <a:cxn ang="0">
                <a:pos x="631" y="370"/>
              </a:cxn>
              <a:cxn ang="0">
                <a:pos x="578" y="311"/>
              </a:cxn>
              <a:cxn ang="0">
                <a:pos x="624" y="276"/>
              </a:cxn>
              <a:cxn ang="0">
                <a:pos x="718" y="259"/>
              </a:cxn>
              <a:cxn ang="0">
                <a:pos x="660" y="150"/>
              </a:cxn>
              <a:cxn ang="0">
                <a:pos x="411" y="0"/>
              </a:cxn>
              <a:cxn ang="0">
                <a:pos x="34" y="66"/>
              </a:cxn>
              <a:cxn ang="0">
                <a:pos x="117" y="116"/>
              </a:cxn>
              <a:cxn ang="0">
                <a:pos x="0" y="136"/>
              </a:cxn>
            </a:cxnLst>
            <a:rect l="0" t="0" r="r" b="b"/>
            <a:pathLst>
              <a:path w="1464" h="698">
                <a:moveTo>
                  <a:pt x="0" y="136"/>
                </a:moveTo>
                <a:lnTo>
                  <a:pt x="887" y="669"/>
                </a:lnTo>
                <a:lnTo>
                  <a:pt x="1004" y="648"/>
                </a:lnTo>
                <a:lnTo>
                  <a:pt x="1087" y="698"/>
                </a:lnTo>
                <a:lnTo>
                  <a:pt x="1464" y="633"/>
                </a:lnTo>
                <a:lnTo>
                  <a:pt x="1216" y="483"/>
                </a:lnTo>
                <a:lnTo>
                  <a:pt x="965" y="408"/>
                </a:lnTo>
                <a:lnTo>
                  <a:pt x="871" y="423"/>
                </a:lnTo>
                <a:lnTo>
                  <a:pt x="752" y="415"/>
                </a:lnTo>
                <a:lnTo>
                  <a:pt x="631" y="370"/>
                </a:lnTo>
                <a:lnTo>
                  <a:pt x="578" y="311"/>
                </a:lnTo>
                <a:lnTo>
                  <a:pt x="624" y="276"/>
                </a:lnTo>
                <a:lnTo>
                  <a:pt x="718" y="259"/>
                </a:lnTo>
                <a:lnTo>
                  <a:pt x="660" y="150"/>
                </a:lnTo>
                <a:lnTo>
                  <a:pt x="411" y="0"/>
                </a:lnTo>
                <a:lnTo>
                  <a:pt x="34" y="66"/>
                </a:lnTo>
                <a:lnTo>
                  <a:pt x="117" y="116"/>
                </a:lnTo>
                <a:lnTo>
                  <a:pt x="0" y="136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8" name="Line 256"/>
          <p:cNvSpPr>
            <a:spLocks noChangeShapeType="1"/>
          </p:cNvSpPr>
          <p:nvPr/>
        </p:nvSpPr>
        <p:spPr bwMode="auto">
          <a:xfrm flipV="1">
            <a:off x="6234113" y="4891088"/>
            <a:ext cx="1587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9" name="Line 257"/>
          <p:cNvSpPr>
            <a:spLocks noChangeShapeType="1"/>
          </p:cNvSpPr>
          <p:nvPr/>
        </p:nvSpPr>
        <p:spPr bwMode="auto">
          <a:xfrm flipH="1" flipV="1">
            <a:off x="6280150" y="4870450"/>
            <a:ext cx="139700" cy="4921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0" name="Line 258"/>
          <p:cNvSpPr>
            <a:spLocks noChangeShapeType="1"/>
          </p:cNvSpPr>
          <p:nvPr/>
        </p:nvSpPr>
        <p:spPr bwMode="auto">
          <a:xfrm flipH="1" flipV="1">
            <a:off x="6469063" y="4970463"/>
            <a:ext cx="141287" cy="4921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1" name="Line 259"/>
          <p:cNvSpPr>
            <a:spLocks noChangeShapeType="1"/>
          </p:cNvSpPr>
          <p:nvPr/>
        </p:nvSpPr>
        <p:spPr bwMode="auto">
          <a:xfrm flipH="1" flipV="1">
            <a:off x="6249988" y="4892675"/>
            <a:ext cx="136525" cy="476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2" name="Line 260"/>
          <p:cNvSpPr>
            <a:spLocks noChangeShapeType="1"/>
          </p:cNvSpPr>
          <p:nvPr/>
        </p:nvSpPr>
        <p:spPr bwMode="auto">
          <a:xfrm flipH="1" flipV="1">
            <a:off x="6334125" y="4954588"/>
            <a:ext cx="228600" cy="809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3" name="Line 261"/>
          <p:cNvSpPr>
            <a:spLocks noChangeShapeType="1"/>
          </p:cNvSpPr>
          <p:nvPr/>
        </p:nvSpPr>
        <p:spPr bwMode="auto">
          <a:xfrm flipH="1">
            <a:off x="6518275" y="4992688"/>
            <a:ext cx="47625" cy="4921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4" name="Line 262"/>
          <p:cNvSpPr>
            <a:spLocks noChangeShapeType="1"/>
          </p:cNvSpPr>
          <p:nvPr/>
        </p:nvSpPr>
        <p:spPr bwMode="auto">
          <a:xfrm flipH="1">
            <a:off x="6448425" y="4970463"/>
            <a:ext cx="52388" cy="539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5" name="Line 263"/>
          <p:cNvSpPr>
            <a:spLocks noChangeShapeType="1"/>
          </p:cNvSpPr>
          <p:nvPr/>
        </p:nvSpPr>
        <p:spPr bwMode="auto">
          <a:xfrm flipH="1">
            <a:off x="6394450" y="4965700"/>
            <a:ext cx="23813" cy="254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6" name="Line 264"/>
          <p:cNvSpPr>
            <a:spLocks noChangeShapeType="1"/>
          </p:cNvSpPr>
          <p:nvPr/>
        </p:nvSpPr>
        <p:spPr bwMode="auto">
          <a:xfrm flipH="1">
            <a:off x="6338888" y="4894263"/>
            <a:ext cx="61912" cy="635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7" name="Line 265"/>
          <p:cNvSpPr>
            <a:spLocks noChangeShapeType="1"/>
          </p:cNvSpPr>
          <p:nvPr/>
        </p:nvSpPr>
        <p:spPr bwMode="auto">
          <a:xfrm flipH="1">
            <a:off x="6283325" y="4860925"/>
            <a:ext cx="61913" cy="635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8" name="Freeform 266"/>
          <p:cNvSpPr>
            <a:spLocks/>
          </p:cNvSpPr>
          <p:nvPr/>
        </p:nvSpPr>
        <p:spPr bwMode="auto">
          <a:xfrm>
            <a:off x="6964363" y="4622800"/>
            <a:ext cx="252412" cy="231775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0" y="278"/>
              </a:cxn>
              <a:cxn ang="0">
                <a:pos x="47" y="510"/>
              </a:cxn>
              <a:cxn ang="0">
                <a:pos x="159" y="674"/>
              </a:cxn>
              <a:cxn ang="0">
                <a:pos x="325" y="753"/>
              </a:cxn>
              <a:cxn ang="0">
                <a:pos x="528" y="741"/>
              </a:cxn>
              <a:cxn ang="0">
                <a:pos x="748" y="638"/>
              </a:cxn>
              <a:cxn ang="0">
                <a:pos x="953" y="761"/>
              </a:cxn>
              <a:cxn ang="0">
                <a:pos x="733" y="864"/>
              </a:cxn>
              <a:cxn ang="0">
                <a:pos x="530" y="877"/>
              </a:cxn>
              <a:cxn ang="0">
                <a:pos x="364" y="798"/>
              </a:cxn>
              <a:cxn ang="0">
                <a:pos x="253" y="633"/>
              </a:cxn>
              <a:cxn ang="0">
                <a:pos x="205" y="401"/>
              </a:cxn>
              <a:cxn ang="0">
                <a:pos x="226" y="124"/>
              </a:cxn>
              <a:cxn ang="0">
                <a:pos x="20" y="0"/>
              </a:cxn>
            </a:cxnLst>
            <a:rect l="0" t="0" r="r" b="b"/>
            <a:pathLst>
              <a:path w="953" h="877">
                <a:moveTo>
                  <a:pt x="20" y="0"/>
                </a:moveTo>
                <a:lnTo>
                  <a:pt x="0" y="278"/>
                </a:lnTo>
                <a:lnTo>
                  <a:pt x="47" y="510"/>
                </a:lnTo>
                <a:lnTo>
                  <a:pt x="159" y="674"/>
                </a:lnTo>
                <a:lnTo>
                  <a:pt x="325" y="753"/>
                </a:lnTo>
                <a:lnTo>
                  <a:pt x="528" y="741"/>
                </a:lnTo>
                <a:lnTo>
                  <a:pt x="748" y="638"/>
                </a:lnTo>
                <a:lnTo>
                  <a:pt x="953" y="761"/>
                </a:lnTo>
                <a:lnTo>
                  <a:pt x="733" y="864"/>
                </a:lnTo>
                <a:lnTo>
                  <a:pt x="530" y="877"/>
                </a:lnTo>
                <a:lnTo>
                  <a:pt x="364" y="798"/>
                </a:lnTo>
                <a:lnTo>
                  <a:pt x="253" y="633"/>
                </a:lnTo>
                <a:lnTo>
                  <a:pt x="205" y="401"/>
                </a:lnTo>
                <a:lnTo>
                  <a:pt x="226" y="124"/>
                </a:lnTo>
                <a:lnTo>
                  <a:pt x="20" y="0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9" name="Line 267"/>
          <p:cNvSpPr>
            <a:spLocks noChangeShapeType="1"/>
          </p:cNvSpPr>
          <p:nvPr/>
        </p:nvSpPr>
        <p:spPr bwMode="auto">
          <a:xfrm flipH="1">
            <a:off x="6965950" y="4622800"/>
            <a:ext cx="3175" cy="15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0" name="Freeform 268"/>
          <p:cNvSpPr>
            <a:spLocks/>
          </p:cNvSpPr>
          <p:nvPr/>
        </p:nvSpPr>
        <p:spPr bwMode="auto">
          <a:xfrm>
            <a:off x="6977063" y="4630738"/>
            <a:ext cx="198437" cy="200025"/>
          </a:xfrm>
          <a:custGeom>
            <a:avLst/>
            <a:gdLst/>
            <a:ahLst/>
            <a:cxnLst>
              <a:cxn ang="0">
                <a:pos x="21" y="0"/>
              </a:cxn>
              <a:cxn ang="0">
                <a:pos x="0" y="279"/>
              </a:cxn>
              <a:cxn ang="0">
                <a:pos x="48" y="511"/>
              </a:cxn>
              <a:cxn ang="0">
                <a:pos x="160" y="674"/>
              </a:cxn>
              <a:cxn ang="0">
                <a:pos x="325" y="754"/>
              </a:cxn>
              <a:cxn ang="0">
                <a:pos x="528" y="742"/>
              </a:cxn>
              <a:cxn ang="0">
                <a:pos x="748" y="639"/>
              </a:cxn>
            </a:cxnLst>
            <a:rect l="0" t="0" r="r" b="b"/>
            <a:pathLst>
              <a:path w="748" h="754">
                <a:moveTo>
                  <a:pt x="21" y="0"/>
                </a:moveTo>
                <a:lnTo>
                  <a:pt x="0" y="279"/>
                </a:lnTo>
                <a:lnTo>
                  <a:pt x="48" y="511"/>
                </a:lnTo>
                <a:lnTo>
                  <a:pt x="160" y="674"/>
                </a:lnTo>
                <a:lnTo>
                  <a:pt x="325" y="754"/>
                </a:lnTo>
                <a:lnTo>
                  <a:pt x="528" y="742"/>
                </a:lnTo>
                <a:lnTo>
                  <a:pt x="748" y="639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1" name="Freeform 269"/>
          <p:cNvSpPr>
            <a:spLocks/>
          </p:cNvSpPr>
          <p:nvPr/>
        </p:nvSpPr>
        <p:spPr bwMode="auto">
          <a:xfrm>
            <a:off x="6991350" y="4638675"/>
            <a:ext cx="196850" cy="200025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0" y="279"/>
              </a:cxn>
              <a:cxn ang="0">
                <a:pos x="48" y="511"/>
              </a:cxn>
              <a:cxn ang="0">
                <a:pos x="159" y="674"/>
              </a:cxn>
              <a:cxn ang="0">
                <a:pos x="325" y="754"/>
              </a:cxn>
              <a:cxn ang="0">
                <a:pos x="528" y="741"/>
              </a:cxn>
              <a:cxn ang="0">
                <a:pos x="748" y="639"/>
              </a:cxn>
            </a:cxnLst>
            <a:rect l="0" t="0" r="r" b="b"/>
            <a:pathLst>
              <a:path w="748" h="754">
                <a:moveTo>
                  <a:pt x="20" y="0"/>
                </a:moveTo>
                <a:lnTo>
                  <a:pt x="0" y="279"/>
                </a:lnTo>
                <a:lnTo>
                  <a:pt x="48" y="511"/>
                </a:lnTo>
                <a:lnTo>
                  <a:pt x="159" y="674"/>
                </a:lnTo>
                <a:lnTo>
                  <a:pt x="325" y="754"/>
                </a:lnTo>
                <a:lnTo>
                  <a:pt x="528" y="741"/>
                </a:lnTo>
                <a:lnTo>
                  <a:pt x="748" y="639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2" name="Freeform 270"/>
          <p:cNvSpPr>
            <a:spLocks/>
          </p:cNvSpPr>
          <p:nvPr/>
        </p:nvSpPr>
        <p:spPr bwMode="auto">
          <a:xfrm>
            <a:off x="7004050" y="4646613"/>
            <a:ext cx="198438" cy="200025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0" y="279"/>
              </a:cxn>
              <a:cxn ang="0">
                <a:pos x="48" y="511"/>
              </a:cxn>
              <a:cxn ang="0">
                <a:pos x="159" y="675"/>
              </a:cxn>
              <a:cxn ang="0">
                <a:pos x="325" y="753"/>
              </a:cxn>
              <a:cxn ang="0">
                <a:pos x="528" y="741"/>
              </a:cxn>
              <a:cxn ang="0">
                <a:pos x="748" y="639"/>
              </a:cxn>
            </a:cxnLst>
            <a:rect l="0" t="0" r="r" b="b"/>
            <a:pathLst>
              <a:path w="748" h="753">
                <a:moveTo>
                  <a:pt x="20" y="0"/>
                </a:moveTo>
                <a:lnTo>
                  <a:pt x="0" y="279"/>
                </a:lnTo>
                <a:lnTo>
                  <a:pt x="48" y="511"/>
                </a:lnTo>
                <a:lnTo>
                  <a:pt x="159" y="675"/>
                </a:lnTo>
                <a:lnTo>
                  <a:pt x="325" y="753"/>
                </a:lnTo>
                <a:lnTo>
                  <a:pt x="528" y="741"/>
                </a:lnTo>
                <a:lnTo>
                  <a:pt x="748" y="639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3" name="Line 271"/>
          <p:cNvSpPr>
            <a:spLocks noChangeShapeType="1"/>
          </p:cNvSpPr>
          <p:nvPr/>
        </p:nvSpPr>
        <p:spPr bwMode="auto">
          <a:xfrm>
            <a:off x="6964363" y="4695825"/>
            <a:ext cx="53975" cy="333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4" name="Line 272"/>
          <p:cNvSpPr>
            <a:spLocks noChangeShapeType="1"/>
          </p:cNvSpPr>
          <p:nvPr/>
        </p:nvSpPr>
        <p:spPr bwMode="auto">
          <a:xfrm>
            <a:off x="6977063" y="4757738"/>
            <a:ext cx="53975" cy="333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5" name="Line 273"/>
          <p:cNvSpPr>
            <a:spLocks noChangeShapeType="1"/>
          </p:cNvSpPr>
          <p:nvPr/>
        </p:nvSpPr>
        <p:spPr bwMode="auto">
          <a:xfrm>
            <a:off x="7005638" y="4800600"/>
            <a:ext cx="53975" cy="333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6" name="Line 274"/>
          <p:cNvSpPr>
            <a:spLocks noChangeShapeType="1"/>
          </p:cNvSpPr>
          <p:nvPr/>
        </p:nvSpPr>
        <p:spPr bwMode="auto">
          <a:xfrm>
            <a:off x="7050088" y="4822825"/>
            <a:ext cx="5397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7" name="Line 275"/>
          <p:cNvSpPr>
            <a:spLocks noChangeShapeType="1"/>
          </p:cNvSpPr>
          <p:nvPr/>
        </p:nvSpPr>
        <p:spPr bwMode="auto">
          <a:xfrm>
            <a:off x="7104063" y="4819650"/>
            <a:ext cx="5397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8" name="Freeform 276"/>
          <p:cNvSpPr>
            <a:spLocks/>
          </p:cNvSpPr>
          <p:nvPr/>
        </p:nvSpPr>
        <p:spPr bwMode="auto">
          <a:xfrm>
            <a:off x="6630988" y="4422775"/>
            <a:ext cx="252412" cy="231775"/>
          </a:xfrm>
          <a:custGeom>
            <a:avLst/>
            <a:gdLst/>
            <a:ahLst/>
            <a:cxnLst>
              <a:cxn ang="0">
                <a:pos x="226" y="123"/>
              </a:cxn>
              <a:cxn ang="0">
                <a:pos x="20" y="0"/>
              </a:cxn>
              <a:cxn ang="0">
                <a:pos x="0" y="279"/>
              </a:cxn>
              <a:cxn ang="0">
                <a:pos x="48" y="511"/>
              </a:cxn>
              <a:cxn ang="0">
                <a:pos x="159" y="674"/>
              </a:cxn>
              <a:cxn ang="0">
                <a:pos x="325" y="754"/>
              </a:cxn>
              <a:cxn ang="0">
                <a:pos x="528" y="742"/>
              </a:cxn>
              <a:cxn ang="0">
                <a:pos x="748" y="639"/>
              </a:cxn>
              <a:cxn ang="0">
                <a:pos x="953" y="762"/>
              </a:cxn>
              <a:cxn ang="0">
                <a:pos x="733" y="865"/>
              </a:cxn>
              <a:cxn ang="0">
                <a:pos x="530" y="877"/>
              </a:cxn>
              <a:cxn ang="0">
                <a:pos x="365" y="797"/>
              </a:cxn>
              <a:cxn ang="0">
                <a:pos x="253" y="634"/>
              </a:cxn>
              <a:cxn ang="0">
                <a:pos x="205" y="402"/>
              </a:cxn>
              <a:cxn ang="0">
                <a:pos x="226" y="123"/>
              </a:cxn>
            </a:cxnLst>
            <a:rect l="0" t="0" r="r" b="b"/>
            <a:pathLst>
              <a:path w="953" h="877">
                <a:moveTo>
                  <a:pt x="226" y="123"/>
                </a:moveTo>
                <a:lnTo>
                  <a:pt x="20" y="0"/>
                </a:lnTo>
                <a:lnTo>
                  <a:pt x="0" y="279"/>
                </a:lnTo>
                <a:lnTo>
                  <a:pt x="48" y="511"/>
                </a:lnTo>
                <a:lnTo>
                  <a:pt x="159" y="674"/>
                </a:lnTo>
                <a:lnTo>
                  <a:pt x="325" y="754"/>
                </a:lnTo>
                <a:lnTo>
                  <a:pt x="528" y="742"/>
                </a:lnTo>
                <a:lnTo>
                  <a:pt x="748" y="639"/>
                </a:lnTo>
                <a:lnTo>
                  <a:pt x="953" y="762"/>
                </a:lnTo>
                <a:lnTo>
                  <a:pt x="733" y="865"/>
                </a:lnTo>
                <a:lnTo>
                  <a:pt x="530" y="877"/>
                </a:lnTo>
                <a:lnTo>
                  <a:pt x="365" y="797"/>
                </a:lnTo>
                <a:lnTo>
                  <a:pt x="253" y="634"/>
                </a:lnTo>
                <a:lnTo>
                  <a:pt x="205" y="402"/>
                </a:lnTo>
                <a:lnTo>
                  <a:pt x="226" y="123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9" name="Line 277"/>
          <p:cNvSpPr>
            <a:spLocks noChangeShapeType="1"/>
          </p:cNvSpPr>
          <p:nvPr/>
        </p:nvSpPr>
        <p:spPr bwMode="auto">
          <a:xfrm flipH="1">
            <a:off x="6688138" y="4456113"/>
            <a:ext cx="3175" cy="15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0" name="Line 278"/>
          <p:cNvSpPr>
            <a:spLocks noChangeShapeType="1"/>
          </p:cNvSpPr>
          <p:nvPr/>
        </p:nvSpPr>
        <p:spPr bwMode="auto">
          <a:xfrm flipH="1" flipV="1">
            <a:off x="6635750" y="4529138"/>
            <a:ext cx="53975" cy="333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1" name="Line 279"/>
          <p:cNvSpPr>
            <a:spLocks noChangeShapeType="1"/>
          </p:cNvSpPr>
          <p:nvPr/>
        </p:nvSpPr>
        <p:spPr bwMode="auto">
          <a:xfrm flipH="1" flipV="1">
            <a:off x="6673850" y="4600575"/>
            <a:ext cx="53975" cy="333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2" name="Line 280"/>
          <p:cNvSpPr>
            <a:spLocks noChangeShapeType="1"/>
          </p:cNvSpPr>
          <p:nvPr/>
        </p:nvSpPr>
        <p:spPr bwMode="auto">
          <a:xfrm flipH="1" flipV="1">
            <a:off x="6742113" y="4624388"/>
            <a:ext cx="55562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3" name="Freeform 281"/>
          <p:cNvSpPr>
            <a:spLocks/>
          </p:cNvSpPr>
          <p:nvPr/>
        </p:nvSpPr>
        <p:spPr bwMode="auto">
          <a:xfrm>
            <a:off x="6677025" y="4449763"/>
            <a:ext cx="17463" cy="144462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0" y="279"/>
              </a:cxn>
              <a:cxn ang="0">
                <a:pos x="48" y="511"/>
              </a:cxn>
              <a:cxn ang="0">
                <a:pos x="72" y="546"/>
              </a:cxn>
            </a:cxnLst>
            <a:rect l="0" t="0" r="r" b="b"/>
            <a:pathLst>
              <a:path w="72" h="546">
                <a:moveTo>
                  <a:pt x="20" y="0"/>
                </a:moveTo>
                <a:lnTo>
                  <a:pt x="0" y="279"/>
                </a:lnTo>
                <a:lnTo>
                  <a:pt x="48" y="511"/>
                </a:lnTo>
                <a:lnTo>
                  <a:pt x="72" y="546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4" name="Freeform 282"/>
          <p:cNvSpPr>
            <a:spLocks/>
          </p:cNvSpPr>
          <p:nvPr/>
        </p:nvSpPr>
        <p:spPr bwMode="auto">
          <a:xfrm>
            <a:off x="6753225" y="4619625"/>
            <a:ext cx="120650" cy="30163"/>
          </a:xfrm>
          <a:custGeom>
            <a:avLst/>
            <a:gdLst/>
            <a:ahLst/>
            <a:cxnLst>
              <a:cxn ang="0">
                <a:pos x="0" y="98"/>
              </a:cxn>
              <a:cxn ang="0">
                <a:pos x="35" y="114"/>
              </a:cxn>
              <a:cxn ang="0">
                <a:pos x="238" y="102"/>
              </a:cxn>
              <a:cxn ang="0">
                <a:pos x="458" y="0"/>
              </a:cxn>
            </a:cxnLst>
            <a:rect l="0" t="0" r="r" b="b"/>
            <a:pathLst>
              <a:path w="458" h="114">
                <a:moveTo>
                  <a:pt x="0" y="98"/>
                </a:moveTo>
                <a:lnTo>
                  <a:pt x="35" y="114"/>
                </a:lnTo>
                <a:lnTo>
                  <a:pt x="238" y="102"/>
                </a:lnTo>
                <a:lnTo>
                  <a:pt x="458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5" name="Freeform 283"/>
          <p:cNvSpPr>
            <a:spLocks/>
          </p:cNvSpPr>
          <p:nvPr/>
        </p:nvSpPr>
        <p:spPr bwMode="auto">
          <a:xfrm>
            <a:off x="6667500" y="4445000"/>
            <a:ext cx="19050" cy="144463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0" y="279"/>
              </a:cxn>
              <a:cxn ang="0">
                <a:pos x="48" y="511"/>
              </a:cxn>
              <a:cxn ang="0">
                <a:pos x="72" y="547"/>
              </a:cxn>
            </a:cxnLst>
            <a:rect l="0" t="0" r="r" b="b"/>
            <a:pathLst>
              <a:path w="72" h="547">
                <a:moveTo>
                  <a:pt x="20" y="0"/>
                </a:moveTo>
                <a:lnTo>
                  <a:pt x="0" y="279"/>
                </a:lnTo>
                <a:lnTo>
                  <a:pt x="48" y="511"/>
                </a:lnTo>
                <a:lnTo>
                  <a:pt x="72" y="547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6" name="Freeform 284"/>
          <p:cNvSpPr>
            <a:spLocks/>
          </p:cNvSpPr>
          <p:nvPr/>
        </p:nvSpPr>
        <p:spPr bwMode="auto">
          <a:xfrm>
            <a:off x="6743700" y="4613275"/>
            <a:ext cx="122238" cy="30163"/>
          </a:xfrm>
          <a:custGeom>
            <a:avLst/>
            <a:gdLst/>
            <a:ahLst/>
            <a:cxnLst>
              <a:cxn ang="0">
                <a:pos x="0" y="99"/>
              </a:cxn>
              <a:cxn ang="0">
                <a:pos x="35" y="115"/>
              </a:cxn>
              <a:cxn ang="0">
                <a:pos x="238" y="103"/>
              </a:cxn>
              <a:cxn ang="0">
                <a:pos x="458" y="0"/>
              </a:cxn>
            </a:cxnLst>
            <a:rect l="0" t="0" r="r" b="b"/>
            <a:pathLst>
              <a:path w="458" h="115">
                <a:moveTo>
                  <a:pt x="0" y="99"/>
                </a:moveTo>
                <a:lnTo>
                  <a:pt x="35" y="115"/>
                </a:lnTo>
                <a:lnTo>
                  <a:pt x="238" y="103"/>
                </a:lnTo>
                <a:lnTo>
                  <a:pt x="458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7" name="Freeform 285"/>
          <p:cNvSpPr>
            <a:spLocks/>
          </p:cNvSpPr>
          <p:nvPr/>
        </p:nvSpPr>
        <p:spPr bwMode="auto">
          <a:xfrm>
            <a:off x="6657975" y="4438650"/>
            <a:ext cx="19050" cy="144463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0" y="279"/>
              </a:cxn>
              <a:cxn ang="0">
                <a:pos x="48" y="511"/>
              </a:cxn>
              <a:cxn ang="0">
                <a:pos x="71" y="545"/>
              </a:cxn>
            </a:cxnLst>
            <a:rect l="0" t="0" r="r" b="b"/>
            <a:pathLst>
              <a:path w="71" h="545">
                <a:moveTo>
                  <a:pt x="20" y="0"/>
                </a:moveTo>
                <a:lnTo>
                  <a:pt x="0" y="279"/>
                </a:lnTo>
                <a:lnTo>
                  <a:pt x="48" y="511"/>
                </a:lnTo>
                <a:lnTo>
                  <a:pt x="71" y="545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8" name="Freeform 286"/>
          <p:cNvSpPr>
            <a:spLocks/>
          </p:cNvSpPr>
          <p:nvPr/>
        </p:nvSpPr>
        <p:spPr bwMode="auto">
          <a:xfrm>
            <a:off x="6734175" y="4608513"/>
            <a:ext cx="122238" cy="30162"/>
          </a:xfrm>
          <a:custGeom>
            <a:avLst/>
            <a:gdLst/>
            <a:ahLst/>
            <a:cxnLst>
              <a:cxn ang="0">
                <a:pos x="0" y="97"/>
              </a:cxn>
              <a:cxn ang="0">
                <a:pos x="36" y="114"/>
              </a:cxn>
              <a:cxn ang="0">
                <a:pos x="239" y="102"/>
              </a:cxn>
              <a:cxn ang="0">
                <a:pos x="459" y="0"/>
              </a:cxn>
            </a:cxnLst>
            <a:rect l="0" t="0" r="r" b="b"/>
            <a:pathLst>
              <a:path w="459" h="114">
                <a:moveTo>
                  <a:pt x="0" y="97"/>
                </a:moveTo>
                <a:lnTo>
                  <a:pt x="36" y="114"/>
                </a:lnTo>
                <a:lnTo>
                  <a:pt x="239" y="102"/>
                </a:lnTo>
                <a:lnTo>
                  <a:pt x="459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9" name="Freeform 287"/>
          <p:cNvSpPr>
            <a:spLocks/>
          </p:cNvSpPr>
          <p:nvPr/>
        </p:nvSpPr>
        <p:spPr bwMode="auto">
          <a:xfrm>
            <a:off x="6648450" y="4433888"/>
            <a:ext cx="19050" cy="144462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0" y="279"/>
              </a:cxn>
              <a:cxn ang="0">
                <a:pos x="48" y="511"/>
              </a:cxn>
              <a:cxn ang="0">
                <a:pos x="71" y="546"/>
              </a:cxn>
            </a:cxnLst>
            <a:rect l="0" t="0" r="r" b="b"/>
            <a:pathLst>
              <a:path w="71" h="546">
                <a:moveTo>
                  <a:pt x="20" y="0"/>
                </a:moveTo>
                <a:lnTo>
                  <a:pt x="0" y="279"/>
                </a:lnTo>
                <a:lnTo>
                  <a:pt x="48" y="511"/>
                </a:lnTo>
                <a:lnTo>
                  <a:pt x="71" y="546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0" name="Freeform 288"/>
          <p:cNvSpPr>
            <a:spLocks/>
          </p:cNvSpPr>
          <p:nvPr/>
        </p:nvSpPr>
        <p:spPr bwMode="auto">
          <a:xfrm>
            <a:off x="6726238" y="4602163"/>
            <a:ext cx="120650" cy="31750"/>
          </a:xfrm>
          <a:custGeom>
            <a:avLst/>
            <a:gdLst/>
            <a:ahLst/>
            <a:cxnLst>
              <a:cxn ang="0">
                <a:pos x="0" y="98"/>
              </a:cxn>
              <a:cxn ang="0">
                <a:pos x="35" y="115"/>
              </a:cxn>
              <a:cxn ang="0">
                <a:pos x="239" y="103"/>
              </a:cxn>
              <a:cxn ang="0">
                <a:pos x="459" y="0"/>
              </a:cxn>
            </a:cxnLst>
            <a:rect l="0" t="0" r="r" b="b"/>
            <a:pathLst>
              <a:path w="459" h="115">
                <a:moveTo>
                  <a:pt x="0" y="98"/>
                </a:moveTo>
                <a:lnTo>
                  <a:pt x="35" y="115"/>
                </a:lnTo>
                <a:lnTo>
                  <a:pt x="239" y="103"/>
                </a:lnTo>
                <a:lnTo>
                  <a:pt x="459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1" name="Freeform 289"/>
          <p:cNvSpPr>
            <a:spLocks/>
          </p:cNvSpPr>
          <p:nvPr/>
        </p:nvSpPr>
        <p:spPr bwMode="auto">
          <a:xfrm>
            <a:off x="6640513" y="4429125"/>
            <a:ext cx="19050" cy="142875"/>
          </a:xfrm>
          <a:custGeom>
            <a:avLst/>
            <a:gdLst/>
            <a:ahLst/>
            <a:cxnLst>
              <a:cxn ang="0">
                <a:pos x="21" y="0"/>
              </a:cxn>
              <a:cxn ang="0">
                <a:pos x="0" y="279"/>
              </a:cxn>
              <a:cxn ang="0">
                <a:pos x="48" y="511"/>
              </a:cxn>
              <a:cxn ang="0">
                <a:pos x="72" y="545"/>
              </a:cxn>
            </a:cxnLst>
            <a:rect l="0" t="0" r="r" b="b"/>
            <a:pathLst>
              <a:path w="72" h="545">
                <a:moveTo>
                  <a:pt x="21" y="0"/>
                </a:moveTo>
                <a:lnTo>
                  <a:pt x="0" y="279"/>
                </a:lnTo>
                <a:lnTo>
                  <a:pt x="48" y="511"/>
                </a:lnTo>
                <a:lnTo>
                  <a:pt x="72" y="545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2" name="Freeform 290"/>
          <p:cNvSpPr>
            <a:spLocks/>
          </p:cNvSpPr>
          <p:nvPr/>
        </p:nvSpPr>
        <p:spPr bwMode="auto">
          <a:xfrm>
            <a:off x="6716713" y="4597400"/>
            <a:ext cx="120650" cy="30163"/>
          </a:xfrm>
          <a:custGeom>
            <a:avLst/>
            <a:gdLst/>
            <a:ahLst/>
            <a:cxnLst>
              <a:cxn ang="0">
                <a:pos x="0" y="97"/>
              </a:cxn>
              <a:cxn ang="0">
                <a:pos x="35" y="114"/>
              </a:cxn>
              <a:cxn ang="0">
                <a:pos x="238" y="102"/>
              </a:cxn>
              <a:cxn ang="0">
                <a:pos x="458" y="0"/>
              </a:cxn>
            </a:cxnLst>
            <a:rect l="0" t="0" r="r" b="b"/>
            <a:pathLst>
              <a:path w="458" h="114">
                <a:moveTo>
                  <a:pt x="0" y="97"/>
                </a:moveTo>
                <a:lnTo>
                  <a:pt x="35" y="114"/>
                </a:lnTo>
                <a:lnTo>
                  <a:pt x="238" y="102"/>
                </a:lnTo>
                <a:lnTo>
                  <a:pt x="458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3" name="Line 291"/>
          <p:cNvSpPr>
            <a:spLocks noChangeShapeType="1"/>
          </p:cNvSpPr>
          <p:nvPr/>
        </p:nvSpPr>
        <p:spPr bwMode="auto">
          <a:xfrm>
            <a:off x="6408738" y="4899025"/>
            <a:ext cx="1587" cy="15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4" name="Line 292"/>
          <p:cNvSpPr>
            <a:spLocks noChangeShapeType="1"/>
          </p:cNvSpPr>
          <p:nvPr/>
        </p:nvSpPr>
        <p:spPr bwMode="auto">
          <a:xfrm flipV="1">
            <a:off x="6392863" y="4762500"/>
            <a:ext cx="82550" cy="381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5" name="Line 293"/>
          <p:cNvSpPr>
            <a:spLocks noChangeShapeType="1"/>
          </p:cNvSpPr>
          <p:nvPr/>
        </p:nvSpPr>
        <p:spPr bwMode="auto">
          <a:xfrm flipV="1">
            <a:off x="6342063" y="4802188"/>
            <a:ext cx="123825" cy="571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6" name="Line 294"/>
          <p:cNvSpPr>
            <a:spLocks noChangeShapeType="1"/>
          </p:cNvSpPr>
          <p:nvPr/>
        </p:nvSpPr>
        <p:spPr bwMode="auto">
          <a:xfrm flipV="1">
            <a:off x="6375400" y="4859338"/>
            <a:ext cx="39688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7" name="Line 295"/>
          <p:cNvSpPr>
            <a:spLocks noChangeShapeType="1"/>
          </p:cNvSpPr>
          <p:nvPr/>
        </p:nvSpPr>
        <p:spPr bwMode="auto">
          <a:xfrm>
            <a:off x="6364288" y="4833938"/>
            <a:ext cx="17462" cy="476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8" name="Line 296"/>
          <p:cNvSpPr>
            <a:spLocks noChangeShapeType="1"/>
          </p:cNvSpPr>
          <p:nvPr/>
        </p:nvSpPr>
        <p:spPr bwMode="auto">
          <a:xfrm>
            <a:off x="6384925" y="4810125"/>
            <a:ext cx="22225" cy="603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99" name="Line 297"/>
          <p:cNvSpPr>
            <a:spLocks noChangeShapeType="1"/>
          </p:cNvSpPr>
          <p:nvPr/>
        </p:nvSpPr>
        <p:spPr bwMode="auto">
          <a:xfrm>
            <a:off x="6405563" y="4784725"/>
            <a:ext cx="22225" cy="603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0" name="Line 298"/>
          <p:cNvSpPr>
            <a:spLocks noChangeShapeType="1"/>
          </p:cNvSpPr>
          <p:nvPr/>
        </p:nvSpPr>
        <p:spPr bwMode="auto">
          <a:xfrm>
            <a:off x="6426200" y="4760913"/>
            <a:ext cx="22225" cy="603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1" name="Line 299"/>
          <p:cNvSpPr>
            <a:spLocks noChangeShapeType="1"/>
          </p:cNvSpPr>
          <p:nvPr/>
        </p:nvSpPr>
        <p:spPr bwMode="auto">
          <a:xfrm>
            <a:off x="6451600" y="4748213"/>
            <a:ext cx="19050" cy="476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2" name="Freeform 300"/>
          <p:cNvSpPr>
            <a:spLocks/>
          </p:cNvSpPr>
          <p:nvPr/>
        </p:nvSpPr>
        <p:spPr bwMode="auto">
          <a:xfrm>
            <a:off x="6669088" y="3951288"/>
            <a:ext cx="574675" cy="595312"/>
          </a:xfrm>
          <a:custGeom>
            <a:avLst/>
            <a:gdLst/>
            <a:ahLst/>
            <a:cxnLst>
              <a:cxn ang="0">
                <a:pos x="2175" y="140"/>
              </a:cxn>
              <a:cxn ang="0">
                <a:pos x="1725" y="0"/>
              </a:cxn>
              <a:cxn ang="0">
                <a:pos x="1607" y="135"/>
              </a:cxn>
              <a:cxn ang="0">
                <a:pos x="1488" y="85"/>
              </a:cxn>
              <a:cxn ang="0">
                <a:pos x="929" y="719"/>
              </a:cxn>
              <a:cxn ang="0">
                <a:pos x="104" y="2131"/>
              </a:cxn>
              <a:cxn ang="0">
                <a:pos x="0" y="2248"/>
              </a:cxn>
              <a:cxn ang="0">
                <a:pos x="2175" y="140"/>
              </a:cxn>
            </a:cxnLst>
            <a:rect l="0" t="0" r="r" b="b"/>
            <a:pathLst>
              <a:path w="2175" h="2248">
                <a:moveTo>
                  <a:pt x="2175" y="140"/>
                </a:moveTo>
                <a:lnTo>
                  <a:pt x="1725" y="0"/>
                </a:lnTo>
                <a:lnTo>
                  <a:pt x="1607" y="135"/>
                </a:lnTo>
                <a:lnTo>
                  <a:pt x="1488" y="85"/>
                </a:lnTo>
                <a:lnTo>
                  <a:pt x="929" y="719"/>
                </a:lnTo>
                <a:lnTo>
                  <a:pt x="104" y="2131"/>
                </a:lnTo>
                <a:lnTo>
                  <a:pt x="0" y="2248"/>
                </a:lnTo>
                <a:lnTo>
                  <a:pt x="2175" y="140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3" name="Line 301"/>
          <p:cNvSpPr>
            <a:spLocks noChangeShapeType="1"/>
          </p:cNvSpPr>
          <p:nvPr/>
        </p:nvSpPr>
        <p:spPr bwMode="auto">
          <a:xfrm flipH="1" flipV="1">
            <a:off x="7242175" y="3986213"/>
            <a:ext cx="1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4" name="Line 302"/>
          <p:cNvSpPr>
            <a:spLocks noChangeShapeType="1"/>
          </p:cNvSpPr>
          <p:nvPr/>
        </p:nvSpPr>
        <p:spPr bwMode="auto">
          <a:xfrm flipV="1">
            <a:off x="6756400" y="4156075"/>
            <a:ext cx="312738" cy="255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5" name="Line 303"/>
          <p:cNvSpPr>
            <a:spLocks noChangeShapeType="1"/>
          </p:cNvSpPr>
          <p:nvPr/>
        </p:nvSpPr>
        <p:spPr bwMode="auto">
          <a:xfrm flipV="1">
            <a:off x="6826250" y="3978275"/>
            <a:ext cx="385763" cy="3127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6" name="Line 304"/>
          <p:cNvSpPr>
            <a:spLocks noChangeShapeType="1"/>
          </p:cNvSpPr>
          <p:nvPr/>
        </p:nvSpPr>
        <p:spPr bwMode="auto">
          <a:xfrm flipV="1">
            <a:off x="6897688" y="3960813"/>
            <a:ext cx="257175" cy="209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7" name="Line 305"/>
          <p:cNvSpPr>
            <a:spLocks noChangeShapeType="1"/>
          </p:cNvSpPr>
          <p:nvPr/>
        </p:nvSpPr>
        <p:spPr bwMode="auto">
          <a:xfrm flipH="1" flipV="1">
            <a:off x="6743700" y="4432300"/>
            <a:ext cx="2063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8" name="Line 306"/>
          <p:cNvSpPr>
            <a:spLocks noChangeShapeType="1"/>
          </p:cNvSpPr>
          <p:nvPr/>
        </p:nvSpPr>
        <p:spPr bwMode="auto">
          <a:xfrm flipH="1" flipV="1">
            <a:off x="6815138" y="4311650"/>
            <a:ext cx="44450" cy="47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09" name="Line 307"/>
          <p:cNvSpPr>
            <a:spLocks noChangeShapeType="1"/>
          </p:cNvSpPr>
          <p:nvPr/>
        </p:nvSpPr>
        <p:spPr bwMode="auto">
          <a:xfrm flipH="1" flipV="1">
            <a:off x="6884988" y="4191000"/>
            <a:ext cx="71437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0" name="Line 308"/>
          <p:cNvSpPr>
            <a:spLocks noChangeShapeType="1"/>
          </p:cNvSpPr>
          <p:nvPr/>
        </p:nvSpPr>
        <p:spPr bwMode="auto">
          <a:xfrm flipH="1" flipV="1">
            <a:off x="6965950" y="4081463"/>
            <a:ext cx="85725" cy="920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1" name="Line 309"/>
          <p:cNvSpPr>
            <a:spLocks noChangeShapeType="1"/>
          </p:cNvSpPr>
          <p:nvPr/>
        </p:nvSpPr>
        <p:spPr bwMode="auto">
          <a:xfrm flipH="1" flipV="1">
            <a:off x="7054850" y="3981450"/>
            <a:ext cx="93663" cy="1000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2" name="Line 310"/>
          <p:cNvSpPr>
            <a:spLocks noChangeShapeType="1"/>
          </p:cNvSpPr>
          <p:nvPr/>
        </p:nvSpPr>
        <p:spPr bwMode="auto">
          <a:xfrm flipH="1" flipV="1">
            <a:off x="6870700" y="3754438"/>
            <a:ext cx="87313" cy="2444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3" name="Freeform 311"/>
          <p:cNvSpPr>
            <a:spLocks/>
          </p:cNvSpPr>
          <p:nvPr/>
        </p:nvSpPr>
        <p:spPr bwMode="auto">
          <a:xfrm>
            <a:off x="8035925" y="4957763"/>
            <a:ext cx="381000" cy="509587"/>
          </a:xfrm>
          <a:custGeom>
            <a:avLst/>
            <a:gdLst/>
            <a:ahLst/>
            <a:cxnLst>
              <a:cxn ang="0">
                <a:pos x="0" y="1394"/>
              </a:cxn>
              <a:cxn ang="0">
                <a:pos x="54" y="1031"/>
              </a:cxn>
              <a:cxn ang="0">
                <a:pos x="210" y="658"/>
              </a:cxn>
              <a:cxn ang="0">
                <a:pos x="443" y="330"/>
              </a:cxn>
              <a:cxn ang="0">
                <a:pos x="718" y="99"/>
              </a:cxn>
              <a:cxn ang="0">
                <a:pos x="994" y="0"/>
              </a:cxn>
              <a:cxn ang="0">
                <a:pos x="1226" y="47"/>
              </a:cxn>
              <a:cxn ang="0">
                <a:pos x="1383" y="234"/>
              </a:cxn>
              <a:cxn ang="0">
                <a:pos x="1437" y="531"/>
              </a:cxn>
              <a:cxn ang="0">
                <a:pos x="1383" y="895"/>
              </a:cxn>
              <a:cxn ang="0">
                <a:pos x="1226" y="1269"/>
              </a:cxn>
              <a:cxn ang="0">
                <a:pos x="994" y="1595"/>
              </a:cxn>
              <a:cxn ang="0">
                <a:pos x="718" y="1826"/>
              </a:cxn>
              <a:cxn ang="0">
                <a:pos x="443" y="1926"/>
              </a:cxn>
              <a:cxn ang="0">
                <a:pos x="210" y="1879"/>
              </a:cxn>
              <a:cxn ang="0">
                <a:pos x="54" y="1692"/>
              </a:cxn>
              <a:cxn ang="0">
                <a:pos x="0" y="1394"/>
              </a:cxn>
            </a:cxnLst>
            <a:rect l="0" t="0" r="r" b="b"/>
            <a:pathLst>
              <a:path w="1437" h="1926">
                <a:moveTo>
                  <a:pt x="0" y="1394"/>
                </a:moveTo>
                <a:lnTo>
                  <a:pt x="54" y="1031"/>
                </a:lnTo>
                <a:lnTo>
                  <a:pt x="210" y="658"/>
                </a:lnTo>
                <a:lnTo>
                  <a:pt x="443" y="330"/>
                </a:lnTo>
                <a:lnTo>
                  <a:pt x="718" y="99"/>
                </a:lnTo>
                <a:lnTo>
                  <a:pt x="994" y="0"/>
                </a:lnTo>
                <a:lnTo>
                  <a:pt x="1226" y="47"/>
                </a:lnTo>
                <a:lnTo>
                  <a:pt x="1383" y="234"/>
                </a:lnTo>
                <a:lnTo>
                  <a:pt x="1437" y="531"/>
                </a:lnTo>
                <a:lnTo>
                  <a:pt x="1383" y="895"/>
                </a:lnTo>
                <a:lnTo>
                  <a:pt x="1226" y="1269"/>
                </a:lnTo>
                <a:lnTo>
                  <a:pt x="994" y="1595"/>
                </a:lnTo>
                <a:lnTo>
                  <a:pt x="718" y="1826"/>
                </a:lnTo>
                <a:lnTo>
                  <a:pt x="443" y="1926"/>
                </a:lnTo>
                <a:lnTo>
                  <a:pt x="210" y="1879"/>
                </a:lnTo>
                <a:lnTo>
                  <a:pt x="54" y="1692"/>
                </a:lnTo>
                <a:lnTo>
                  <a:pt x="0" y="1394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4" name="Freeform 312"/>
          <p:cNvSpPr>
            <a:spLocks/>
          </p:cNvSpPr>
          <p:nvPr/>
        </p:nvSpPr>
        <p:spPr bwMode="auto">
          <a:xfrm>
            <a:off x="6442075" y="4718050"/>
            <a:ext cx="384175" cy="33338"/>
          </a:xfrm>
          <a:custGeom>
            <a:avLst/>
            <a:gdLst/>
            <a:ahLst/>
            <a:cxnLst>
              <a:cxn ang="0">
                <a:pos x="0" y="92"/>
              </a:cxn>
              <a:cxn ang="0">
                <a:pos x="414" y="15"/>
              </a:cxn>
              <a:cxn ang="0">
                <a:pos x="809" y="0"/>
              </a:cxn>
              <a:cxn ang="0">
                <a:pos x="1453" y="126"/>
              </a:cxn>
            </a:cxnLst>
            <a:rect l="0" t="0" r="r" b="b"/>
            <a:pathLst>
              <a:path w="1453" h="126">
                <a:moveTo>
                  <a:pt x="0" y="92"/>
                </a:moveTo>
                <a:lnTo>
                  <a:pt x="414" y="15"/>
                </a:lnTo>
                <a:lnTo>
                  <a:pt x="809" y="0"/>
                </a:lnTo>
                <a:lnTo>
                  <a:pt x="1453" y="126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5" name="Line 313"/>
          <p:cNvSpPr>
            <a:spLocks noChangeShapeType="1"/>
          </p:cNvSpPr>
          <p:nvPr/>
        </p:nvSpPr>
        <p:spPr bwMode="auto">
          <a:xfrm flipV="1">
            <a:off x="6242050" y="4859338"/>
            <a:ext cx="100013" cy="174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6" name="Line 314"/>
          <p:cNvSpPr>
            <a:spLocks noChangeShapeType="1"/>
          </p:cNvSpPr>
          <p:nvPr/>
        </p:nvSpPr>
        <p:spPr bwMode="auto">
          <a:xfrm flipH="1">
            <a:off x="6342063" y="4743450"/>
            <a:ext cx="100012" cy="1158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7" name="Freeform 315"/>
          <p:cNvSpPr>
            <a:spLocks/>
          </p:cNvSpPr>
          <p:nvPr/>
        </p:nvSpPr>
        <p:spPr bwMode="auto">
          <a:xfrm>
            <a:off x="6686550" y="4456113"/>
            <a:ext cx="196850" cy="198437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0" y="330"/>
              </a:cxn>
              <a:cxn ang="0">
                <a:pos x="81" y="586"/>
              </a:cxn>
              <a:cxn ang="0">
                <a:pos x="249" y="733"/>
              </a:cxn>
              <a:cxn ang="0">
                <a:pos x="481" y="752"/>
              </a:cxn>
              <a:cxn ang="0">
                <a:pos x="743" y="639"/>
              </a:cxn>
            </a:cxnLst>
            <a:rect l="0" t="0" r="r" b="b"/>
            <a:pathLst>
              <a:path w="743" h="752">
                <a:moveTo>
                  <a:pt x="16" y="0"/>
                </a:moveTo>
                <a:lnTo>
                  <a:pt x="0" y="330"/>
                </a:lnTo>
                <a:lnTo>
                  <a:pt x="81" y="586"/>
                </a:lnTo>
                <a:lnTo>
                  <a:pt x="249" y="733"/>
                </a:lnTo>
                <a:lnTo>
                  <a:pt x="481" y="752"/>
                </a:lnTo>
                <a:lnTo>
                  <a:pt x="743" y="639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8" name="Line 316"/>
          <p:cNvSpPr>
            <a:spLocks noChangeShapeType="1"/>
          </p:cNvSpPr>
          <p:nvPr/>
        </p:nvSpPr>
        <p:spPr bwMode="auto">
          <a:xfrm flipV="1">
            <a:off x="6718300" y="4857750"/>
            <a:ext cx="1588" cy="12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19" name="Line 317"/>
          <p:cNvSpPr>
            <a:spLocks noChangeShapeType="1"/>
          </p:cNvSpPr>
          <p:nvPr/>
        </p:nvSpPr>
        <p:spPr bwMode="auto">
          <a:xfrm>
            <a:off x="6537325" y="4760913"/>
            <a:ext cx="31750" cy="79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0" name="Freeform 318"/>
          <p:cNvSpPr>
            <a:spLocks/>
          </p:cNvSpPr>
          <p:nvPr/>
        </p:nvSpPr>
        <p:spPr bwMode="auto">
          <a:xfrm>
            <a:off x="6632575" y="4422775"/>
            <a:ext cx="196850" cy="198438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0" y="330"/>
              </a:cxn>
              <a:cxn ang="0">
                <a:pos x="82" y="585"/>
              </a:cxn>
              <a:cxn ang="0">
                <a:pos x="249" y="733"/>
              </a:cxn>
              <a:cxn ang="0">
                <a:pos x="481" y="752"/>
              </a:cxn>
              <a:cxn ang="0">
                <a:pos x="744" y="639"/>
              </a:cxn>
            </a:cxnLst>
            <a:rect l="0" t="0" r="r" b="b"/>
            <a:pathLst>
              <a:path w="744" h="752">
                <a:moveTo>
                  <a:pt x="16" y="0"/>
                </a:moveTo>
                <a:lnTo>
                  <a:pt x="0" y="330"/>
                </a:lnTo>
                <a:lnTo>
                  <a:pt x="82" y="585"/>
                </a:lnTo>
                <a:lnTo>
                  <a:pt x="249" y="733"/>
                </a:lnTo>
                <a:lnTo>
                  <a:pt x="481" y="752"/>
                </a:lnTo>
                <a:lnTo>
                  <a:pt x="744" y="639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1" name="Line 319"/>
          <p:cNvSpPr>
            <a:spLocks noChangeShapeType="1"/>
          </p:cNvSpPr>
          <p:nvPr/>
        </p:nvSpPr>
        <p:spPr bwMode="auto">
          <a:xfrm flipH="1" flipV="1">
            <a:off x="5351463" y="3676650"/>
            <a:ext cx="82550" cy="1825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2" name="Freeform 320"/>
          <p:cNvSpPr>
            <a:spLocks/>
          </p:cNvSpPr>
          <p:nvPr/>
        </p:nvSpPr>
        <p:spPr bwMode="auto">
          <a:xfrm>
            <a:off x="5378450" y="3362325"/>
            <a:ext cx="379413" cy="508000"/>
          </a:xfrm>
          <a:custGeom>
            <a:avLst/>
            <a:gdLst/>
            <a:ahLst/>
            <a:cxnLst>
              <a:cxn ang="0">
                <a:pos x="1437" y="531"/>
              </a:cxn>
              <a:cxn ang="0">
                <a:pos x="1383" y="234"/>
              </a:cxn>
              <a:cxn ang="0">
                <a:pos x="1227" y="47"/>
              </a:cxn>
              <a:cxn ang="0">
                <a:pos x="994" y="0"/>
              </a:cxn>
              <a:cxn ang="0">
                <a:pos x="719" y="99"/>
              </a:cxn>
              <a:cxn ang="0">
                <a:pos x="444" y="330"/>
              </a:cxn>
              <a:cxn ang="0">
                <a:pos x="210" y="658"/>
              </a:cxn>
              <a:cxn ang="0">
                <a:pos x="55" y="1031"/>
              </a:cxn>
              <a:cxn ang="0">
                <a:pos x="0" y="1394"/>
              </a:cxn>
              <a:cxn ang="0">
                <a:pos x="55" y="1692"/>
              </a:cxn>
              <a:cxn ang="0">
                <a:pos x="210" y="1879"/>
              </a:cxn>
              <a:cxn ang="0">
                <a:pos x="444" y="1925"/>
              </a:cxn>
              <a:cxn ang="0">
                <a:pos x="719" y="1826"/>
              </a:cxn>
              <a:cxn ang="0">
                <a:pos x="994" y="1595"/>
              </a:cxn>
              <a:cxn ang="0">
                <a:pos x="1227" y="1268"/>
              </a:cxn>
              <a:cxn ang="0">
                <a:pos x="1383" y="895"/>
              </a:cxn>
              <a:cxn ang="0">
                <a:pos x="1437" y="531"/>
              </a:cxn>
            </a:cxnLst>
            <a:rect l="0" t="0" r="r" b="b"/>
            <a:pathLst>
              <a:path w="1437" h="1925">
                <a:moveTo>
                  <a:pt x="1437" y="531"/>
                </a:moveTo>
                <a:lnTo>
                  <a:pt x="1383" y="234"/>
                </a:lnTo>
                <a:lnTo>
                  <a:pt x="1227" y="47"/>
                </a:lnTo>
                <a:lnTo>
                  <a:pt x="994" y="0"/>
                </a:lnTo>
                <a:lnTo>
                  <a:pt x="719" y="99"/>
                </a:lnTo>
                <a:lnTo>
                  <a:pt x="444" y="330"/>
                </a:lnTo>
                <a:lnTo>
                  <a:pt x="210" y="658"/>
                </a:lnTo>
                <a:lnTo>
                  <a:pt x="55" y="1031"/>
                </a:lnTo>
                <a:lnTo>
                  <a:pt x="0" y="1394"/>
                </a:lnTo>
                <a:lnTo>
                  <a:pt x="55" y="1692"/>
                </a:lnTo>
                <a:lnTo>
                  <a:pt x="210" y="1879"/>
                </a:lnTo>
                <a:lnTo>
                  <a:pt x="444" y="1925"/>
                </a:lnTo>
                <a:lnTo>
                  <a:pt x="719" y="1826"/>
                </a:lnTo>
                <a:lnTo>
                  <a:pt x="994" y="1595"/>
                </a:lnTo>
                <a:lnTo>
                  <a:pt x="1227" y="1268"/>
                </a:lnTo>
                <a:lnTo>
                  <a:pt x="1383" y="895"/>
                </a:lnTo>
                <a:lnTo>
                  <a:pt x="1437" y="531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3" name="Freeform 321"/>
          <p:cNvSpPr>
            <a:spLocks/>
          </p:cNvSpPr>
          <p:nvPr/>
        </p:nvSpPr>
        <p:spPr bwMode="auto">
          <a:xfrm>
            <a:off x="5319713" y="3382963"/>
            <a:ext cx="223837" cy="301625"/>
          </a:xfrm>
          <a:custGeom>
            <a:avLst/>
            <a:gdLst/>
            <a:ahLst/>
            <a:cxnLst>
              <a:cxn ang="0">
                <a:pos x="0" y="823"/>
              </a:cxn>
              <a:cxn ang="0">
                <a:pos x="57" y="534"/>
              </a:cxn>
              <a:cxn ang="0">
                <a:pos x="212" y="254"/>
              </a:cxn>
              <a:cxn ang="0">
                <a:pos x="425" y="59"/>
              </a:cxn>
              <a:cxn ang="0">
                <a:pos x="636" y="0"/>
              </a:cxn>
              <a:cxn ang="0">
                <a:pos x="791" y="93"/>
              </a:cxn>
              <a:cxn ang="0">
                <a:pos x="848" y="314"/>
              </a:cxn>
              <a:cxn ang="0">
                <a:pos x="791" y="603"/>
              </a:cxn>
              <a:cxn ang="0">
                <a:pos x="636" y="882"/>
              </a:cxn>
              <a:cxn ang="0">
                <a:pos x="424" y="1077"/>
              </a:cxn>
              <a:cxn ang="0">
                <a:pos x="212" y="1137"/>
              </a:cxn>
              <a:cxn ang="0">
                <a:pos x="57" y="1044"/>
              </a:cxn>
              <a:cxn ang="0">
                <a:pos x="0" y="823"/>
              </a:cxn>
            </a:cxnLst>
            <a:rect l="0" t="0" r="r" b="b"/>
            <a:pathLst>
              <a:path w="848" h="1137">
                <a:moveTo>
                  <a:pt x="0" y="823"/>
                </a:moveTo>
                <a:lnTo>
                  <a:pt x="57" y="534"/>
                </a:lnTo>
                <a:lnTo>
                  <a:pt x="212" y="254"/>
                </a:lnTo>
                <a:lnTo>
                  <a:pt x="425" y="59"/>
                </a:lnTo>
                <a:lnTo>
                  <a:pt x="636" y="0"/>
                </a:lnTo>
                <a:lnTo>
                  <a:pt x="791" y="93"/>
                </a:lnTo>
                <a:lnTo>
                  <a:pt x="848" y="314"/>
                </a:lnTo>
                <a:lnTo>
                  <a:pt x="791" y="603"/>
                </a:lnTo>
                <a:lnTo>
                  <a:pt x="636" y="882"/>
                </a:lnTo>
                <a:lnTo>
                  <a:pt x="424" y="1077"/>
                </a:lnTo>
                <a:lnTo>
                  <a:pt x="212" y="1137"/>
                </a:lnTo>
                <a:lnTo>
                  <a:pt x="57" y="1044"/>
                </a:lnTo>
                <a:lnTo>
                  <a:pt x="0" y="823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4" name="Line 322"/>
          <p:cNvSpPr>
            <a:spLocks noChangeShapeType="1"/>
          </p:cNvSpPr>
          <p:nvPr/>
        </p:nvSpPr>
        <p:spPr bwMode="auto">
          <a:xfrm flipV="1">
            <a:off x="5037138" y="3471863"/>
            <a:ext cx="1587" cy="619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5" name="Freeform 323"/>
          <p:cNvSpPr>
            <a:spLocks/>
          </p:cNvSpPr>
          <p:nvPr/>
        </p:nvSpPr>
        <p:spPr bwMode="auto">
          <a:xfrm>
            <a:off x="5037138" y="3459163"/>
            <a:ext cx="63500" cy="14287"/>
          </a:xfrm>
          <a:custGeom>
            <a:avLst/>
            <a:gdLst/>
            <a:ahLst/>
            <a:cxnLst>
              <a:cxn ang="0">
                <a:pos x="0" y="45"/>
              </a:cxn>
              <a:cxn ang="0">
                <a:pos x="94" y="55"/>
              </a:cxn>
              <a:cxn ang="0">
                <a:pos x="243" y="0"/>
              </a:cxn>
            </a:cxnLst>
            <a:rect l="0" t="0" r="r" b="b"/>
            <a:pathLst>
              <a:path w="243" h="55">
                <a:moveTo>
                  <a:pt x="0" y="45"/>
                </a:moveTo>
                <a:lnTo>
                  <a:pt x="94" y="55"/>
                </a:lnTo>
                <a:lnTo>
                  <a:pt x="243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6" name="Freeform 324"/>
          <p:cNvSpPr>
            <a:spLocks/>
          </p:cNvSpPr>
          <p:nvPr/>
        </p:nvSpPr>
        <p:spPr bwMode="auto">
          <a:xfrm>
            <a:off x="5100638" y="3378200"/>
            <a:ext cx="74612" cy="80963"/>
          </a:xfrm>
          <a:custGeom>
            <a:avLst/>
            <a:gdLst/>
            <a:ahLst/>
            <a:cxnLst>
              <a:cxn ang="0">
                <a:pos x="0" y="307"/>
              </a:cxn>
              <a:cxn ang="0">
                <a:pos x="217" y="98"/>
              </a:cxn>
              <a:cxn ang="0">
                <a:pos x="263" y="29"/>
              </a:cxn>
              <a:cxn ang="0">
                <a:pos x="277" y="3"/>
              </a:cxn>
              <a:cxn ang="0">
                <a:pos x="279" y="0"/>
              </a:cxn>
            </a:cxnLst>
            <a:rect l="0" t="0" r="r" b="b"/>
            <a:pathLst>
              <a:path w="279" h="307">
                <a:moveTo>
                  <a:pt x="0" y="307"/>
                </a:moveTo>
                <a:lnTo>
                  <a:pt x="217" y="98"/>
                </a:lnTo>
                <a:lnTo>
                  <a:pt x="263" y="29"/>
                </a:lnTo>
                <a:lnTo>
                  <a:pt x="277" y="3"/>
                </a:lnTo>
                <a:lnTo>
                  <a:pt x="279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7" name="Freeform 325"/>
          <p:cNvSpPr>
            <a:spLocks/>
          </p:cNvSpPr>
          <p:nvPr/>
        </p:nvSpPr>
        <p:spPr bwMode="auto">
          <a:xfrm>
            <a:off x="5156200" y="3395663"/>
            <a:ext cx="25400" cy="11112"/>
          </a:xfrm>
          <a:custGeom>
            <a:avLst/>
            <a:gdLst/>
            <a:ahLst/>
            <a:cxnLst>
              <a:cxn ang="0">
                <a:pos x="0" y="40"/>
              </a:cxn>
              <a:cxn ang="0">
                <a:pos x="56" y="0"/>
              </a:cxn>
              <a:cxn ang="0">
                <a:pos x="93" y="28"/>
              </a:cxn>
            </a:cxnLst>
            <a:rect l="0" t="0" r="r" b="b"/>
            <a:pathLst>
              <a:path w="93" h="40">
                <a:moveTo>
                  <a:pt x="0" y="40"/>
                </a:moveTo>
                <a:lnTo>
                  <a:pt x="56" y="0"/>
                </a:lnTo>
                <a:lnTo>
                  <a:pt x="93" y="28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8" name="Line 326"/>
          <p:cNvSpPr>
            <a:spLocks noChangeShapeType="1"/>
          </p:cNvSpPr>
          <p:nvPr/>
        </p:nvSpPr>
        <p:spPr bwMode="auto">
          <a:xfrm>
            <a:off x="5175250" y="3378200"/>
            <a:ext cx="17463" cy="698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29" name="Line 327"/>
          <p:cNvSpPr>
            <a:spLocks noChangeShapeType="1"/>
          </p:cNvSpPr>
          <p:nvPr/>
        </p:nvSpPr>
        <p:spPr bwMode="auto">
          <a:xfrm flipH="1" flipV="1">
            <a:off x="6040438" y="4205288"/>
            <a:ext cx="222250" cy="534987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0" name="Freeform 328"/>
          <p:cNvSpPr>
            <a:spLocks/>
          </p:cNvSpPr>
          <p:nvPr/>
        </p:nvSpPr>
        <p:spPr bwMode="auto">
          <a:xfrm>
            <a:off x="6389688" y="4173538"/>
            <a:ext cx="57150" cy="293687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31" y="350"/>
              </a:cxn>
              <a:cxn ang="0">
                <a:pos x="0" y="680"/>
              </a:cxn>
              <a:cxn ang="0">
                <a:pos x="65" y="944"/>
              </a:cxn>
              <a:cxn ang="0">
                <a:pos x="214" y="1110"/>
              </a:cxn>
            </a:cxnLst>
            <a:rect l="0" t="0" r="r" b="b"/>
            <a:pathLst>
              <a:path w="214" h="1110">
                <a:moveTo>
                  <a:pt x="150" y="0"/>
                </a:moveTo>
                <a:lnTo>
                  <a:pt x="31" y="350"/>
                </a:lnTo>
                <a:lnTo>
                  <a:pt x="0" y="680"/>
                </a:lnTo>
                <a:lnTo>
                  <a:pt x="65" y="944"/>
                </a:lnTo>
                <a:lnTo>
                  <a:pt x="214" y="1110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1" name="Line 329"/>
          <p:cNvSpPr>
            <a:spLocks noChangeShapeType="1"/>
          </p:cNvSpPr>
          <p:nvPr/>
        </p:nvSpPr>
        <p:spPr bwMode="auto">
          <a:xfrm flipH="1" flipV="1">
            <a:off x="6826250" y="4751388"/>
            <a:ext cx="277813" cy="1666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2" name="Line 330"/>
          <p:cNvSpPr>
            <a:spLocks noChangeShapeType="1"/>
          </p:cNvSpPr>
          <p:nvPr/>
        </p:nvSpPr>
        <p:spPr bwMode="auto">
          <a:xfrm flipH="1" flipV="1">
            <a:off x="6931025" y="4776788"/>
            <a:ext cx="60325" cy="349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3" name="Line 331"/>
          <p:cNvSpPr>
            <a:spLocks noChangeShapeType="1"/>
          </p:cNvSpPr>
          <p:nvPr/>
        </p:nvSpPr>
        <p:spPr bwMode="auto">
          <a:xfrm flipH="1" flipV="1">
            <a:off x="6553200" y="4759325"/>
            <a:ext cx="180975" cy="1079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4" name="Line 332"/>
          <p:cNvSpPr>
            <a:spLocks noChangeShapeType="1"/>
          </p:cNvSpPr>
          <p:nvPr/>
        </p:nvSpPr>
        <p:spPr bwMode="auto">
          <a:xfrm flipH="1" flipV="1">
            <a:off x="6402388" y="4876800"/>
            <a:ext cx="6350" cy="222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5" name="Line 333"/>
          <p:cNvSpPr>
            <a:spLocks noChangeShapeType="1"/>
          </p:cNvSpPr>
          <p:nvPr/>
        </p:nvSpPr>
        <p:spPr bwMode="auto">
          <a:xfrm flipV="1">
            <a:off x="6408738" y="4854575"/>
            <a:ext cx="11112" cy="444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6" name="Line 334"/>
          <p:cNvSpPr>
            <a:spLocks noChangeShapeType="1"/>
          </p:cNvSpPr>
          <p:nvPr/>
        </p:nvSpPr>
        <p:spPr bwMode="auto">
          <a:xfrm flipH="1" flipV="1">
            <a:off x="6342063" y="4859338"/>
            <a:ext cx="66675" cy="396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7" name="Freeform 335"/>
          <p:cNvSpPr>
            <a:spLocks/>
          </p:cNvSpPr>
          <p:nvPr/>
        </p:nvSpPr>
        <p:spPr bwMode="auto">
          <a:xfrm>
            <a:off x="6823075" y="4743450"/>
            <a:ext cx="314325" cy="174625"/>
          </a:xfrm>
          <a:custGeom>
            <a:avLst/>
            <a:gdLst/>
            <a:ahLst/>
            <a:cxnLst>
              <a:cxn ang="0">
                <a:pos x="286" y="94"/>
              </a:cxn>
              <a:cxn ang="0">
                <a:pos x="130" y="0"/>
              </a:cxn>
              <a:cxn ang="0">
                <a:pos x="0" y="22"/>
              </a:cxn>
              <a:cxn ang="0">
                <a:pos x="1053" y="654"/>
              </a:cxn>
              <a:cxn ang="0">
                <a:pos x="1183" y="632"/>
              </a:cxn>
              <a:cxn ang="0">
                <a:pos x="1026" y="539"/>
              </a:cxn>
              <a:cxn ang="0">
                <a:pos x="1007" y="523"/>
              </a:cxn>
              <a:cxn ang="0">
                <a:pos x="999" y="509"/>
              </a:cxn>
              <a:cxn ang="0">
                <a:pos x="1005" y="498"/>
              </a:cxn>
              <a:cxn ang="0">
                <a:pos x="1023" y="491"/>
              </a:cxn>
              <a:cxn ang="0">
                <a:pos x="796" y="355"/>
              </a:cxn>
              <a:cxn ang="0">
                <a:pos x="681" y="375"/>
              </a:cxn>
              <a:cxn ang="0">
                <a:pos x="516" y="276"/>
              </a:cxn>
              <a:cxn ang="0">
                <a:pos x="633" y="257"/>
              </a:cxn>
              <a:cxn ang="0">
                <a:pos x="406" y="121"/>
              </a:cxn>
              <a:cxn ang="0">
                <a:pos x="379" y="122"/>
              </a:cxn>
              <a:cxn ang="0">
                <a:pos x="347" y="118"/>
              </a:cxn>
              <a:cxn ang="0">
                <a:pos x="314" y="108"/>
              </a:cxn>
              <a:cxn ang="0">
                <a:pos x="286" y="94"/>
              </a:cxn>
            </a:cxnLst>
            <a:rect l="0" t="0" r="r" b="b"/>
            <a:pathLst>
              <a:path w="1183" h="654">
                <a:moveTo>
                  <a:pt x="286" y="94"/>
                </a:moveTo>
                <a:lnTo>
                  <a:pt x="130" y="0"/>
                </a:lnTo>
                <a:lnTo>
                  <a:pt x="0" y="22"/>
                </a:lnTo>
                <a:lnTo>
                  <a:pt x="1053" y="654"/>
                </a:lnTo>
                <a:lnTo>
                  <a:pt x="1183" y="632"/>
                </a:lnTo>
                <a:lnTo>
                  <a:pt x="1026" y="539"/>
                </a:lnTo>
                <a:lnTo>
                  <a:pt x="1007" y="523"/>
                </a:lnTo>
                <a:lnTo>
                  <a:pt x="999" y="509"/>
                </a:lnTo>
                <a:lnTo>
                  <a:pt x="1005" y="498"/>
                </a:lnTo>
                <a:lnTo>
                  <a:pt x="1023" y="491"/>
                </a:lnTo>
                <a:lnTo>
                  <a:pt x="796" y="355"/>
                </a:lnTo>
                <a:lnTo>
                  <a:pt x="681" y="375"/>
                </a:lnTo>
                <a:lnTo>
                  <a:pt x="516" y="276"/>
                </a:lnTo>
                <a:lnTo>
                  <a:pt x="633" y="257"/>
                </a:lnTo>
                <a:lnTo>
                  <a:pt x="406" y="121"/>
                </a:lnTo>
                <a:lnTo>
                  <a:pt x="379" y="122"/>
                </a:lnTo>
                <a:lnTo>
                  <a:pt x="347" y="118"/>
                </a:lnTo>
                <a:lnTo>
                  <a:pt x="314" y="108"/>
                </a:lnTo>
                <a:lnTo>
                  <a:pt x="286" y="94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8" name="Line 336"/>
          <p:cNvSpPr>
            <a:spLocks noChangeShapeType="1"/>
          </p:cNvSpPr>
          <p:nvPr/>
        </p:nvSpPr>
        <p:spPr bwMode="auto">
          <a:xfrm flipV="1">
            <a:off x="6899275" y="4765675"/>
            <a:ext cx="1588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39" name="Line 337"/>
          <p:cNvSpPr>
            <a:spLocks noChangeShapeType="1"/>
          </p:cNvSpPr>
          <p:nvPr/>
        </p:nvSpPr>
        <p:spPr bwMode="auto">
          <a:xfrm flipH="1" flipV="1">
            <a:off x="7023100" y="4840288"/>
            <a:ext cx="96838" cy="7461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0" name="Line 338"/>
          <p:cNvSpPr>
            <a:spLocks noChangeShapeType="1"/>
          </p:cNvSpPr>
          <p:nvPr/>
        </p:nvSpPr>
        <p:spPr bwMode="auto">
          <a:xfrm flipH="1" flipV="1">
            <a:off x="6969125" y="4799013"/>
            <a:ext cx="17463" cy="142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1" name="Line 339"/>
          <p:cNvSpPr>
            <a:spLocks noChangeShapeType="1"/>
          </p:cNvSpPr>
          <p:nvPr/>
        </p:nvSpPr>
        <p:spPr bwMode="auto">
          <a:xfrm flipH="1" flipV="1">
            <a:off x="6986588" y="4832350"/>
            <a:ext cx="87312" cy="682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2" name="Line 340"/>
          <p:cNvSpPr>
            <a:spLocks noChangeShapeType="1"/>
          </p:cNvSpPr>
          <p:nvPr/>
        </p:nvSpPr>
        <p:spPr bwMode="auto">
          <a:xfrm flipH="1" flipV="1">
            <a:off x="6908800" y="4773613"/>
            <a:ext cx="55563" cy="428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3" name="Line 341"/>
          <p:cNvSpPr>
            <a:spLocks noChangeShapeType="1"/>
          </p:cNvSpPr>
          <p:nvPr/>
        </p:nvSpPr>
        <p:spPr bwMode="auto">
          <a:xfrm flipH="1" flipV="1">
            <a:off x="6845300" y="4746625"/>
            <a:ext cx="103188" cy="777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4" name="Line 342"/>
          <p:cNvSpPr>
            <a:spLocks noChangeShapeType="1"/>
          </p:cNvSpPr>
          <p:nvPr/>
        </p:nvSpPr>
        <p:spPr bwMode="auto">
          <a:xfrm flipH="1">
            <a:off x="7054850" y="4886325"/>
            <a:ext cx="41275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5" name="Line 343"/>
          <p:cNvSpPr>
            <a:spLocks noChangeShapeType="1"/>
          </p:cNvSpPr>
          <p:nvPr/>
        </p:nvSpPr>
        <p:spPr bwMode="auto">
          <a:xfrm flipH="1">
            <a:off x="7007225" y="4857750"/>
            <a:ext cx="60325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6" name="Line 344"/>
          <p:cNvSpPr>
            <a:spLocks noChangeShapeType="1"/>
          </p:cNvSpPr>
          <p:nvPr/>
        </p:nvSpPr>
        <p:spPr bwMode="auto">
          <a:xfrm flipH="1">
            <a:off x="6959600" y="4830763"/>
            <a:ext cx="22225" cy="15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7" name="Line 345"/>
          <p:cNvSpPr>
            <a:spLocks noChangeShapeType="1"/>
          </p:cNvSpPr>
          <p:nvPr/>
        </p:nvSpPr>
        <p:spPr bwMode="auto">
          <a:xfrm flipH="1">
            <a:off x="6911975" y="4800600"/>
            <a:ext cx="58738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8" name="Line 346"/>
          <p:cNvSpPr>
            <a:spLocks noChangeShapeType="1"/>
          </p:cNvSpPr>
          <p:nvPr/>
        </p:nvSpPr>
        <p:spPr bwMode="auto">
          <a:xfrm flipH="1">
            <a:off x="6864350" y="4772025"/>
            <a:ext cx="42863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49" name="Freeform 347"/>
          <p:cNvSpPr>
            <a:spLocks/>
          </p:cNvSpPr>
          <p:nvPr/>
        </p:nvSpPr>
        <p:spPr bwMode="auto">
          <a:xfrm>
            <a:off x="5568950" y="3844925"/>
            <a:ext cx="2657475" cy="1597025"/>
          </a:xfrm>
          <a:custGeom>
            <a:avLst/>
            <a:gdLst/>
            <a:ahLst/>
            <a:cxnLst>
              <a:cxn ang="0">
                <a:pos x="10046" y="6034"/>
              </a:cxn>
              <a:cxn ang="0">
                <a:pos x="713" y="429"/>
              </a:cxn>
              <a:cxn ang="0">
                <a:pos x="278" y="167"/>
              </a:cxn>
              <a:cxn ang="0">
                <a:pos x="212" y="127"/>
              </a:cxn>
              <a:cxn ang="0">
                <a:pos x="0" y="0"/>
              </a:cxn>
            </a:cxnLst>
            <a:rect l="0" t="0" r="r" b="b"/>
            <a:pathLst>
              <a:path w="10046" h="6034">
                <a:moveTo>
                  <a:pt x="10046" y="6034"/>
                </a:moveTo>
                <a:lnTo>
                  <a:pt x="713" y="429"/>
                </a:lnTo>
                <a:lnTo>
                  <a:pt x="278" y="167"/>
                </a:lnTo>
                <a:lnTo>
                  <a:pt x="212" y="12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0" name="Freeform 348"/>
          <p:cNvSpPr>
            <a:spLocks/>
          </p:cNvSpPr>
          <p:nvPr/>
        </p:nvSpPr>
        <p:spPr bwMode="auto">
          <a:xfrm>
            <a:off x="5702300" y="3697288"/>
            <a:ext cx="2659063" cy="1597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2" y="80"/>
              </a:cxn>
              <a:cxn ang="0">
                <a:pos x="228" y="137"/>
              </a:cxn>
              <a:cxn ang="0">
                <a:pos x="269" y="162"/>
              </a:cxn>
              <a:cxn ang="0">
                <a:pos x="376" y="226"/>
              </a:cxn>
              <a:cxn ang="0">
                <a:pos x="654" y="393"/>
              </a:cxn>
              <a:cxn ang="0">
                <a:pos x="691" y="415"/>
              </a:cxn>
              <a:cxn ang="0">
                <a:pos x="709" y="426"/>
              </a:cxn>
              <a:cxn ang="0">
                <a:pos x="712" y="427"/>
              </a:cxn>
              <a:cxn ang="0">
                <a:pos x="750" y="451"/>
              </a:cxn>
              <a:cxn ang="0">
                <a:pos x="933" y="559"/>
              </a:cxn>
              <a:cxn ang="0">
                <a:pos x="1297" y="779"/>
              </a:cxn>
              <a:cxn ang="0">
                <a:pos x="4214" y="2531"/>
              </a:cxn>
              <a:cxn ang="0">
                <a:pos x="10046" y="6035"/>
              </a:cxn>
            </a:cxnLst>
            <a:rect l="0" t="0" r="r" b="b"/>
            <a:pathLst>
              <a:path w="10046" h="6035">
                <a:moveTo>
                  <a:pt x="0" y="0"/>
                </a:moveTo>
                <a:lnTo>
                  <a:pt x="132" y="80"/>
                </a:lnTo>
                <a:lnTo>
                  <a:pt x="228" y="137"/>
                </a:lnTo>
                <a:lnTo>
                  <a:pt x="269" y="162"/>
                </a:lnTo>
                <a:lnTo>
                  <a:pt x="376" y="226"/>
                </a:lnTo>
                <a:lnTo>
                  <a:pt x="654" y="393"/>
                </a:lnTo>
                <a:lnTo>
                  <a:pt x="691" y="415"/>
                </a:lnTo>
                <a:lnTo>
                  <a:pt x="709" y="426"/>
                </a:lnTo>
                <a:lnTo>
                  <a:pt x="712" y="427"/>
                </a:lnTo>
                <a:lnTo>
                  <a:pt x="750" y="451"/>
                </a:lnTo>
                <a:lnTo>
                  <a:pt x="933" y="559"/>
                </a:lnTo>
                <a:lnTo>
                  <a:pt x="1297" y="779"/>
                </a:lnTo>
                <a:lnTo>
                  <a:pt x="4214" y="2531"/>
                </a:lnTo>
                <a:lnTo>
                  <a:pt x="10046" y="6035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1" name="Freeform 349"/>
          <p:cNvSpPr>
            <a:spLocks/>
          </p:cNvSpPr>
          <p:nvPr/>
        </p:nvSpPr>
        <p:spPr bwMode="auto">
          <a:xfrm>
            <a:off x="5434013" y="3859213"/>
            <a:ext cx="2657475" cy="15954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" y="80"/>
              </a:cxn>
              <a:cxn ang="0">
                <a:pos x="229" y="136"/>
              </a:cxn>
              <a:cxn ang="0">
                <a:pos x="270" y="162"/>
              </a:cxn>
              <a:cxn ang="0">
                <a:pos x="376" y="225"/>
              </a:cxn>
              <a:cxn ang="0">
                <a:pos x="654" y="392"/>
              </a:cxn>
              <a:cxn ang="0">
                <a:pos x="692" y="415"/>
              </a:cxn>
              <a:cxn ang="0">
                <a:pos x="710" y="426"/>
              </a:cxn>
              <a:cxn ang="0">
                <a:pos x="713" y="427"/>
              </a:cxn>
              <a:cxn ang="0">
                <a:pos x="751" y="450"/>
              </a:cxn>
              <a:cxn ang="0">
                <a:pos x="933" y="559"/>
              </a:cxn>
              <a:cxn ang="0">
                <a:pos x="1298" y="778"/>
              </a:cxn>
              <a:cxn ang="0">
                <a:pos x="4214" y="2531"/>
              </a:cxn>
              <a:cxn ang="0">
                <a:pos x="10047" y="6034"/>
              </a:cxn>
            </a:cxnLst>
            <a:rect l="0" t="0" r="r" b="b"/>
            <a:pathLst>
              <a:path w="10047" h="6034">
                <a:moveTo>
                  <a:pt x="0" y="0"/>
                </a:moveTo>
                <a:lnTo>
                  <a:pt x="133" y="80"/>
                </a:lnTo>
                <a:lnTo>
                  <a:pt x="229" y="136"/>
                </a:lnTo>
                <a:lnTo>
                  <a:pt x="270" y="162"/>
                </a:lnTo>
                <a:lnTo>
                  <a:pt x="376" y="225"/>
                </a:lnTo>
                <a:lnTo>
                  <a:pt x="654" y="392"/>
                </a:lnTo>
                <a:lnTo>
                  <a:pt x="692" y="415"/>
                </a:lnTo>
                <a:lnTo>
                  <a:pt x="710" y="426"/>
                </a:lnTo>
                <a:lnTo>
                  <a:pt x="713" y="427"/>
                </a:lnTo>
                <a:lnTo>
                  <a:pt x="751" y="450"/>
                </a:lnTo>
                <a:lnTo>
                  <a:pt x="933" y="559"/>
                </a:lnTo>
                <a:lnTo>
                  <a:pt x="1298" y="778"/>
                </a:lnTo>
                <a:lnTo>
                  <a:pt x="4214" y="2531"/>
                </a:lnTo>
                <a:lnTo>
                  <a:pt x="10047" y="603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2" name="Line 350"/>
          <p:cNvSpPr>
            <a:spLocks noChangeShapeType="1"/>
          </p:cNvSpPr>
          <p:nvPr/>
        </p:nvSpPr>
        <p:spPr bwMode="auto">
          <a:xfrm>
            <a:off x="8202613" y="5748338"/>
            <a:ext cx="53975" cy="47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3" name="Freeform 351"/>
          <p:cNvSpPr>
            <a:spLocks/>
          </p:cNvSpPr>
          <p:nvPr/>
        </p:nvSpPr>
        <p:spPr bwMode="auto">
          <a:xfrm>
            <a:off x="8402638" y="5505450"/>
            <a:ext cx="134937" cy="174625"/>
          </a:xfrm>
          <a:custGeom>
            <a:avLst/>
            <a:gdLst/>
            <a:ahLst/>
            <a:cxnLst>
              <a:cxn ang="0">
                <a:pos x="498" y="0"/>
              </a:cxn>
              <a:cxn ang="0">
                <a:pos x="507" y="245"/>
              </a:cxn>
              <a:cxn ang="0">
                <a:pos x="370" y="516"/>
              </a:cxn>
              <a:cxn ang="0">
                <a:pos x="161" y="661"/>
              </a:cxn>
              <a:cxn ang="0">
                <a:pos x="0" y="598"/>
              </a:cxn>
            </a:cxnLst>
            <a:rect l="0" t="0" r="r" b="b"/>
            <a:pathLst>
              <a:path w="507" h="661">
                <a:moveTo>
                  <a:pt x="498" y="0"/>
                </a:moveTo>
                <a:lnTo>
                  <a:pt x="507" y="245"/>
                </a:lnTo>
                <a:lnTo>
                  <a:pt x="370" y="516"/>
                </a:lnTo>
                <a:lnTo>
                  <a:pt x="161" y="661"/>
                </a:lnTo>
                <a:lnTo>
                  <a:pt x="0" y="598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4" name="Line 352"/>
          <p:cNvSpPr>
            <a:spLocks noChangeShapeType="1"/>
          </p:cNvSpPr>
          <p:nvPr/>
        </p:nvSpPr>
        <p:spPr bwMode="auto">
          <a:xfrm flipH="1" flipV="1">
            <a:off x="8283575" y="5472113"/>
            <a:ext cx="119063" cy="1905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5" name="Line 353"/>
          <p:cNvSpPr>
            <a:spLocks noChangeShapeType="1"/>
          </p:cNvSpPr>
          <p:nvPr/>
        </p:nvSpPr>
        <p:spPr bwMode="auto">
          <a:xfrm flipH="1" flipV="1">
            <a:off x="8248650" y="5473700"/>
            <a:ext cx="123825" cy="1984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6" name="Freeform 354"/>
          <p:cNvSpPr>
            <a:spLocks/>
          </p:cNvSpPr>
          <p:nvPr/>
        </p:nvSpPr>
        <p:spPr bwMode="auto">
          <a:xfrm>
            <a:off x="8372475" y="5478463"/>
            <a:ext cx="168275" cy="214312"/>
          </a:xfrm>
          <a:custGeom>
            <a:avLst/>
            <a:gdLst/>
            <a:ahLst/>
            <a:cxnLst>
              <a:cxn ang="0">
                <a:pos x="0" y="733"/>
              </a:cxn>
              <a:cxn ang="0">
                <a:pos x="119" y="813"/>
              </a:cxn>
              <a:cxn ang="0">
                <a:pos x="283" y="776"/>
              </a:cxn>
              <a:cxn ang="0">
                <a:pos x="453" y="632"/>
              </a:cxn>
              <a:cxn ang="0">
                <a:pos x="583" y="417"/>
              </a:cxn>
              <a:cxn ang="0">
                <a:pos x="640" y="187"/>
              </a:cxn>
              <a:cxn ang="0">
                <a:pos x="610" y="0"/>
              </a:cxn>
            </a:cxnLst>
            <a:rect l="0" t="0" r="r" b="b"/>
            <a:pathLst>
              <a:path w="640" h="813">
                <a:moveTo>
                  <a:pt x="0" y="733"/>
                </a:moveTo>
                <a:lnTo>
                  <a:pt x="119" y="813"/>
                </a:lnTo>
                <a:lnTo>
                  <a:pt x="283" y="776"/>
                </a:lnTo>
                <a:lnTo>
                  <a:pt x="453" y="632"/>
                </a:lnTo>
                <a:lnTo>
                  <a:pt x="583" y="417"/>
                </a:lnTo>
                <a:lnTo>
                  <a:pt x="640" y="187"/>
                </a:lnTo>
                <a:lnTo>
                  <a:pt x="610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7" name="Freeform 355"/>
          <p:cNvSpPr>
            <a:spLocks/>
          </p:cNvSpPr>
          <p:nvPr/>
        </p:nvSpPr>
        <p:spPr bwMode="auto">
          <a:xfrm>
            <a:off x="8410575" y="5510213"/>
            <a:ext cx="114300" cy="144462"/>
          </a:xfrm>
          <a:custGeom>
            <a:avLst/>
            <a:gdLst/>
            <a:ahLst/>
            <a:cxnLst>
              <a:cxn ang="0">
                <a:pos x="431" y="145"/>
              </a:cxn>
              <a:cxn ang="0">
                <a:pos x="368" y="0"/>
              </a:cxn>
              <a:cxn ang="0">
                <a:pos x="215" y="16"/>
              </a:cxn>
              <a:cxn ang="0">
                <a:pos x="63" y="183"/>
              </a:cxn>
              <a:cxn ang="0">
                <a:pos x="0" y="404"/>
              </a:cxn>
              <a:cxn ang="0">
                <a:pos x="63" y="550"/>
              </a:cxn>
              <a:cxn ang="0">
                <a:pos x="215" y="534"/>
              </a:cxn>
              <a:cxn ang="0">
                <a:pos x="368" y="367"/>
              </a:cxn>
              <a:cxn ang="0">
                <a:pos x="431" y="145"/>
              </a:cxn>
            </a:cxnLst>
            <a:rect l="0" t="0" r="r" b="b"/>
            <a:pathLst>
              <a:path w="431" h="550">
                <a:moveTo>
                  <a:pt x="431" y="145"/>
                </a:moveTo>
                <a:lnTo>
                  <a:pt x="368" y="0"/>
                </a:lnTo>
                <a:lnTo>
                  <a:pt x="215" y="16"/>
                </a:lnTo>
                <a:lnTo>
                  <a:pt x="63" y="183"/>
                </a:lnTo>
                <a:lnTo>
                  <a:pt x="0" y="404"/>
                </a:lnTo>
                <a:lnTo>
                  <a:pt x="63" y="550"/>
                </a:lnTo>
                <a:lnTo>
                  <a:pt x="215" y="534"/>
                </a:lnTo>
                <a:lnTo>
                  <a:pt x="368" y="367"/>
                </a:lnTo>
                <a:lnTo>
                  <a:pt x="431" y="145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8" name="Line 356"/>
          <p:cNvSpPr>
            <a:spLocks noChangeShapeType="1"/>
          </p:cNvSpPr>
          <p:nvPr/>
        </p:nvSpPr>
        <p:spPr bwMode="auto">
          <a:xfrm flipV="1">
            <a:off x="8443913" y="5568950"/>
            <a:ext cx="58737" cy="698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59" name="Line 357"/>
          <p:cNvSpPr>
            <a:spLocks noChangeShapeType="1"/>
          </p:cNvSpPr>
          <p:nvPr/>
        </p:nvSpPr>
        <p:spPr bwMode="auto">
          <a:xfrm>
            <a:off x="8415338" y="5584825"/>
            <a:ext cx="28575" cy="539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0" name="Line 358"/>
          <p:cNvSpPr>
            <a:spLocks noChangeShapeType="1"/>
          </p:cNvSpPr>
          <p:nvPr/>
        </p:nvSpPr>
        <p:spPr bwMode="auto">
          <a:xfrm flipV="1">
            <a:off x="8408988" y="5546725"/>
            <a:ext cx="58737" cy="698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1" name="Line 359"/>
          <p:cNvSpPr>
            <a:spLocks noChangeShapeType="1"/>
          </p:cNvSpPr>
          <p:nvPr/>
        </p:nvSpPr>
        <p:spPr bwMode="auto">
          <a:xfrm>
            <a:off x="8380413" y="5564188"/>
            <a:ext cx="28575" cy="523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2" name="Line 360"/>
          <p:cNvSpPr>
            <a:spLocks noChangeShapeType="1"/>
          </p:cNvSpPr>
          <p:nvPr/>
        </p:nvSpPr>
        <p:spPr bwMode="auto">
          <a:xfrm flipV="1">
            <a:off x="8555038" y="5492750"/>
            <a:ext cx="9525" cy="7461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3" name="Line 361"/>
          <p:cNvSpPr>
            <a:spLocks noChangeShapeType="1"/>
          </p:cNvSpPr>
          <p:nvPr/>
        </p:nvSpPr>
        <p:spPr bwMode="auto">
          <a:xfrm flipV="1">
            <a:off x="8291513" y="5683250"/>
            <a:ext cx="1587" cy="539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4" name="Freeform 362"/>
          <p:cNvSpPr>
            <a:spLocks/>
          </p:cNvSpPr>
          <p:nvPr/>
        </p:nvSpPr>
        <p:spPr bwMode="auto">
          <a:xfrm>
            <a:off x="8256588" y="5692775"/>
            <a:ext cx="34925" cy="31750"/>
          </a:xfrm>
          <a:custGeom>
            <a:avLst/>
            <a:gdLst/>
            <a:ahLst/>
            <a:cxnLst>
              <a:cxn ang="0">
                <a:pos x="0" y="119"/>
              </a:cxn>
              <a:cxn ang="0">
                <a:pos x="20" y="53"/>
              </a:cxn>
              <a:cxn ang="0">
                <a:pos x="64" y="5"/>
              </a:cxn>
              <a:cxn ang="0">
                <a:pos x="109" y="0"/>
              </a:cxn>
              <a:cxn ang="0">
                <a:pos x="127" y="42"/>
              </a:cxn>
            </a:cxnLst>
            <a:rect l="0" t="0" r="r" b="b"/>
            <a:pathLst>
              <a:path w="127" h="119">
                <a:moveTo>
                  <a:pt x="0" y="119"/>
                </a:moveTo>
                <a:lnTo>
                  <a:pt x="20" y="53"/>
                </a:lnTo>
                <a:lnTo>
                  <a:pt x="64" y="5"/>
                </a:lnTo>
                <a:lnTo>
                  <a:pt x="109" y="0"/>
                </a:lnTo>
                <a:lnTo>
                  <a:pt x="127" y="42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5" name="Line 363"/>
          <p:cNvSpPr>
            <a:spLocks noChangeShapeType="1"/>
          </p:cNvSpPr>
          <p:nvPr/>
        </p:nvSpPr>
        <p:spPr bwMode="auto">
          <a:xfrm flipV="1">
            <a:off x="8256588" y="5703888"/>
            <a:ext cx="1587" cy="4921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6" name="Line 364"/>
          <p:cNvSpPr>
            <a:spLocks noChangeShapeType="1"/>
          </p:cNvSpPr>
          <p:nvPr/>
        </p:nvSpPr>
        <p:spPr bwMode="auto">
          <a:xfrm>
            <a:off x="8467725" y="5537200"/>
            <a:ext cx="1588" cy="904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7" name="Line 365"/>
          <p:cNvSpPr>
            <a:spLocks noChangeShapeType="1"/>
          </p:cNvSpPr>
          <p:nvPr/>
        </p:nvSpPr>
        <p:spPr bwMode="auto">
          <a:xfrm flipH="1">
            <a:off x="8335963" y="5734050"/>
            <a:ext cx="80962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8" name="Line 366"/>
          <p:cNvSpPr>
            <a:spLocks noChangeShapeType="1"/>
          </p:cNvSpPr>
          <p:nvPr/>
        </p:nvSpPr>
        <p:spPr bwMode="auto">
          <a:xfrm flipV="1">
            <a:off x="8428038" y="5645150"/>
            <a:ext cx="104775" cy="952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69" name="Line 367"/>
          <p:cNvSpPr>
            <a:spLocks noChangeShapeType="1"/>
          </p:cNvSpPr>
          <p:nvPr/>
        </p:nvSpPr>
        <p:spPr bwMode="auto">
          <a:xfrm flipH="1" flipV="1">
            <a:off x="8416925" y="5734050"/>
            <a:ext cx="11113" cy="63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0" name="Line 368"/>
          <p:cNvSpPr>
            <a:spLocks noChangeShapeType="1"/>
          </p:cNvSpPr>
          <p:nvPr/>
        </p:nvSpPr>
        <p:spPr bwMode="auto">
          <a:xfrm flipV="1">
            <a:off x="8534400" y="5567363"/>
            <a:ext cx="20638" cy="635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1" name="Line 369"/>
          <p:cNvSpPr>
            <a:spLocks noChangeShapeType="1"/>
          </p:cNvSpPr>
          <p:nvPr/>
        </p:nvSpPr>
        <p:spPr bwMode="auto">
          <a:xfrm flipH="1" flipV="1">
            <a:off x="8496300" y="5632450"/>
            <a:ext cx="1588" cy="1111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2" name="Line 370"/>
          <p:cNvSpPr>
            <a:spLocks noChangeShapeType="1"/>
          </p:cNvSpPr>
          <p:nvPr/>
        </p:nvSpPr>
        <p:spPr bwMode="auto">
          <a:xfrm flipV="1">
            <a:off x="8291513" y="5734050"/>
            <a:ext cx="34925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3" name="Freeform 371"/>
          <p:cNvSpPr>
            <a:spLocks/>
          </p:cNvSpPr>
          <p:nvPr/>
        </p:nvSpPr>
        <p:spPr bwMode="auto">
          <a:xfrm>
            <a:off x="8326438" y="5734050"/>
            <a:ext cx="9525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" y="20"/>
              </a:cxn>
              <a:cxn ang="0">
                <a:pos x="34" y="76"/>
              </a:cxn>
            </a:cxnLst>
            <a:rect l="0" t="0" r="r" b="b"/>
            <a:pathLst>
              <a:path w="34" h="76">
                <a:moveTo>
                  <a:pt x="0" y="0"/>
                </a:moveTo>
                <a:lnTo>
                  <a:pt x="34" y="20"/>
                </a:lnTo>
                <a:lnTo>
                  <a:pt x="34" y="76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4" name="Line 372"/>
          <p:cNvSpPr>
            <a:spLocks noChangeShapeType="1"/>
          </p:cNvSpPr>
          <p:nvPr/>
        </p:nvSpPr>
        <p:spPr bwMode="auto">
          <a:xfrm flipH="1">
            <a:off x="8532813" y="5630863"/>
            <a:ext cx="1587" cy="142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5" name="Line 373"/>
          <p:cNvSpPr>
            <a:spLocks noChangeShapeType="1"/>
          </p:cNvSpPr>
          <p:nvPr/>
        </p:nvSpPr>
        <p:spPr bwMode="auto">
          <a:xfrm flipH="1" flipV="1">
            <a:off x="8494713" y="5643563"/>
            <a:ext cx="1587" cy="63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6" name="Freeform 374"/>
          <p:cNvSpPr>
            <a:spLocks/>
          </p:cNvSpPr>
          <p:nvPr/>
        </p:nvSpPr>
        <p:spPr bwMode="auto">
          <a:xfrm>
            <a:off x="8240713" y="5730875"/>
            <a:ext cx="15875" cy="20638"/>
          </a:xfrm>
          <a:custGeom>
            <a:avLst/>
            <a:gdLst/>
            <a:ahLst/>
            <a:cxnLst>
              <a:cxn ang="0">
                <a:pos x="61" y="0"/>
              </a:cxn>
              <a:cxn ang="0">
                <a:pos x="52" y="38"/>
              </a:cxn>
              <a:cxn ang="0">
                <a:pos x="27" y="69"/>
              </a:cxn>
              <a:cxn ang="0">
                <a:pos x="0" y="80"/>
              </a:cxn>
            </a:cxnLst>
            <a:rect l="0" t="0" r="r" b="b"/>
            <a:pathLst>
              <a:path w="61" h="80">
                <a:moveTo>
                  <a:pt x="61" y="0"/>
                </a:moveTo>
                <a:lnTo>
                  <a:pt x="52" y="38"/>
                </a:lnTo>
                <a:lnTo>
                  <a:pt x="27" y="69"/>
                </a:lnTo>
                <a:lnTo>
                  <a:pt x="0" y="8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7" name="Freeform 375"/>
          <p:cNvSpPr>
            <a:spLocks/>
          </p:cNvSpPr>
          <p:nvPr/>
        </p:nvSpPr>
        <p:spPr bwMode="auto">
          <a:xfrm>
            <a:off x="8291513" y="5724525"/>
            <a:ext cx="9525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" y="36"/>
              </a:cxn>
              <a:cxn ang="0">
                <a:pos x="39" y="46"/>
              </a:cxn>
            </a:cxnLst>
            <a:rect l="0" t="0" r="r" b="b"/>
            <a:pathLst>
              <a:path w="39" h="46">
                <a:moveTo>
                  <a:pt x="0" y="0"/>
                </a:moveTo>
                <a:lnTo>
                  <a:pt x="11" y="36"/>
                </a:lnTo>
                <a:lnTo>
                  <a:pt x="39" y="46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8" name="Line 376"/>
          <p:cNvSpPr>
            <a:spLocks noChangeShapeType="1"/>
          </p:cNvSpPr>
          <p:nvPr/>
        </p:nvSpPr>
        <p:spPr bwMode="auto">
          <a:xfrm>
            <a:off x="8496300" y="5632450"/>
            <a:ext cx="4763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79" name="Line 377"/>
          <p:cNvSpPr>
            <a:spLocks noChangeShapeType="1"/>
          </p:cNvSpPr>
          <p:nvPr/>
        </p:nvSpPr>
        <p:spPr bwMode="auto">
          <a:xfrm flipH="1" flipV="1">
            <a:off x="8408988" y="5616575"/>
            <a:ext cx="34925" cy="222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0" name="Line 378"/>
          <p:cNvSpPr>
            <a:spLocks noChangeShapeType="1"/>
          </p:cNvSpPr>
          <p:nvPr/>
        </p:nvSpPr>
        <p:spPr bwMode="auto">
          <a:xfrm>
            <a:off x="8061325" y="5584825"/>
            <a:ext cx="58738" cy="1016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1" name="Line 379"/>
          <p:cNvSpPr>
            <a:spLocks noChangeShapeType="1"/>
          </p:cNvSpPr>
          <p:nvPr/>
        </p:nvSpPr>
        <p:spPr bwMode="auto">
          <a:xfrm flipH="1" flipV="1">
            <a:off x="8431213" y="5295900"/>
            <a:ext cx="103187" cy="2095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2" name="Line 380"/>
          <p:cNvSpPr>
            <a:spLocks noChangeShapeType="1"/>
          </p:cNvSpPr>
          <p:nvPr/>
        </p:nvSpPr>
        <p:spPr bwMode="auto">
          <a:xfrm flipH="1" flipV="1">
            <a:off x="8426450" y="5259388"/>
            <a:ext cx="106363" cy="2190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3" name="Line 381"/>
          <p:cNvSpPr>
            <a:spLocks noChangeShapeType="1"/>
          </p:cNvSpPr>
          <p:nvPr/>
        </p:nvSpPr>
        <p:spPr bwMode="auto">
          <a:xfrm flipV="1">
            <a:off x="8177213" y="5611813"/>
            <a:ext cx="69850" cy="412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4" name="Line 382"/>
          <p:cNvSpPr>
            <a:spLocks noChangeShapeType="1"/>
          </p:cNvSpPr>
          <p:nvPr/>
        </p:nvSpPr>
        <p:spPr bwMode="auto">
          <a:xfrm flipV="1">
            <a:off x="8194675" y="5748338"/>
            <a:ext cx="14288" cy="47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5" name="Freeform 383"/>
          <p:cNvSpPr>
            <a:spLocks/>
          </p:cNvSpPr>
          <p:nvPr/>
        </p:nvSpPr>
        <p:spPr bwMode="auto">
          <a:xfrm>
            <a:off x="8189913" y="5605463"/>
            <a:ext cx="44450" cy="55562"/>
          </a:xfrm>
          <a:custGeom>
            <a:avLst/>
            <a:gdLst/>
            <a:ahLst/>
            <a:cxnLst>
              <a:cxn ang="0">
                <a:pos x="165" y="55"/>
              </a:cxn>
              <a:cxn ang="0">
                <a:pos x="140" y="0"/>
              </a:cxn>
              <a:cxn ang="0">
                <a:pos x="82" y="7"/>
              </a:cxn>
              <a:cxn ang="0">
                <a:pos x="24" y="70"/>
              </a:cxn>
              <a:cxn ang="0">
                <a:pos x="0" y="154"/>
              </a:cxn>
              <a:cxn ang="0">
                <a:pos x="24" y="210"/>
              </a:cxn>
              <a:cxn ang="0">
                <a:pos x="82" y="203"/>
              </a:cxn>
              <a:cxn ang="0">
                <a:pos x="140" y="140"/>
              </a:cxn>
              <a:cxn ang="0">
                <a:pos x="165" y="55"/>
              </a:cxn>
            </a:cxnLst>
            <a:rect l="0" t="0" r="r" b="b"/>
            <a:pathLst>
              <a:path w="165" h="210">
                <a:moveTo>
                  <a:pt x="165" y="55"/>
                </a:moveTo>
                <a:lnTo>
                  <a:pt x="140" y="0"/>
                </a:lnTo>
                <a:lnTo>
                  <a:pt x="82" y="7"/>
                </a:lnTo>
                <a:lnTo>
                  <a:pt x="24" y="70"/>
                </a:lnTo>
                <a:lnTo>
                  <a:pt x="0" y="154"/>
                </a:lnTo>
                <a:lnTo>
                  <a:pt x="24" y="210"/>
                </a:lnTo>
                <a:lnTo>
                  <a:pt x="82" y="203"/>
                </a:lnTo>
                <a:lnTo>
                  <a:pt x="140" y="140"/>
                </a:lnTo>
                <a:lnTo>
                  <a:pt x="165" y="55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6" name="Freeform 384"/>
          <p:cNvSpPr>
            <a:spLocks/>
          </p:cNvSpPr>
          <p:nvPr/>
        </p:nvSpPr>
        <p:spPr bwMode="auto">
          <a:xfrm>
            <a:off x="8097838" y="5648325"/>
            <a:ext cx="12700" cy="1000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" y="166"/>
              </a:cxn>
              <a:cxn ang="0">
                <a:pos x="21" y="378"/>
              </a:cxn>
            </a:cxnLst>
            <a:rect l="0" t="0" r="r" b="b"/>
            <a:pathLst>
              <a:path w="45" h="378">
                <a:moveTo>
                  <a:pt x="0" y="0"/>
                </a:moveTo>
                <a:lnTo>
                  <a:pt x="45" y="166"/>
                </a:lnTo>
                <a:lnTo>
                  <a:pt x="21" y="378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7" name="Line 385"/>
          <p:cNvSpPr>
            <a:spLocks noChangeShapeType="1"/>
          </p:cNvSpPr>
          <p:nvPr/>
        </p:nvSpPr>
        <p:spPr bwMode="auto">
          <a:xfrm flipH="1">
            <a:off x="8096250" y="5686425"/>
            <a:ext cx="23813" cy="952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8" name="Line 386"/>
          <p:cNvSpPr>
            <a:spLocks noChangeShapeType="1"/>
          </p:cNvSpPr>
          <p:nvPr/>
        </p:nvSpPr>
        <p:spPr bwMode="auto">
          <a:xfrm>
            <a:off x="8101013" y="5791200"/>
            <a:ext cx="23812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89" name="Line 387"/>
          <p:cNvSpPr>
            <a:spLocks noChangeShapeType="1"/>
          </p:cNvSpPr>
          <p:nvPr/>
        </p:nvSpPr>
        <p:spPr bwMode="auto">
          <a:xfrm>
            <a:off x="8096250" y="5781675"/>
            <a:ext cx="12700" cy="222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0" name="Line 388"/>
          <p:cNvSpPr>
            <a:spLocks noChangeShapeType="1"/>
          </p:cNvSpPr>
          <p:nvPr/>
        </p:nvSpPr>
        <p:spPr bwMode="auto">
          <a:xfrm flipV="1">
            <a:off x="8108950" y="5748338"/>
            <a:ext cx="93663" cy="555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1" name="Line 389"/>
          <p:cNvSpPr>
            <a:spLocks noChangeShapeType="1"/>
          </p:cNvSpPr>
          <p:nvPr/>
        </p:nvSpPr>
        <p:spPr bwMode="auto">
          <a:xfrm>
            <a:off x="8212138" y="5591175"/>
            <a:ext cx="1587" cy="825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2" name="Freeform 390"/>
          <p:cNvSpPr>
            <a:spLocks/>
          </p:cNvSpPr>
          <p:nvPr/>
        </p:nvSpPr>
        <p:spPr bwMode="auto">
          <a:xfrm>
            <a:off x="8443913" y="5551488"/>
            <a:ext cx="47625" cy="61912"/>
          </a:xfrm>
          <a:custGeom>
            <a:avLst/>
            <a:gdLst/>
            <a:ahLst/>
            <a:cxnLst>
              <a:cxn ang="0">
                <a:pos x="183" y="62"/>
              </a:cxn>
              <a:cxn ang="0">
                <a:pos x="157" y="0"/>
              </a:cxn>
              <a:cxn ang="0">
                <a:pos x="91" y="6"/>
              </a:cxn>
              <a:cxn ang="0">
                <a:pos x="26" y="78"/>
              </a:cxn>
              <a:cxn ang="0">
                <a:pos x="0" y="173"/>
              </a:cxn>
              <a:cxn ang="0">
                <a:pos x="26" y="235"/>
              </a:cxn>
              <a:cxn ang="0">
                <a:pos x="91" y="228"/>
              </a:cxn>
              <a:cxn ang="0">
                <a:pos x="157" y="157"/>
              </a:cxn>
              <a:cxn ang="0">
                <a:pos x="183" y="62"/>
              </a:cxn>
            </a:cxnLst>
            <a:rect l="0" t="0" r="r" b="b"/>
            <a:pathLst>
              <a:path w="183" h="235">
                <a:moveTo>
                  <a:pt x="183" y="62"/>
                </a:moveTo>
                <a:lnTo>
                  <a:pt x="157" y="0"/>
                </a:lnTo>
                <a:lnTo>
                  <a:pt x="91" y="6"/>
                </a:lnTo>
                <a:lnTo>
                  <a:pt x="26" y="78"/>
                </a:lnTo>
                <a:lnTo>
                  <a:pt x="0" y="173"/>
                </a:lnTo>
                <a:lnTo>
                  <a:pt x="26" y="235"/>
                </a:lnTo>
                <a:lnTo>
                  <a:pt x="91" y="228"/>
                </a:lnTo>
                <a:lnTo>
                  <a:pt x="157" y="157"/>
                </a:lnTo>
                <a:lnTo>
                  <a:pt x="183" y="62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3" name="Line 391"/>
          <p:cNvSpPr>
            <a:spLocks noChangeShapeType="1"/>
          </p:cNvSpPr>
          <p:nvPr/>
        </p:nvSpPr>
        <p:spPr bwMode="auto">
          <a:xfrm flipH="1" flipV="1">
            <a:off x="8439150" y="5494338"/>
            <a:ext cx="28575" cy="523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4" name="Freeform 392"/>
          <p:cNvSpPr>
            <a:spLocks/>
          </p:cNvSpPr>
          <p:nvPr/>
        </p:nvSpPr>
        <p:spPr bwMode="auto">
          <a:xfrm>
            <a:off x="8437563" y="5548313"/>
            <a:ext cx="42862" cy="55562"/>
          </a:xfrm>
          <a:custGeom>
            <a:avLst/>
            <a:gdLst/>
            <a:ahLst/>
            <a:cxnLst>
              <a:cxn ang="0">
                <a:pos x="165" y="55"/>
              </a:cxn>
              <a:cxn ang="0">
                <a:pos x="141" y="0"/>
              </a:cxn>
              <a:cxn ang="0">
                <a:pos x="82" y="7"/>
              </a:cxn>
              <a:cxn ang="0">
                <a:pos x="25" y="70"/>
              </a:cxn>
              <a:cxn ang="0">
                <a:pos x="0" y="154"/>
              </a:cxn>
              <a:cxn ang="0">
                <a:pos x="25" y="210"/>
              </a:cxn>
              <a:cxn ang="0">
                <a:pos x="82" y="203"/>
              </a:cxn>
              <a:cxn ang="0">
                <a:pos x="141" y="140"/>
              </a:cxn>
              <a:cxn ang="0">
                <a:pos x="165" y="55"/>
              </a:cxn>
            </a:cxnLst>
            <a:rect l="0" t="0" r="r" b="b"/>
            <a:pathLst>
              <a:path w="165" h="210">
                <a:moveTo>
                  <a:pt x="165" y="55"/>
                </a:moveTo>
                <a:lnTo>
                  <a:pt x="141" y="0"/>
                </a:lnTo>
                <a:lnTo>
                  <a:pt x="82" y="7"/>
                </a:lnTo>
                <a:lnTo>
                  <a:pt x="25" y="70"/>
                </a:lnTo>
                <a:lnTo>
                  <a:pt x="0" y="154"/>
                </a:lnTo>
                <a:lnTo>
                  <a:pt x="25" y="210"/>
                </a:lnTo>
                <a:lnTo>
                  <a:pt x="82" y="203"/>
                </a:lnTo>
                <a:lnTo>
                  <a:pt x="141" y="140"/>
                </a:lnTo>
                <a:lnTo>
                  <a:pt x="165" y="55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5" name="Freeform 393"/>
          <p:cNvSpPr>
            <a:spLocks/>
          </p:cNvSpPr>
          <p:nvPr/>
        </p:nvSpPr>
        <p:spPr bwMode="auto">
          <a:xfrm>
            <a:off x="8402638" y="5527675"/>
            <a:ext cx="42862" cy="55563"/>
          </a:xfrm>
          <a:custGeom>
            <a:avLst/>
            <a:gdLst/>
            <a:ahLst/>
            <a:cxnLst>
              <a:cxn ang="0">
                <a:pos x="163" y="56"/>
              </a:cxn>
              <a:cxn ang="0">
                <a:pos x="140" y="0"/>
              </a:cxn>
              <a:cxn ang="0">
                <a:pos x="81" y="7"/>
              </a:cxn>
              <a:cxn ang="0">
                <a:pos x="23" y="70"/>
              </a:cxn>
              <a:cxn ang="0">
                <a:pos x="0" y="154"/>
              </a:cxn>
              <a:cxn ang="0">
                <a:pos x="23" y="210"/>
              </a:cxn>
              <a:cxn ang="0">
                <a:pos x="81" y="203"/>
              </a:cxn>
              <a:cxn ang="0">
                <a:pos x="140" y="140"/>
              </a:cxn>
              <a:cxn ang="0">
                <a:pos x="163" y="56"/>
              </a:cxn>
            </a:cxnLst>
            <a:rect l="0" t="0" r="r" b="b"/>
            <a:pathLst>
              <a:path w="163" h="210">
                <a:moveTo>
                  <a:pt x="163" y="56"/>
                </a:moveTo>
                <a:lnTo>
                  <a:pt x="140" y="0"/>
                </a:lnTo>
                <a:lnTo>
                  <a:pt x="81" y="7"/>
                </a:lnTo>
                <a:lnTo>
                  <a:pt x="23" y="70"/>
                </a:lnTo>
                <a:lnTo>
                  <a:pt x="0" y="154"/>
                </a:lnTo>
                <a:lnTo>
                  <a:pt x="23" y="210"/>
                </a:lnTo>
                <a:lnTo>
                  <a:pt x="81" y="203"/>
                </a:lnTo>
                <a:lnTo>
                  <a:pt x="140" y="140"/>
                </a:lnTo>
                <a:lnTo>
                  <a:pt x="163" y="56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6" name="Line 394"/>
          <p:cNvSpPr>
            <a:spLocks noChangeShapeType="1"/>
          </p:cNvSpPr>
          <p:nvPr/>
        </p:nvSpPr>
        <p:spPr bwMode="auto">
          <a:xfrm flipH="1" flipV="1">
            <a:off x="8474075" y="5514975"/>
            <a:ext cx="28575" cy="539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7" name="Line 395"/>
          <p:cNvSpPr>
            <a:spLocks noChangeShapeType="1"/>
          </p:cNvSpPr>
          <p:nvPr/>
        </p:nvSpPr>
        <p:spPr bwMode="auto">
          <a:xfrm flipV="1">
            <a:off x="8256588" y="5683250"/>
            <a:ext cx="34925" cy="206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8" name="Line 396"/>
          <p:cNvSpPr>
            <a:spLocks noChangeShapeType="1"/>
          </p:cNvSpPr>
          <p:nvPr/>
        </p:nvSpPr>
        <p:spPr bwMode="auto">
          <a:xfrm>
            <a:off x="8443913" y="5567363"/>
            <a:ext cx="47625" cy="285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399" name="Line 397"/>
          <p:cNvSpPr>
            <a:spLocks noChangeShapeType="1"/>
          </p:cNvSpPr>
          <p:nvPr/>
        </p:nvSpPr>
        <p:spPr bwMode="auto">
          <a:xfrm>
            <a:off x="8467725" y="5546725"/>
            <a:ext cx="34925" cy="222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0" name="Line 398"/>
          <p:cNvSpPr>
            <a:spLocks noChangeShapeType="1"/>
          </p:cNvSpPr>
          <p:nvPr/>
        </p:nvSpPr>
        <p:spPr bwMode="auto">
          <a:xfrm flipV="1">
            <a:off x="8429625" y="5559425"/>
            <a:ext cx="76200" cy="460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1" name="Line 399"/>
          <p:cNvSpPr>
            <a:spLocks noChangeShapeType="1"/>
          </p:cNvSpPr>
          <p:nvPr/>
        </p:nvSpPr>
        <p:spPr bwMode="auto">
          <a:xfrm flipV="1">
            <a:off x="8415338" y="5514975"/>
            <a:ext cx="58737" cy="698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2" name="Line 400"/>
          <p:cNvSpPr>
            <a:spLocks noChangeShapeType="1"/>
          </p:cNvSpPr>
          <p:nvPr/>
        </p:nvSpPr>
        <p:spPr bwMode="auto">
          <a:xfrm flipV="1">
            <a:off x="8380413" y="5494338"/>
            <a:ext cx="58737" cy="698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3" name="Line 401"/>
          <p:cNvSpPr>
            <a:spLocks noChangeShapeType="1"/>
          </p:cNvSpPr>
          <p:nvPr/>
        </p:nvSpPr>
        <p:spPr bwMode="auto">
          <a:xfrm flipH="1" flipV="1">
            <a:off x="8380413" y="5564188"/>
            <a:ext cx="34925" cy="206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4" name="Line 402"/>
          <p:cNvSpPr>
            <a:spLocks noChangeShapeType="1"/>
          </p:cNvSpPr>
          <p:nvPr/>
        </p:nvSpPr>
        <p:spPr bwMode="auto">
          <a:xfrm flipH="1" flipV="1">
            <a:off x="8439150" y="5494338"/>
            <a:ext cx="34925" cy="206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5" name="Line 403"/>
          <p:cNvSpPr>
            <a:spLocks noChangeShapeType="1"/>
          </p:cNvSpPr>
          <p:nvPr/>
        </p:nvSpPr>
        <p:spPr bwMode="auto">
          <a:xfrm>
            <a:off x="8189913" y="5619750"/>
            <a:ext cx="44450" cy="254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6" name="Line 404"/>
          <p:cNvSpPr>
            <a:spLocks noChangeShapeType="1"/>
          </p:cNvSpPr>
          <p:nvPr/>
        </p:nvSpPr>
        <p:spPr bwMode="auto">
          <a:xfrm>
            <a:off x="8048625" y="5518150"/>
            <a:ext cx="20638" cy="349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7" name="Freeform 405"/>
          <p:cNvSpPr>
            <a:spLocks/>
          </p:cNvSpPr>
          <p:nvPr/>
        </p:nvSpPr>
        <p:spPr bwMode="auto">
          <a:xfrm>
            <a:off x="8061325" y="5553075"/>
            <a:ext cx="7938" cy="31750"/>
          </a:xfrm>
          <a:custGeom>
            <a:avLst/>
            <a:gdLst/>
            <a:ahLst/>
            <a:cxnLst>
              <a:cxn ang="0">
                <a:pos x="0" y="115"/>
              </a:cxn>
              <a:cxn ang="0">
                <a:pos x="31" y="54"/>
              </a:cxn>
              <a:cxn ang="0">
                <a:pos x="27" y="0"/>
              </a:cxn>
            </a:cxnLst>
            <a:rect l="0" t="0" r="r" b="b"/>
            <a:pathLst>
              <a:path w="31" h="115">
                <a:moveTo>
                  <a:pt x="0" y="115"/>
                </a:moveTo>
                <a:lnTo>
                  <a:pt x="31" y="54"/>
                </a:lnTo>
                <a:lnTo>
                  <a:pt x="27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8" name="Line 406"/>
          <p:cNvSpPr>
            <a:spLocks noChangeShapeType="1"/>
          </p:cNvSpPr>
          <p:nvPr/>
        </p:nvSpPr>
        <p:spPr bwMode="auto">
          <a:xfrm>
            <a:off x="8048625" y="5470525"/>
            <a:ext cx="17463" cy="793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09" name="Line 407"/>
          <p:cNvSpPr>
            <a:spLocks noChangeShapeType="1"/>
          </p:cNvSpPr>
          <p:nvPr/>
        </p:nvSpPr>
        <p:spPr bwMode="auto">
          <a:xfrm flipH="1">
            <a:off x="8089900" y="5462588"/>
            <a:ext cx="20638" cy="333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0" name="Freeform 408"/>
          <p:cNvSpPr>
            <a:spLocks/>
          </p:cNvSpPr>
          <p:nvPr/>
        </p:nvSpPr>
        <p:spPr bwMode="auto">
          <a:xfrm>
            <a:off x="8083550" y="5446713"/>
            <a:ext cx="12700" cy="49212"/>
          </a:xfrm>
          <a:custGeom>
            <a:avLst/>
            <a:gdLst/>
            <a:ahLst/>
            <a:cxnLst>
              <a:cxn ang="0">
                <a:pos x="20" y="185"/>
              </a:cxn>
              <a:cxn ang="0">
                <a:pos x="48" y="79"/>
              </a:cxn>
              <a:cxn ang="0">
                <a:pos x="0" y="0"/>
              </a:cxn>
            </a:cxnLst>
            <a:rect l="0" t="0" r="r" b="b"/>
            <a:pathLst>
              <a:path w="48" h="185">
                <a:moveTo>
                  <a:pt x="20" y="185"/>
                </a:moveTo>
                <a:lnTo>
                  <a:pt x="48" y="79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1" name="Line 409"/>
          <p:cNvSpPr>
            <a:spLocks noChangeShapeType="1"/>
          </p:cNvSpPr>
          <p:nvPr/>
        </p:nvSpPr>
        <p:spPr bwMode="auto">
          <a:xfrm>
            <a:off x="8083550" y="5446713"/>
            <a:ext cx="26988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2" name="Freeform 410"/>
          <p:cNvSpPr>
            <a:spLocks/>
          </p:cNvSpPr>
          <p:nvPr/>
        </p:nvSpPr>
        <p:spPr bwMode="auto">
          <a:xfrm>
            <a:off x="8283575" y="5295900"/>
            <a:ext cx="147638" cy="176213"/>
          </a:xfrm>
          <a:custGeom>
            <a:avLst/>
            <a:gdLst/>
            <a:ahLst/>
            <a:cxnLst>
              <a:cxn ang="0">
                <a:pos x="556" y="0"/>
              </a:cxn>
              <a:cxn ang="0">
                <a:pos x="512" y="88"/>
              </a:cxn>
              <a:cxn ang="0">
                <a:pos x="470" y="162"/>
              </a:cxn>
              <a:cxn ang="0">
                <a:pos x="387" y="290"/>
              </a:cxn>
              <a:cxn ang="0">
                <a:pos x="199" y="510"/>
              </a:cxn>
              <a:cxn ang="0">
                <a:pos x="0" y="668"/>
              </a:cxn>
            </a:cxnLst>
            <a:rect l="0" t="0" r="r" b="b"/>
            <a:pathLst>
              <a:path w="556" h="668">
                <a:moveTo>
                  <a:pt x="556" y="0"/>
                </a:moveTo>
                <a:lnTo>
                  <a:pt x="512" y="88"/>
                </a:lnTo>
                <a:lnTo>
                  <a:pt x="470" y="162"/>
                </a:lnTo>
                <a:lnTo>
                  <a:pt x="387" y="290"/>
                </a:lnTo>
                <a:lnTo>
                  <a:pt x="199" y="510"/>
                </a:lnTo>
                <a:lnTo>
                  <a:pt x="0" y="668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3" name="Freeform 411"/>
          <p:cNvSpPr>
            <a:spLocks/>
          </p:cNvSpPr>
          <p:nvPr/>
        </p:nvSpPr>
        <p:spPr bwMode="auto">
          <a:xfrm>
            <a:off x="8248650" y="5472113"/>
            <a:ext cx="34925" cy="1587"/>
          </a:xfrm>
          <a:custGeom>
            <a:avLst/>
            <a:gdLst/>
            <a:ahLst/>
            <a:cxnLst>
              <a:cxn ang="0">
                <a:pos x="136" y="0"/>
              </a:cxn>
              <a:cxn ang="0">
                <a:pos x="113" y="1"/>
              </a:cxn>
              <a:cxn ang="0">
                <a:pos x="0" y="3"/>
              </a:cxn>
            </a:cxnLst>
            <a:rect l="0" t="0" r="r" b="b"/>
            <a:pathLst>
              <a:path w="136" h="3">
                <a:moveTo>
                  <a:pt x="136" y="0"/>
                </a:moveTo>
                <a:lnTo>
                  <a:pt x="113" y="1"/>
                </a:lnTo>
                <a:lnTo>
                  <a:pt x="0" y="3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4" name="Line 412"/>
          <p:cNvSpPr>
            <a:spLocks noChangeShapeType="1"/>
          </p:cNvSpPr>
          <p:nvPr/>
        </p:nvSpPr>
        <p:spPr bwMode="auto">
          <a:xfrm flipH="1" flipV="1">
            <a:off x="8426450" y="5259388"/>
            <a:ext cx="4763" cy="3651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5" name="Freeform 413"/>
          <p:cNvSpPr>
            <a:spLocks/>
          </p:cNvSpPr>
          <p:nvPr/>
        </p:nvSpPr>
        <p:spPr bwMode="auto">
          <a:xfrm>
            <a:off x="7427913" y="5287963"/>
            <a:ext cx="331787" cy="33337"/>
          </a:xfrm>
          <a:custGeom>
            <a:avLst/>
            <a:gdLst/>
            <a:ahLst/>
            <a:cxnLst>
              <a:cxn ang="0">
                <a:pos x="0" y="49"/>
              </a:cxn>
              <a:cxn ang="0">
                <a:pos x="335" y="7"/>
              </a:cxn>
              <a:cxn ang="0">
                <a:pos x="522" y="0"/>
              </a:cxn>
              <a:cxn ang="0">
                <a:pos x="750" y="14"/>
              </a:cxn>
              <a:cxn ang="0">
                <a:pos x="970" y="48"/>
              </a:cxn>
              <a:cxn ang="0">
                <a:pos x="1056" y="68"/>
              </a:cxn>
              <a:cxn ang="0">
                <a:pos x="1096" y="79"/>
              </a:cxn>
              <a:cxn ang="0">
                <a:pos x="1254" y="131"/>
              </a:cxn>
            </a:cxnLst>
            <a:rect l="0" t="0" r="r" b="b"/>
            <a:pathLst>
              <a:path w="1254" h="131">
                <a:moveTo>
                  <a:pt x="0" y="49"/>
                </a:moveTo>
                <a:lnTo>
                  <a:pt x="335" y="7"/>
                </a:lnTo>
                <a:lnTo>
                  <a:pt x="522" y="0"/>
                </a:lnTo>
                <a:lnTo>
                  <a:pt x="750" y="14"/>
                </a:lnTo>
                <a:lnTo>
                  <a:pt x="970" y="48"/>
                </a:lnTo>
                <a:lnTo>
                  <a:pt x="1056" y="68"/>
                </a:lnTo>
                <a:lnTo>
                  <a:pt x="1096" y="79"/>
                </a:lnTo>
                <a:lnTo>
                  <a:pt x="1254" y="131"/>
                </a:lnTo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6" name="Line 414"/>
          <p:cNvSpPr>
            <a:spLocks noChangeShapeType="1"/>
          </p:cNvSpPr>
          <p:nvPr/>
        </p:nvSpPr>
        <p:spPr bwMode="auto">
          <a:xfrm flipV="1">
            <a:off x="7138988" y="4816475"/>
            <a:ext cx="23812" cy="968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7" name="Line 415"/>
          <p:cNvSpPr>
            <a:spLocks noChangeShapeType="1"/>
          </p:cNvSpPr>
          <p:nvPr/>
        </p:nvSpPr>
        <p:spPr bwMode="auto">
          <a:xfrm flipV="1">
            <a:off x="8050213" y="5368925"/>
            <a:ext cx="25400" cy="1016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8" name="Line 416"/>
          <p:cNvSpPr>
            <a:spLocks noChangeShapeType="1"/>
          </p:cNvSpPr>
          <p:nvPr/>
        </p:nvSpPr>
        <p:spPr bwMode="auto">
          <a:xfrm flipV="1">
            <a:off x="7793038" y="5214938"/>
            <a:ext cx="25400" cy="10160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19" name="Freeform 417"/>
          <p:cNvSpPr>
            <a:spLocks/>
          </p:cNvSpPr>
          <p:nvPr/>
        </p:nvSpPr>
        <p:spPr bwMode="auto">
          <a:xfrm>
            <a:off x="7685088" y="5441950"/>
            <a:ext cx="331787" cy="33338"/>
          </a:xfrm>
          <a:custGeom>
            <a:avLst/>
            <a:gdLst/>
            <a:ahLst/>
            <a:cxnLst>
              <a:cxn ang="0">
                <a:pos x="0" y="49"/>
              </a:cxn>
              <a:cxn ang="0">
                <a:pos x="335" y="6"/>
              </a:cxn>
              <a:cxn ang="0">
                <a:pos x="522" y="0"/>
              </a:cxn>
              <a:cxn ang="0">
                <a:pos x="750" y="13"/>
              </a:cxn>
              <a:cxn ang="0">
                <a:pos x="970" y="48"/>
              </a:cxn>
              <a:cxn ang="0">
                <a:pos x="1055" y="68"/>
              </a:cxn>
              <a:cxn ang="0">
                <a:pos x="1096" y="78"/>
              </a:cxn>
              <a:cxn ang="0">
                <a:pos x="1255" y="130"/>
              </a:cxn>
            </a:cxnLst>
            <a:rect l="0" t="0" r="r" b="b"/>
            <a:pathLst>
              <a:path w="1255" h="130">
                <a:moveTo>
                  <a:pt x="0" y="49"/>
                </a:moveTo>
                <a:lnTo>
                  <a:pt x="335" y="6"/>
                </a:lnTo>
                <a:lnTo>
                  <a:pt x="522" y="0"/>
                </a:lnTo>
                <a:lnTo>
                  <a:pt x="750" y="13"/>
                </a:lnTo>
                <a:lnTo>
                  <a:pt x="970" y="48"/>
                </a:lnTo>
                <a:lnTo>
                  <a:pt x="1055" y="68"/>
                </a:lnTo>
                <a:lnTo>
                  <a:pt x="1096" y="78"/>
                </a:lnTo>
                <a:lnTo>
                  <a:pt x="1255" y="130"/>
                </a:lnTo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0" name="Line 418"/>
          <p:cNvSpPr>
            <a:spLocks noChangeShapeType="1"/>
          </p:cNvSpPr>
          <p:nvPr/>
        </p:nvSpPr>
        <p:spPr bwMode="auto">
          <a:xfrm flipH="1" flipV="1">
            <a:off x="7759700" y="5321300"/>
            <a:ext cx="257175" cy="153988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1" name="Line 419"/>
          <p:cNvSpPr>
            <a:spLocks noChangeShapeType="1"/>
          </p:cNvSpPr>
          <p:nvPr/>
        </p:nvSpPr>
        <p:spPr bwMode="auto">
          <a:xfrm flipH="1" flipV="1">
            <a:off x="7793038" y="5316538"/>
            <a:ext cx="30162" cy="17462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2" name="Line 420"/>
          <p:cNvSpPr>
            <a:spLocks noChangeShapeType="1"/>
          </p:cNvSpPr>
          <p:nvPr/>
        </p:nvSpPr>
        <p:spPr bwMode="auto">
          <a:xfrm flipH="1">
            <a:off x="8016875" y="5470525"/>
            <a:ext cx="33338" cy="4763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3" name="Line 421"/>
          <p:cNvSpPr>
            <a:spLocks noChangeShapeType="1"/>
          </p:cNvSpPr>
          <p:nvPr/>
        </p:nvSpPr>
        <p:spPr bwMode="auto">
          <a:xfrm flipH="1">
            <a:off x="7927975" y="5403850"/>
            <a:ext cx="30163" cy="4763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4" name="Line 422"/>
          <p:cNvSpPr>
            <a:spLocks noChangeShapeType="1"/>
          </p:cNvSpPr>
          <p:nvPr/>
        </p:nvSpPr>
        <p:spPr bwMode="auto">
          <a:xfrm flipH="1">
            <a:off x="7883525" y="5376863"/>
            <a:ext cx="31750" cy="635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5" name="Freeform 423"/>
          <p:cNvSpPr>
            <a:spLocks/>
          </p:cNvSpPr>
          <p:nvPr/>
        </p:nvSpPr>
        <p:spPr bwMode="auto">
          <a:xfrm>
            <a:off x="7912100" y="5399088"/>
            <a:ext cx="30163" cy="7937"/>
          </a:xfrm>
          <a:custGeom>
            <a:avLst/>
            <a:gdLst/>
            <a:ahLst/>
            <a:cxnLst>
              <a:cxn ang="0">
                <a:pos x="120" y="28"/>
              </a:cxn>
              <a:cxn ang="0">
                <a:pos x="60" y="24"/>
              </a:cxn>
              <a:cxn ang="0">
                <a:pos x="0" y="0"/>
              </a:cxn>
            </a:cxnLst>
            <a:rect l="0" t="0" r="r" b="b"/>
            <a:pathLst>
              <a:path w="120" h="28">
                <a:moveTo>
                  <a:pt x="120" y="28"/>
                </a:moveTo>
                <a:lnTo>
                  <a:pt x="60" y="24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6" name="Freeform 424"/>
          <p:cNvSpPr>
            <a:spLocks/>
          </p:cNvSpPr>
          <p:nvPr/>
        </p:nvSpPr>
        <p:spPr bwMode="auto">
          <a:xfrm>
            <a:off x="7893050" y="5380038"/>
            <a:ext cx="7938" cy="12700"/>
          </a:xfrm>
          <a:custGeom>
            <a:avLst/>
            <a:gdLst/>
            <a:ahLst/>
            <a:cxnLst>
              <a:cxn ang="0">
                <a:pos x="27" y="47"/>
              </a:cxn>
              <a:cxn ang="0">
                <a:pos x="0" y="18"/>
              </a:cxn>
              <a:cxn ang="0">
                <a:pos x="23" y="0"/>
              </a:cxn>
            </a:cxnLst>
            <a:rect l="0" t="0" r="r" b="b"/>
            <a:pathLst>
              <a:path w="27" h="47">
                <a:moveTo>
                  <a:pt x="27" y="47"/>
                </a:moveTo>
                <a:lnTo>
                  <a:pt x="0" y="18"/>
                </a:lnTo>
                <a:lnTo>
                  <a:pt x="23" y="0"/>
                </a:lnTo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7" name="Line 425"/>
          <p:cNvSpPr>
            <a:spLocks noChangeShapeType="1"/>
          </p:cNvSpPr>
          <p:nvPr/>
        </p:nvSpPr>
        <p:spPr bwMode="auto">
          <a:xfrm flipH="1" flipV="1">
            <a:off x="7958138" y="5403850"/>
            <a:ext cx="60325" cy="34925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8" name="Freeform 426"/>
          <p:cNvSpPr>
            <a:spLocks/>
          </p:cNvSpPr>
          <p:nvPr/>
        </p:nvSpPr>
        <p:spPr bwMode="auto">
          <a:xfrm>
            <a:off x="8012113" y="5438775"/>
            <a:ext cx="6350" cy="12700"/>
          </a:xfrm>
          <a:custGeom>
            <a:avLst/>
            <a:gdLst/>
            <a:ahLst/>
            <a:cxnLst>
              <a:cxn ang="0">
                <a:pos x="22" y="0"/>
              </a:cxn>
              <a:cxn ang="0">
                <a:pos x="0" y="17"/>
              </a:cxn>
              <a:cxn ang="0">
                <a:pos x="26" y="46"/>
              </a:cxn>
            </a:cxnLst>
            <a:rect l="0" t="0" r="r" b="b"/>
            <a:pathLst>
              <a:path w="26" h="46">
                <a:moveTo>
                  <a:pt x="22" y="0"/>
                </a:moveTo>
                <a:lnTo>
                  <a:pt x="0" y="17"/>
                </a:lnTo>
                <a:lnTo>
                  <a:pt x="26" y="46"/>
                </a:lnTo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29" name="Line 427"/>
          <p:cNvSpPr>
            <a:spLocks noChangeShapeType="1"/>
          </p:cNvSpPr>
          <p:nvPr/>
        </p:nvSpPr>
        <p:spPr bwMode="auto">
          <a:xfrm flipH="1" flipV="1">
            <a:off x="8018463" y="5451475"/>
            <a:ext cx="31750" cy="1905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0" name="Line 428"/>
          <p:cNvSpPr>
            <a:spLocks noChangeShapeType="1"/>
          </p:cNvSpPr>
          <p:nvPr/>
        </p:nvSpPr>
        <p:spPr bwMode="auto">
          <a:xfrm flipH="1" flipV="1">
            <a:off x="7854950" y="5341938"/>
            <a:ext cx="60325" cy="34925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1" name="Freeform 429"/>
          <p:cNvSpPr>
            <a:spLocks/>
          </p:cNvSpPr>
          <p:nvPr/>
        </p:nvSpPr>
        <p:spPr bwMode="auto">
          <a:xfrm>
            <a:off x="7823200" y="5334000"/>
            <a:ext cx="31750" cy="7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" y="24"/>
              </a:cxn>
              <a:cxn ang="0">
                <a:pos x="121" y="28"/>
              </a:cxn>
            </a:cxnLst>
            <a:rect l="0" t="0" r="r" b="b"/>
            <a:pathLst>
              <a:path w="121" h="28">
                <a:moveTo>
                  <a:pt x="0" y="0"/>
                </a:moveTo>
                <a:lnTo>
                  <a:pt x="61" y="24"/>
                </a:lnTo>
                <a:lnTo>
                  <a:pt x="121" y="28"/>
                </a:lnTo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2" name="Line 430"/>
          <p:cNvSpPr>
            <a:spLocks noChangeShapeType="1"/>
          </p:cNvSpPr>
          <p:nvPr/>
        </p:nvSpPr>
        <p:spPr bwMode="auto">
          <a:xfrm flipH="1" flipV="1">
            <a:off x="8013700" y="5475288"/>
            <a:ext cx="6350" cy="1587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3" name="Line 431"/>
          <p:cNvSpPr>
            <a:spLocks noChangeShapeType="1"/>
          </p:cNvSpPr>
          <p:nvPr/>
        </p:nvSpPr>
        <p:spPr bwMode="auto">
          <a:xfrm flipH="1" flipV="1">
            <a:off x="7883525" y="5383213"/>
            <a:ext cx="44450" cy="2540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4" name="Line 432"/>
          <p:cNvSpPr>
            <a:spLocks noChangeShapeType="1"/>
          </p:cNvSpPr>
          <p:nvPr/>
        </p:nvSpPr>
        <p:spPr bwMode="auto">
          <a:xfrm flipV="1">
            <a:off x="7759700" y="5316538"/>
            <a:ext cx="33338" cy="4762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5" name="Line 433"/>
          <p:cNvSpPr>
            <a:spLocks noChangeShapeType="1"/>
          </p:cNvSpPr>
          <p:nvPr/>
        </p:nvSpPr>
        <p:spPr bwMode="auto">
          <a:xfrm flipH="1" flipV="1">
            <a:off x="7756525" y="5321300"/>
            <a:ext cx="6350" cy="1588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6" name="Line 434"/>
          <p:cNvSpPr>
            <a:spLocks noChangeShapeType="1"/>
          </p:cNvSpPr>
          <p:nvPr/>
        </p:nvSpPr>
        <p:spPr bwMode="auto">
          <a:xfrm flipV="1">
            <a:off x="7004050" y="4838700"/>
            <a:ext cx="30163" cy="47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7" name="Line 435"/>
          <p:cNvSpPr>
            <a:spLocks noChangeShapeType="1"/>
          </p:cNvSpPr>
          <p:nvPr/>
        </p:nvSpPr>
        <p:spPr bwMode="auto">
          <a:xfrm flipV="1">
            <a:off x="6959600" y="4811713"/>
            <a:ext cx="31750" cy="63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8" name="Freeform 436"/>
          <p:cNvSpPr>
            <a:spLocks/>
          </p:cNvSpPr>
          <p:nvPr/>
        </p:nvSpPr>
        <p:spPr bwMode="auto">
          <a:xfrm>
            <a:off x="7088188" y="4873625"/>
            <a:ext cx="6350" cy="12700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0" y="18"/>
              </a:cxn>
              <a:cxn ang="0">
                <a:pos x="27" y="48"/>
              </a:cxn>
            </a:cxnLst>
            <a:rect l="0" t="0" r="r" b="b"/>
            <a:pathLst>
              <a:path w="27" h="48">
                <a:moveTo>
                  <a:pt x="24" y="0"/>
                </a:moveTo>
                <a:lnTo>
                  <a:pt x="0" y="18"/>
                </a:lnTo>
                <a:lnTo>
                  <a:pt x="27" y="48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39" name="Line 437"/>
          <p:cNvSpPr>
            <a:spLocks noChangeShapeType="1"/>
          </p:cNvSpPr>
          <p:nvPr/>
        </p:nvSpPr>
        <p:spPr bwMode="auto">
          <a:xfrm flipH="1" flipV="1">
            <a:off x="7034213" y="4838700"/>
            <a:ext cx="60325" cy="349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0" name="Line 438"/>
          <p:cNvSpPr>
            <a:spLocks noChangeShapeType="1"/>
          </p:cNvSpPr>
          <p:nvPr/>
        </p:nvSpPr>
        <p:spPr bwMode="auto">
          <a:xfrm flipH="1">
            <a:off x="7104063" y="4913313"/>
            <a:ext cx="34925" cy="47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1" name="Line 439"/>
          <p:cNvSpPr>
            <a:spLocks noChangeShapeType="1"/>
          </p:cNvSpPr>
          <p:nvPr/>
        </p:nvSpPr>
        <p:spPr bwMode="auto">
          <a:xfrm>
            <a:off x="7100888" y="4918075"/>
            <a:ext cx="7937" cy="15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2" name="Line 440"/>
          <p:cNvSpPr>
            <a:spLocks noChangeShapeType="1"/>
          </p:cNvSpPr>
          <p:nvPr/>
        </p:nvSpPr>
        <p:spPr bwMode="auto">
          <a:xfrm flipH="1" flipV="1">
            <a:off x="7094538" y="4886325"/>
            <a:ext cx="44450" cy="269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3" name="Line 441"/>
          <p:cNvSpPr>
            <a:spLocks noChangeShapeType="1"/>
          </p:cNvSpPr>
          <p:nvPr/>
        </p:nvSpPr>
        <p:spPr bwMode="auto">
          <a:xfrm>
            <a:off x="6959600" y="4818063"/>
            <a:ext cx="44450" cy="254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4" name="Freeform 442"/>
          <p:cNvSpPr>
            <a:spLocks/>
          </p:cNvSpPr>
          <p:nvPr/>
        </p:nvSpPr>
        <p:spPr bwMode="auto">
          <a:xfrm>
            <a:off x="6986588" y="4833938"/>
            <a:ext cx="31750" cy="6350"/>
          </a:xfrm>
          <a:custGeom>
            <a:avLst/>
            <a:gdLst/>
            <a:ahLst/>
            <a:cxnLst>
              <a:cxn ang="0">
                <a:pos x="119" y="26"/>
              </a:cxn>
              <a:cxn ang="0">
                <a:pos x="61" y="23"/>
              </a:cxn>
              <a:cxn ang="0">
                <a:pos x="0" y="0"/>
              </a:cxn>
            </a:cxnLst>
            <a:rect l="0" t="0" r="r" b="b"/>
            <a:pathLst>
              <a:path w="119" h="26">
                <a:moveTo>
                  <a:pt x="119" y="26"/>
                </a:moveTo>
                <a:lnTo>
                  <a:pt x="61" y="23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5" name="Freeform 443"/>
          <p:cNvSpPr>
            <a:spLocks/>
          </p:cNvSpPr>
          <p:nvPr/>
        </p:nvSpPr>
        <p:spPr bwMode="auto">
          <a:xfrm>
            <a:off x="6969125" y="4814888"/>
            <a:ext cx="7938" cy="12700"/>
          </a:xfrm>
          <a:custGeom>
            <a:avLst/>
            <a:gdLst/>
            <a:ahLst/>
            <a:cxnLst>
              <a:cxn ang="0">
                <a:pos x="27" y="47"/>
              </a:cxn>
              <a:cxn ang="0">
                <a:pos x="0" y="17"/>
              </a:cxn>
              <a:cxn ang="0">
                <a:pos x="23" y="0"/>
              </a:cxn>
            </a:cxnLst>
            <a:rect l="0" t="0" r="r" b="b"/>
            <a:pathLst>
              <a:path w="27" h="47">
                <a:moveTo>
                  <a:pt x="27" y="47"/>
                </a:moveTo>
                <a:lnTo>
                  <a:pt x="0" y="17"/>
                </a:lnTo>
                <a:lnTo>
                  <a:pt x="23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6" name="Line 444"/>
          <p:cNvSpPr>
            <a:spLocks noChangeShapeType="1"/>
          </p:cNvSpPr>
          <p:nvPr/>
        </p:nvSpPr>
        <p:spPr bwMode="auto">
          <a:xfrm flipV="1">
            <a:off x="7324725" y="5300663"/>
            <a:ext cx="103188" cy="119062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7" name="Line 445"/>
          <p:cNvSpPr>
            <a:spLocks noChangeShapeType="1"/>
          </p:cNvSpPr>
          <p:nvPr/>
        </p:nvSpPr>
        <p:spPr bwMode="auto">
          <a:xfrm flipV="1">
            <a:off x="7581900" y="5454650"/>
            <a:ext cx="103188" cy="119063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8" name="Line 446"/>
          <p:cNvSpPr>
            <a:spLocks noChangeShapeType="1"/>
          </p:cNvSpPr>
          <p:nvPr/>
        </p:nvSpPr>
        <p:spPr bwMode="auto">
          <a:xfrm flipH="1">
            <a:off x="7554913" y="5432425"/>
            <a:ext cx="90487" cy="106363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49" name="Line 447"/>
          <p:cNvSpPr>
            <a:spLocks noChangeShapeType="1"/>
          </p:cNvSpPr>
          <p:nvPr/>
        </p:nvSpPr>
        <p:spPr bwMode="auto">
          <a:xfrm flipH="1">
            <a:off x="7373938" y="5322888"/>
            <a:ext cx="92075" cy="10795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0" name="Line 448"/>
          <p:cNvSpPr>
            <a:spLocks noChangeShapeType="1"/>
          </p:cNvSpPr>
          <p:nvPr/>
        </p:nvSpPr>
        <p:spPr bwMode="auto">
          <a:xfrm>
            <a:off x="7216775" y="5454650"/>
            <a:ext cx="212725" cy="128588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1" name="Line 449"/>
          <p:cNvSpPr>
            <a:spLocks noChangeShapeType="1"/>
          </p:cNvSpPr>
          <p:nvPr/>
        </p:nvSpPr>
        <p:spPr bwMode="auto">
          <a:xfrm flipH="1" flipV="1">
            <a:off x="7324725" y="5419725"/>
            <a:ext cx="55563" cy="33338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2" name="Freeform 450"/>
          <p:cNvSpPr>
            <a:spLocks/>
          </p:cNvSpPr>
          <p:nvPr/>
        </p:nvSpPr>
        <p:spPr bwMode="auto">
          <a:xfrm>
            <a:off x="7359650" y="5486400"/>
            <a:ext cx="76200" cy="38100"/>
          </a:xfrm>
          <a:custGeom>
            <a:avLst/>
            <a:gdLst/>
            <a:ahLst/>
            <a:cxnLst>
              <a:cxn ang="0">
                <a:pos x="293" y="148"/>
              </a:cxn>
              <a:cxn ang="0">
                <a:pos x="174" y="141"/>
              </a:cxn>
              <a:cxn ang="0">
                <a:pos x="53" y="95"/>
              </a:cxn>
              <a:cxn ang="0">
                <a:pos x="0" y="36"/>
              </a:cxn>
              <a:cxn ang="0">
                <a:pos x="46" y="0"/>
              </a:cxn>
            </a:cxnLst>
            <a:rect l="0" t="0" r="r" b="b"/>
            <a:pathLst>
              <a:path w="293" h="148">
                <a:moveTo>
                  <a:pt x="293" y="148"/>
                </a:moveTo>
                <a:lnTo>
                  <a:pt x="174" y="141"/>
                </a:lnTo>
                <a:lnTo>
                  <a:pt x="53" y="95"/>
                </a:lnTo>
                <a:lnTo>
                  <a:pt x="0" y="36"/>
                </a:lnTo>
                <a:lnTo>
                  <a:pt x="46" y="0"/>
                </a:lnTo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3" name="Line 451"/>
          <p:cNvSpPr>
            <a:spLocks noChangeShapeType="1"/>
          </p:cNvSpPr>
          <p:nvPr/>
        </p:nvSpPr>
        <p:spPr bwMode="auto">
          <a:xfrm flipH="1">
            <a:off x="7435850" y="5521325"/>
            <a:ext cx="25400" cy="3175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4" name="Line 452"/>
          <p:cNvSpPr>
            <a:spLocks noChangeShapeType="1"/>
          </p:cNvSpPr>
          <p:nvPr/>
        </p:nvSpPr>
        <p:spPr bwMode="auto">
          <a:xfrm flipV="1">
            <a:off x="7483475" y="5573713"/>
            <a:ext cx="98425" cy="17462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5" name="Line 453"/>
          <p:cNvSpPr>
            <a:spLocks noChangeShapeType="1"/>
          </p:cNvSpPr>
          <p:nvPr/>
        </p:nvSpPr>
        <p:spPr bwMode="auto">
          <a:xfrm flipV="1">
            <a:off x="7391400" y="5468938"/>
            <a:ext cx="22225" cy="87312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6" name="Line 454"/>
          <p:cNvSpPr>
            <a:spLocks noChangeShapeType="1"/>
          </p:cNvSpPr>
          <p:nvPr/>
        </p:nvSpPr>
        <p:spPr bwMode="auto">
          <a:xfrm flipV="1">
            <a:off x="7358063" y="5497513"/>
            <a:ext cx="90487" cy="15875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7" name="Freeform 455"/>
          <p:cNvSpPr>
            <a:spLocks/>
          </p:cNvSpPr>
          <p:nvPr/>
        </p:nvSpPr>
        <p:spPr bwMode="auto">
          <a:xfrm>
            <a:off x="7305675" y="5461000"/>
            <a:ext cx="195263" cy="88900"/>
          </a:xfrm>
          <a:custGeom>
            <a:avLst/>
            <a:gdLst/>
            <a:ahLst/>
            <a:cxnLst>
              <a:cxn ang="0">
                <a:pos x="648" y="333"/>
              </a:cxn>
              <a:cxn ang="0">
                <a:pos x="480" y="333"/>
              </a:cxn>
              <a:cxn ang="0">
                <a:pos x="282" y="289"/>
              </a:cxn>
              <a:cxn ang="0">
                <a:pos x="109" y="211"/>
              </a:cxn>
              <a:cxn ang="0">
                <a:pos x="5" y="122"/>
              </a:cxn>
              <a:cxn ang="0">
                <a:pos x="0" y="44"/>
              </a:cxn>
              <a:cxn ang="0">
                <a:pos x="93" y="0"/>
              </a:cxn>
              <a:cxn ang="0">
                <a:pos x="261" y="0"/>
              </a:cxn>
              <a:cxn ang="0">
                <a:pos x="458" y="44"/>
              </a:cxn>
              <a:cxn ang="0">
                <a:pos x="632" y="121"/>
              </a:cxn>
              <a:cxn ang="0">
                <a:pos x="735" y="211"/>
              </a:cxn>
              <a:cxn ang="0">
                <a:pos x="741" y="288"/>
              </a:cxn>
              <a:cxn ang="0">
                <a:pos x="648" y="333"/>
              </a:cxn>
            </a:cxnLst>
            <a:rect l="0" t="0" r="r" b="b"/>
            <a:pathLst>
              <a:path w="741" h="333">
                <a:moveTo>
                  <a:pt x="648" y="333"/>
                </a:moveTo>
                <a:lnTo>
                  <a:pt x="480" y="333"/>
                </a:lnTo>
                <a:lnTo>
                  <a:pt x="282" y="289"/>
                </a:lnTo>
                <a:lnTo>
                  <a:pt x="109" y="211"/>
                </a:lnTo>
                <a:lnTo>
                  <a:pt x="5" y="122"/>
                </a:lnTo>
                <a:lnTo>
                  <a:pt x="0" y="44"/>
                </a:lnTo>
                <a:lnTo>
                  <a:pt x="93" y="0"/>
                </a:lnTo>
                <a:lnTo>
                  <a:pt x="261" y="0"/>
                </a:lnTo>
                <a:lnTo>
                  <a:pt x="458" y="44"/>
                </a:lnTo>
                <a:lnTo>
                  <a:pt x="632" y="121"/>
                </a:lnTo>
                <a:lnTo>
                  <a:pt x="735" y="211"/>
                </a:lnTo>
                <a:lnTo>
                  <a:pt x="741" y="288"/>
                </a:lnTo>
                <a:lnTo>
                  <a:pt x="648" y="333"/>
                </a:lnTo>
                <a:close/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8" name="Line 456"/>
          <p:cNvSpPr>
            <a:spLocks noChangeShapeType="1"/>
          </p:cNvSpPr>
          <p:nvPr/>
        </p:nvSpPr>
        <p:spPr bwMode="auto">
          <a:xfrm flipH="1">
            <a:off x="7370763" y="5481638"/>
            <a:ext cx="25400" cy="4762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59" name="Line 457"/>
          <p:cNvSpPr>
            <a:spLocks noChangeShapeType="1"/>
          </p:cNvSpPr>
          <p:nvPr/>
        </p:nvSpPr>
        <p:spPr bwMode="auto">
          <a:xfrm>
            <a:off x="7461250" y="5521325"/>
            <a:ext cx="66675" cy="1905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0" name="Line 458"/>
          <p:cNvSpPr>
            <a:spLocks noChangeShapeType="1"/>
          </p:cNvSpPr>
          <p:nvPr/>
        </p:nvSpPr>
        <p:spPr bwMode="auto">
          <a:xfrm>
            <a:off x="7527925" y="5540375"/>
            <a:ext cx="53975" cy="33338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1" name="Line 459"/>
          <p:cNvSpPr>
            <a:spLocks noChangeShapeType="1"/>
          </p:cNvSpPr>
          <p:nvPr/>
        </p:nvSpPr>
        <p:spPr bwMode="auto">
          <a:xfrm flipV="1">
            <a:off x="7572375" y="5562600"/>
            <a:ext cx="20638" cy="1270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2" name="Line 460"/>
          <p:cNvSpPr>
            <a:spLocks noChangeShapeType="1"/>
          </p:cNvSpPr>
          <p:nvPr/>
        </p:nvSpPr>
        <p:spPr bwMode="auto">
          <a:xfrm flipV="1">
            <a:off x="7527925" y="5538788"/>
            <a:ext cx="26988" cy="1587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3" name="Line 461"/>
          <p:cNvSpPr>
            <a:spLocks noChangeShapeType="1"/>
          </p:cNvSpPr>
          <p:nvPr/>
        </p:nvSpPr>
        <p:spPr bwMode="auto">
          <a:xfrm flipV="1">
            <a:off x="7527925" y="5518150"/>
            <a:ext cx="44450" cy="22225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4" name="Line 462"/>
          <p:cNvSpPr>
            <a:spLocks noChangeShapeType="1"/>
          </p:cNvSpPr>
          <p:nvPr/>
        </p:nvSpPr>
        <p:spPr bwMode="auto">
          <a:xfrm>
            <a:off x="7454900" y="5521325"/>
            <a:ext cx="14288" cy="1588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5" name="Line 463"/>
          <p:cNvSpPr>
            <a:spLocks noChangeShapeType="1"/>
          </p:cNvSpPr>
          <p:nvPr/>
        </p:nvSpPr>
        <p:spPr bwMode="auto">
          <a:xfrm flipV="1">
            <a:off x="7389813" y="5478463"/>
            <a:ext cx="4762" cy="4762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6" name="Line 464"/>
          <p:cNvSpPr>
            <a:spLocks noChangeShapeType="1"/>
          </p:cNvSpPr>
          <p:nvPr/>
        </p:nvSpPr>
        <p:spPr bwMode="auto">
          <a:xfrm flipH="1" flipV="1">
            <a:off x="7380288" y="5453063"/>
            <a:ext cx="15875" cy="28575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7" name="Line 465"/>
          <p:cNvSpPr>
            <a:spLocks noChangeShapeType="1"/>
          </p:cNvSpPr>
          <p:nvPr/>
        </p:nvSpPr>
        <p:spPr bwMode="auto">
          <a:xfrm flipH="1" flipV="1">
            <a:off x="7373938" y="5430838"/>
            <a:ext cx="6350" cy="22225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8" name="Line 466"/>
          <p:cNvSpPr>
            <a:spLocks noChangeShapeType="1"/>
          </p:cNvSpPr>
          <p:nvPr/>
        </p:nvSpPr>
        <p:spPr bwMode="auto">
          <a:xfrm flipV="1">
            <a:off x="7380288" y="5410200"/>
            <a:ext cx="11112" cy="42863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69" name="Line 467"/>
          <p:cNvSpPr>
            <a:spLocks noChangeShapeType="1"/>
          </p:cNvSpPr>
          <p:nvPr/>
        </p:nvSpPr>
        <p:spPr bwMode="auto">
          <a:xfrm flipV="1">
            <a:off x="7429500" y="5578475"/>
            <a:ext cx="31750" cy="4763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0" name="Line 468"/>
          <p:cNvSpPr>
            <a:spLocks noChangeShapeType="1"/>
          </p:cNvSpPr>
          <p:nvPr/>
        </p:nvSpPr>
        <p:spPr bwMode="auto">
          <a:xfrm>
            <a:off x="7426325" y="5578475"/>
            <a:ext cx="9525" cy="3175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1" name="Freeform 469"/>
          <p:cNvSpPr>
            <a:spLocks/>
          </p:cNvSpPr>
          <p:nvPr/>
        </p:nvSpPr>
        <p:spPr bwMode="auto">
          <a:xfrm>
            <a:off x="7440613" y="5581650"/>
            <a:ext cx="41275" cy="9525"/>
          </a:xfrm>
          <a:custGeom>
            <a:avLst/>
            <a:gdLst/>
            <a:ahLst/>
            <a:cxnLst>
              <a:cxn ang="0">
                <a:pos x="159" y="36"/>
              </a:cxn>
              <a:cxn ang="0">
                <a:pos x="79" y="5"/>
              </a:cxn>
              <a:cxn ang="0">
                <a:pos x="0" y="0"/>
              </a:cxn>
            </a:cxnLst>
            <a:rect l="0" t="0" r="r" b="b"/>
            <a:pathLst>
              <a:path w="159" h="36">
                <a:moveTo>
                  <a:pt x="159" y="36"/>
                </a:moveTo>
                <a:lnTo>
                  <a:pt x="79" y="5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2" name="Line 470"/>
          <p:cNvSpPr>
            <a:spLocks noChangeShapeType="1"/>
          </p:cNvSpPr>
          <p:nvPr/>
        </p:nvSpPr>
        <p:spPr bwMode="auto">
          <a:xfrm flipH="1" flipV="1">
            <a:off x="7461250" y="5578475"/>
            <a:ext cx="22225" cy="1270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3" name="Line 471"/>
          <p:cNvSpPr>
            <a:spLocks noChangeShapeType="1"/>
          </p:cNvSpPr>
          <p:nvPr/>
        </p:nvSpPr>
        <p:spPr bwMode="auto">
          <a:xfrm flipH="1" flipV="1">
            <a:off x="7354888" y="5476875"/>
            <a:ext cx="96837" cy="5715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4" name="Line 472"/>
          <p:cNvSpPr>
            <a:spLocks noChangeShapeType="1"/>
          </p:cNvSpPr>
          <p:nvPr/>
        </p:nvSpPr>
        <p:spPr bwMode="auto">
          <a:xfrm flipV="1">
            <a:off x="7226300" y="5419725"/>
            <a:ext cx="98425" cy="17463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5" name="Line 473"/>
          <p:cNvSpPr>
            <a:spLocks noChangeShapeType="1"/>
          </p:cNvSpPr>
          <p:nvPr/>
        </p:nvSpPr>
        <p:spPr bwMode="auto">
          <a:xfrm flipV="1">
            <a:off x="7315200" y="5407025"/>
            <a:ext cx="20638" cy="14288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6" name="Line 474"/>
          <p:cNvSpPr>
            <a:spLocks noChangeShapeType="1"/>
          </p:cNvSpPr>
          <p:nvPr/>
        </p:nvSpPr>
        <p:spPr bwMode="auto">
          <a:xfrm flipV="1">
            <a:off x="7216775" y="5449888"/>
            <a:ext cx="30163" cy="4762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7" name="Line 475"/>
          <p:cNvSpPr>
            <a:spLocks noChangeShapeType="1"/>
          </p:cNvSpPr>
          <p:nvPr/>
        </p:nvSpPr>
        <p:spPr bwMode="auto">
          <a:xfrm>
            <a:off x="7213600" y="5449888"/>
            <a:ext cx="9525" cy="4762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8" name="Line 476"/>
          <p:cNvSpPr>
            <a:spLocks noChangeShapeType="1"/>
          </p:cNvSpPr>
          <p:nvPr/>
        </p:nvSpPr>
        <p:spPr bwMode="auto">
          <a:xfrm flipH="1" flipV="1">
            <a:off x="7226300" y="5437188"/>
            <a:ext cx="20638" cy="1270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79" name="Line 477"/>
          <p:cNvSpPr>
            <a:spLocks noChangeShapeType="1"/>
          </p:cNvSpPr>
          <p:nvPr/>
        </p:nvSpPr>
        <p:spPr bwMode="auto">
          <a:xfrm flipH="1" flipV="1">
            <a:off x="7427913" y="5300663"/>
            <a:ext cx="38100" cy="22225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0" name="Line 478"/>
          <p:cNvSpPr>
            <a:spLocks noChangeShapeType="1"/>
          </p:cNvSpPr>
          <p:nvPr/>
        </p:nvSpPr>
        <p:spPr bwMode="auto">
          <a:xfrm flipH="1" flipV="1">
            <a:off x="7466013" y="5322888"/>
            <a:ext cx="179387" cy="109537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1" name="Line 479"/>
          <p:cNvSpPr>
            <a:spLocks noChangeShapeType="1"/>
          </p:cNvSpPr>
          <p:nvPr/>
        </p:nvSpPr>
        <p:spPr bwMode="auto">
          <a:xfrm>
            <a:off x="7508875" y="5316538"/>
            <a:ext cx="180975" cy="10795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2" name="Line 480"/>
          <p:cNvSpPr>
            <a:spLocks noChangeShapeType="1"/>
          </p:cNvSpPr>
          <p:nvPr/>
        </p:nvSpPr>
        <p:spPr bwMode="auto">
          <a:xfrm>
            <a:off x="7672388" y="5414963"/>
            <a:ext cx="1587" cy="1270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3" name="Line 481"/>
          <p:cNvSpPr>
            <a:spLocks noChangeShapeType="1"/>
          </p:cNvSpPr>
          <p:nvPr/>
        </p:nvSpPr>
        <p:spPr bwMode="auto">
          <a:xfrm flipV="1">
            <a:off x="7645400" y="5424488"/>
            <a:ext cx="44450" cy="635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4" name="Line 482"/>
          <p:cNvSpPr>
            <a:spLocks noChangeShapeType="1"/>
          </p:cNvSpPr>
          <p:nvPr/>
        </p:nvSpPr>
        <p:spPr bwMode="auto">
          <a:xfrm flipH="1" flipV="1">
            <a:off x="7645400" y="5432425"/>
            <a:ext cx="39688" cy="22225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5" name="Line 483"/>
          <p:cNvSpPr>
            <a:spLocks noChangeShapeType="1"/>
          </p:cNvSpPr>
          <p:nvPr/>
        </p:nvSpPr>
        <p:spPr bwMode="auto">
          <a:xfrm flipH="1" flipV="1">
            <a:off x="7491413" y="5318125"/>
            <a:ext cx="33337" cy="7938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6" name="Line 484"/>
          <p:cNvSpPr>
            <a:spLocks noChangeShapeType="1"/>
          </p:cNvSpPr>
          <p:nvPr/>
        </p:nvSpPr>
        <p:spPr bwMode="auto">
          <a:xfrm flipV="1">
            <a:off x="7466013" y="5316538"/>
            <a:ext cx="42862" cy="635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7" name="Freeform 485"/>
          <p:cNvSpPr>
            <a:spLocks/>
          </p:cNvSpPr>
          <p:nvPr/>
        </p:nvSpPr>
        <p:spPr bwMode="auto">
          <a:xfrm>
            <a:off x="6386513" y="4932363"/>
            <a:ext cx="77787" cy="38100"/>
          </a:xfrm>
          <a:custGeom>
            <a:avLst/>
            <a:gdLst/>
            <a:ahLst/>
            <a:cxnLst>
              <a:cxn ang="0">
                <a:pos x="293" y="147"/>
              </a:cxn>
              <a:cxn ang="0">
                <a:pos x="174" y="139"/>
              </a:cxn>
              <a:cxn ang="0">
                <a:pos x="53" y="94"/>
              </a:cxn>
              <a:cxn ang="0">
                <a:pos x="0" y="35"/>
              </a:cxn>
              <a:cxn ang="0">
                <a:pos x="46" y="0"/>
              </a:cxn>
            </a:cxnLst>
            <a:rect l="0" t="0" r="r" b="b"/>
            <a:pathLst>
              <a:path w="293" h="147">
                <a:moveTo>
                  <a:pt x="293" y="147"/>
                </a:moveTo>
                <a:lnTo>
                  <a:pt x="174" y="139"/>
                </a:lnTo>
                <a:lnTo>
                  <a:pt x="53" y="94"/>
                </a:lnTo>
                <a:lnTo>
                  <a:pt x="0" y="35"/>
                </a:lnTo>
                <a:lnTo>
                  <a:pt x="46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8" name="Line 486"/>
          <p:cNvSpPr>
            <a:spLocks noChangeShapeType="1"/>
          </p:cNvSpPr>
          <p:nvPr/>
        </p:nvSpPr>
        <p:spPr bwMode="auto">
          <a:xfrm>
            <a:off x="6489700" y="4967288"/>
            <a:ext cx="65088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89" name="Line 487"/>
          <p:cNvSpPr>
            <a:spLocks noChangeShapeType="1"/>
          </p:cNvSpPr>
          <p:nvPr/>
        </p:nvSpPr>
        <p:spPr bwMode="auto">
          <a:xfrm flipV="1">
            <a:off x="6554788" y="4964113"/>
            <a:ext cx="46037" cy="222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0" name="Line 488"/>
          <p:cNvSpPr>
            <a:spLocks noChangeShapeType="1"/>
          </p:cNvSpPr>
          <p:nvPr/>
        </p:nvSpPr>
        <p:spPr bwMode="auto">
          <a:xfrm flipH="1">
            <a:off x="6610350" y="5014913"/>
            <a:ext cx="20638" cy="12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1" name="Line 489"/>
          <p:cNvSpPr>
            <a:spLocks noChangeShapeType="1"/>
          </p:cNvSpPr>
          <p:nvPr/>
        </p:nvSpPr>
        <p:spPr bwMode="auto">
          <a:xfrm flipV="1">
            <a:off x="6554788" y="4984750"/>
            <a:ext cx="26987" cy="15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2" name="Line 490"/>
          <p:cNvSpPr>
            <a:spLocks noChangeShapeType="1"/>
          </p:cNvSpPr>
          <p:nvPr/>
        </p:nvSpPr>
        <p:spPr bwMode="auto">
          <a:xfrm flipH="1" flipV="1">
            <a:off x="6554788" y="4986338"/>
            <a:ext cx="66675" cy="396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3" name="Line 491"/>
          <p:cNvSpPr>
            <a:spLocks noChangeShapeType="1"/>
          </p:cNvSpPr>
          <p:nvPr/>
        </p:nvSpPr>
        <p:spPr bwMode="auto">
          <a:xfrm flipH="1">
            <a:off x="6464300" y="4967288"/>
            <a:ext cx="25400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4" name="Line 492"/>
          <p:cNvSpPr>
            <a:spLocks noChangeShapeType="1"/>
          </p:cNvSpPr>
          <p:nvPr/>
        </p:nvSpPr>
        <p:spPr bwMode="auto">
          <a:xfrm flipH="1">
            <a:off x="6399213" y="4927600"/>
            <a:ext cx="23812" cy="47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5" name="Line 493"/>
          <p:cNvSpPr>
            <a:spLocks noChangeShapeType="1"/>
          </p:cNvSpPr>
          <p:nvPr/>
        </p:nvSpPr>
        <p:spPr bwMode="auto">
          <a:xfrm>
            <a:off x="6480175" y="4968875"/>
            <a:ext cx="20638" cy="15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6" name="Line 494"/>
          <p:cNvSpPr>
            <a:spLocks noChangeShapeType="1"/>
          </p:cNvSpPr>
          <p:nvPr/>
        </p:nvSpPr>
        <p:spPr bwMode="auto">
          <a:xfrm flipV="1">
            <a:off x="6415088" y="4922838"/>
            <a:ext cx="6350" cy="63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7" name="Line 495"/>
          <p:cNvSpPr>
            <a:spLocks noChangeShapeType="1"/>
          </p:cNvSpPr>
          <p:nvPr/>
        </p:nvSpPr>
        <p:spPr bwMode="auto">
          <a:xfrm flipH="1" flipV="1">
            <a:off x="6408738" y="4899025"/>
            <a:ext cx="14287" cy="285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8" name="Line 496"/>
          <p:cNvSpPr>
            <a:spLocks noChangeShapeType="1"/>
          </p:cNvSpPr>
          <p:nvPr/>
        </p:nvSpPr>
        <p:spPr bwMode="auto">
          <a:xfrm flipH="1" flipV="1">
            <a:off x="6375400" y="4918075"/>
            <a:ext cx="107950" cy="635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499" name="Freeform 497"/>
          <p:cNvSpPr>
            <a:spLocks/>
          </p:cNvSpPr>
          <p:nvPr/>
        </p:nvSpPr>
        <p:spPr bwMode="auto">
          <a:xfrm>
            <a:off x="8054975" y="5349875"/>
            <a:ext cx="19050" cy="14288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53" y="0"/>
              </a:cxn>
              <a:cxn ang="0">
                <a:pos x="77" y="51"/>
              </a:cxn>
            </a:cxnLst>
            <a:rect l="0" t="0" r="r" b="b"/>
            <a:pathLst>
              <a:path w="77" h="51">
                <a:moveTo>
                  <a:pt x="0" y="3"/>
                </a:moveTo>
                <a:lnTo>
                  <a:pt x="53" y="0"/>
                </a:lnTo>
                <a:lnTo>
                  <a:pt x="77" y="51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0" name="Line 498"/>
          <p:cNvSpPr>
            <a:spLocks noChangeShapeType="1"/>
          </p:cNvSpPr>
          <p:nvPr/>
        </p:nvSpPr>
        <p:spPr bwMode="auto">
          <a:xfrm>
            <a:off x="8074025" y="5340350"/>
            <a:ext cx="1588" cy="285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1" name="Line 499"/>
          <p:cNvSpPr>
            <a:spLocks noChangeShapeType="1"/>
          </p:cNvSpPr>
          <p:nvPr/>
        </p:nvSpPr>
        <p:spPr bwMode="auto">
          <a:xfrm flipH="1">
            <a:off x="8074025" y="5365750"/>
            <a:ext cx="1588" cy="79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2" name="Line 500"/>
          <p:cNvSpPr>
            <a:spLocks noChangeShapeType="1"/>
          </p:cNvSpPr>
          <p:nvPr/>
        </p:nvSpPr>
        <p:spPr bwMode="auto">
          <a:xfrm>
            <a:off x="7848600" y="5213350"/>
            <a:ext cx="50800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3" name="Line 501"/>
          <p:cNvSpPr>
            <a:spLocks noChangeShapeType="1"/>
          </p:cNvSpPr>
          <p:nvPr/>
        </p:nvSpPr>
        <p:spPr bwMode="auto">
          <a:xfrm>
            <a:off x="7929563" y="5262563"/>
            <a:ext cx="50800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4" name="Freeform 502"/>
          <p:cNvSpPr>
            <a:spLocks/>
          </p:cNvSpPr>
          <p:nvPr/>
        </p:nvSpPr>
        <p:spPr bwMode="auto">
          <a:xfrm>
            <a:off x="7797800" y="5195888"/>
            <a:ext cx="20638" cy="14287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54" y="0"/>
              </a:cxn>
              <a:cxn ang="0">
                <a:pos x="78" y="51"/>
              </a:cxn>
            </a:cxnLst>
            <a:rect l="0" t="0" r="r" b="b"/>
            <a:pathLst>
              <a:path w="78" h="51">
                <a:moveTo>
                  <a:pt x="0" y="2"/>
                </a:moveTo>
                <a:lnTo>
                  <a:pt x="54" y="0"/>
                </a:lnTo>
                <a:lnTo>
                  <a:pt x="78" y="51"/>
                </a:lnTo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5" name="Line 503"/>
          <p:cNvSpPr>
            <a:spLocks noChangeShapeType="1"/>
          </p:cNvSpPr>
          <p:nvPr/>
        </p:nvSpPr>
        <p:spPr bwMode="auto">
          <a:xfrm>
            <a:off x="7816850" y="5184775"/>
            <a:ext cx="1588" cy="30163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6" name="Line 504"/>
          <p:cNvSpPr>
            <a:spLocks noChangeShapeType="1"/>
          </p:cNvSpPr>
          <p:nvPr/>
        </p:nvSpPr>
        <p:spPr bwMode="auto">
          <a:xfrm>
            <a:off x="7656513" y="5081588"/>
            <a:ext cx="1587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7" name="Line 505"/>
          <p:cNvSpPr>
            <a:spLocks noChangeShapeType="1"/>
          </p:cNvSpPr>
          <p:nvPr/>
        </p:nvSpPr>
        <p:spPr bwMode="auto">
          <a:xfrm>
            <a:off x="7573963" y="5032375"/>
            <a:ext cx="1587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8" name="Line 506"/>
          <p:cNvSpPr>
            <a:spLocks noChangeShapeType="1"/>
          </p:cNvSpPr>
          <p:nvPr/>
        </p:nvSpPr>
        <p:spPr bwMode="auto">
          <a:xfrm flipH="1">
            <a:off x="7816850" y="5211763"/>
            <a:ext cx="1588" cy="7937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09" name="Freeform 507"/>
          <p:cNvSpPr>
            <a:spLocks/>
          </p:cNvSpPr>
          <p:nvPr/>
        </p:nvSpPr>
        <p:spPr bwMode="auto">
          <a:xfrm>
            <a:off x="7635875" y="5086350"/>
            <a:ext cx="41275" cy="25400"/>
          </a:xfrm>
          <a:custGeom>
            <a:avLst/>
            <a:gdLst/>
            <a:ahLst/>
            <a:cxnLst>
              <a:cxn ang="0">
                <a:pos x="132" y="13"/>
              </a:cxn>
              <a:cxn ang="0">
                <a:pos x="77" y="0"/>
              </a:cxn>
              <a:cxn ang="0">
                <a:pos x="23" y="13"/>
              </a:cxn>
              <a:cxn ang="0">
                <a:pos x="0" y="46"/>
              </a:cxn>
              <a:cxn ang="0">
                <a:pos x="23" y="79"/>
              </a:cxn>
              <a:cxn ang="0">
                <a:pos x="77" y="92"/>
              </a:cxn>
              <a:cxn ang="0">
                <a:pos x="132" y="79"/>
              </a:cxn>
              <a:cxn ang="0">
                <a:pos x="154" y="46"/>
              </a:cxn>
              <a:cxn ang="0">
                <a:pos x="132" y="13"/>
              </a:cxn>
            </a:cxnLst>
            <a:rect l="0" t="0" r="r" b="b"/>
            <a:pathLst>
              <a:path w="154" h="92">
                <a:moveTo>
                  <a:pt x="132" y="13"/>
                </a:moveTo>
                <a:lnTo>
                  <a:pt x="77" y="0"/>
                </a:lnTo>
                <a:lnTo>
                  <a:pt x="23" y="13"/>
                </a:lnTo>
                <a:lnTo>
                  <a:pt x="0" y="46"/>
                </a:lnTo>
                <a:lnTo>
                  <a:pt x="23" y="79"/>
                </a:lnTo>
                <a:lnTo>
                  <a:pt x="77" y="92"/>
                </a:lnTo>
                <a:lnTo>
                  <a:pt x="132" y="79"/>
                </a:lnTo>
                <a:lnTo>
                  <a:pt x="154" y="46"/>
                </a:lnTo>
                <a:lnTo>
                  <a:pt x="132" y="13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0" name="Freeform 508"/>
          <p:cNvSpPr>
            <a:spLocks/>
          </p:cNvSpPr>
          <p:nvPr/>
        </p:nvSpPr>
        <p:spPr bwMode="auto">
          <a:xfrm>
            <a:off x="7554913" y="5037138"/>
            <a:ext cx="39687" cy="25400"/>
          </a:xfrm>
          <a:custGeom>
            <a:avLst/>
            <a:gdLst/>
            <a:ahLst/>
            <a:cxnLst>
              <a:cxn ang="0">
                <a:pos x="132" y="14"/>
              </a:cxn>
              <a:cxn ang="0">
                <a:pos x="77" y="0"/>
              </a:cxn>
              <a:cxn ang="0">
                <a:pos x="24" y="14"/>
              </a:cxn>
              <a:cxn ang="0">
                <a:pos x="0" y="46"/>
              </a:cxn>
              <a:cxn ang="0">
                <a:pos x="24" y="79"/>
              </a:cxn>
              <a:cxn ang="0">
                <a:pos x="77" y="93"/>
              </a:cxn>
              <a:cxn ang="0">
                <a:pos x="132" y="79"/>
              </a:cxn>
              <a:cxn ang="0">
                <a:pos x="154" y="46"/>
              </a:cxn>
              <a:cxn ang="0">
                <a:pos x="132" y="14"/>
              </a:cxn>
            </a:cxnLst>
            <a:rect l="0" t="0" r="r" b="b"/>
            <a:pathLst>
              <a:path w="154" h="93">
                <a:moveTo>
                  <a:pt x="132" y="14"/>
                </a:moveTo>
                <a:lnTo>
                  <a:pt x="77" y="0"/>
                </a:lnTo>
                <a:lnTo>
                  <a:pt x="24" y="14"/>
                </a:lnTo>
                <a:lnTo>
                  <a:pt x="0" y="46"/>
                </a:lnTo>
                <a:lnTo>
                  <a:pt x="24" y="79"/>
                </a:lnTo>
                <a:lnTo>
                  <a:pt x="77" y="93"/>
                </a:lnTo>
                <a:lnTo>
                  <a:pt x="132" y="79"/>
                </a:lnTo>
                <a:lnTo>
                  <a:pt x="154" y="46"/>
                </a:lnTo>
                <a:lnTo>
                  <a:pt x="132" y="14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1" name="Line 509"/>
          <p:cNvSpPr>
            <a:spLocks noChangeShapeType="1"/>
          </p:cNvSpPr>
          <p:nvPr/>
        </p:nvSpPr>
        <p:spPr bwMode="auto">
          <a:xfrm flipH="1">
            <a:off x="7631113" y="5083175"/>
            <a:ext cx="50800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2" name="Line 510"/>
          <p:cNvSpPr>
            <a:spLocks noChangeShapeType="1"/>
          </p:cNvSpPr>
          <p:nvPr/>
        </p:nvSpPr>
        <p:spPr bwMode="auto">
          <a:xfrm>
            <a:off x="7631113" y="5083175"/>
            <a:ext cx="50800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3" name="Line 511"/>
          <p:cNvSpPr>
            <a:spLocks noChangeShapeType="1"/>
          </p:cNvSpPr>
          <p:nvPr/>
        </p:nvSpPr>
        <p:spPr bwMode="auto">
          <a:xfrm flipV="1">
            <a:off x="7548563" y="5033963"/>
            <a:ext cx="52387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4" name="Line 512"/>
          <p:cNvSpPr>
            <a:spLocks noChangeShapeType="1"/>
          </p:cNvSpPr>
          <p:nvPr/>
        </p:nvSpPr>
        <p:spPr bwMode="auto">
          <a:xfrm flipH="1" flipV="1">
            <a:off x="7548563" y="5033963"/>
            <a:ext cx="52387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5" name="Line 513"/>
          <p:cNvSpPr>
            <a:spLocks noChangeShapeType="1"/>
          </p:cNvSpPr>
          <p:nvPr/>
        </p:nvSpPr>
        <p:spPr bwMode="auto">
          <a:xfrm flipH="1">
            <a:off x="7159625" y="4803775"/>
            <a:ext cx="3175" cy="269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6" name="Line 514"/>
          <p:cNvSpPr>
            <a:spLocks noChangeShapeType="1"/>
          </p:cNvSpPr>
          <p:nvPr/>
        </p:nvSpPr>
        <p:spPr bwMode="auto">
          <a:xfrm>
            <a:off x="7161213" y="4791075"/>
            <a:ext cx="1587" cy="254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7" name="Line 515"/>
          <p:cNvSpPr>
            <a:spLocks noChangeShapeType="1"/>
          </p:cNvSpPr>
          <p:nvPr/>
        </p:nvSpPr>
        <p:spPr bwMode="auto">
          <a:xfrm flipH="1" flipV="1">
            <a:off x="7161213" y="4791075"/>
            <a:ext cx="55562" cy="333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8" name="Line 516"/>
          <p:cNvSpPr>
            <a:spLocks noChangeShapeType="1"/>
          </p:cNvSpPr>
          <p:nvPr/>
        </p:nvSpPr>
        <p:spPr bwMode="auto">
          <a:xfrm>
            <a:off x="7199313" y="4814888"/>
            <a:ext cx="1587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19" name="Line 517"/>
          <p:cNvSpPr>
            <a:spLocks noChangeShapeType="1"/>
          </p:cNvSpPr>
          <p:nvPr/>
        </p:nvSpPr>
        <p:spPr bwMode="auto">
          <a:xfrm flipH="1">
            <a:off x="6245225" y="4625975"/>
            <a:ext cx="30163" cy="1873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0" name="Line 518"/>
          <p:cNvSpPr>
            <a:spLocks noChangeShapeType="1"/>
          </p:cNvSpPr>
          <p:nvPr/>
        </p:nvSpPr>
        <p:spPr bwMode="auto">
          <a:xfrm flipH="1">
            <a:off x="6256338" y="4621213"/>
            <a:ext cx="30162" cy="1873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1" name="Line 519"/>
          <p:cNvSpPr>
            <a:spLocks noChangeShapeType="1"/>
          </p:cNvSpPr>
          <p:nvPr/>
        </p:nvSpPr>
        <p:spPr bwMode="auto">
          <a:xfrm>
            <a:off x="6132513" y="4408488"/>
            <a:ext cx="58737" cy="3619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2" name="Line 520"/>
          <p:cNvSpPr>
            <a:spLocks noChangeShapeType="1"/>
          </p:cNvSpPr>
          <p:nvPr/>
        </p:nvSpPr>
        <p:spPr bwMode="auto">
          <a:xfrm>
            <a:off x="6122988" y="4411663"/>
            <a:ext cx="57150" cy="3619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3" name="Line 521"/>
          <p:cNvSpPr>
            <a:spLocks noChangeShapeType="1"/>
          </p:cNvSpPr>
          <p:nvPr/>
        </p:nvSpPr>
        <p:spPr bwMode="auto">
          <a:xfrm flipV="1">
            <a:off x="6194425" y="4403725"/>
            <a:ext cx="236538" cy="3302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4" name="Line 522"/>
          <p:cNvSpPr>
            <a:spLocks noChangeShapeType="1"/>
          </p:cNvSpPr>
          <p:nvPr/>
        </p:nvSpPr>
        <p:spPr bwMode="auto">
          <a:xfrm flipV="1">
            <a:off x="6359525" y="4546600"/>
            <a:ext cx="309563" cy="2873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5" name="Line 523"/>
          <p:cNvSpPr>
            <a:spLocks noChangeShapeType="1"/>
          </p:cNvSpPr>
          <p:nvPr/>
        </p:nvSpPr>
        <p:spPr bwMode="auto">
          <a:xfrm flipH="1" flipV="1">
            <a:off x="6565900" y="4643438"/>
            <a:ext cx="49213" cy="2047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6" name="Line 524"/>
          <p:cNvSpPr>
            <a:spLocks noChangeShapeType="1"/>
          </p:cNvSpPr>
          <p:nvPr/>
        </p:nvSpPr>
        <p:spPr bwMode="auto">
          <a:xfrm flipH="1">
            <a:off x="6407150" y="4643438"/>
            <a:ext cx="158750" cy="1793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7" name="Line 525"/>
          <p:cNvSpPr>
            <a:spLocks noChangeShapeType="1"/>
          </p:cNvSpPr>
          <p:nvPr/>
        </p:nvSpPr>
        <p:spPr bwMode="auto">
          <a:xfrm flipH="1">
            <a:off x="6213475" y="4527550"/>
            <a:ext cx="158750" cy="1793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8" name="Line 526"/>
          <p:cNvSpPr>
            <a:spLocks noChangeShapeType="1"/>
          </p:cNvSpPr>
          <p:nvPr/>
        </p:nvSpPr>
        <p:spPr bwMode="auto">
          <a:xfrm>
            <a:off x="6096000" y="4651375"/>
            <a:ext cx="98425" cy="82550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29" name="Line 527"/>
          <p:cNvSpPr>
            <a:spLocks noChangeShapeType="1"/>
          </p:cNvSpPr>
          <p:nvPr/>
        </p:nvSpPr>
        <p:spPr bwMode="auto">
          <a:xfrm>
            <a:off x="6283325" y="4764088"/>
            <a:ext cx="76200" cy="698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0" name="Freeform 528"/>
          <p:cNvSpPr>
            <a:spLocks/>
          </p:cNvSpPr>
          <p:nvPr/>
        </p:nvSpPr>
        <p:spPr bwMode="auto">
          <a:xfrm>
            <a:off x="6219825" y="4681538"/>
            <a:ext cx="23813" cy="82550"/>
          </a:xfrm>
          <a:custGeom>
            <a:avLst/>
            <a:gdLst/>
            <a:ahLst/>
            <a:cxnLst>
              <a:cxn ang="0">
                <a:pos x="50" y="0"/>
              </a:cxn>
              <a:cxn ang="0">
                <a:pos x="0" y="176"/>
              </a:cxn>
              <a:cxn ang="0">
                <a:pos x="89" y="311"/>
              </a:cxn>
            </a:cxnLst>
            <a:rect l="0" t="0" r="r" b="b"/>
            <a:pathLst>
              <a:path w="89" h="311">
                <a:moveTo>
                  <a:pt x="50" y="0"/>
                </a:moveTo>
                <a:lnTo>
                  <a:pt x="0" y="176"/>
                </a:lnTo>
                <a:lnTo>
                  <a:pt x="89" y="311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1" name="Freeform 529"/>
          <p:cNvSpPr>
            <a:spLocks/>
          </p:cNvSpPr>
          <p:nvPr/>
        </p:nvSpPr>
        <p:spPr bwMode="auto">
          <a:xfrm>
            <a:off x="6311900" y="4787900"/>
            <a:ext cx="98425" cy="23813"/>
          </a:xfrm>
          <a:custGeom>
            <a:avLst/>
            <a:gdLst/>
            <a:ahLst/>
            <a:cxnLst>
              <a:cxn ang="0">
                <a:pos x="0" y="66"/>
              </a:cxn>
              <a:cxn ang="0">
                <a:pos x="183" y="94"/>
              </a:cxn>
              <a:cxn ang="0">
                <a:pos x="368" y="0"/>
              </a:cxn>
            </a:cxnLst>
            <a:rect l="0" t="0" r="r" b="b"/>
            <a:pathLst>
              <a:path w="368" h="94">
                <a:moveTo>
                  <a:pt x="0" y="66"/>
                </a:moveTo>
                <a:lnTo>
                  <a:pt x="183" y="94"/>
                </a:lnTo>
                <a:lnTo>
                  <a:pt x="368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2" name="Freeform 530"/>
          <p:cNvSpPr>
            <a:spLocks/>
          </p:cNvSpPr>
          <p:nvPr/>
        </p:nvSpPr>
        <p:spPr bwMode="auto">
          <a:xfrm>
            <a:off x="6159500" y="4678363"/>
            <a:ext cx="74613" cy="3175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38" y="120"/>
              </a:cxn>
              <a:cxn ang="0">
                <a:pos x="286" y="0"/>
              </a:cxn>
            </a:cxnLst>
            <a:rect l="0" t="0" r="r" b="b"/>
            <a:pathLst>
              <a:path w="286" h="120">
                <a:moveTo>
                  <a:pt x="0" y="96"/>
                </a:moveTo>
                <a:lnTo>
                  <a:pt x="138" y="120"/>
                </a:lnTo>
                <a:lnTo>
                  <a:pt x="286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3" name="Freeform 531"/>
          <p:cNvSpPr>
            <a:spLocks/>
          </p:cNvSpPr>
          <p:nvPr/>
        </p:nvSpPr>
        <p:spPr bwMode="auto">
          <a:xfrm>
            <a:off x="6332538" y="4784725"/>
            <a:ext cx="79375" cy="28575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130" y="106"/>
              </a:cxn>
              <a:cxn ang="0">
                <a:pos x="301" y="0"/>
              </a:cxn>
            </a:cxnLst>
            <a:rect l="0" t="0" r="r" b="b"/>
            <a:pathLst>
              <a:path w="301" h="106">
                <a:moveTo>
                  <a:pt x="0" y="87"/>
                </a:moveTo>
                <a:lnTo>
                  <a:pt x="130" y="106"/>
                </a:lnTo>
                <a:lnTo>
                  <a:pt x="301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4" name="Freeform 532"/>
          <p:cNvSpPr>
            <a:spLocks/>
          </p:cNvSpPr>
          <p:nvPr/>
        </p:nvSpPr>
        <p:spPr bwMode="auto">
          <a:xfrm>
            <a:off x="6310313" y="4803775"/>
            <a:ext cx="30162" cy="14288"/>
          </a:xfrm>
          <a:custGeom>
            <a:avLst/>
            <a:gdLst/>
            <a:ahLst/>
            <a:cxnLst>
              <a:cxn ang="0">
                <a:pos x="86" y="18"/>
              </a:cxn>
              <a:cxn ang="0">
                <a:pos x="113" y="51"/>
              </a:cxn>
              <a:cxn ang="0">
                <a:pos x="82" y="45"/>
              </a:cxn>
              <a:cxn ang="0">
                <a:pos x="0" y="0"/>
              </a:cxn>
            </a:cxnLst>
            <a:rect l="0" t="0" r="r" b="b"/>
            <a:pathLst>
              <a:path w="113" h="51">
                <a:moveTo>
                  <a:pt x="86" y="18"/>
                </a:moveTo>
                <a:lnTo>
                  <a:pt x="113" y="51"/>
                </a:lnTo>
                <a:lnTo>
                  <a:pt x="82" y="45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5" name="Freeform 533"/>
          <p:cNvSpPr>
            <a:spLocks/>
          </p:cNvSpPr>
          <p:nvPr/>
        </p:nvSpPr>
        <p:spPr bwMode="auto">
          <a:xfrm>
            <a:off x="6159500" y="4703763"/>
            <a:ext cx="85725" cy="60325"/>
          </a:xfrm>
          <a:custGeom>
            <a:avLst/>
            <a:gdLst/>
            <a:ahLst/>
            <a:cxnLst>
              <a:cxn ang="0">
                <a:pos x="323" y="229"/>
              </a:cxn>
              <a:cxn ang="0">
                <a:pos x="209" y="155"/>
              </a:cxn>
              <a:cxn ang="0">
                <a:pos x="93" y="73"/>
              </a:cxn>
              <a:cxn ang="0">
                <a:pos x="0" y="0"/>
              </a:cxn>
            </a:cxnLst>
            <a:rect l="0" t="0" r="r" b="b"/>
            <a:pathLst>
              <a:path w="323" h="229">
                <a:moveTo>
                  <a:pt x="323" y="229"/>
                </a:moveTo>
                <a:lnTo>
                  <a:pt x="209" y="155"/>
                </a:lnTo>
                <a:lnTo>
                  <a:pt x="93" y="73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6" name="Line 534"/>
          <p:cNvSpPr>
            <a:spLocks noChangeShapeType="1"/>
          </p:cNvSpPr>
          <p:nvPr/>
        </p:nvSpPr>
        <p:spPr bwMode="auto">
          <a:xfrm flipH="1" flipV="1">
            <a:off x="6189663" y="4706938"/>
            <a:ext cx="87312" cy="777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7" name="Line 535"/>
          <p:cNvSpPr>
            <a:spLocks noChangeShapeType="1"/>
          </p:cNvSpPr>
          <p:nvPr/>
        </p:nvSpPr>
        <p:spPr bwMode="auto">
          <a:xfrm>
            <a:off x="6264275" y="4613275"/>
            <a:ext cx="7938" cy="365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8" name="Line 536"/>
          <p:cNvSpPr>
            <a:spLocks noChangeShapeType="1"/>
          </p:cNvSpPr>
          <p:nvPr/>
        </p:nvSpPr>
        <p:spPr bwMode="auto">
          <a:xfrm flipH="1" flipV="1">
            <a:off x="6273800" y="4608513"/>
            <a:ext cx="7938" cy="381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39" name="Freeform 537"/>
          <p:cNvSpPr>
            <a:spLocks/>
          </p:cNvSpPr>
          <p:nvPr/>
        </p:nvSpPr>
        <p:spPr bwMode="auto">
          <a:xfrm>
            <a:off x="6256338" y="4749800"/>
            <a:ext cx="52387" cy="19050"/>
          </a:xfrm>
          <a:custGeom>
            <a:avLst/>
            <a:gdLst/>
            <a:ahLst/>
            <a:cxnLst>
              <a:cxn ang="0">
                <a:pos x="195" y="0"/>
              </a:cxn>
              <a:cxn ang="0">
                <a:pos x="89" y="75"/>
              </a:cxn>
              <a:cxn ang="0">
                <a:pos x="0" y="61"/>
              </a:cxn>
            </a:cxnLst>
            <a:rect l="0" t="0" r="r" b="b"/>
            <a:pathLst>
              <a:path w="195" h="75">
                <a:moveTo>
                  <a:pt x="195" y="0"/>
                </a:moveTo>
                <a:lnTo>
                  <a:pt x="89" y="75"/>
                </a:lnTo>
                <a:lnTo>
                  <a:pt x="0" y="61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0" name="Line 538"/>
          <p:cNvSpPr>
            <a:spLocks noChangeShapeType="1"/>
          </p:cNvSpPr>
          <p:nvPr/>
        </p:nvSpPr>
        <p:spPr bwMode="auto">
          <a:xfrm flipV="1">
            <a:off x="6276975" y="4749800"/>
            <a:ext cx="31750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1" name="Line 539"/>
          <p:cNvSpPr>
            <a:spLocks noChangeShapeType="1"/>
          </p:cNvSpPr>
          <p:nvPr/>
        </p:nvSpPr>
        <p:spPr bwMode="auto">
          <a:xfrm flipH="1" flipV="1">
            <a:off x="6372225" y="4527550"/>
            <a:ext cx="49213" cy="2047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2" name="Freeform 540"/>
          <p:cNvSpPr>
            <a:spLocks/>
          </p:cNvSpPr>
          <p:nvPr/>
        </p:nvSpPr>
        <p:spPr bwMode="auto">
          <a:xfrm>
            <a:off x="6394450" y="4737100"/>
            <a:ext cx="20638" cy="19050"/>
          </a:xfrm>
          <a:custGeom>
            <a:avLst/>
            <a:gdLst/>
            <a:ahLst/>
            <a:cxnLst>
              <a:cxn ang="0">
                <a:pos x="78" y="0"/>
              </a:cxn>
              <a:cxn ang="0">
                <a:pos x="44" y="28"/>
              </a:cxn>
              <a:cxn ang="0">
                <a:pos x="0" y="73"/>
              </a:cxn>
            </a:cxnLst>
            <a:rect l="0" t="0" r="r" b="b"/>
            <a:pathLst>
              <a:path w="78" h="73">
                <a:moveTo>
                  <a:pt x="78" y="0"/>
                </a:moveTo>
                <a:lnTo>
                  <a:pt x="44" y="28"/>
                </a:lnTo>
                <a:lnTo>
                  <a:pt x="0" y="73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3" name="Line 541"/>
          <p:cNvSpPr>
            <a:spLocks noChangeShapeType="1"/>
          </p:cNvSpPr>
          <p:nvPr/>
        </p:nvSpPr>
        <p:spPr bwMode="auto">
          <a:xfrm>
            <a:off x="6437313" y="4949825"/>
            <a:ext cx="82550" cy="79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4" name="Freeform 542"/>
          <p:cNvSpPr>
            <a:spLocks/>
          </p:cNvSpPr>
          <p:nvPr/>
        </p:nvSpPr>
        <p:spPr bwMode="auto">
          <a:xfrm>
            <a:off x="6626225" y="4864100"/>
            <a:ext cx="6350" cy="31750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21" y="61"/>
              </a:cxn>
              <a:cxn ang="0">
                <a:pos x="0" y="120"/>
              </a:cxn>
            </a:cxnLst>
            <a:rect l="0" t="0" r="r" b="b"/>
            <a:pathLst>
              <a:path w="21" h="120">
                <a:moveTo>
                  <a:pt x="1" y="0"/>
                </a:moveTo>
                <a:lnTo>
                  <a:pt x="21" y="61"/>
                </a:lnTo>
                <a:lnTo>
                  <a:pt x="0" y="12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5" name="Line 543"/>
          <p:cNvSpPr>
            <a:spLocks noChangeShapeType="1"/>
          </p:cNvSpPr>
          <p:nvPr/>
        </p:nvSpPr>
        <p:spPr bwMode="auto">
          <a:xfrm flipV="1">
            <a:off x="6519863" y="4848225"/>
            <a:ext cx="95250" cy="1095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6" name="Line 544"/>
          <p:cNvSpPr>
            <a:spLocks noChangeShapeType="1"/>
          </p:cNvSpPr>
          <p:nvPr/>
        </p:nvSpPr>
        <p:spPr bwMode="auto">
          <a:xfrm flipH="1">
            <a:off x="6559550" y="4879975"/>
            <a:ext cx="79375" cy="904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7" name="Line 545"/>
          <p:cNvSpPr>
            <a:spLocks noChangeShapeType="1"/>
          </p:cNvSpPr>
          <p:nvPr/>
        </p:nvSpPr>
        <p:spPr bwMode="auto">
          <a:xfrm flipV="1">
            <a:off x="6326188" y="4732338"/>
            <a:ext cx="95250" cy="1095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8" name="Line 546"/>
          <p:cNvSpPr>
            <a:spLocks noChangeShapeType="1"/>
          </p:cNvSpPr>
          <p:nvPr/>
        </p:nvSpPr>
        <p:spPr bwMode="auto">
          <a:xfrm flipH="1">
            <a:off x="6327775" y="4740275"/>
            <a:ext cx="79375" cy="920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49" name="Line 547"/>
          <p:cNvSpPr>
            <a:spLocks noChangeShapeType="1"/>
          </p:cNvSpPr>
          <p:nvPr/>
        </p:nvSpPr>
        <p:spPr bwMode="auto">
          <a:xfrm>
            <a:off x="6243638" y="4833938"/>
            <a:ext cx="82550" cy="79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0" name="Line 548"/>
          <p:cNvSpPr>
            <a:spLocks noChangeShapeType="1"/>
          </p:cNvSpPr>
          <p:nvPr/>
        </p:nvSpPr>
        <p:spPr bwMode="auto">
          <a:xfrm flipH="1">
            <a:off x="6316663" y="4838700"/>
            <a:ext cx="9525" cy="15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1" name="Line 549"/>
          <p:cNvSpPr>
            <a:spLocks noChangeShapeType="1"/>
          </p:cNvSpPr>
          <p:nvPr/>
        </p:nvSpPr>
        <p:spPr bwMode="auto">
          <a:xfrm flipH="1" flipV="1">
            <a:off x="6510338" y="4956175"/>
            <a:ext cx="23812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2" name="Line 550"/>
          <p:cNvSpPr>
            <a:spLocks noChangeShapeType="1"/>
          </p:cNvSpPr>
          <p:nvPr/>
        </p:nvSpPr>
        <p:spPr bwMode="auto">
          <a:xfrm>
            <a:off x="6519863" y="4957763"/>
            <a:ext cx="39687" cy="127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3" name="Line 551"/>
          <p:cNvSpPr>
            <a:spLocks noChangeShapeType="1"/>
          </p:cNvSpPr>
          <p:nvPr/>
        </p:nvSpPr>
        <p:spPr bwMode="auto">
          <a:xfrm flipH="1">
            <a:off x="6546850" y="4960938"/>
            <a:ext cx="22225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4" name="Line 552"/>
          <p:cNvSpPr>
            <a:spLocks noChangeShapeType="1"/>
          </p:cNvSpPr>
          <p:nvPr/>
        </p:nvSpPr>
        <p:spPr bwMode="auto">
          <a:xfrm flipV="1">
            <a:off x="6326188" y="4832350"/>
            <a:ext cx="1587" cy="9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5" name="Line 553"/>
          <p:cNvSpPr>
            <a:spLocks noChangeShapeType="1"/>
          </p:cNvSpPr>
          <p:nvPr/>
        </p:nvSpPr>
        <p:spPr bwMode="auto">
          <a:xfrm flipH="1">
            <a:off x="6327775" y="4821238"/>
            <a:ext cx="9525" cy="142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6" name="Line 554"/>
          <p:cNvSpPr>
            <a:spLocks noChangeShapeType="1"/>
          </p:cNvSpPr>
          <p:nvPr/>
        </p:nvSpPr>
        <p:spPr bwMode="auto">
          <a:xfrm flipH="1" flipV="1">
            <a:off x="6251575" y="4699000"/>
            <a:ext cx="25400" cy="555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7" name="Line 555"/>
          <p:cNvSpPr>
            <a:spLocks noChangeShapeType="1"/>
          </p:cNvSpPr>
          <p:nvPr/>
        </p:nvSpPr>
        <p:spPr bwMode="auto">
          <a:xfrm flipH="1">
            <a:off x="6251575" y="4630738"/>
            <a:ext cx="58738" cy="682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8" name="Line 556"/>
          <p:cNvSpPr>
            <a:spLocks noChangeShapeType="1"/>
          </p:cNvSpPr>
          <p:nvPr/>
        </p:nvSpPr>
        <p:spPr bwMode="auto">
          <a:xfrm flipH="1" flipV="1">
            <a:off x="6286500" y="4719638"/>
            <a:ext cx="25400" cy="555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59" name="Line 557"/>
          <p:cNvSpPr>
            <a:spLocks noChangeShapeType="1"/>
          </p:cNvSpPr>
          <p:nvPr/>
        </p:nvSpPr>
        <p:spPr bwMode="auto">
          <a:xfrm flipH="1">
            <a:off x="6286500" y="4652963"/>
            <a:ext cx="58738" cy="666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0" name="Freeform 558"/>
          <p:cNvSpPr>
            <a:spLocks/>
          </p:cNvSpPr>
          <p:nvPr/>
        </p:nvSpPr>
        <p:spPr bwMode="auto">
          <a:xfrm>
            <a:off x="6272213" y="4665663"/>
            <a:ext cx="42862" cy="53975"/>
          </a:xfrm>
          <a:custGeom>
            <a:avLst/>
            <a:gdLst/>
            <a:ahLst/>
            <a:cxnLst>
              <a:cxn ang="0">
                <a:pos x="165" y="56"/>
              </a:cxn>
              <a:cxn ang="0">
                <a:pos x="140" y="0"/>
              </a:cxn>
              <a:cxn ang="0">
                <a:pos x="82" y="6"/>
              </a:cxn>
              <a:cxn ang="0">
                <a:pos x="23" y="70"/>
              </a:cxn>
              <a:cxn ang="0">
                <a:pos x="0" y="154"/>
              </a:cxn>
              <a:cxn ang="0">
                <a:pos x="23" y="209"/>
              </a:cxn>
              <a:cxn ang="0">
                <a:pos x="82" y="203"/>
              </a:cxn>
              <a:cxn ang="0">
                <a:pos x="140" y="140"/>
              </a:cxn>
              <a:cxn ang="0">
                <a:pos x="165" y="56"/>
              </a:cxn>
            </a:cxnLst>
            <a:rect l="0" t="0" r="r" b="b"/>
            <a:pathLst>
              <a:path w="165" h="209">
                <a:moveTo>
                  <a:pt x="165" y="56"/>
                </a:moveTo>
                <a:lnTo>
                  <a:pt x="140" y="0"/>
                </a:lnTo>
                <a:lnTo>
                  <a:pt x="82" y="6"/>
                </a:lnTo>
                <a:lnTo>
                  <a:pt x="23" y="70"/>
                </a:lnTo>
                <a:lnTo>
                  <a:pt x="0" y="154"/>
                </a:lnTo>
                <a:lnTo>
                  <a:pt x="23" y="209"/>
                </a:lnTo>
                <a:lnTo>
                  <a:pt x="82" y="203"/>
                </a:lnTo>
                <a:lnTo>
                  <a:pt x="140" y="140"/>
                </a:lnTo>
                <a:lnTo>
                  <a:pt x="165" y="56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1" name="Freeform 559"/>
          <p:cNvSpPr>
            <a:spLocks/>
          </p:cNvSpPr>
          <p:nvPr/>
        </p:nvSpPr>
        <p:spPr bwMode="auto">
          <a:xfrm>
            <a:off x="6307138" y="4686300"/>
            <a:ext cx="44450" cy="55563"/>
          </a:xfrm>
          <a:custGeom>
            <a:avLst/>
            <a:gdLst/>
            <a:ahLst/>
            <a:cxnLst>
              <a:cxn ang="0">
                <a:pos x="164" y="56"/>
              </a:cxn>
              <a:cxn ang="0">
                <a:pos x="140" y="0"/>
              </a:cxn>
              <a:cxn ang="0">
                <a:pos x="82" y="7"/>
              </a:cxn>
              <a:cxn ang="0">
                <a:pos x="23" y="70"/>
              </a:cxn>
              <a:cxn ang="0">
                <a:pos x="0" y="154"/>
              </a:cxn>
              <a:cxn ang="0">
                <a:pos x="23" y="210"/>
              </a:cxn>
              <a:cxn ang="0">
                <a:pos x="82" y="203"/>
              </a:cxn>
              <a:cxn ang="0">
                <a:pos x="140" y="140"/>
              </a:cxn>
              <a:cxn ang="0">
                <a:pos x="164" y="56"/>
              </a:cxn>
            </a:cxnLst>
            <a:rect l="0" t="0" r="r" b="b"/>
            <a:pathLst>
              <a:path w="164" h="210">
                <a:moveTo>
                  <a:pt x="164" y="56"/>
                </a:moveTo>
                <a:lnTo>
                  <a:pt x="140" y="0"/>
                </a:lnTo>
                <a:lnTo>
                  <a:pt x="82" y="7"/>
                </a:lnTo>
                <a:lnTo>
                  <a:pt x="23" y="70"/>
                </a:lnTo>
                <a:lnTo>
                  <a:pt x="0" y="154"/>
                </a:lnTo>
                <a:lnTo>
                  <a:pt x="23" y="210"/>
                </a:lnTo>
                <a:lnTo>
                  <a:pt x="82" y="203"/>
                </a:lnTo>
                <a:lnTo>
                  <a:pt x="140" y="140"/>
                </a:lnTo>
                <a:lnTo>
                  <a:pt x="164" y="56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2" name="Line 560"/>
          <p:cNvSpPr>
            <a:spLocks noChangeShapeType="1"/>
          </p:cNvSpPr>
          <p:nvPr/>
        </p:nvSpPr>
        <p:spPr bwMode="auto">
          <a:xfrm flipV="1">
            <a:off x="6310313" y="4684713"/>
            <a:ext cx="66675" cy="746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3" name="Line 561"/>
          <p:cNvSpPr>
            <a:spLocks noChangeShapeType="1"/>
          </p:cNvSpPr>
          <p:nvPr/>
        </p:nvSpPr>
        <p:spPr bwMode="auto">
          <a:xfrm flipV="1">
            <a:off x="6502400" y="4799013"/>
            <a:ext cx="65088" cy="762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4" name="Freeform 562"/>
          <p:cNvSpPr>
            <a:spLocks/>
          </p:cNvSpPr>
          <p:nvPr/>
        </p:nvSpPr>
        <p:spPr bwMode="auto">
          <a:xfrm>
            <a:off x="6511925" y="4806950"/>
            <a:ext cx="49213" cy="63500"/>
          </a:xfrm>
          <a:custGeom>
            <a:avLst/>
            <a:gdLst/>
            <a:ahLst/>
            <a:cxnLst>
              <a:cxn ang="0">
                <a:pos x="185" y="62"/>
              </a:cxn>
              <a:cxn ang="0">
                <a:pos x="158" y="0"/>
              </a:cxn>
              <a:cxn ang="0">
                <a:pos x="93" y="6"/>
              </a:cxn>
              <a:cxn ang="0">
                <a:pos x="28" y="77"/>
              </a:cxn>
              <a:cxn ang="0">
                <a:pos x="0" y="173"/>
              </a:cxn>
              <a:cxn ang="0">
                <a:pos x="28" y="235"/>
              </a:cxn>
              <a:cxn ang="0">
                <a:pos x="93" y="229"/>
              </a:cxn>
              <a:cxn ang="0">
                <a:pos x="158" y="156"/>
              </a:cxn>
              <a:cxn ang="0">
                <a:pos x="185" y="62"/>
              </a:cxn>
            </a:cxnLst>
            <a:rect l="0" t="0" r="r" b="b"/>
            <a:pathLst>
              <a:path w="185" h="235">
                <a:moveTo>
                  <a:pt x="185" y="62"/>
                </a:moveTo>
                <a:lnTo>
                  <a:pt x="158" y="0"/>
                </a:lnTo>
                <a:lnTo>
                  <a:pt x="93" y="6"/>
                </a:lnTo>
                <a:lnTo>
                  <a:pt x="28" y="77"/>
                </a:lnTo>
                <a:lnTo>
                  <a:pt x="0" y="173"/>
                </a:lnTo>
                <a:lnTo>
                  <a:pt x="28" y="235"/>
                </a:lnTo>
                <a:lnTo>
                  <a:pt x="93" y="229"/>
                </a:lnTo>
                <a:lnTo>
                  <a:pt x="158" y="156"/>
                </a:lnTo>
                <a:lnTo>
                  <a:pt x="185" y="62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5" name="Freeform 563"/>
          <p:cNvSpPr>
            <a:spLocks/>
          </p:cNvSpPr>
          <p:nvPr/>
        </p:nvSpPr>
        <p:spPr bwMode="auto">
          <a:xfrm>
            <a:off x="6318250" y="4691063"/>
            <a:ext cx="49213" cy="61912"/>
          </a:xfrm>
          <a:custGeom>
            <a:avLst/>
            <a:gdLst/>
            <a:ahLst/>
            <a:cxnLst>
              <a:cxn ang="0">
                <a:pos x="185" y="62"/>
              </a:cxn>
              <a:cxn ang="0">
                <a:pos x="158" y="0"/>
              </a:cxn>
              <a:cxn ang="0">
                <a:pos x="93" y="7"/>
              </a:cxn>
              <a:cxn ang="0">
                <a:pos x="28" y="79"/>
              </a:cxn>
              <a:cxn ang="0">
                <a:pos x="0" y="173"/>
              </a:cxn>
              <a:cxn ang="0">
                <a:pos x="28" y="235"/>
              </a:cxn>
              <a:cxn ang="0">
                <a:pos x="93" y="229"/>
              </a:cxn>
              <a:cxn ang="0">
                <a:pos x="158" y="158"/>
              </a:cxn>
              <a:cxn ang="0">
                <a:pos x="185" y="62"/>
              </a:cxn>
            </a:cxnLst>
            <a:rect l="0" t="0" r="r" b="b"/>
            <a:pathLst>
              <a:path w="185" h="235">
                <a:moveTo>
                  <a:pt x="185" y="62"/>
                </a:moveTo>
                <a:lnTo>
                  <a:pt x="158" y="0"/>
                </a:lnTo>
                <a:lnTo>
                  <a:pt x="93" y="7"/>
                </a:lnTo>
                <a:lnTo>
                  <a:pt x="28" y="79"/>
                </a:lnTo>
                <a:lnTo>
                  <a:pt x="0" y="173"/>
                </a:lnTo>
                <a:lnTo>
                  <a:pt x="28" y="235"/>
                </a:lnTo>
                <a:lnTo>
                  <a:pt x="93" y="229"/>
                </a:lnTo>
                <a:lnTo>
                  <a:pt x="158" y="158"/>
                </a:lnTo>
                <a:lnTo>
                  <a:pt x="185" y="62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6" name="Freeform 564"/>
          <p:cNvSpPr>
            <a:spLocks/>
          </p:cNvSpPr>
          <p:nvPr/>
        </p:nvSpPr>
        <p:spPr bwMode="auto">
          <a:xfrm>
            <a:off x="6286500" y="4649788"/>
            <a:ext cx="114300" cy="146050"/>
          </a:xfrm>
          <a:custGeom>
            <a:avLst/>
            <a:gdLst/>
            <a:ahLst/>
            <a:cxnLst>
              <a:cxn ang="0">
                <a:pos x="431" y="146"/>
              </a:cxn>
              <a:cxn ang="0">
                <a:pos x="368" y="0"/>
              </a:cxn>
              <a:cxn ang="0">
                <a:pos x="216" y="16"/>
              </a:cxn>
              <a:cxn ang="0">
                <a:pos x="63" y="184"/>
              </a:cxn>
              <a:cxn ang="0">
                <a:pos x="0" y="405"/>
              </a:cxn>
              <a:cxn ang="0">
                <a:pos x="63" y="550"/>
              </a:cxn>
              <a:cxn ang="0">
                <a:pos x="216" y="533"/>
              </a:cxn>
              <a:cxn ang="0">
                <a:pos x="368" y="367"/>
              </a:cxn>
              <a:cxn ang="0">
                <a:pos x="431" y="146"/>
              </a:cxn>
            </a:cxnLst>
            <a:rect l="0" t="0" r="r" b="b"/>
            <a:pathLst>
              <a:path w="431" h="550">
                <a:moveTo>
                  <a:pt x="431" y="146"/>
                </a:moveTo>
                <a:lnTo>
                  <a:pt x="368" y="0"/>
                </a:lnTo>
                <a:lnTo>
                  <a:pt x="216" y="16"/>
                </a:lnTo>
                <a:lnTo>
                  <a:pt x="63" y="184"/>
                </a:lnTo>
                <a:lnTo>
                  <a:pt x="0" y="405"/>
                </a:lnTo>
                <a:lnTo>
                  <a:pt x="63" y="550"/>
                </a:lnTo>
                <a:lnTo>
                  <a:pt x="216" y="533"/>
                </a:lnTo>
                <a:lnTo>
                  <a:pt x="368" y="367"/>
                </a:lnTo>
                <a:lnTo>
                  <a:pt x="431" y="146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7" name="Freeform 565"/>
          <p:cNvSpPr>
            <a:spLocks/>
          </p:cNvSpPr>
          <p:nvPr/>
        </p:nvSpPr>
        <p:spPr bwMode="auto">
          <a:xfrm>
            <a:off x="6480175" y="4765675"/>
            <a:ext cx="114300" cy="146050"/>
          </a:xfrm>
          <a:custGeom>
            <a:avLst/>
            <a:gdLst/>
            <a:ahLst/>
            <a:cxnLst>
              <a:cxn ang="0">
                <a:pos x="0" y="404"/>
              </a:cxn>
              <a:cxn ang="0">
                <a:pos x="63" y="183"/>
              </a:cxn>
              <a:cxn ang="0">
                <a:pos x="216" y="16"/>
              </a:cxn>
              <a:cxn ang="0">
                <a:pos x="368" y="0"/>
              </a:cxn>
              <a:cxn ang="0">
                <a:pos x="431" y="146"/>
              </a:cxn>
              <a:cxn ang="0">
                <a:pos x="368" y="367"/>
              </a:cxn>
              <a:cxn ang="0">
                <a:pos x="216" y="534"/>
              </a:cxn>
              <a:cxn ang="0">
                <a:pos x="63" y="550"/>
              </a:cxn>
              <a:cxn ang="0">
                <a:pos x="0" y="404"/>
              </a:cxn>
            </a:cxnLst>
            <a:rect l="0" t="0" r="r" b="b"/>
            <a:pathLst>
              <a:path w="431" h="550">
                <a:moveTo>
                  <a:pt x="0" y="404"/>
                </a:moveTo>
                <a:lnTo>
                  <a:pt x="63" y="183"/>
                </a:lnTo>
                <a:lnTo>
                  <a:pt x="216" y="16"/>
                </a:lnTo>
                <a:lnTo>
                  <a:pt x="368" y="0"/>
                </a:lnTo>
                <a:lnTo>
                  <a:pt x="431" y="146"/>
                </a:lnTo>
                <a:lnTo>
                  <a:pt x="368" y="367"/>
                </a:lnTo>
                <a:lnTo>
                  <a:pt x="216" y="534"/>
                </a:lnTo>
                <a:lnTo>
                  <a:pt x="63" y="550"/>
                </a:lnTo>
                <a:lnTo>
                  <a:pt x="0" y="404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8" name="Line 566"/>
          <p:cNvSpPr>
            <a:spLocks noChangeShapeType="1"/>
          </p:cNvSpPr>
          <p:nvPr/>
        </p:nvSpPr>
        <p:spPr bwMode="auto">
          <a:xfrm flipH="1" flipV="1">
            <a:off x="6189663" y="4768850"/>
            <a:ext cx="66675" cy="3968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69" name="Line 567"/>
          <p:cNvSpPr>
            <a:spLocks noChangeShapeType="1"/>
          </p:cNvSpPr>
          <p:nvPr/>
        </p:nvSpPr>
        <p:spPr bwMode="auto">
          <a:xfrm flipH="1" flipV="1">
            <a:off x="6178550" y="4772025"/>
            <a:ext cx="66675" cy="412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70" name="Line 568"/>
          <p:cNvSpPr>
            <a:spLocks noChangeShapeType="1"/>
          </p:cNvSpPr>
          <p:nvPr/>
        </p:nvSpPr>
        <p:spPr bwMode="auto">
          <a:xfrm>
            <a:off x="6407150" y="4822825"/>
            <a:ext cx="30163" cy="1270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71" name="Line 569"/>
          <p:cNvSpPr>
            <a:spLocks noChangeShapeType="1"/>
          </p:cNvSpPr>
          <p:nvPr/>
        </p:nvSpPr>
        <p:spPr bwMode="auto">
          <a:xfrm>
            <a:off x="6213475" y="4706938"/>
            <a:ext cx="31750" cy="1270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72" name="Freeform 570"/>
          <p:cNvSpPr>
            <a:spLocks/>
          </p:cNvSpPr>
          <p:nvPr/>
        </p:nvSpPr>
        <p:spPr bwMode="auto">
          <a:xfrm>
            <a:off x="6229350" y="4791075"/>
            <a:ext cx="19050" cy="12700"/>
          </a:xfrm>
          <a:custGeom>
            <a:avLst/>
            <a:gdLst/>
            <a:ahLst/>
            <a:cxnLst>
              <a:cxn ang="0">
                <a:pos x="74" y="0"/>
              </a:cxn>
              <a:cxn ang="0">
                <a:pos x="48" y="45"/>
              </a:cxn>
              <a:cxn ang="0">
                <a:pos x="0" y="43"/>
              </a:cxn>
            </a:cxnLst>
            <a:rect l="0" t="0" r="r" b="b"/>
            <a:pathLst>
              <a:path w="74" h="45">
                <a:moveTo>
                  <a:pt x="74" y="0"/>
                </a:moveTo>
                <a:lnTo>
                  <a:pt x="48" y="45"/>
                </a:lnTo>
                <a:lnTo>
                  <a:pt x="0" y="43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73" name="Freeform 571"/>
          <p:cNvSpPr>
            <a:spLocks/>
          </p:cNvSpPr>
          <p:nvPr/>
        </p:nvSpPr>
        <p:spPr bwMode="auto">
          <a:xfrm>
            <a:off x="6240463" y="4787900"/>
            <a:ext cx="19050" cy="12700"/>
          </a:xfrm>
          <a:custGeom>
            <a:avLst/>
            <a:gdLst/>
            <a:ahLst/>
            <a:cxnLst>
              <a:cxn ang="0">
                <a:pos x="75" y="0"/>
              </a:cxn>
              <a:cxn ang="0">
                <a:pos x="47" y="47"/>
              </a:cxn>
              <a:cxn ang="0">
                <a:pos x="0" y="44"/>
              </a:cxn>
            </a:cxnLst>
            <a:rect l="0" t="0" r="r" b="b"/>
            <a:pathLst>
              <a:path w="75" h="47">
                <a:moveTo>
                  <a:pt x="75" y="0"/>
                </a:moveTo>
                <a:lnTo>
                  <a:pt x="47" y="47"/>
                </a:lnTo>
                <a:lnTo>
                  <a:pt x="0" y="4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74" name="Line 572"/>
          <p:cNvSpPr>
            <a:spLocks noChangeShapeType="1"/>
          </p:cNvSpPr>
          <p:nvPr/>
        </p:nvSpPr>
        <p:spPr bwMode="auto">
          <a:xfrm>
            <a:off x="6432550" y="4927600"/>
            <a:ext cx="25400" cy="2381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75" name="Line 573"/>
          <p:cNvSpPr>
            <a:spLocks noChangeShapeType="1"/>
          </p:cNvSpPr>
          <p:nvPr/>
        </p:nvSpPr>
        <p:spPr bwMode="auto">
          <a:xfrm>
            <a:off x="6238875" y="4810125"/>
            <a:ext cx="25400" cy="254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76" name="Line 574"/>
          <p:cNvSpPr>
            <a:spLocks noChangeShapeType="1"/>
          </p:cNvSpPr>
          <p:nvPr/>
        </p:nvSpPr>
        <p:spPr bwMode="auto">
          <a:xfrm flipV="1">
            <a:off x="6245225" y="4808538"/>
            <a:ext cx="11113" cy="4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77" name="Line 575"/>
          <p:cNvSpPr>
            <a:spLocks noChangeShapeType="1"/>
          </p:cNvSpPr>
          <p:nvPr/>
        </p:nvSpPr>
        <p:spPr bwMode="auto">
          <a:xfrm flipH="1" flipV="1">
            <a:off x="6251575" y="4699000"/>
            <a:ext cx="34925" cy="2063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78" name="Line 576"/>
          <p:cNvSpPr>
            <a:spLocks noChangeShapeType="1"/>
          </p:cNvSpPr>
          <p:nvPr/>
        </p:nvSpPr>
        <p:spPr bwMode="auto">
          <a:xfrm>
            <a:off x="6194425" y="4733925"/>
            <a:ext cx="165100" cy="1000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79" name="Line 577"/>
          <p:cNvSpPr>
            <a:spLocks noChangeShapeType="1"/>
          </p:cNvSpPr>
          <p:nvPr/>
        </p:nvSpPr>
        <p:spPr bwMode="auto">
          <a:xfrm>
            <a:off x="6213475" y="4706938"/>
            <a:ext cx="193675" cy="1158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80" name="Freeform 578"/>
          <p:cNvSpPr>
            <a:spLocks/>
          </p:cNvSpPr>
          <p:nvPr/>
        </p:nvSpPr>
        <p:spPr bwMode="auto">
          <a:xfrm>
            <a:off x="6391275" y="4813300"/>
            <a:ext cx="20638" cy="26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44"/>
              </a:cxn>
              <a:cxn ang="0">
                <a:pos x="77" y="100"/>
              </a:cxn>
            </a:cxnLst>
            <a:rect l="0" t="0" r="r" b="b"/>
            <a:pathLst>
              <a:path w="77" h="100">
                <a:moveTo>
                  <a:pt x="0" y="0"/>
                </a:moveTo>
                <a:lnTo>
                  <a:pt x="48" y="44"/>
                </a:lnTo>
                <a:lnTo>
                  <a:pt x="77" y="10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81" name="Freeform 579"/>
          <p:cNvSpPr>
            <a:spLocks/>
          </p:cNvSpPr>
          <p:nvPr/>
        </p:nvSpPr>
        <p:spPr bwMode="auto">
          <a:xfrm>
            <a:off x="6218238" y="4714875"/>
            <a:ext cx="11112" cy="9525"/>
          </a:xfrm>
          <a:custGeom>
            <a:avLst/>
            <a:gdLst/>
            <a:ahLst/>
            <a:cxnLst>
              <a:cxn ang="0">
                <a:pos x="0" y="33"/>
              </a:cxn>
              <a:cxn ang="0">
                <a:pos x="7" y="0"/>
              </a:cxn>
              <a:cxn ang="0">
                <a:pos x="46" y="8"/>
              </a:cxn>
            </a:cxnLst>
            <a:rect l="0" t="0" r="r" b="b"/>
            <a:pathLst>
              <a:path w="46" h="33">
                <a:moveTo>
                  <a:pt x="0" y="33"/>
                </a:moveTo>
                <a:lnTo>
                  <a:pt x="7" y="0"/>
                </a:lnTo>
                <a:lnTo>
                  <a:pt x="46" y="8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82" name="Line 580"/>
          <p:cNvSpPr>
            <a:spLocks noChangeShapeType="1"/>
          </p:cNvSpPr>
          <p:nvPr/>
        </p:nvSpPr>
        <p:spPr bwMode="auto">
          <a:xfrm flipH="1" flipV="1">
            <a:off x="6178550" y="4757738"/>
            <a:ext cx="12700" cy="222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83" name="Line 581"/>
          <p:cNvSpPr>
            <a:spLocks noChangeShapeType="1"/>
          </p:cNvSpPr>
          <p:nvPr/>
        </p:nvSpPr>
        <p:spPr bwMode="auto">
          <a:xfrm flipV="1">
            <a:off x="6180138" y="4770438"/>
            <a:ext cx="11112" cy="31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84" name="Line 582"/>
          <p:cNvSpPr>
            <a:spLocks noChangeShapeType="1"/>
          </p:cNvSpPr>
          <p:nvPr/>
        </p:nvSpPr>
        <p:spPr bwMode="auto">
          <a:xfrm flipH="1" flipV="1">
            <a:off x="6188075" y="4754563"/>
            <a:ext cx="12700" cy="2063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85" name="Line 583"/>
          <p:cNvSpPr>
            <a:spLocks noChangeShapeType="1"/>
          </p:cNvSpPr>
          <p:nvPr/>
        </p:nvSpPr>
        <p:spPr bwMode="auto">
          <a:xfrm>
            <a:off x="6273800" y="4679950"/>
            <a:ext cx="301625" cy="1809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86" name="Line 584"/>
          <p:cNvSpPr>
            <a:spLocks noChangeShapeType="1"/>
          </p:cNvSpPr>
          <p:nvPr/>
        </p:nvSpPr>
        <p:spPr bwMode="auto">
          <a:xfrm flipH="1" flipV="1">
            <a:off x="6310313" y="4630738"/>
            <a:ext cx="26987" cy="555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87" name="Line 585"/>
          <p:cNvSpPr>
            <a:spLocks noChangeShapeType="1"/>
          </p:cNvSpPr>
          <p:nvPr/>
        </p:nvSpPr>
        <p:spPr bwMode="auto">
          <a:xfrm flipH="1" flipV="1">
            <a:off x="6345238" y="4652963"/>
            <a:ext cx="26987" cy="555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88" name="Line 586"/>
          <p:cNvSpPr>
            <a:spLocks noChangeShapeType="1"/>
          </p:cNvSpPr>
          <p:nvPr/>
        </p:nvSpPr>
        <p:spPr bwMode="auto">
          <a:xfrm flipH="1" flipV="1">
            <a:off x="6329363" y="4691063"/>
            <a:ext cx="26987" cy="5873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89" name="Line 587"/>
          <p:cNvSpPr>
            <a:spLocks noChangeShapeType="1"/>
          </p:cNvSpPr>
          <p:nvPr/>
        </p:nvSpPr>
        <p:spPr bwMode="auto">
          <a:xfrm flipH="1" flipV="1">
            <a:off x="6521450" y="4806950"/>
            <a:ext cx="31750" cy="650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90" name="Line 588"/>
          <p:cNvSpPr>
            <a:spLocks noChangeShapeType="1"/>
          </p:cNvSpPr>
          <p:nvPr/>
        </p:nvSpPr>
        <p:spPr bwMode="auto">
          <a:xfrm flipH="1">
            <a:off x="6276975" y="4686300"/>
            <a:ext cx="60325" cy="682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91" name="Line 589"/>
          <p:cNvSpPr>
            <a:spLocks noChangeShapeType="1"/>
          </p:cNvSpPr>
          <p:nvPr/>
        </p:nvSpPr>
        <p:spPr bwMode="auto">
          <a:xfrm flipH="1">
            <a:off x="6311900" y="4708525"/>
            <a:ext cx="60325" cy="666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92" name="Line 590"/>
          <p:cNvSpPr>
            <a:spLocks noChangeShapeType="1"/>
          </p:cNvSpPr>
          <p:nvPr/>
        </p:nvSpPr>
        <p:spPr bwMode="auto">
          <a:xfrm flipH="1" flipV="1">
            <a:off x="6615113" y="4848225"/>
            <a:ext cx="23812" cy="317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93" name="Line 591"/>
          <p:cNvSpPr>
            <a:spLocks noChangeShapeType="1"/>
          </p:cNvSpPr>
          <p:nvPr/>
        </p:nvSpPr>
        <p:spPr bwMode="auto">
          <a:xfrm>
            <a:off x="6611938" y="4835525"/>
            <a:ext cx="15875" cy="285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94" name="Line 592"/>
          <p:cNvSpPr>
            <a:spLocks noChangeShapeType="1"/>
          </p:cNvSpPr>
          <p:nvPr/>
        </p:nvSpPr>
        <p:spPr bwMode="auto">
          <a:xfrm flipV="1">
            <a:off x="6407150" y="4732338"/>
            <a:ext cx="14288" cy="79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95" name="Line 593"/>
          <p:cNvSpPr>
            <a:spLocks noChangeShapeType="1"/>
          </p:cNvSpPr>
          <p:nvPr/>
        </p:nvSpPr>
        <p:spPr bwMode="auto">
          <a:xfrm flipH="1">
            <a:off x="6415088" y="4719638"/>
            <a:ext cx="3175" cy="174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96" name="Line 594"/>
          <p:cNvSpPr>
            <a:spLocks noChangeShapeType="1"/>
          </p:cNvSpPr>
          <p:nvPr/>
        </p:nvSpPr>
        <p:spPr bwMode="auto">
          <a:xfrm flipH="1" flipV="1">
            <a:off x="6276975" y="4754563"/>
            <a:ext cx="34925" cy="2063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97" name="Line 595"/>
          <p:cNvSpPr>
            <a:spLocks noChangeShapeType="1"/>
          </p:cNvSpPr>
          <p:nvPr/>
        </p:nvSpPr>
        <p:spPr bwMode="auto">
          <a:xfrm flipH="1" flipV="1">
            <a:off x="6337300" y="4686300"/>
            <a:ext cx="34925" cy="222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98" name="Line 596"/>
          <p:cNvSpPr>
            <a:spLocks noChangeShapeType="1"/>
          </p:cNvSpPr>
          <p:nvPr/>
        </p:nvSpPr>
        <p:spPr bwMode="auto">
          <a:xfrm flipH="1" flipV="1">
            <a:off x="6310313" y="4630738"/>
            <a:ext cx="34925" cy="222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99" name="Line 597"/>
          <p:cNvSpPr>
            <a:spLocks noChangeShapeType="1"/>
          </p:cNvSpPr>
          <p:nvPr/>
        </p:nvSpPr>
        <p:spPr bwMode="auto">
          <a:xfrm>
            <a:off x="6638925" y="4056063"/>
            <a:ext cx="1588" cy="539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00" name="Line 598"/>
          <p:cNvSpPr>
            <a:spLocks noChangeShapeType="1"/>
          </p:cNvSpPr>
          <p:nvPr/>
        </p:nvSpPr>
        <p:spPr bwMode="auto">
          <a:xfrm flipH="1">
            <a:off x="6069013" y="4362450"/>
            <a:ext cx="152400" cy="242888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01" name="Line 599"/>
          <p:cNvSpPr>
            <a:spLocks noChangeShapeType="1"/>
          </p:cNvSpPr>
          <p:nvPr/>
        </p:nvSpPr>
        <p:spPr bwMode="auto">
          <a:xfrm flipH="1">
            <a:off x="6092825" y="4392613"/>
            <a:ext cx="179388" cy="227012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02" name="Line 600"/>
          <p:cNvSpPr>
            <a:spLocks noChangeShapeType="1"/>
          </p:cNvSpPr>
          <p:nvPr/>
        </p:nvSpPr>
        <p:spPr bwMode="auto">
          <a:xfrm flipH="1">
            <a:off x="6096000" y="4365625"/>
            <a:ext cx="179388" cy="285750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03" name="Line 601"/>
          <p:cNvSpPr>
            <a:spLocks noChangeShapeType="1"/>
          </p:cNvSpPr>
          <p:nvPr/>
        </p:nvSpPr>
        <p:spPr bwMode="auto">
          <a:xfrm flipH="1">
            <a:off x="6283325" y="4514850"/>
            <a:ext cx="241300" cy="249238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04" name="Line 602"/>
          <p:cNvSpPr>
            <a:spLocks noChangeShapeType="1"/>
          </p:cNvSpPr>
          <p:nvPr/>
        </p:nvSpPr>
        <p:spPr bwMode="auto">
          <a:xfrm flipH="1">
            <a:off x="6122988" y="4248150"/>
            <a:ext cx="25400" cy="1635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05" name="Line 603"/>
          <p:cNvSpPr>
            <a:spLocks noChangeShapeType="1"/>
          </p:cNvSpPr>
          <p:nvPr/>
        </p:nvSpPr>
        <p:spPr bwMode="auto">
          <a:xfrm flipV="1">
            <a:off x="6696075" y="4141788"/>
            <a:ext cx="217488" cy="3730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06" name="Line 604"/>
          <p:cNvSpPr>
            <a:spLocks noChangeShapeType="1"/>
          </p:cNvSpPr>
          <p:nvPr/>
        </p:nvSpPr>
        <p:spPr bwMode="auto">
          <a:xfrm flipV="1">
            <a:off x="6459538" y="4108450"/>
            <a:ext cx="400050" cy="263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07" name="Line 605"/>
          <p:cNvSpPr>
            <a:spLocks noChangeShapeType="1"/>
          </p:cNvSpPr>
          <p:nvPr/>
        </p:nvSpPr>
        <p:spPr bwMode="auto">
          <a:xfrm>
            <a:off x="6153150" y="4284663"/>
            <a:ext cx="1588" cy="2603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08" name="Line 606"/>
          <p:cNvSpPr>
            <a:spLocks noChangeShapeType="1"/>
          </p:cNvSpPr>
          <p:nvPr/>
        </p:nvSpPr>
        <p:spPr bwMode="auto">
          <a:xfrm>
            <a:off x="6142038" y="4287838"/>
            <a:ext cx="1587" cy="2603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09" name="Line 607"/>
          <p:cNvSpPr>
            <a:spLocks noChangeShapeType="1"/>
          </p:cNvSpPr>
          <p:nvPr/>
        </p:nvSpPr>
        <p:spPr bwMode="auto">
          <a:xfrm flipV="1">
            <a:off x="6859588" y="4649788"/>
            <a:ext cx="25400" cy="952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10" name="Line 608"/>
          <p:cNvSpPr>
            <a:spLocks noChangeShapeType="1"/>
          </p:cNvSpPr>
          <p:nvPr/>
        </p:nvSpPr>
        <p:spPr bwMode="auto">
          <a:xfrm flipV="1">
            <a:off x="6027738" y="4337050"/>
            <a:ext cx="201612" cy="320675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11" name="Line 609"/>
          <p:cNvSpPr>
            <a:spLocks noChangeShapeType="1"/>
          </p:cNvSpPr>
          <p:nvPr/>
        </p:nvSpPr>
        <p:spPr bwMode="auto">
          <a:xfrm flipH="1">
            <a:off x="6508750" y="3967163"/>
            <a:ext cx="23813" cy="873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12" name="Line 610"/>
          <p:cNvSpPr>
            <a:spLocks noChangeShapeType="1"/>
          </p:cNvSpPr>
          <p:nvPr/>
        </p:nvSpPr>
        <p:spPr bwMode="auto">
          <a:xfrm flipV="1">
            <a:off x="6535738" y="3951288"/>
            <a:ext cx="23812" cy="857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13" name="Freeform 611"/>
          <p:cNvSpPr>
            <a:spLocks/>
          </p:cNvSpPr>
          <p:nvPr/>
        </p:nvSpPr>
        <p:spPr bwMode="auto">
          <a:xfrm>
            <a:off x="6551613" y="4029075"/>
            <a:ext cx="87312" cy="109538"/>
          </a:xfrm>
          <a:custGeom>
            <a:avLst/>
            <a:gdLst/>
            <a:ahLst/>
            <a:cxnLst>
              <a:cxn ang="0">
                <a:pos x="329" y="308"/>
              </a:cxn>
              <a:cxn ang="0">
                <a:pos x="281" y="139"/>
              </a:cxn>
              <a:cxn ang="0">
                <a:pos x="164" y="12"/>
              </a:cxn>
              <a:cxn ang="0">
                <a:pos x="48" y="0"/>
              </a:cxn>
              <a:cxn ang="0">
                <a:pos x="0" y="110"/>
              </a:cxn>
              <a:cxn ang="0">
                <a:pos x="48" y="279"/>
              </a:cxn>
              <a:cxn ang="0">
                <a:pos x="164" y="407"/>
              </a:cxn>
              <a:cxn ang="0">
                <a:pos x="281" y="418"/>
              </a:cxn>
              <a:cxn ang="0">
                <a:pos x="329" y="308"/>
              </a:cxn>
            </a:cxnLst>
            <a:rect l="0" t="0" r="r" b="b"/>
            <a:pathLst>
              <a:path w="329" h="418">
                <a:moveTo>
                  <a:pt x="329" y="308"/>
                </a:moveTo>
                <a:lnTo>
                  <a:pt x="281" y="139"/>
                </a:lnTo>
                <a:lnTo>
                  <a:pt x="164" y="12"/>
                </a:lnTo>
                <a:lnTo>
                  <a:pt x="48" y="0"/>
                </a:lnTo>
                <a:lnTo>
                  <a:pt x="0" y="110"/>
                </a:lnTo>
                <a:lnTo>
                  <a:pt x="48" y="279"/>
                </a:lnTo>
                <a:lnTo>
                  <a:pt x="164" y="407"/>
                </a:lnTo>
                <a:lnTo>
                  <a:pt x="281" y="418"/>
                </a:lnTo>
                <a:lnTo>
                  <a:pt x="329" y="308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14" name="Line 612"/>
          <p:cNvSpPr>
            <a:spLocks noChangeShapeType="1"/>
          </p:cNvSpPr>
          <p:nvPr/>
        </p:nvSpPr>
        <p:spPr bwMode="auto">
          <a:xfrm>
            <a:off x="6594475" y="4041775"/>
            <a:ext cx="1588" cy="825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15" name="Freeform 613"/>
          <p:cNvSpPr>
            <a:spLocks/>
          </p:cNvSpPr>
          <p:nvPr/>
        </p:nvSpPr>
        <p:spPr bwMode="auto">
          <a:xfrm>
            <a:off x="6548438" y="4037013"/>
            <a:ext cx="79375" cy="100012"/>
          </a:xfrm>
          <a:custGeom>
            <a:avLst/>
            <a:gdLst/>
            <a:ahLst/>
            <a:cxnLst>
              <a:cxn ang="0">
                <a:pos x="0" y="100"/>
              </a:cxn>
              <a:cxn ang="0">
                <a:pos x="43" y="0"/>
              </a:cxn>
              <a:cxn ang="0">
                <a:pos x="149" y="10"/>
              </a:cxn>
              <a:cxn ang="0">
                <a:pos x="254" y="125"/>
              </a:cxn>
              <a:cxn ang="0">
                <a:pos x="297" y="279"/>
              </a:cxn>
              <a:cxn ang="0">
                <a:pos x="254" y="379"/>
              </a:cxn>
              <a:cxn ang="0">
                <a:pos x="149" y="368"/>
              </a:cxn>
              <a:cxn ang="0">
                <a:pos x="43" y="252"/>
              </a:cxn>
              <a:cxn ang="0">
                <a:pos x="0" y="100"/>
              </a:cxn>
            </a:cxnLst>
            <a:rect l="0" t="0" r="r" b="b"/>
            <a:pathLst>
              <a:path w="297" h="379">
                <a:moveTo>
                  <a:pt x="0" y="100"/>
                </a:moveTo>
                <a:lnTo>
                  <a:pt x="43" y="0"/>
                </a:lnTo>
                <a:lnTo>
                  <a:pt x="149" y="10"/>
                </a:lnTo>
                <a:lnTo>
                  <a:pt x="254" y="125"/>
                </a:lnTo>
                <a:lnTo>
                  <a:pt x="297" y="279"/>
                </a:lnTo>
                <a:lnTo>
                  <a:pt x="254" y="379"/>
                </a:lnTo>
                <a:lnTo>
                  <a:pt x="149" y="368"/>
                </a:lnTo>
                <a:lnTo>
                  <a:pt x="43" y="252"/>
                </a:lnTo>
                <a:lnTo>
                  <a:pt x="0" y="100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16" name="Freeform 614"/>
          <p:cNvSpPr>
            <a:spLocks/>
          </p:cNvSpPr>
          <p:nvPr/>
        </p:nvSpPr>
        <p:spPr bwMode="auto">
          <a:xfrm>
            <a:off x="6537325" y="4043363"/>
            <a:ext cx="79375" cy="101600"/>
          </a:xfrm>
          <a:custGeom>
            <a:avLst/>
            <a:gdLst/>
            <a:ahLst/>
            <a:cxnLst>
              <a:cxn ang="0">
                <a:pos x="0" y="100"/>
              </a:cxn>
              <a:cxn ang="0">
                <a:pos x="43" y="0"/>
              </a:cxn>
              <a:cxn ang="0">
                <a:pos x="148" y="11"/>
              </a:cxn>
              <a:cxn ang="0">
                <a:pos x="254" y="127"/>
              </a:cxn>
              <a:cxn ang="0">
                <a:pos x="298" y="279"/>
              </a:cxn>
              <a:cxn ang="0">
                <a:pos x="254" y="379"/>
              </a:cxn>
              <a:cxn ang="0">
                <a:pos x="148" y="369"/>
              </a:cxn>
              <a:cxn ang="0">
                <a:pos x="43" y="252"/>
              </a:cxn>
              <a:cxn ang="0">
                <a:pos x="0" y="100"/>
              </a:cxn>
            </a:cxnLst>
            <a:rect l="0" t="0" r="r" b="b"/>
            <a:pathLst>
              <a:path w="298" h="379">
                <a:moveTo>
                  <a:pt x="0" y="100"/>
                </a:moveTo>
                <a:lnTo>
                  <a:pt x="43" y="0"/>
                </a:lnTo>
                <a:lnTo>
                  <a:pt x="148" y="11"/>
                </a:lnTo>
                <a:lnTo>
                  <a:pt x="254" y="127"/>
                </a:lnTo>
                <a:lnTo>
                  <a:pt x="298" y="279"/>
                </a:lnTo>
                <a:lnTo>
                  <a:pt x="254" y="379"/>
                </a:lnTo>
                <a:lnTo>
                  <a:pt x="148" y="369"/>
                </a:lnTo>
                <a:lnTo>
                  <a:pt x="43" y="252"/>
                </a:lnTo>
                <a:lnTo>
                  <a:pt x="0" y="100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17" name="Line 615"/>
          <p:cNvSpPr>
            <a:spLocks noChangeShapeType="1"/>
          </p:cNvSpPr>
          <p:nvPr/>
        </p:nvSpPr>
        <p:spPr bwMode="auto">
          <a:xfrm flipV="1">
            <a:off x="6300788" y="4543425"/>
            <a:ext cx="271462" cy="279400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18" name="Freeform 616"/>
          <p:cNvSpPr>
            <a:spLocks/>
          </p:cNvSpPr>
          <p:nvPr/>
        </p:nvSpPr>
        <p:spPr bwMode="auto">
          <a:xfrm>
            <a:off x="6459538" y="4108450"/>
            <a:ext cx="455612" cy="406400"/>
          </a:xfrm>
          <a:custGeom>
            <a:avLst/>
            <a:gdLst/>
            <a:ahLst/>
            <a:cxnLst>
              <a:cxn ang="0">
                <a:pos x="895" y="1538"/>
              </a:cxn>
              <a:cxn ang="0">
                <a:pos x="1721" y="125"/>
              </a:cxn>
              <a:cxn ang="0">
                <a:pos x="1512" y="0"/>
              </a:cxn>
              <a:cxn ang="0">
                <a:pos x="0" y="1000"/>
              </a:cxn>
              <a:cxn ang="0">
                <a:pos x="895" y="1538"/>
              </a:cxn>
            </a:cxnLst>
            <a:rect l="0" t="0" r="r" b="b"/>
            <a:pathLst>
              <a:path w="1721" h="1538">
                <a:moveTo>
                  <a:pt x="895" y="1538"/>
                </a:moveTo>
                <a:lnTo>
                  <a:pt x="1721" y="125"/>
                </a:lnTo>
                <a:lnTo>
                  <a:pt x="1512" y="0"/>
                </a:lnTo>
                <a:lnTo>
                  <a:pt x="0" y="1000"/>
                </a:lnTo>
                <a:lnTo>
                  <a:pt x="895" y="1538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19" name="Line 617"/>
          <p:cNvSpPr>
            <a:spLocks noChangeShapeType="1"/>
          </p:cNvSpPr>
          <p:nvPr/>
        </p:nvSpPr>
        <p:spPr bwMode="auto">
          <a:xfrm flipH="1" flipV="1">
            <a:off x="6694488" y="4511675"/>
            <a:ext cx="1587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20" name="Line 618"/>
          <p:cNvSpPr>
            <a:spLocks noChangeShapeType="1"/>
          </p:cNvSpPr>
          <p:nvPr/>
        </p:nvSpPr>
        <p:spPr bwMode="auto">
          <a:xfrm flipV="1">
            <a:off x="6637338" y="4132263"/>
            <a:ext cx="263525" cy="3476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21" name="Line 619"/>
          <p:cNvSpPr>
            <a:spLocks noChangeShapeType="1"/>
          </p:cNvSpPr>
          <p:nvPr/>
        </p:nvSpPr>
        <p:spPr bwMode="auto">
          <a:xfrm flipV="1">
            <a:off x="6577013" y="4124325"/>
            <a:ext cx="309562" cy="3190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22" name="Line 620"/>
          <p:cNvSpPr>
            <a:spLocks noChangeShapeType="1"/>
          </p:cNvSpPr>
          <p:nvPr/>
        </p:nvSpPr>
        <p:spPr bwMode="auto">
          <a:xfrm flipV="1">
            <a:off x="6518275" y="4116388"/>
            <a:ext cx="354013" cy="2921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23" name="Line 621"/>
          <p:cNvSpPr>
            <a:spLocks noChangeShapeType="1"/>
          </p:cNvSpPr>
          <p:nvPr/>
        </p:nvSpPr>
        <p:spPr bwMode="auto">
          <a:xfrm flipH="1" flipV="1">
            <a:off x="6526213" y="4329113"/>
            <a:ext cx="206375" cy="1238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24" name="Line 622"/>
          <p:cNvSpPr>
            <a:spLocks noChangeShapeType="1"/>
          </p:cNvSpPr>
          <p:nvPr/>
        </p:nvSpPr>
        <p:spPr bwMode="auto">
          <a:xfrm flipH="1" flipV="1">
            <a:off x="6592888" y="4284663"/>
            <a:ext cx="176212" cy="1047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25" name="Line 623"/>
          <p:cNvSpPr>
            <a:spLocks noChangeShapeType="1"/>
          </p:cNvSpPr>
          <p:nvPr/>
        </p:nvSpPr>
        <p:spPr bwMode="auto">
          <a:xfrm flipH="1" flipV="1">
            <a:off x="6659563" y="4240213"/>
            <a:ext cx="146050" cy="873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26" name="Line 624"/>
          <p:cNvSpPr>
            <a:spLocks noChangeShapeType="1"/>
          </p:cNvSpPr>
          <p:nvPr/>
        </p:nvSpPr>
        <p:spPr bwMode="auto">
          <a:xfrm flipH="1" flipV="1">
            <a:off x="6726238" y="4195763"/>
            <a:ext cx="1158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27" name="Line 625"/>
          <p:cNvSpPr>
            <a:spLocks noChangeShapeType="1"/>
          </p:cNvSpPr>
          <p:nvPr/>
        </p:nvSpPr>
        <p:spPr bwMode="auto">
          <a:xfrm flipH="1" flipV="1">
            <a:off x="6792913" y="4152900"/>
            <a:ext cx="85725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28" name="Line 626"/>
          <p:cNvSpPr>
            <a:spLocks noChangeShapeType="1"/>
          </p:cNvSpPr>
          <p:nvPr/>
        </p:nvSpPr>
        <p:spPr bwMode="auto">
          <a:xfrm flipH="1">
            <a:off x="6132513" y="4244975"/>
            <a:ext cx="26987" cy="1635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29" name="Line 627"/>
          <p:cNvSpPr>
            <a:spLocks noChangeShapeType="1"/>
          </p:cNvSpPr>
          <p:nvPr/>
        </p:nvSpPr>
        <p:spPr bwMode="auto">
          <a:xfrm flipH="1">
            <a:off x="6296025" y="4384675"/>
            <a:ext cx="6350" cy="1762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30" name="Line 628"/>
          <p:cNvSpPr>
            <a:spLocks noChangeShapeType="1"/>
          </p:cNvSpPr>
          <p:nvPr/>
        </p:nvSpPr>
        <p:spPr bwMode="auto">
          <a:xfrm flipV="1">
            <a:off x="6307138" y="4381500"/>
            <a:ext cx="4762" cy="1746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31" name="Line 629"/>
          <p:cNvSpPr>
            <a:spLocks noChangeShapeType="1"/>
          </p:cNvSpPr>
          <p:nvPr/>
        </p:nvSpPr>
        <p:spPr bwMode="auto">
          <a:xfrm flipH="1">
            <a:off x="6284913" y="4506913"/>
            <a:ext cx="179387" cy="228600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32" name="Line 630"/>
          <p:cNvSpPr>
            <a:spLocks noChangeShapeType="1"/>
          </p:cNvSpPr>
          <p:nvPr/>
        </p:nvSpPr>
        <p:spPr bwMode="auto">
          <a:xfrm flipH="1">
            <a:off x="6308725" y="4538663"/>
            <a:ext cx="206375" cy="211137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33" name="Line 631"/>
          <p:cNvSpPr>
            <a:spLocks noChangeShapeType="1"/>
          </p:cNvSpPr>
          <p:nvPr/>
        </p:nvSpPr>
        <p:spPr bwMode="auto">
          <a:xfrm flipH="1">
            <a:off x="6175375" y="4505325"/>
            <a:ext cx="42863" cy="142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34" name="Line 632"/>
          <p:cNvSpPr>
            <a:spLocks noChangeShapeType="1"/>
          </p:cNvSpPr>
          <p:nvPr/>
        </p:nvSpPr>
        <p:spPr bwMode="auto">
          <a:xfrm flipH="1">
            <a:off x="6351588" y="4632325"/>
            <a:ext cx="76200" cy="857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35" name="Freeform 633"/>
          <p:cNvSpPr>
            <a:spLocks/>
          </p:cNvSpPr>
          <p:nvPr/>
        </p:nvSpPr>
        <p:spPr bwMode="auto">
          <a:xfrm>
            <a:off x="6065838" y="4568825"/>
            <a:ext cx="38100" cy="134938"/>
          </a:xfrm>
          <a:custGeom>
            <a:avLst/>
            <a:gdLst/>
            <a:ahLst/>
            <a:cxnLst>
              <a:cxn ang="0">
                <a:pos x="145" y="514"/>
              </a:cxn>
              <a:cxn ang="0">
                <a:pos x="0" y="293"/>
              </a:cxn>
              <a:cxn ang="0">
                <a:pos x="70" y="0"/>
              </a:cxn>
            </a:cxnLst>
            <a:rect l="0" t="0" r="r" b="b"/>
            <a:pathLst>
              <a:path w="145" h="514">
                <a:moveTo>
                  <a:pt x="145" y="514"/>
                </a:moveTo>
                <a:lnTo>
                  <a:pt x="0" y="293"/>
                </a:lnTo>
                <a:lnTo>
                  <a:pt x="70" y="0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36" name="Freeform 634"/>
          <p:cNvSpPr>
            <a:spLocks/>
          </p:cNvSpPr>
          <p:nvPr/>
        </p:nvSpPr>
        <p:spPr bwMode="auto">
          <a:xfrm>
            <a:off x="6275388" y="4524375"/>
            <a:ext cx="22225" cy="28575"/>
          </a:xfrm>
          <a:custGeom>
            <a:avLst/>
            <a:gdLst/>
            <a:ahLst/>
            <a:cxnLst>
              <a:cxn ang="0">
                <a:pos x="0" y="108"/>
              </a:cxn>
              <a:cxn ang="0">
                <a:pos x="57" y="77"/>
              </a:cxn>
              <a:cxn ang="0">
                <a:pos x="80" y="0"/>
              </a:cxn>
            </a:cxnLst>
            <a:rect l="0" t="0" r="r" b="b"/>
            <a:pathLst>
              <a:path w="80" h="108">
                <a:moveTo>
                  <a:pt x="0" y="108"/>
                </a:moveTo>
                <a:lnTo>
                  <a:pt x="57" y="77"/>
                </a:lnTo>
                <a:lnTo>
                  <a:pt x="8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37" name="Freeform 635"/>
          <p:cNvSpPr>
            <a:spLocks/>
          </p:cNvSpPr>
          <p:nvPr/>
        </p:nvSpPr>
        <p:spPr bwMode="auto">
          <a:xfrm>
            <a:off x="6286500" y="4519613"/>
            <a:ext cx="20638" cy="28575"/>
          </a:xfrm>
          <a:custGeom>
            <a:avLst/>
            <a:gdLst/>
            <a:ahLst/>
            <a:cxnLst>
              <a:cxn ang="0">
                <a:pos x="0" y="106"/>
              </a:cxn>
              <a:cxn ang="0">
                <a:pos x="56" y="76"/>
              </a:cxn>
              <a:cxn ang="0">
                <a:pos x="80" y="0"/>
              </a:cxn>
            </a:cxnLst>
            <a:rect l="0" t="0" r="r" b="b"/>
            <a:pathLst>
              <a:path w="80" h="106">
                <a:moveTo>
                  <a:pt x="0" y="106"/>
                </a:moveTo>
                <a:lnTo>
                  <a:pt x="56" y="76"/>
                </a:lnTo>
                <a:lnTo>
                  <a:pt x="8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38" name="Freeform 636"/>
          <p:cNvSpPr>
            <a:spLocks/>
          </p:cNvSpPr>
          <p:nvPr/>
        </p:nvSpPr>
        <p:spPr bwMode="auto">
          <a:xfrm>
            <a:off x="6224588" y="4743450"/>
            <a:ext cx="152400" cy="42863"/>
          </a:xfrm>
          <a:custGeom>
            <a:avLst/>
            <a:gdLst/>
            <a:ahLst/>
            <a:cxnLst>
              <a:cxn ang="0">
                <a:pos x="0" y="122"/>
              </a:cxn>
              <a:cxn ang="0">
                <a:pos x="289" y="161"/>
              </a:cxn>
              <a:cxn ang="0">
                <a:pos x="576" y="0"/>
              </a:cxn>
            </a:cxnLst>
            <a:rect l="0" t="0" r="r" b="b"/>
            <a:pathLst>
              <a:path w="576" h="161">
                <a:moveTo>
                  <a:pt x="0" y="122"/>
                </a:moveTo>
                <a:lnTo>
                  <a:pt x="289" y="161"/>
                </a:lnTo>
                <a:lnTo>
                  <a:pt x="576" y="0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39" name="Freeform 637"/>
          <p:cNvSpPr>
            <a:spLocks/>
          </p:cNvSpPr>
          <p:nvPr/>
        </p:nvSpPr>
        <p:spPr bwMode="auto">
          <a:xfrm>
            <a:off x="6346825" y="4632325"/>
            <a:ext cx="74613" cy="61913"/>
          </a:xfrm>
          <a:custGeom>
            <a:avLst/>
            <a:gdLst/>
            <a:ahLst/>
            <a:cxnLst>
              <a:cxn ang="0">
                <a:pos x="242" y="181"/>
              </a:cxn>
              <a:cxn ang="0">
                <a:pos x="278" y="86"/>
              </a:cxn>
              <a:cxn ang="0">
                <a:pos x="233" y="12"/>
              </a:cxn>
              <a:cxn ang="0">
                <a:pos x="133" y="0"/>
              </a:cxn>
              <a:cxn ang="0">
                <a:pos x="37" y="56"/>
              </a:cxn>
              <a:cxn ang="0">
                <a:pos x="0" y="151"/>
              </a:cxn>
              <a:cxn ang="0">
                <a:pos x="45" y="225"/>
              </a:cxn>
              <a:cxn ang="0">
                <a:pos x="146" y="237"/>
              </a:cxn>
              <a:cxn ang="0">
                <a:pos x="242" y="181"/>
              </a:cxn>
            </a:cxnLst>
            <a:rect l="0" t="0" r="r" b="b"/>
            <a:pathLst>
              <a:path w="278" h="237">
                <a:moveTo>
                  <a:pt x="242" y="181"/>
                </a:moveTo>
                <a:lnTo>
                  <a:pt x="278" y="86"/>
                </a:lnTo>
                <a:lnTo>
                  <a:pt x="233" y="12"/>
                </a:lnTo>
                <a:lnTo>
                  <a:pt x="133" y="0"/>
                </a:lnTo>
                <a:lnTo>
                  <a:pt x="37" y="56"/>
                </a:lnTo>
                <a:lnTo>
                  <a:pt x="0" y="151"/>
                </a:lnTo>
                <a:lnTo>
                  <a:pt x="45" y="225"/>
                </a:lnTo>
                <a:lnTo>
                  <a:pt x="146" y="237"/>
                </a:lnTo>
                <a:lnTo>
                  <a:pt x="242" y="181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40" name="Line 638"/>
          <p:cNvSpPr>
            <a:spLocks noChangeShapeType="1"/>
          </p:cNvSpPr>
          <p:nvPr/>
        </p:nvSpPr>
        <p:spPr bwMode="auto">
          <a:xfrm flipH="1" flipV="1">
            <a:off x="6373813" y="4640263"/>
            <a:ext cx="20637" cy="460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41" name="Freeform 639"/>
          <p:cNvSpPr>
            <a:spLocks/>
          </p:cNvSpPr>
          <p:nvPr/>
        </p:nvSpPr>
        <p:spPr bwMode="auto">
          <a:xfrm>
            <a:off x="6256338" y="4554538"/>
            <a:ext cx="31750" cy="71437"/>
          </a:xfrm>
          <a:custGeom>
            <a:avLst/>
            <a:gdLst/>
            <a:ahLst/>
            <a:cxnLst>
              <a:cxn ang="0">
                <a:pos x="124" y="6"/>
              </a:cxn>
              <a:cxn ang="0">
                <a:pos x="46" y="0"/>
              </a:cxn>
              <a:cxn ang="0">
                <a:pos x="0" y="74"/>
              </a:cxn>
              <a:cxn ang="0">
                <a:pos x="12" y="184"/>
              </a:cxn>
              <a:cxn ang="0">
                <a:pos x="75" y="269"/>
              </a:cxn>
            </a:cxnLst>
            <a:rect l="0" t="0" r="r" b="b"/>
            <a:pathLst>
              <a:path w="124" h="269">
                <a:moveTo>
                  <a:pt x="124" y="6"/>
                </a:moveTo>
                <a:lnTo>
                  <a:pt x="46" y="0"/>
                </a:lnTo>
                <a:lnTo>
                  <a:pt x="0" y="74"/>
                </a:lnTo>
                <a:lnTo>
                  <a:pt x="12" y="184"/>
                </a:lnTo>
                <a:lnTo>
                  <a:pt x="75" y="269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42" name="Freeform 640"/>
          <p:cNvSpPr>
            <a:spLocks/>
          </p:cNvSpPr>
          <p:nvPr/>
        </p:nvSpPr>
        <p:spPr bwMode="auto">
          <a:xfrm>
            <a:off x="6265863" y="4551363"/>
            <a:ext cx="33337" cy="69850"/>
          </a:xfrm>
          <a:custGeom>
            <a:avLst/>
            <a:gdLst/>
            <a:ahLst/>
            <a:cxnLst>
              <a:cxn ang="0">
                <a:pos x="123" y="5"/>
              </a:cxn>
              <a:cxn ang="0">
                <a:pos x="46" y="0"/>
              </a:cxn>
              <a:cxn ang="0">
                <a:pos x="0" y="73"/>
              </a:cxn>
              <a:cxn ang="0">
                <a:pos x="11" y="183"/>
              </a:cxn>
              <a:cxn ang="0">
                <a:pos x="74" y="268"/>
              </a:cxn>
            </a:cxnLst>
            <a:rect l="0" t="0" r="r" b="b"/>
            <a:pathLst>
              <a:path w="123" h="268">
                <a:moveTo>
                  <a:pt x="123" y="5"/>
                </a:moveTo>
                <a:lnTo>
                  <a:pt x="46" y="0"/>
                </a:lnTo>
                <a:lnTo>
                  <a:pt x="0" y="73"/>
                </a:lnTo>
                <a:lnTo>
                  <a:pt x="11" y="183"/>
                </a:lnTo>
                <a:lnTo>
                  <a:pt x="74" y="268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43" name="Line 641"/>
          <p:cNvSpPr>
            <a:spLocks noChangeShapeType="1"/>
          </p:cNvSpPr>
          <p:nvPr/>
        </p:nvSpPr>
        <p:spPr bwMode="auto">
          <a:xfrm>
            <a:off x="6378575" y="4651375"/>
            <a:ext cx="22225" cy="47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44" name="Line 642"/>
          <p:cNvSpPr>
            <a:spLocks noChangeShapeType="1"/>
          </p:cNvSpPr>
          <p:nvPr/>
        </p:nvSpPr>
        <p:spPr bwMode="auto">
          <a:xfrm flipV="1">
            <a:off x="6346825" y="4619625"/>
            <a:ext cx="74613" cy="873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45" name="Line 643"/>
          <p:cNvSpPr>
            <a:spLocks noChangeShapeType="1"/>
          </p:cNvSpPr>
          <p:nvPr/>
        </p:nvSpPr>
        <p:spPr bwMode="auto">
          <a:xfrm flipH="1" flipV="1">
            <a:off x="6343650" y="4638675"/>
            <a:ext cx="82550" cy="492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46" name="Freeform 644"/>
          <p:cNvSpPr>
            <a:spLocks/>
          </p:cNvSpPr>
          <p:nvPr/>
        </p:nvSpPr>
        <p:spPr bwMode="auto">
          <a:xfrm>
            <a:off x="6353175" y="4643438"/>
            <a:ext cx="73025" cy="63500"/>
          </a:xfrm>
          <a:custGeom>
            <a:avLst/>
            <a:gdLst/>
            <a:ahLst/>
            <a:cxnLst>
              <a:cxn ang="0">
                <a:pos x="36" y="58"/>
              </a:cxn>
              <a:cxn ang="0">
                <a:pos x="132" y="0"/>
              </a:cxn>
              <a:cxn ang="0">
                <a:pos x="233" y="12"/>
              </a:cxn>
              <a:cxn ang="0">
                <a:pos x="277" y="88"/>
              </a:cxn>
              <a:cxn ang="0">
                <a:pos x="241" y="181"/>
              </a:cxn>
              <a:cxn ang="0">
                <a:pos x="145" y="238"/>
              </a:cxn>
              <a:cxn ang="0">
                <a:pos x="45" y="226"/>
              </a:cxn>
              <a:cxn ang="0">
                <a:pos x="0" y="151"/>
              </a:cxn>
              <a:cxn ang="0">
                <a:pos x="36" y="58"/>
              </a:cxn>
            </a:cxnLst>
            <a:rect l="0" t="0" r="r" b="b"/>
            <a:pathLst>
              <a:path w="277" h="238">
                <a:moveTo>
                  <a:pt x="36" y="58"/>
                </a:moveTo>
                <a:lnTo>
                  <a:pt x="132" y="0"/>
                </a:lnTo>
                <a:lnTo>
                  <a:pt x="233" y="12"/>
                </a:lnTo>
                <a:lnTo>
                  <a:pt x="277" y="88"/>
                </a:lnTo>
                <a:lnTo>
                  <a:pt x="241" y="181"/>
                </a:lnTo>
                <a:lnTo>
                  <a:pt x="145" y="238"/>
                </a:lnTo>
                <a:lnTo>
                  <a:pt x="45" y="226"/>
                </a:lnTo>
                <a:lnTo>
                  <a:pt x="0" y="151"/>
                </a:lnTo>
                <a:lnTo>
                  <a:pt x="36" y="58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47" name="Line 645"/>
          <p:cNvSpPr>
            <a:spLocks noChangeShapeType="1"/>
          </p:cNvSpPr>
          <p:nvPr/>
        </p:nvSpPr>
        <p:spPr bwMode="auto">
          <a:xfrm>
            <a:off x="6348413" y="4649788"/>
            <a:ext cx="82550" cy="508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48" name="Line 646"/>
          <p:cNvSpPr>
            <a:spLocks noChangeShapeType="1"/>
          </p:cNvSpPr>
          <p:nvPr/>
        </p:nvSpPr>
        <p:spPr bwMode="auto">
          <a:xfrm flipV="1">
            <a:off x="6275388" y="4621213"/>
            <a:ext cx="11112" cy="476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49" name="Line 647"/>
          <p:cNvSpPr>
            <a:spLocks noChangeShapeType="1"/>
          </p:cNvSpPr>
          <p:nvPr/>
        </p:nvSpPr>
        <p:spPr bwMode="auto">
          <a:xfrm>
            <a:off x="6299200" y="4551363"/>
            <a:ext cx="7938" cy="476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50" name="Line 648"/>
          <p:cNvSpPr>
            <a:spLocks noChangeShapeType="1"/>
          </p:cNvSpPr>
          <p:nvPr/>
        </p:nvSpPr>
        <p:spPr bwMode="auto">
          <a:xfrm>
            <a:off x="6288088" y="4556125"/>
            <a:ext cx="7937" cy="476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51" name="Line 649"/>
          <p:cNvSpPr>
            <a:spLocks noChangeShapeType="1"/>
          </p:cNvSpPr>
          <p:nvPr/>
        </p:nvSpPr>
        <p:spPr bwMode="auto">
          <a:xfrm flipV="1">
            <a:off x="6296025" y="4556125"/>
            <a:ext cx="11113" cy="476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52" name="Freeform 650"/>
          <p:cNvSpPr>
            <a:spLocks/>
          </p:cNvSpPr>
          <p:nvPr/>
        </p:nvSpPr>
        <p:spPr bwMode="auto">
          <a:xfrm>
            <a:off x="6119813" y="4594225"/>
            <a:ext cx="23812" cy="8572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182"/>
              </a:cxn>
              <a:cxn ang="0">
                <a:pos x="91" y="321"/>
              </a:cxn>
            </a:cxnLst>
            <a:rect l="0" t="0" r="r" b="b"/>
            <a:pathLst>
              <a:path w="91" h="321">
                <a:moveTo>
                  <a:pt x="44" y="0"/>
                </a:moveTo>
                <a:lnTo>
                  <a:pt x="0" y="182"/>
                </a:lnTo>
                <a:lnTo>
                  <a:pt x="91" y="321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53" name="Freeform 651"/>
          <p:cNvSpPr>
            <a:spLocks/>
          </p:cNvSpPr>
          <p:nvPr/>
        </p:nvSpPr>
        <p:spPr bwMode="auto">
          <a:xfrm>
            <a:off x="6235700" y="4714875"/>
            <a:ext cx="95250" cy="26988"/>
          </a:xfrm>
          <a:custGeom>
            <a:avLst/>
            <a:gdLst/>
            <a:ahLst/>
            <a:cxnLst>
              <a:cxn ang="0">
                <a:pos x="0" y="75"/>
              </a:cxn>
              <a:cxn ang="0">
                <a:pos x="181" y="101"/>
              </a:cxn>
              <a:cxn ang="0">
                <a:pos x="360" y="0"/>
              </a:cxn>
            </a:cxnLst>
            <a:rect l="0" t="0" r="r" b="b"/>
            <a:pathLst>
              <a:path w="360" h="101">
                <a:moveTo>
                  <a:pt x="0" y="75"/>
                </a:moveTo>
                <a:lnTo>
                  <a:pt x="181" y="101"/>
                </a:lnTo>
                <a:lnTo>
                  <a:pt x="360" y="0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54" name="Line 652"/>
          <p:cNvSpPr>
            <a:spLocks noChangeShapeType="1"/>
          </p:cNvSpPr>
          <p:nvPr/>
        </p:nvSpPr>
        <p:spPr bwMode="auto">
          <a:xfrm flipH="1" flipV="1">
            <a:off x="6027738" y="4657725"/>
            <a:ext cx="273050" cy="165100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55" name="Line 653"/>
          <p:cNvSpPr>
            <a:spLocks noChangeShapeType="1"/>
          </p:cNvSpPr>
          <p:nvPr/>
        </p:nvSpPr>
        <p:spPr bwMode="auto">
          <a:xfrm>
            <a:off x="6096000" y="4651375"/>
            <a:ext cx="187325" cy="112713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56" name="Line 654"/>
          <p:cNvSpPr>
            <a:spLocks noChangeShapeType="1"/>
          </p:cNvSpPr>
          <p:nvPr/>
        </p:nvSpPr>
        <p:spPr bwMode="auto">
          <a:xfrm flipV="1">
            <a:off x="6178550" y="4706938"/>
            <a:ext cx="11113" cy="15875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57" name="Freeform 655"/>
          <p:cNvSpPr>
            <a:spLocks/>
          </p:cNvSpPr>
          <p:nvPr/>
        </p:nvSpPr>
        <p:spPr bwMode="auto">
          <a:xfrm>
            <a:off x="6178550" y="4713288"/>
            <a:ext cx="20638" cy="9525"/>
          </a:xfrm>
          <a:custGeom>
            <a:avLst/>
            <a:gdLst/>
            <a:ahLst/>
            <a:cxnLst>
              <a:cxn ang="0">
                <a:pos x="0" y="33"/>
              </a:cxn>
              <a:cxn ang="0">
                <a:pos x="42" y="0"/>
              </a:cxn>
              <a:cxn ang="0">
                <a:pos x="78" y="4"/>
              </a:cxn>
            </a:cxnLst>
            <a:rect l="0" t="0" r="r" b="b"/>
            <a:pathLst>
              <a:path w="78" h="33">
                <a:moveTo>
                  <a:pt x="0" y="33"/>
                </a:moveTo>
                <a:lnTo>
                  <a:pt x="42" y="0"/>
                </a:lnTo>
                <a:lnTo>
                  <a:pt x="78" y="4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58" name="Line 656"/>
          <p:cNvSpPr>
            <a:spLocks noChangeShapeType="1"/>
          </p:cNvSpPr>
          <p:nvPr/>
        </p:nvSpPr>
        <p:spPr bwMode="auto">
          <a:xfrm>
            <a:off x="6070600" y="4625975"/>
            <a:ext cx="192088" cy="114300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59" name="Line 657"/>
          <p:cNvSpPr>
            <a:spLocks noChangeShapeType="1"/>
          </p:cNvSpPr>
          <p:nvPr/>
        </p:nvSpPr>
        <p:spPr bwMode="auto">
          <a:xfrm flipH="1">
            <a:off x="6262688" y="4722813"/>
            <a:ext cx="14287" cy="17462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60" name="Freeform 658"/>
          <p:cNvSpPr>
            <a:spLocks/>
          </p:cNvSpPr>
          <p:nvPr/>
        </p:nvSpPr>
        <p:spPr bwMode="auto">
          <a:xfrm>
            <a:off x="6294438" y="4735513"/>
            <a:ext cx="28575" cy="7937"/>
          </a:xfrm>
          <a:custGeom>
            <a:avLst/>
            <a:gdLst/>
            <a:ahLst/>
            <a:cxnLst>
              <a:cxn ang="0">
                <a:pos x="108" y="0"/>
              </a:cxn>
              <a:cxn ang="0">
                <a:pos x="55" y="30"/>
              </a:cxn>
              <a:cxn ang="0">
                <a:pos x="0" y="23"/>
              </a:cxn>
            </a:cxnLst>
            <a:rect l="0" t="0" r="r" b="b"/>
            <a:pathLst>
              <a:path w="108" h="30">
                <a:moveTo>
                  <a:pt x="108" y="0"/>
                </a:moveTo>
                <a:lnTo>
                  <a:pt x="55" y="30"/>
                </a:lnTo>
                <a:lnTo>
                  <a:pt x="0" y="23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61" name="Freeform 659"/>
          <p:cNvSpPr>
            <a:spLocks/>
          </p:cNvSpPr>
          <p:nvPr/>
        </p:nvSpPr>
        <p:spPr bwMode="auto">
          <a:xfrm>
            <a:off x="6246813" y="4722813"/>
            <a:ext cx="30162" cy="9525"/>
          </a:xfrm>
          <a:custGeom>
            <a:avLst/>
            <a:gdLst/>
            <a:ahLst/>
            <a:cxnLst>
              <a:cxn ang="0">
                <a:pos x="0" y="31"/>
              </a:cxn>
              <a:cxn ang="0">
                <a:pos x="58" y="37"/>
              </a:cxn>
              <a:cxn ang="0">
                <a:pos x="115" y="0"/>
              </a:cxn>
            </a:cxnLst>
            <a:rect l="0" t="0" r="r" b="b"/>
            <a:pathLst>
              <a:path w="115" h="37">
                <a:moveTo>
                  <a:pt x="0" y="31"/>
                </a:moveTo>
                <a:lnTo>
                  <a:pt x="58" y="37"/>
                </a:lnTo>
                <a:lnTo>
                  <a:pt x="115" y="0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62" name="Line 660"/>
          <p:cNvSpPr>
            <a:spLocks noChangeShapeType="1"/>
          </p:cNvSpPr>
          <p:nvPr/>
        </p:nvSpPr>
        <p:spPr bwMode="auto">
          <a:xfrm flipH="1" flipV="1">
            <a:off x="6276975" y="4722813"/>
            <a:ext cx="7938" cy="12700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63" name="Freeform 661"/>
          <p:cNvSpPr>
            <a:spLocks/>
          </p:cNvSpPr>
          <p:nvPr/>
        </p:nvSpPr>
        <p:spPr bwMode="auto">
          <a:xfrm>
            <a:off x="6262688" y="4732338"/>
            <a:ext cx="22225" cy="7937"/>
          </a:xfrm>
          <a:custGeom>
            <a:avLst/>
            <a:gdLst/>
            <a:ahLst/>
            <a:cxnLst>
              <a:cxn ang="0">
                <a:pos x="84" y="14"/>
              </a:cxn>
              <a:cxn ang="0">
                <a:pos x="47" y="0"/>
              </a:cxn>
              <a:cxn ang="0">
                <a:pos x="0" y="35"/>
              </a:cxn>
            </a:cxnLst>
            <a:rect l="0" t="0" r="r" b="b"/>
            <a:pathLst>
              <a:path w="84" h="35">
                <a:moveTo>
                  <a:pt x="84" y="14"/>
                </a:moveTo>
                <a:lnTo>
                  <a:pt x="47" y="0"/>
                </a:lnTo>
                <a:lnTo>
                  <a:pt x="0" y="35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64" name="Line 662"/>
          <p:cNvSpPr>
            <a:spLocks noChangeShapeType="1"/>
          </p:cNvSpPr>
          <p:nvPr/>
        </p:nvSpPr>
        <p:spPr bwMode="auto">
          <a:xfrm>
            <a:off x="6284913" y="4735513"/>
            <a:ext cx="23812" cy="14287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65" name="Freeform 663"/>
          <p:cNvSpPr>
            <a:spLocks/>
          </p:cNvSpPr>
          <p:nvPr/>
        </p:nvSpPr>
        <p:spPr bwMode="auto">
          <a:xfrm>
            <a:off x="6278563" y="4727575"/>
            <a:ext cx="17462" cy="14288"/>
          </a:xfrm>
          <a:custGeom>
            <a:avLst/>
            <a:gdLst/>
            <a:ahLst/>
            <a:cxnLst>
              <a:cxn ang="0">
                <a:pos x="61" y="55"/>
              </a:cxn>
              <a:cxn ang="0">
                <a:pos x="25" y="28"/>
              </a:cxn>
              <a:cxn ang="0">
                <a:pos x="0" y="0"/>
              </a:cxn>
            </a:cxnLst>
            <a:rect l="0" t="0" r="r" b="b"/>
            <a:pathLst>
              <a:path w="61" h="55">
                <a:moveTo>
                  <a:pt x="61" y="55"/>
                </a:moveTo>
                <a:lnTo>
                  <a:pt x="25" y="28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66" name="Line 664"/>
          <p:cNvSpPr>
            <a:spLocks noChangeShapeType="1"/>
          </p:cNvSpPr>
          <p:nvPr/>
        </p:nvSpPr>
        <p:spPr bwMode="auto">
          <a:xfrm flipH="1">
            <a:off x="6070600" y="4606925"/>
            <a:ext cx="14288" cy="19050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67" name="Freeform 665"/>
          <p:cNvSpPr>
            <a:spLocks/>
          </p:cNvSpPr>
          <p:nvPr/>
        </p:nvSpPr>
        <p:spPr bwMode="auto">
          <a:xfrm>
            <a:off x="6075363" y="4587875"/>
            <a:ext cx="7937" cy="25400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0" y="56"/>
              </a:cxn>
              <a:cxn ang="0">
                <a:pos x="28" y="97"/>
              </a:cxn>
            </a:cxnLst>
            <a:rect l="0" t="0" r="r" b="b"/>
            <a:pathLst>
              <a:path w="28" h="97">
                <a:moveTo>
                  <a:pt x="14" y="0"/>
                </a:moveTo>
                <a:lnTo>
                  <a:pt x="0" y="56"/>
                </a:lnTo>
                <a:lnTo>
                  <a:pt x="28" y="97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68" name="Line 666"/>
          <p:cNvSpPr>
            <a:spLocks noChangeShapeType="1"/>
          </p:cNvSpPr>
          <p:nvPr/>
        </p:nvSpPr>
        <p:spPr bwMode="auto">
          <a:xfrm flipH="1" flipV="1">
            <a:off x="6084888" y="4606925"/>
            <a:ext cx="7937" cy="12700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69" name="Freeform 667"/>
          <p:cNvSpPr>
            <a:spLocks/>
          </p:cNvSpPr>
          <p:nvPr/>
        </p:nvSpPr>
        <p:spPr bwMode="auto">
          <a:xfrm>
            <a:off x="6070600" y="4616450"/>
            <a:ext cx="22225" cy="9525"/>
          </a:xfrm>
          <a:custGeom>
            <a:avLst/>
            <a:gdLst/>
            <a:ahLst/>
            <a:cxnLst>
              <a:cxn ang="0">
                <a:pos x="84" y="13"/>
              </a:cxn>
              <a:cxn ang="0">
                <a:pos x="47" y="0"/>
              </a:cxn>
              <a:cxn ang="0">
                <a:pos x="0" y="35"/>
              </a:cxn>
            </a:cxnLst>
            <a:rect l="0" t="0" r="r" b="b"/>
            <a:pathLst>
              <a:path w="84" h="35">
                <a:moveTo>
                  <a:pt x="84" y="13"/>
                </a:moveTo>
                <a:lnTo>
                  <a:pt x="47" y="0"/>
                </a:lnTo>
                <a:lnTo>
                  <a:pt x="0" y="35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70" name="Line 668"/>
          <p:cNvSpPr>
            <a:spLocks noChangeShapeType="1"/>
          </p:cNvSpPr>
          <p:nvPr/>
        </p:nvSpPr>
        <p:spPr bwMode="auto">
          <a:xfrm flipH="1" flipV="1">
            <a:off x="6069013" y="4605338"/>
            <a:ext cx="23812" cy="14287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71" name="Freeform 669"/>
          <p:cNvSpPr>
            <a:spLocks/>
          </p:cNvSpPr>
          <p:nvPr/>
        </p:nvSpPr>
        <p:spPr bwMode="auto">
          <a:xfrm>
            <a:off x="6081713" y="4611688"/>
            <a:ext cx="6350" cy="3175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23" y="15"/>
              </a:cxn>
              <a:cxn ang="0">
                <a:pos x="21" y="0"/>
              </a:cxn>
            </a:cxnLst>
            <a:rect l="0" t="0" r="r" b="b"/>
            <a:pathLst>
              <a:path w="23" h="15">
                <a:moveTo>
                  <a:pt x="0" y="7"/>
                </a:moveTo>
                <a:lnTo>
                  <a:pt x="23" y="15"/>
                </a:lnTo>
                <a:lnTo>
                  <a:pt x="21" y="0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72" name="Freeform 670"/>
          <p:cNvSpPr>
            <a:spLocks/>
          </p:cNvSpPr>
          <p:nvPr/>
        </p:nvSpPr>
        <p:spPr bwMode="auto">
          <a:xfrm>
            <a:off x="6080125" y="4606925"/>
            <a:ext cx="6350" cy="28575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0" y="58"/>
              </a:cxn>
              <a:cxn ang="0">
                <a:pos x="28" y="105"/>
              </a:cxn>
            </a:cxnLst>
            <a:rect l="0" t="0" r="r" b="b"/>
            <a:pathLst>
              <a:path w="28" h="105">
                <a:moveTo>
                  <a:pt x="20" y="0"/>
                </a:moveTo>
                <a:lnTo>
                  <a:pt x="0" y="58"/>
                </a:lnTo>
                <a:lnTo>
                  <a:pt x="28" y="105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73" name="Line 671"/>
          <p:cNvSpPr>
            <a:spLocks noChangeShapeType="1"/>
          </p:cNvSpPr>
          <p:nvPr/>
        </p:nvSpPr>
        <p:spPr bwMode="auto">
          <a:xfrm flipH="1">
            <a:off x="6189663" y="4467225"/>
            <a:ext cx="14287" cy="9048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74" name="Line 672"/>
          <p:cNvSpPr>
            <a:spLocks noChangeShapeType="1"/>
          </p:cNvSpPr>
          <p:nvPr/>
        </p:nvSpPr>
        <p:spPr bwMode="auto">
          <a:xfrm flipH="1">
            <a:off x="6176963" y="4471988"/>
            <a:ext cx="14287" cy="9048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75" name="Freeform 673"/>
          <p:cNvSpPr>
            <a:spLocks/>
          </p:cNvSpPr>
          <p:nvPr/>
        </p:nvSpPr>
        <p:spPr bwMode="auto">
          <a:xfrm>
            <a:off x="6175375" y="4483100"/>
            <a:ext cx="42863" cy="58738"/>
          </a:xfrm>
          <a:custGeom>
            <a:avLst/>
            <a:gdLst/>
            <a:ahLst/>
            <a:cxnLst>
              <a:cxn ang="0">
                <a:pos x="164" y="160"/>
              </a:cxn>
              <a:cxn ang="0">
                <a:pos x="152" y="70"/>
              </a:cxn>
              <a:cxn ang="0">
                <a:pos x="99" y="3"/>
              </a:cxn>
              <a:cxn ang="0">
                <a:pos x="36" y="0"/>
              </a:cxn>
              <a:cxn ang="0">
                <a:pos x="0" y="61"/>
              </a:cxn>
              <a:cxn ang="0">
                <a:pos x="12" y="151"/>
              </a:cxn>
              <a:cxn ang="0">
                <a:pos x="65" y="216"/>
              </a:cxn>
              <a:cxn ang="0">
                <a:pos x="128" y="221"/>
              </a:cxn>
              <a:cxn ang="0">
                <a:pos x="164" y="160"/>
              </a:cxn>
            </a:cxnLst>
            <a:rect l="0" t="0" r="r" b="b"/>
            <a:pathLst>
              <a:path w="164" h="221">
                <a:moveTo>
                  <a:pt x="164" y="160"/>
                </a:moveTo>
                <a:lnTo>
                  <a:pt x="152" y="70"/>
                </a:lnTo>
                <a:lnTo>
                  <a:pt x="99" y="3"/>
                </a:lnTo>
                <a:lnTo>
                  <a:pt x="36" y="0"/>
                </a:lnTo>
                <a:lnTo>
                  <a:pt x="0" y="61"/>
                </a:lnTo>
                <a:lnTo>
                  <a:pt x="12" y="151"/>
                </a:lnTo>
                <a:lnTo>
                  <a:pt x="65" y="216"/>
                </a:lnTo>
                <a:lnTo>
                  <a:pt x="128" y="221"/>
                </a:lnTo>
                <a:lnTo>
                  <a:pt x="164" y="160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76" name="Freeform 674"/>
          <p:cNvSpPr>
            <a:spLocks/>
          </p:cNvSpPr>
          <p:nvPr/>
        </p:nvSpPr>
        <p:spPr bwMode="auto">
          <a:xfrm>
            <a:off x="6162675" y="4487863"/>
            <a:ext cx="42863" cy="58737"/>
          </a:xfrm>
          <a:custGeom>
            <a:avLst/>
            <a:gdLst/>
            <a:ahLst/>
            <a:cxnLst>
              <a:cxn ang="0">
                <a:pos x="165" y="160"/>
              </a:cxn>
              <a:cxn ang="0">
                <a:pos x="153" y="70"/>
              </a:cxn>
              <a:cxn ang="0">
                <a:pos x="100" y="3"/>
              </a:cxn>
              <a:cxn ang="0">
                <a:pos x="37" y="0"/>
              </a:cxn>
              <a:cxn ang="0">
                <a:pos x="0" y="61"/>
              </a:cxn>
              <a:cxn ang="0">
                <a:pos x="12" y="151"/>
              </a:cxn>
              <a:cxn ang="0">
                <a:pos x="65" y="216"/>
              </a:cxn>
              <a:cxn ang="0">
                <a:pos x="128" y="221"/>
              </a:cxn>
              <a:cxn ang="0">
                <a:pos x="165" y="160"/>
              </a:cxn>
            </a:cxnLst>
            <a:rect l="0" t="0" r="r" b="b"/>
            <a:pathLst>
              <a:path w="165" h="221">
                <a:moveTo>
                  <a:pt x="165" y="160"/>
                </a:moveTo>
                <a:lnTo>
                  <a:pt x="153" y="70"/>
                </a:lnTo>
                <a:lnTo>
                  <a:pt x="100" y="3"/>
                </a:lnTo>
                <a:lnTo>
                  <a:pt x="37" y="0"/>
                </a:lnTo>
                <a:lnTo>
                  <a:pt x="0" y="61"/>
                </a:lnTo>
                <a:lnTo>
                  <a:pt x="12" y="151"/>
                </a:lnTo>
                <a:lnTo>
                  <a:pt x="65" y="216"/>
                </a:lnTo>
                <a:lnTo>
                  <a:pt x="128" y="221"/>
                </a:lnTo>
                <a:lnTo>
                  <a:pt x="165" y="160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77" name="Line 675"/>
          <p:cNvSpPr>
            <a:spLocks noChangeShapeType="1"/>
          </p:cNvSpPr>
          <p:nvPr/>
        </p:nvSpPr>
        <p:spPr bwMode="auto">
          <a:xfrm flipV="1">
            <a:off x="6178550" y="4540250"/>
            <a:ext cx="14288" cy="63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78" name="Line 676"/>
          <p:cNvSpPr>
            <a:spLocks noChangeShapeType="1"/>
          </p:cNvSpPr>
          <p:nvPr/>
        </p:nvSpPr>
        <p:spPr bwMode="auto">
          <a:xfrm>
            <a:off x="6162675" y="4491038"/>
            <a:ext cx="69850" cy="4286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79" name="Line 677"/>
          <p:cNvSpPr>
            <a:spLocks noChangeShapeType="1"/>
          </p:cNvSpPr>
          <p:nvPr/>
        </p:nvSpPr>
        <p:spPr bwMode="auto">
          <a:xfrm flipH="1">
            <a:off x="6162675" y="4510088"/>
            <a:ext cx="42863" cy="1428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80" name="Line 678"/>
          <p:cNvSpPr>
            <a:spLocks noChangeShapeType="1"/>
          </p:cNvSpPr>
          <p:nvPr/>
        </p:nvSpPr>
        <p:spPr bwMode="auto">
          <a:xfrm>
            <a:off x="6149975" y="4497388"/>
            <a:ext cx="68263" cy="412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81" name="Line 679"/>
          <p:cNvSpPr>
            <a:spLocks noChangeShapeType="1"/>
          </p:cNvSpPr>
          <p:nvPr/>
        </p:nvSpPr>
        <p:spPr bwMode="auto">
          <a:xfrm flipH="1">
            <a:off x="6162675" y="4498975"/>
            <a:ext cx="12700" cy="476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82" name="Line 680"/>
          <p:cNvSpPr>
            <a:spLocks noChangeShapeType="1"/>
          </p:cNvSpPr>
          <p:nvPr/>
        </p:nvSpPr>
        <p:spPr bwMode="auto">
          <a:xfrm flipV="1">
            <a:off x="6205538" y="4525963"/>
            <a:ext cx="12700" cy="476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83" name="Line 681"/>
          <p:cNvSpPr>
            <a:spLocks noChangeShapeType="1"/>
          </p:cNvSpPr>
          <p:nvPr/>
        </p:nvSpPr>
        <p:spPr bwMode="auto">
          <a:xfrm flipV="1">
            <a:off x="6188075" y="4484688"/>
            <a:ext cx="12700" cy="476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84" name="Line 682"/>
          <p:cNvSpPr>
            <a:spLocks noChangeShapeType="1"/>
          </p:cNvSpPr>
          <p:nvPr/>
        </p:nvSpPr>
        <p:spPr bwMode="auto">
          <a:xfrm flipH="1">
            <a:off x="6122988" y="4408488"/>
            <a:ext cx="9525" cy="31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85" name="Line 683"/>
          <p:cNvSpPr>
            <a:spLocks noChangeShapeType="1"/>
          </p:cNvSpPr>
          <p:nvPr/>
        </p:nvSpPr>
        <p:spPr bwMode="auto">
          <a:xfrm>
            <a:off x="6372225" y="4527550"/>
            <a:ext cx="193675" cy="1158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86" name="Freeform 684"/>
          <p:cNvSpPr>
            <a:spLocks/>
          </p:cNvSpPr>
          <p:nvPr/>
        </p:nvSpPr>
        <p:spPr bwMode="auto">
          <a:xfrm>
            <a:off x="6550025" y="4633913"/>
            <a:ext cx="20638" cy="2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45"/>
              </a:cxn>
              <a:cxn ang="0">
                <a:pos x="77" y="99"/>
              </a:cxn>
            </a:cxnLst>
            <a:rect l="0" t="0" r="r" b="b"/>
            <a:pathLst>
              <a:path w="77" h="99">
                <a:moveTo>
                  <a:pt x="0" y="0"/>
                </a:moveTo>
                <a:lnTo>
                  <a:pt x="48" y="45"/>
                </a:lnTo>
                <a:lnTo>
                  <a:pt x="77" y="99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87" name="Freeform 685"/>
          <p:cNvSpPr>
            <a:spLocks/>
          </p:cNvSpPr>
          <p:nvPr/>
        </p:nvSpPr>
        <p:spPr bwMode="auto">
          <a:xfrm>
            <a:off x="6376988" y="4535488"/>
            <a:ext cx="12700" cy="7937"/>
          </a:xfrm>
          <a:custGeom>
            <a:avLst/>
            <a:gdLst/>
            <a:ahLst/>
            <a:cxnLst>
              <a:cxn ang="0">
                <a:pos x="0" y="33"/>
              </a:cxn>
              <a:cxn ang="0">
                <a:pos x="8" y="0"/>
              </a:cxn>
              <a:cxn ang="0">
                <a:pos x="47" y="8"/>
              </a:cxn>
            </a:cxnLst>
            <a:rect l="0" t="0" r="r" b="b"/>
            <a:pathLst>
              <a:path w="47" h="33">
                <a:moveTo>
                  <a:pt x="0" y="33"/>
                </a:moveTo>
                <a:lnTo>
                  <a:pt x="8" y="0"/>
                </a:lnTo>
                <a:lnTo>
                  <a:pt x="47" y="8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88" name="Freeform 686"/>
          <p:cNvSpPr>
            <a:spLocks/>
          </p:cNvSpPr>
          <p:nvPr/>
        </p:nvSpPr>
        <p:spPr bwMode="auto">
          <a:xfrm>
            <a:off x="6899275" y="4768850"/>
            <a:ext cx="31750" cy="7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" y="24"/>
              </a:cxn>
              <a:cxn ang="0">
                <a:pos x="120" y="27"/>
              </a:cxn>
            </a:cxnLst>
            <a:rect l="0" t="0" r="r" b="b"/>
            <a:pathLst>
              <a:path w="120" h="27">
                <a:moveTo>
                  <a:pt x="0" y="0"/>
                </a:moveTo>
                <a:lnTo>
                  <a:pt x="61" y="24"/>
                </a:lnTo>
                <a:lnTo>
                  <a:pt x="120" y="27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89" name="Line 687"/>
          <p:cNvSpPr>
            <a:spLocks noChangeShapeType="1"/>
          </p:cNvSpPr>
          <p:nvPr/>
        </p:nvSpPr>
        <p:spPr bwMode="auto">
          <a:xfrm flipH="1">
            <a:off x="6826250" y="4745038"/>
            <a:ext cx="33338" cy="63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90" name="Line 688"/>
          <p:cNvSpPr>
            <a:spLocks noChangeShapeType="1"/>
          </p:cNvSpPr>
          <p:nvPr/>
        </p:nvSpPr>
        <p:spPr bwMode="auto">
          <a:xfrm>
            <a:off x="6823075" y="4749800"/>
            <a:ext cx="6350" cy="15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91" name="Line 689"/>
          <p:cNvSpPr>
            <a:spLocks noChangeShapeType="1"/>
          </p:cNvSpPr>
          <p:nvPr/>
        </p:nvSpPr>
        <p:spPr bwMode="auto">
          <a:xfrm flipH="1" flipV="1">
            <a:off x="6859588" y="4745038"/>
            <a:ext cx="39687" cy="2381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92" name="Line 690"/>
          <p:cNvSpPr>
            <a:spLocks noChangeShapeType="1"/>
          </p:cNvSpPr>
          <p:nvPr/>
        </p:nvSpPr>
        <p:spPr bwMode="auto">
          <a:xfrm flipV="1">
            <a:off x="6430963" y="4371975"/>
            <a:ext cx="28575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93" name="Line 691"/>
          <p:cNvSpPr>
            <a:spLocks noChangeShapeType="1"/>
          </p:cNvSpPr>
          <p:nvPr/>
        </p:nvSpPr>
        <p:spPr bwMode="auto">
          <a:xfrm flipV="1">
            <a:off x="6669088" y="4514850"/>
            <a:ext cx="26987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94" name="Line 692"/>
          <p:cNvSpPr>
            <a:spLocks noChangeShapeType="1"/>
          </p:cNvSpPr>
          <p:nvPr/>
        </p:nvSpPr>
        <p:spPr bwMode="auto">
          <a:xfrm flipH="1" flipV="1">
            <a:off x="6459538" y="4371975"/>
            <a:ext cx="236537" cy="142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95" name="Line 693"/>
          <p:cNvSpPr>
            <a:spLocks noChangeShapeType="1"/>
          </p:cNvSpPr>
          <p:nvPr/>
        </p:nvSpPr>
        <p:spPr bwMode="auto">
          <a:xfrm>
            <a:off x="6535738" y="4037013"/>
            <a:ext cx="1587" cy="444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96" name="Line 694"/>
          <p:cNvSpPr>
            <a:spLocks noChangeShapeType="1"/>
          </p:cNvSpPr>
          <p:nvPr/>
        </p:nvSpPr>
        <p:spPr bwMode="auto">
          <a:xfrm flipV="1">
            <a:off x="6508750" y="4054475"/>
            <a:ext cx="1588" cy="428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97" name="Freeform 695"/>
          <p:cNvSpPr>
            <a:spLocks/>
          </p:cNvSpPr>
          <p:nvPr/>
        </p:nvSpPr>
        <p:spPr bwMode="auto">
          <a:xfrm>
            <a:off x="6508750" y="4078288"/>
            <a:ext cx="15875" cy="11112"/>
          </a:xfrm>
          <a:custGeom>
            <a:avLst/>
            <a:gdLst/>
            <a:ahLst/>
            <a:cxnLst>
              <a:cxn ang="0">
                <a:pos x="61" y="37"/>
              </a:cxn>
              <a:cxn ang="0">
                <a:pos x="17" y="41"/>
              </a:cxn>
              <a:cxn ang="0">
                <a:pos x="0" y="0"/>
              </a:cxn>
            </a:cxnLst>
            <a:rect l="0" t="0" r="r" b="b"/>
            <a:pathLst>
              <a:path w="61" h="41">
                <a:moveTo>
                  <a:pt x="61" y="37"/>
                </a:moveTo>
                <a:lnTo>
                  <a:pt x="17" y="41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98" name="Freeform 696"/>
          <p:cNvSpPr>
            <a:spLocks/>
          </p:cNvSpPr>
          <p:nvPr/>
        </p:nvSpPr>
        <p:spPr bwMode="auto">
          <a:xfrm>
            <a:off x="6583363" y="4110038"/>
            <a:ext cx="55562" cy="30162"/>
          </a:xfrm>
          <a:custGeom>
            <a:avLst/>
            <a:gdLst/>
            <a:ahLst/>
            <a:cxnLst>
              <a:cxn ang="0">
                <a:pos x="0" y="64"/>
              </a:cxn>
              <a:cxn ang="0">
                <a:pos x="146" y="119"/>
              </a:cxn>
              <a:cxn ang="0">
                <a:pos x="211" y="0"/>
              </a:cxn>
            </a:cxnLst>
            <a:rect l="0" t="0" r="r" b="b"/>
            <a:pathLst>
              <a:path w="211" h="119">
                <a:moveTo>
                  <a:pt x="0" y="64"/>
                </a:moveTo>
                <a:lnTo>
                  <a:pt x="146" y="119"/>
                </a:lnTo>
                <a:lnTo>
                  <a:pt x="211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699" name="Line 697"/>
          <p:cNvSpPr>
            <a:spLocks noChangeShapeType="1"/>
          </p:cNvSpPr>
          <p:nvPr/>
        </p:nvSpPr>
        <p:spPr bwMode="auto">
          <a:xfrm flipH="1" flipV="1">
            <a:off x="6535738" y="4081463"/>
            <a:ext cx="47625" cy="444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00" name="Line 698"/>
          <p:cNvSpPr>
            <a:spLocks noChangeShapeType="1"/>
          </p:cNvSpPr>
          <p:nvPr/>
        </p:nvSpPr>
        <p:spPr bwMode="auto">
          <a:xfrm flipV="1">
            <a:off x="6577013" y="4135438"/>
            <a:ext cx="11112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01" name="Line 699"/>
          <p:cNvSpPr>
            <a:spLocks noChangeShapeType="1"/>
          </p:cNvSpPr>
          <p:nvPr/>
        </p:nvSpPr>
        <p:spPr bwMode="auto">
          <a:xfrm flipV="1">
            <a:off x="6508750" y="4081463"/>
            <a:ext cx="26988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02" name="Freeform 700"/>
          <p:cNvSpPr>
            <a:spLocks/>
          </p:cNvSpPr>
          <p:nvPr/>
        </p:nvSpPr>
        <p:spPr bwMode="auto">
          <a:xfrm>
            <a:off x="6518275" y="4089400"/>
            <a:ext cx="31750" cy="6350"/>
          </a:xfrm>
          <a:custGeom>
            <a:avLst/>
            <a:gdLst/>
            <a:ahLst/>
            <a:cxnLst>
              <a:cxn ang="0">
                <a:pos x="121" y="29"/>
              </a:cxn>
              <a:cxn ang="0">
                <a:pos x="61" y="0"/>
              </a:cxn>
              <a:cxn ang="0">
                <a:pos x="0" y="9"/>
              </a:cxn>
            </a:cxnLst>
            <a:rect l="0" t="0" r="r" b="b"/>
            <a:pathLst>
              <a:path w="121" h="29">
                <a:moveTo>
                  <a:pt x="121" y="29"/>
                </a:moveTo>
                <a:lnTo>
                  <a:pt x="61" y="0"/>
                </a:lnTo>
                <a:lnTo>
                  <a:pt x="0" y="9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03" name="Line 701"/>
          <p:cNvSpPr>
            <a:spLocks noChangeShapeType="1"/>
          </p:cNvSpPr>
          <p:nvPr/>
        </p:nvSpPr>
        <p:spPr bwMode="auto">
          <a:xfrm flipV="1">
            <a:off x="6572250" y="4011613"/>
            <a:ext cx="109538" cy="666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04" name="Line 702"/>
          <p:cNvSpPr>
            <a:spLocks noChangeShapeType="1"/>
          </p:cNvSpPr>
          <p:nvPr/>
        </p:nvSpPr>
        <p:spPr bwMode="auto">
          <a:xfrm flipV="1">
            <a:off x="6604000" y="4030663"/>
            <a:ext cx="111125" cy="666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05" name="Line 703"/>
          <p:cNvSpPr>
            <a:spLocks noChangeShapeType="1"/>
          </p:cNvSpPr>
          <p:nvPr/>
        </p:nvSpPr>
        <p:spPr bwMode="auto">
          <a:xfrm flipV="1">
            <a:off x="6588125" y="4040188"/>
            <a:ext cx="111125" cy="666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06" name="Line 704"/>
          <p:cNvSpPr>
            <a:spLocks noChangeShapeType="1"/>
          </p:cNvSpPr>
          <p:nvPr/>
        </p:nvSpPr>
        <p:spPr bwMode="auto">
          <a:xfrm flipV="1">
            <a:off x="6542088" y="4013200"/>
            <a:ext cx="169862" cy="1031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07" name="Line 705"/>
          <p:cNvSpPr>
            <a:spLocks noChangeShapeType="1"/>
          </p:cNvSpPr>
          <p:nvPr/>
        </p:nvSpPr>
        <p:spPr bwMode="auto">
          <a:xfrm flipV="1">
            <a:off x="6588125" y="4002088"/>
            <a:ext cx="111125" cy="666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08" name="Line 706"/>
          <p:cNvSpPr>
            <a:spLocks noChangeShapeType="1"/>
          </p:cNvSpPr>
          <p:nvPr/>
        </p:nvSpPr>
        <p:spPr bwMode="auto">
          <a:xfrm flipH="1" flipV="1">
            <a:off x="6559550" y="4062413"/>
            <a:ext cx="69850" cy="428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09" name="Freeform 707"/>
          <p:cNvSpPr>
            <a:spLocks/>
          </p:cNvSpPr>
          <p:nvPr/>
        </p:nvSpPr>
        <p:spPr bwMode="auto">
          <a:xfrm>
            <a:off x="6572250" y="4067175"/>
            <a:ext cx="31750" cy="41275"/>
          </a:xfrm>
          <a:custGeom>
            <a:avLst/>
            <a:gdLst/>
            <a:ahLst/>
            <a:cxnLst>
              <a:cxn ang="0">
                <a:pos x="124" y="115"/>
              </a:cxn>
              <a:cxn ang="0">
                <a:pos x="106" y="52"/>
              </a:cxn>
              <a:cxn ang="0">
                <a:pos x="62" y="4"/>
              </a:cxn>
              <a:cxn ang="0">
                <a:pos x="18" y="0"/>
              </a:cxn>
              <a:cxn ang="0">
                <a:pos x="0" y="41"/>
              </a:cxn>
              <a:cxn ang="0">
                <a:pos x="18" y="104"/>
              </a:cxn>
              <a:cxn ang="0">
                <a:pos x="62" y="152"/>
              </a:cxn>
              <a:cxn ang="0">
                <a:pos x="106" y="157"/>
              </a:cxn>
              <a:cxn ang="0">
                <a:pos x="124" y="115"/>
              </a:cxn>
            </a:cxnLst>
            <a:rect l="0" t="0" r="r" b="b"/>
            <a:pathLst>
              <a:path w="124" h="157">
                <a:moveTo>
                  <a:pt x="124" y="115"/>
                </a:moveTo>
                <a:lnTo>
                  <a:pt x="106" y="52"/>
                </a:lnTo>
                <a:lnTo>
                  <a:pt x="62" y="4"/>
                </a:lnTo>
                <a:lnTo>
                  <a:pt x="18" y="0"/>
                </a:lnTo>
                <a:lnTo>
                  <a:pt x="0" y="41"/>
                </a:lnTo>
                <a:lnTo>
                  <a:pt x="18" y="104"/>
                </a:lnTo>
                <a:lnTo>
                  <a:pt x="62" y="152"/>
                </a:lnTo>
                <a:lnTo>
                  <a:pt x="106" y="157"/>
                </a:lnTo>
                <a:lnTo>
                  <a:pt x="124" y="115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10" name="Freeform 708"/>
          <p:cNvSpPr>
            <a:spLocks/>
          </p:cNvSpPr>
          <p:nvPr/>
        </p:nvSpPr>
        <p:spPr bwMode="auto">
          <a:xfrm>
            <a:off x="6578600" y="4062413"/>
            <a:ext cx="33338" cy="42862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9" y="0"/>
              </a:cxn>
              <a:cxn ang="0">
                <a:pos x="64" y="5"/>
              </a:cxn>
              <a:cxn ang="0">
                <a:pos x="109" y="55"/>
              </a:cxn>
              <a:cxn ang="0">
                <a:pos x="128" y="119"/>
              </a:cxn>
              <a:cxn ang="0">
                <a:pos x="109" y="162"/>
              </a:cxn>
              <a:cxn ang="0">
                <a:pos x="64" y="158"/>
              </a:cxn>
              <a:cxn ang="0">
                <a:pos x="19" y="108"/>
              </a:cxn>
              <a:cxn ang="0">
                <a:pos x="0" y="44"/>
              </a:cxn>
            </a:cxnLst>
            <a:rect l="0" t="0" r="r" b="b"/>
            <a:pathLst>
              <a:path w="128" h="162">
                <a:moveTo>
                  <a:pt x="0" y="44"/>
                </a:moveTo>
                <a:lnTo>
                  <a:pt x="19" y="0"/>
                </a:lnTo>
                <a:lnTo>
                  <a:pt x="64" y="5"/>
                </a:lnTo>
                <a:lnTo>
                  <a:pt x="109" y="55"/>
                </a:lnTo>
                <a:lnTo>
                  <a:pt x="128" y="119"/>
                </a:lnTo>
                <a:lnTo>
                  <a:pt x="109" y="162"/>
                </a:lnTo>
                <a:lnTo>
                  <a:pt x="64" y="158"/>
                </a:lnTo>
                <a:lnTo>
                  <a:pt x="19" y="108"/>
                </a:lnTo>
                <a:lnTo>
                  <a:pt x="0" y="44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11" name="Line 709"/>
          <p:cNvSpPr>
            <a:spLocks noChangeShapeType="1"/>
          </p:cNvSpPr>
          <p:nvPr/>
        </p:nvSpPr>
        <p:spPr bwMode="auto">
          <a:xfrm flipV="1">
            <a:off x="6616700" y="4111625"/>
            <a:ext cx="11113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12" name="Line 710"/>
          <p:cNvSpPr>
            <a:spLocks noChangeShapeType="1"/>
          </p:cNvSpPr>
          <p:nvPr/>
        </p:nvSpPr>
        <p:spPr bwMode="auto">
          <a:xfrm flipV="1">
            <a:off x="6537325" y="4064000"/>
            <a:ext cx="11113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13" name="Line 711"/>
          <p:cNvSpPr>
            <a:spLocks noChangeShapeType="1"/>
          </p:cNvSpPr>
          <p:nvPr/>
        </p:nvSpPr>
        <p:spPr bwMode="auto">
          <a:xfrm flipH="1">
            <a:off x="6535738" y="4029075"/>
            <a:ext cx="1587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14" name="Line 712"/>
          <p:cNvSpPr>
            <a:spLocks noChangeShapeType="1"/>
          </p:cNvSpPr>
          <p:nvPr/>
        </p:nvSpPr>
        <p:spPr bwMode="auto">
          <a:xfrm flipV="1">
            <a:off x="6508750" y="4037013"/>
            <a:ext cx="26988" cy="174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15" name="Line 713"/>
          <p:cNvSpPr>
            <a:spLocks noChangeShapeType="1"/>
          </p:cNvSpPr>
          <p:nvPr/>
        </p:nvSpPr>
        <p:spPr bwMode="auto">
          <a:xfrm flipH="1">
            <a:off x="6508750" y="4044950"/>
            <a:ext cx="1588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16" name="Freeform 714"/>
          <p:cNvSpPr>
            <a:spLocks/>
          </p:cNvSpPr>
          <p:nvPr/>
        </p:nvSpPr>
        <p:spPr bwMode="auto">
          <a:xfrm>
            <a:off x="6713538" y="3992563"/>
            <a:ext cx="22225" cy="26987"/>
          </a:xfrm>
          <a:custGeom>
            <a:avLst/>
            <a:gdLst/>
            <a:ahLst/>
            <a:cxnLst>
              <a:cxn ang="0">
                <a:pos x="0" y="28"/>
              </a:cxn>
              <a:cxn ang="0">
                <a:pos x="12" y="0"/>
              </a:cxn>
              <a:cxn ang="0">
                <a:pos x="41" y="2"/>
              </a:cxn>
              <a:cxn ang="0">
                <a:pos x="70" y="34"/>
              </a:cxn>
              <a:cxn ang="0">
                <a:pos x="82" y="77"/>
              </a:cxn>
              <a:cxn ang="0">
                <a:pos x="70" y="104"/>
              </a:cxn>
              <a:cxn ang="0">
                <a:pos x="41" y="101"/>
              </a:cxn>
              <a:cxn ang="0">
                <a:pos x="12" y="69"/>
              </a:cxn>
              <a:cxn ang="0">
                <a:pos x="0" y="28"/>
              </a:cxn>
            </a:cxnLst>
            <a:rect l="0" t="0" r="r" b="b"/>
            <a:pathLst>
              <a:path w="82" h="104">
                <a:moveTo>
                  <a:pt x="0" y="28"/>
                </a:moveTo>
                <a:lnTo>
                  <a:pt x="12" y="0"/>
                </a:lnTo>
                <a:lnTo>
                  <a:pt x="41" y="2"/>
                </a:lnTo>
                <a:lnTo>
                  <a:pt x="70" y="34"/>
                </a:lnTo>
                <a:lnTo>
                  <a:pt x="82" y="77"/>
                </a:lnTo>
                <a:lnTo>
                  <a:pt x="70" y="104"/>
                </a:lnTo>
                <a:lnTo>
                  <a:pt x="41" y="101"/>
                </a:lnTo>
                <a:lnTo>
                  <a:pt x="12" y="69"/>
                </a:lnTo>
                <a:lnTo>
                  <a:pt x="0" y="28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17" name="Freeform 715"/>
          <p:cNvSpPr>
            <a:spLocks/>
          </p:cNvSpPr>
          <p:nvPr/>
        </p:nvSpPr>
        <p:spPr bwMode="auto">
          <a:xfrm>
            <a:off x="6681788" y="4000500"/>
            <a:ext cx="33337" cy="4127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18" y="0"/>
              </a:cxn>
              <a:cxn ang="0">
                <a:pos x="62" y="4"/>
              </a:cxn>
              <a:cxn ang="0">
                <a:pos x="105" y="52"/>
              </a:cxn>
              <a:cxn ang="0">
                <a:pos x="124" y="115"/>
              </a:cxn>
              <a:cxn ang="0">
                <a:pos x="105" y="158"/>
              </a:cxn>
              <a:cxn ang="0">
                <a:pos x="62" y="153"/>
              </a:cxn>
              <a:cxn ang="0">
                <a:pos x="18" y="104"/>
              </a:cxn>
              <a:cxn ang="0">
                <a:pos x="0" y="42"/>
              </a:cxn>
            </a:cxnLst>
            <a:rect l="0" t="0" r="r" b="b"/>
            <a:pathLst>
              <a:path w="124" h="158">
                <a:moveTo>
                  <a:pt x="0" y="42"/>
                </a:moveTo>
                <a:lnTo>
                  <a:pt x="18" y="0"/>
                </a:lnTo>
                <a:lnTo>
                  <a:pt x="62" y="4"/>
                </a:lnTo>
                <a:lnTo>
                  <a:pt x="105" y="52"/>
                </a:lnTo>
                <a:lnTo>
                  <a:pt x="124" y="115"/>
                </a:lnTo>
                <a:lnTo>
                  <a:pt x="105" y="158"/>
                </a:lnTo>
                <a:lnTo>
                  <a:pt x="62" y="153"/>
                </a:lnTo>
                <a:lnTo>
                  <a:pt x="18" y="104"/>
                </a:lnTo>
                <a:lnTo>
                  <a:pt x="0" y="42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18" name="Line 716"/>
          <p:cNvSpPr>
            <a:spLocks noChangeShapeType="1"/>
          </p:cNvSpPr>
          <p:nvPr/>
        </p:nvSpPr>
        <p:spPr bwMode="auto">
          <a:xfrm flipV="1">
            <a:off x="6699250" y="4019550"/>
            <a:ext cx="25400" cy="206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19" name="Line 717"/>
          <p:cNvSpPr>
            <a:spLocks noChangeShapeType="1"/>
          </p:cNvSpPr>
          <p:nvPr/>
        </p:nvSpPr>
        <p:spPr bwMode="auto">
          <a:xfrm flipH="1">
            <a:off x="6681788" y="3998913"/>
            <a:ext cx="31750" cy="127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20" name="Line 718"/>
          <p:cNvSpPr>
            <a:spLocks noChangeShapeType="1"/>
          </p:cNvSpPr>
          <p:nvPr/>
        </p:nvSpPr>
        <p:spPr bwMode="auto">
          <a:xfrm flipH="1">
            <a:off x="6715125" y="4013200"/>
            <a:ext cx="20638" cy="174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21" name="Line 719"/>
          <p:cNvSpPr>
            <a:spLocks noChangeShapeType="1"/>
          </p:cNvSpPr>
          <p:nvPr/>
        </p:nvSpPr>
        <p:spPr bwMode="auto">
          <a:xfrm flipV="1">
            <a:off x="6699250" y="3992563"/>
            <a:ext cx="25400" cy="9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22" name="Freeform 720"/>
          <p:cNvSpPr>
            <a:spLocks/>
          </p:cNvSpPr>
          <p:nvPr/>
        </p:nvSpPr>
        <p:spPr bwMode="auto">
          <a:xfrm>
            <a:off x="6275388" y="4335463"/>
            <a:ext cx="80962" cy="30162"/>
          </a:xfrm>
          <a:custGeom>
            <a:avLst/>
            <a:gdLst/>
            <a:ahLst/>
            <a:cxnLst>
              <a:cxn ang="0">
                <a:pos x="307" y="0"/>
              </a:cxn>
              <a:cxn ang="0">
                <a:pos x="21" y="113"/>
              </a:cxn>
              <a:cxn ang="0">
                <a:pos x="0" y="114"/>
              </a:cxn>
            </a:cxnLst>
            <a:rect l="0" t="0" r="r" b="b"/>
            <a:pathLst>
              <a:path w="307" h="114">
                <a:moveTo>
                  <a:pt x="307" y="0"/>
                </a:moveTo>
                <a:lnTo>
                  <a:pt x="21" y="113"/>
                </a:lnTo>
                <a:lnTo>
                  <a:pt x="0" y="11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23" name="Freeform 721"/>
          <p:cNvSpPr>
            <a:spLocks/>
          </p:cNvSpPr>
          <p:nvPr/>
        </p:nvSpPr>
        <p:spPr bwMode="auto">
          <a:xfrm>
            <a:off x="6524625" y="4487863"/>
            <a:ext cx="87313" cy="26987"/>
          </a:xfrm>
          <a:custGeom>
            <a:avLst/>
            <a:gdLst/>
            <a:ahLst/>
            <a:cxnLst>
              <a:cxn ang="0">
                <a:pos x="326" y="0"/>
              </a:cxn>
              <a:cxn ang="0">
                <a:pos x="21" y="102"/>
              </a:cxn>
              <a:cxn ang="0">
                <a:pos x="0" y="104"/>
              </a:cxn>
            </a:cxnLst>
            <a:rect l="0" t="0" r="r" b="b"/>
            <a:pathLst>
              <a:path w="326" h="104">
                <a:moveTo>
                  <a:pt x="326" y="0"/>
                </a:moveTo>
                <a:lnTo>
                  <a:pt x="21" y="102"/>
                </a:lnTo>
                <a:lnTo>
                  <a:pt x="0" y="104"/>
                </a:lnTo>
              </a:path>
            </a:pathLst>
          </a:cu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24" name="Freeform 722"/>
          <p:cNvSpPr>
            <a:spLocks/>
          </p:cNvSpPr>
          <p:nvPr/>
        </p:nvSpPr>
        <p:spPr bwMode="auto">
          <a:xfrm>
            <a:off x="6572250" y="4368800"/>
            <a:ext cx="247650" cy="174625"/>
          </a:xfrm>
          <a:custGeom>
            <a:avLst/>
            <a:gdLst/>
            <a:ahLst/>
            <a:cxnLst>
              <a:cxn ang="0">
                <a:pos x="0" y="661"/>
              </a:cxn>
              <a:cxn ang="0">
                <a:pos x="21" y="660"/>
              </a:cxn>
              <a:cxn ang="0">
                <a:pos x="326" y="559"/>
              </a:cxn>
              <a:cxn ang="0">
                <a:pos x="648" y="327"/>
              </a:cxn>
              <a:cxn ang="0">
                <a:pos x="940" y="0"/>
              </a:cxn>
            </a:cxnLst>
            <a:rect l="0" t="0" r="r" b="b"/>
            <a:pathLst>
              <a:path w="940" h="661">
                <a:moveTo>
                  <a:pt x="0" y="661"/>
                </a:moveTo>
                <a:lnTo>
                  <a:pt x="21" y="660"/>
                </a:lnTo>
                <a:lnTo>
                  <a:pt x="326" y="559"/>
                </a:lnTo>
                <a:lnTo>
                  <a:pt x="648" y="327"/>
                </a:lnTo>
                <a:lnTo>
                  <a:pt x="94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25" name="Freeform 723"/>
          <p:cNvSpPr>
            <a:spLocks/>
          </p:cNvSpPr>
          <p:nvPr/>
        </p:nvSpPr>
        <p:spPr bwMode="auto">
          <a:xfrm>
            <a:off x="6229350" y="4137025"/>
            <a:ext cx="206375" cy="200025"/>
          </a:xfrm>
          <a:custGeom>
            <a:avLst/>
            <a:gdLst/>
            <a:ahLst/>
            <a:cxnLst>
              <a:cxn ang="0">
                <a:pos x="0" y="754"/>
              </a:cxn>
              <a:cxn ang="0">
                <a:pos x="22" y="753"/>
              </a:cxn>
              <a:cxn ang="0">
                <a:pos x="307" y="640"/>
              </a:cxn>
              <a:cxn ang="0">
                <a:pos x="575" y="375"/>
              </a:cxn>
              <a:cxn ang="0">
                <a:pos x="785" y="0"/>
              </a:cxn>
            </a:cxnLst>
            <a:rect l="0" t="0" r="r" b="b"/>
            <a:pathLst>
              <a:path w="785" h="754">
                <a:moveTo>
                  <a:pt x="0" y="754"/>
                </a:moveTo>
                <a:lnTo>
                  <a:pt x="22" y="753"/>
                </a:lnTo>
                <a:lnTo>
                  <a:pt x="307" y="640"/>
                </a:lnTo>
                <a:lnTo>
                  <a:pt x="575" y="375"/>
                </a:lnTo>
                <a:lnTo>
                  <a:pt x="785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26" name="Freeform 724"/>
          <p:cNvSpPr>
            <a:spLocks/>
          </p:cNvSpPr>
          <p:nvPr/>
        </p:nvSpPr>
        <p:spPr bwMode="auto">
          <a:xfrm>
            <a:off x="6288088" y="4376738"/>
            <a:ext cx="12700" cy="26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" y="44"/>
              </a:cxn>
              <a:cxn ang="0">
                <a:pos x="50" y="105"/>
              </a:cxn>
            </a:cxnLst>
            <a:rect l="0" t="0" r="r" b="b"/>
            <a:pathLst>
              <a:path w="50" h="105">
                <a:moveTo>
                  <a:pt x="0" y="0"/>
                </a:moveTo>
                <a:lnTo>
                  <a:pt x="37" y="44"/>
                </a:lnTo>
                <a:lnTo>
                  <a:pt x="50" y="105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27" name="Freeform 725"/>
          <p:cNvSpPr>
            <a:spLocks/>
          </p:cNvSpPr>
          <p:nvPr/>
        </p:nvSpPr>
        <p:spPr bwMode="auto">
          <a:xfrm>
            <a:off x="6207125" y="4371975"/>
            <a:ext cx="33338" cy="12700"/>
          </a:xfrm>
          <a:custGeom>
            <a:avLst/>
            <a:gdLst/>
            <a:ahLst/>
            <a:cxnLst>
              <a:cxn ang="0">
                <a:pos x="122" y="5"/>
              </a:cxn>
              <a:cxn ang="0">
                <a:pos x="57" y="0"/>
              </a:cxn>
              <a:cxn ang="0">
                <a:pos x="0" y="45"/>
              </a:cxn>
            </a:cxnLst>
            <a:rect l="0" t="0" r="r" b="b"/>
            <a:pathLst>
              <a:path w="122" h="45">
                <a:moveTo>
                  <a:pt x="122" y="5"/>
                </a:moveTo>
                <a:lnTo>
                  <a:pt x="57" y="0"/>
                </a:lnTo>
                <a:lnTo>
                  <a:pt x="0" y="45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28" name="Line 726"/>
          <p:cNvSpPr>
            <a:spLocks noChangeShapeType="1"/>
          </p:cNvSpPr>
          <p:nvPr/>
        </p:nvSpPr>
        <p:spPr bwMode="auto">
          <a:xfrm>
            <a:off x="6229350" y="4337050"/>
            <a:ext cx="46038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29" name="Line 727"/>
          <p:cNvSpPr>
            <a:spLocks noChangeShapeType="1"/>
          </p:cNvSpPr>
          <p:nvPr/>
        </p:nvSpPr>
        <p:spPr bwMode="auto">
          <a:xfrm flipH="1" flipV="1">
            <a:off x="6254750" y="4351338"/>
            <a:ext cx="17463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30" name="Line 728"/>
          <p:cNvSpPr>
            <a:spLocks noChangeShapeType="1"/>
          </p:cNvSpPr>
          <p:nvPr/>
        </p:nvSpPr>
        <p:spPr bwMode="auto">
          <a:xfrm flipH="1" flipV="1">
            <a:off x="6446838" y="4467225"/>
            <a:ext cx="17462" cy="39688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31" name="Line 729"/>
          <p:cNvSpPr>
            <a:spLocks noChangeShapeType="1"/>
          </p:cNvSpPr>
          <p:nvPr/>
        </p:nvSpPr>
        <p:spPr bwMode="auto">
          <a:xfrm flipH="1" flipV="1">
            <a:off x="6122988" y="4579938"/>
            <a:ext cx="25400" cy="61912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32" name="Line 730"/>
          <p:cNvSpPr>
            <a:spLocks noChangeShapeType="1"/>
          </p:cNvSpPr>
          <p:nvPr/>
        </p:nvSpPr>
        <p:spPr bwMode="auto">
          <a:xfrm flipH="1" flipV="1">
            <a:off x="6524625" y="4514850"/>
            <a:ext cx="47625" cy="28575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33" name="Line 731"/>
          <p:cNvSpPr>
            <a:spLocks noChangeShapeType="1"/>
          </p:cNvSpPr>
          <p:nvPr/>
        </p:nvSpPr>
        <p:spPr bwMode="auto">
          <a:xfrm flipV="1">
            <a:off x="6546850" y="4540250"/>
            <a:ext cx="46038" cy="28575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34" name="Freeform 732"/>
          <p:cNvSpPr>
            <a:spLocks/>
          </p:cNvSpPr>
          <p:nvPr/>
        </p:nvSpPr>
        <p:spPr bwMode="auto">
          <a:xfrm>
            <a:off x="6115050" y="4587875"/>
            <a:ext cx="42863" cy="46038"/>
          </a:xfrm>
          <a:custGeom>
            <a:avLst/>
            <a:gdLst/>
            <a:ahLst/>
            <a:cxnLst>
              <a:cxn ang="0">
                <a:pos x="164" y="136"/>
              </a:cxn>
              <a:cxn ang="0">
                <a:pos x="118" y="70"/>
              </a:cxn>
              <a:cxn ang="0">
                <a:pos x="52" y="13"/>
              </a:cxn>
              <a:cxn ang="0">
                <a:pos x="3" y="0"/>
              </a:cxn>
              <a:cxn ang="0">
                <a:pos x="0" y="38"/>
              </a:cxn>
              <a:cxn ang="0">
                <a:pos x="46" y="104"/>
              </a:cxn>
              <a:cxn ang="0">
                <a:pos x="113" y="161"/>
              </a:cxn>
              <a:cxn ang="0">
                <a:pos x="162" y="174"/>
              </a:cxn>
              <a:cxn ang="0">
                <a:pos x="164" y="136"/>
              </a:cxn>
            </a:cxnLst>
            <a:rect l="0" t="0" r="r" b="b"/>
            <a:pathLst>
              <a:path w="164" h="174">
                <a:moveTo>
                  <a:pt x="164" y="136"/>
                </a:moveTo>
                <a:lnTo>
                  <a:pt x="118" y="70"/>
                </a:lnTo>
                <a:lnTo>
                  <a:pt x="52" y="13"/>
                </a:lnTo>
                <a:lnTo>
                  <a:pt x="3" y="0"/>
                </a:lnTo>
                <a:lnTo>
                  <a:pt x="0" y="38"/>
                </a:lnTo>
                <a:lnTo>
                  <a:pt x="46" y="104"/>
                </a:lnTo>
                <a:lnTo>
                  <a:pt x="113" y="161"/>
                </a:lnTo>
                <a:lnTo>
                  <a:pt x="162" y="174"/>
                </a:lnTo>
                <a:lnTo>
                  <a:pt x="164" y="136"/>
                </a:lnTo>
                <a:close/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35" name="Line 733"/>
          <p:cNvSpPr>
            <a:spLocks noChangeShapeType="1"/>
          </p:cNvSpPr>
          <p:nvPr/>
        </p:nvSpPr>
        <p:spPr bwMode="auto">
          <a:xfrm flipH="1">
            <a:off x="6116638" y="4587875"/>
            <a:ext cx="39687" cy="44450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36" name="Line 734"/>
          <p:cNvSpPr>
            <a:spLocks noChangeShapeType="1"/>
          </p:cNvSpPr>
          <p:nvPr/>
        </p:nvSpPr>
        <p:spPr bwMode="auto">
          <a:xfrm flipH="1" flipV="1">
            <a:off x="6102350" y="4589463"/>
            <a:ext cx="68263" cy="41275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37" name="Freeform 735"/>
          <p:cNvSpPr>
            <a:spLocks/>
          </p:cNvSpPr>
          <p:nvPr/>
        </p:nvSpPr>
        <p:spPr bwMode="auto">
          <a:xfrm>
            <a:off x="6496050" y="4527550"/>
            <a:ext cx="7938" cy="30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" y="51"/>
              </a:cxn>
              <a:cxn ang="0">
                <a:pos x="0" y="113"/>
              </a:cxn>
            </a:cxnLst>
            <a:rect l="0" t="0" r="r" b="b"/>
            <a:pathLst>
              <a:path w="28" h="113">
                <a:moveTo>
                  <a:pt x="0" y="0"/>
                </a:moveTo>
                <a:lnTo>
                  <a:pt x="28" y="51"/>
                </a:lnTo>
                <a:lnTo>
                  <a:pt x="0" y="113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38" name="Line 736"/>
          <p:cNvSpPr>
            <a:spLocks noChangeShapeType="1"/>
          </p:cNvSpPr>
          <p:nvPr/>
        </p:nvSpPr>
        <p:spPr bwMode="auto">
          <a:xfrm flipV="1">
            <a:off x="6499225" y="4511675"/>
            <a:ext cx="47625" cy="30163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39" name="Line 737"/>
          <p:cNvSpPr>
            <a:spLocks noChangeShapeType="1"/>
          </p:cNvSpPr>
          <p:nvPr/>
        </p:nvSpPr>
        <p:spPr bwMode="auto">
          <a:xfrm flipH="1" flipV="1">
            <a:off x="6464300" y="4506913"/>
            <a:ext cx="50800" cy="31750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40" name="Freeform 738"/>
          <p:cNvSpPr>
            <a:spLocks/>
          </p:cNvSpPr>
          <p:nvPr/>
        </p:nvSpPr>
        <p:spPr bwMode="auto">
          <a:xfrm>
            <a:off x="6459538" y="4497388"/>
            <a:ext cx="15875" cy="174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" y="34"/>
              </a:cxn>
              <a:cxn ang="0">
                <a:pos x="56" y="62"/>
              </a:cxn>
            </a:cxnLst>
            <a:rect l="0" t="0" r="r" b="b"/>
            <a:pathLst>
              <a:path w="56" h="62">
                <a:moveTo>
                  <a:pt x="0" y="0"/>
                </a:moveTo>
                <a:lnTo>
                  <a:pt x="23" y="34"/>
                </a:lnTo>
                <a:lnTo>
                  <a:pt x="56" y="62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41" name="Line 739"/>
          <p:cNvSpPr>
            <a:spLocks noChangeShapeType="1"/>
          </p:cNvSpPr>
          <p:nvPr/>
        </p:nvSpPr>
        <p:spPr bwMode="auto">
          <a:xfrm flipV="1">
            <a:off x="6256338" y="4362450"/>
            <a:ext cx="39687" cy="33338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42" name="Freeform 740"/>
          <p:cNvSpPr>
            <a:spLocks/>
          </p:cNvSpPr>
          <p:nvPr/>
        </p:nvSpPr>
        <p:spPr bwMode="auto">
          <a:xfrm>
            <a:off x="6261100" y="4383088"/>
            <a:ext cx="6350" cy="4762"/>
          </a:xfrm>
          <a:custGeom>
            <a:avLst/>
            <a:gdLst/>
            <a:ahLst/>
            <a:cxnLst>
              <a:cxn ang="0">
                <a:pos x="27" y="0"/>
              </a:cxn>
              <a:cxn ang="0">
                <a:pos x="26" y="19"/>
              </a:cxn>
              <a:cxn ang="0">
                <a:pos x="0" y="12"/>
              </a:cxn>
            </a:cxnLst>
            <a:rect l="0" t="0" r="r" b="b"/>
            <a:pathLst>
              <a:path w="27" h="19">
                <a:moveTo>
                  <a:pt x="27" y="0"/>
                </a:moveTo>
                <a:lnTo>
                  <a:pt x="26" y="19"/>
                </a:lnTo>
                <a:lnTo>
                  <a:pt x="0" y="12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43" name="Line 741"/>
          <p:cNvSpPr>
            <a:spLocks noChangeShapeType="1"/>
          </p:cNvSpPr>
          <p:nvPr/>
        </p:nvSpPr>
        <p:spPr bwMode="auto">
          <a:xfrm>
            <a:off x="6221413" y="4362450"/>
            <a:ext cx="50800" cy="30163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44" name="Line 742"/>
          <p:cNvSpPr>
            <a:spLocks noChangeShapeType="1"/>
          </p:cNvSpPr>
          <p:nvPr/>
        </p:nvSpPr>
        <p:spPr bwMode="auto">
          <a:xfrm flipH="1">
            <a:off x="6332538" y="4846638"/>
            <a:ext cx="20637" cy="142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45" name="Line 743"/>
          <p:cNvSpPr>
            <a:spLocks noChangeShapeType="1"/>
          </p:cNvSpPr>
          <p:nvPr/>
        </p:nvSpPr>
        <p:spPr bwMode="auto">
          <a:xfrm flipH="1" flipV="1">
            <a:off x="6443663" y="4464050"/>
            <a:ext cx="4762" cy="7938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46" name="Line 744"/>
          <p:cNvSpPr>
            <a:spLocks noChangeShapeType="1"/>
          </p:cNvSpPr>
          <p:nvPr/>
        </p:nvSpPr>
        <p:spPr bwMode="auto">
          <a:xfrm flipH="1" flipV="1">
            <a:off x="6251575" y="4349750"/>
            <a:ext cx="4763" cy="63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47" name="Line 745"/>
          <p:cNvSpPr>
            <a:spLocks noChangeShapeType="1"/>
          </p:cNvSpPr>
          <p:nvPr/>
        </p:nvSpPr>
        <p:spPr bwMode="auto">
          <a:xfrm flipV="1">
            <a:off x="6210300" y="4333875"/>
            <a:ext cx="39688" cy="33338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48" name="Line 746"/>
          <p:cNvSpPr>
            <a:spLocks noChangeShapeType="1"/>
          </p:cNvSpPr>
          <p:nvPr/>
        </p:nvSpPr>
        <p:spPr bwMode="auto">
          <a:xfrm>
            <a:off x="6248400" y="4341813"/>
            <a:ext cx="63500" cy="3968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49" name="Line 747"/>
          <p:cNvSpPr>
            <a:spLocks noChangeShapeType="1"/>
          </p:cNvSpPr>
          <p:nvPr/>
        </p:nvSpPr>
        <p:spPr bwMode="auto">
          <a:xfrm>
            <a:off x="6238875" y="4346575"/>
            <a:ext cx="63500" cy="381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50" name="Line 748"/>
          <p:cNvSpPr>
            <a:spLocks noChangeShapeType="1"/>
          </p:cNvSpPr>
          <p:nvPr/>
        </p:nvSpPr>
        <p:spPr bwMode="auto">
          <a:xfrm>
            <a:off x="6781800" y="3924300"/>
            <a:ext cx="217488" cy="269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51" name="Line 749"/>
          <p:cNvSpPr>
            <a:spLocks noChangeShapeType="1"/>
          </p:cNvSpPr>
          <p:nvPr/>
        </p:nvSpPr>
        <p:spPr bwMode="auto">
          <a:xfrm flipV="1">
            <a:off x="6859588" y="3940175"/>
            <a:ext cx="147637" cy="168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52" name="Line 750"/>
          <p:cNvSpPr>
            <a:spLocks noChangeShapeType="1"/>
          </p:cNvSpPr>
          <p:nvPr/>
        </p:nvSpPr>
        <p:spPr bwMode="auto">
          <a:xfrm flipV="1">
            <a:off x="6915150" y="3973513"/>
            <a:ext cx="146050" cy="1666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53" name="Line 751"/>
          <p:cNvSpPr>
            <a:spLocks noChangeShapeType="1"/>
          </p:cNvSpPr>
          <p:nvPr/>
        </p:nvSpPr>
        <p:spPr bwMode="auto">
          <a:xfrm flipH="1">
            <a:off x="6880225" y="4637088"/>
            <a:ext cx="3175" cy="269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54" name="Line 752"/>
          <p:cNvSpPr>
            <a:spLocks noChangeShapeType="1"/>
          </p:cNvSpPr>
          <p:nvPr/>
        </p:nvSpPr>
        <p:spPr bwMode="auto">
          <a:xfrm>
            <a:off x="6883400" y="4624388"/>
            <a:ext cx="1588" cy="254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55" name="Line 753"/>
          <p:cNvSpPr>
            <a:spLocks noChangeShapeType="1"/>
          </p:cNvSpPr>
          <p:nvPr/>
        </p:nvSpPr>
        <p:spPr bwMode="auto">
          <a:xfrm>
            <a:off x="6829425" y="4591050"/>
            <a:ext cx="53975" cy="333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56" name="Line 754"/>
          <p:cNvSpPr>
            <a:spLocks noChangeShapeType="1"/>
          </p:cNvSpPr>
          <p:nvPr/>
        </p:nvSpPr>
        <p:spPr bwMode="auto">
          <a:xfrm flipH="1">
            <a:off x="6813550" y="4602163"/>
            <a:ext cx="31750" cy="15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57" name="Freeform 755"/>
          <p:cNvSpPr>
            <a:spLocks/>
          </p:cNvSpPr>
          <p:nvPr/>
        </p:nvSpPr>
        <p:spPr bwMode="auto">
          <a:xfrm>
            <a:off x="6297613" y="4371975"/>
            <a:ext cx="14287" cy="28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" y="42"/>
              </a:cxn>
              <a:cxn ang="0">
                <a:pos x="51" y="103"/>
              </a:cxn>
            </a:cxnLst>
            <a:rect l="0" t="0" r="r" b="b"/>
            <a:pathLst>
              <a:path w="51" h="103">
                <a:moveTo>
                  <a:pt x="0" y="0"/>
                </a:moveTo>
                <a:lnTo>
                  <a:pt x="38" y="42"/>
                </a:lnTo>
                <a:lnTo>
                  <a:pt x="51" y="103"/>
                </a:lnTo>
              </a:path>
            </a:pathLst>
          </a:custGeom>
          <a:noFill/>
          <a:ln w="0">
            <a:solidFill>
              <a:srgbClr val="FF33CC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58" name="Line 756"/>
          <p:cNvSpPr>
            <a:spLocks noChangeShapeType="1"/>
          </p:cNvSpPr>
          <p:nvPr/>
        </p:nvSpPr>
        <p:spPr bwMode="auto">
          <a:xfrm flipV="1">
            <a:off x="6302375" y="4381500"/>
            <a:ext cx="9525" cy="3175"/>
          </a:xfrm>
          <a:prstGeom prst="line">
            <a:avLst/>
          </a:prstGeom>
          <a:noFill/>
          <a:ln w="0">
            <a:solidFill>
              <a:srgbClr val="FF33CC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59" name="Line 757"/>
          <p:cNvSpPr>
            <a:spLocks noChangeShapeType="1"/>
          </p:cNvSpPr>
          <p:nvPr/>
        </p:nvSpPr>
        <p:spPr bwMode="auto">
          <a:xfrm>
            <a:off x="6859588" y="4108450"/>
            <a:ext cx="55562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60" name="Line 758"/>
          <p:cNvSpPr>
            <a:spLocks noChangeShapeType="1"/>
          </p:cNvSpPr>
          <p:nvPr/>
        </p:nvSpPr>
        <p:spPr bwMode="auto">
          <a:xfrm flipH="1" flipV="1">
            <a:off x="7053263" y="3983038"/>
            <a:ext cx="44450" cy="130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61" name="Line 759"/>
          <p:cNvSpPr>
            <a:spLocks noChangeShapeType="1"/>
          </p:cNvSpPr>
          <p:nvPr/>
        </p:nvSpPr>
        <p:spPr bwMode="auto">
          <a:xfrm flipH="1">
            <a:off x="6996113" y="4010025"/>
            <a:ext cx="25400" cy="269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62" name="Line 760"/>
          <p:cNvSpPr>
            <a:spLocks noChangeShapeType="1"/>
          </p:cNvSpPr>
          <p:nvPr/>
        </p:nvSpPr>
        <p:spPr bwMode="auto">
          <a:xfrm flipV="1">
            <a:off x="6953250" y="3983038"/>
            <a:ext cx="25400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63" name="Line 761"/>
          <p:cNvSpPr>
            <a:spLocks noChangeShapeType="1"/>
          </p:cNvSpPr>
          <p:nvPr/>
        </p:nvSpPr>
        <p:spPr bwMode="auto">
          <a:xfrm flipV="1">
            <a:off x="6964363" y="3984625"/>
            <a:ext cx="46037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64" name="Line 762"/>
          <p:cNvSpPr>
            <a:spLocks noChangeShapeType="1"/>
          </p:cNvSpPr>
          <p:nvPr/>
        </p:nvSpPr>
        <p:spPr bwMode="auto">
          <a:xfrm flipH="1" flipV="1">
            <a:off x="6977063" y="3989388"/>
            <a:ext cx="20637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65" name="Freeform 763"/>
          <p:cNvSpPr>
            <a:spLocks/>
          </p:cNvSpPr>
          <p:nvPr/>
        </p:nvSpPr>
        <p:spPr bwMode="auto">
          <a:xfrm>
            <a:off x="6959600" y="4000500"/>
            <a:ext cx="4763" cy="17463"/>
          </a:xfrm>
          <a:custGeom>
            <a:avLst/>
            <a:gdLst/>
            <a:ahLst/>
            <a:cxnLst>
              <a:cxn ang="0">
                <a:pos x="18" y="68"/>
              </a:cxn>
              <a:cxn ang="0">
                <a:pos x="0" y="38"/>
              </a:cxn>
              <a:cxn ang="0">
                <a:pos x="15" y="0"/>
              </a:cxn>
            </a:cxnLst>
            <a:rect l="0" t="0" r="r" b="b"/>
            <a:pathLst>
              <a:path w="18" h="68">
                <a:moveTo>
                  <a:pt x="18" y="68"/>
                </a:moveTo>
                <a:lnTo>
                  <a:pt x="0" y="38"/>
                </a:lnTo>
                <a:lnTo>
                  <a:pt x="15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66" name="Freeform 764"/>
          <p:cNvSpPr>
            <a:spLocks/>
          </p:cNvSpPr>
          <p:nvPr/>
        </p:nvSpPr>
        <p:spPr bwMode="auto">
          <a:xfrm>
            <a:off x="6985000" y="4025900"/>
            <a:ext cx="22225" cy="6350"/>
          </a:xfrm>
          <a:custGeom>
            <a:avLst/>
            <a:gdLst/>
            <a:ahLst/>
            <a:cxnLst>
              <a:cxn ang="0">
                <a:pos x="79" y="0"/>
              </a:cxn>
              <a:cxn ang="0">
                <a:pos x="41" y="22"/>
              </a:cxn>
              <a:cxn ang="0">
                <a:pos x="0" y="17"/>
              </a:cxn>
            </a:cxnLst>
            <a:rect l="0" t="0" r="r" b="b"/>
            <a:pathLst>
              <a:path w="79" h="22">
                <a:moveTo>
                  <a:pt x="79" y="0"/>
                </a:moveTo>
                <a:lnTo>
                  <a:pt x="41" y="22"/>
                </a:lnTo>
                <a:lnTo>
                  <a:pt x="0" y="17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67" name="Line 765"/>
          <p:cNvSpPr>
            <a:spLocks noChangeShapeType="1"/>
          </p:cNvSpPr>
          <p:nvPr/>
        </p:nvSpPr>
        <p:spPr bwMode="auto">
          <a:xfrm flipH="1" flipV="1">
            <a:off x="6953250" y="4011613"/>
            <a:ext cx="42863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68" name="Line 766"/>
          <p:cNvSpPr>
            <a:spLocks noChangeShapeType="1"/>
          </p:cNvSpPr>
          <p:nvPr/>
        </p:nvSpPr>
        <p:spPr bwMode="auto">
          <a:xfrm flipV="1">
            <a:off x="6997700" y="3981450"/>
            <a:ext cx="69850" cy="793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69" name="Line 767"/>
          <p:cNvSpPr>
            <a:spLocks noChangeShapeType="1"/>
          </p:cNvSpPr>
          <p:nvPr/>
        </p:nvSpPr>
        <p:spPr bwMode="auto">
          <a:xfrm flipV="1">
            <a:off x="6894513" y="3919538"/>
            <a:ext cx="69850" cy="777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70" name="Freeform 768"/>
          <p:cNvSpPr>
            <a:spLocks/>
          </p:cNvSpPr>
          <p:nvPr/>
        </p:nvSpPr>
        <p:spPr bwMode="auto">
          <a:xfrm>
            <a:off x="7045325" y="4021138"/>
            <a:ext cx="60325" cy="53975"/>
          </a:xfrm>
          <a:custGeom>
            <a:avLst/>
            <a:gdLst/>
            <a:ahLst/>
            <a:cxnLst>
              <a:cxn ang="0">
                <a:pos x="140" y="178"/>
              </a:cxn>
              <a:cxn ang="0">
                <a:pos x="211" y="108"/>
              </a:cxn>
              <a:cxn ang="0">
                <a:pos x="226" y="34"/>
              </a:cxn>
              <a:cxn ang="0">
                <a:pos x="174" y="0"/>
              </a:cxn>
              <a:cxn ang="0">
                <a:pos x="86" y="23"/>
              </a:cxn>
              <a:cxn ang="0">
                <a:pos x="15" y="93"/>
              </a:cxn>
              <a:cxn ang="0">
                <a:pos x="0" y="167"/>
              </a:cxn>
              <a:cxn ang="0">
                <a:pos x="52" y="202"/>
              </a:cxn>
              <a:cxn ang="0">
                <a:pos x="140" y="178"/>
              </a:cxn>
            </a:cxnLst>
            <a:rect l="0" t="0" r="r" b="b"/>
            <a:pathLst>
              <a:path w="226" h="202">
                <a:moveTo>
                  <a:pt x="140" y="178"/>
                </a:moveTo>
                <a:lnTo>
                  <a:pt x="211" y="108"/>
                </a:lnTo>
                <a:lnTo>
                  <a:pt x="226" y="34"/>
                </a:lnTo>
                <a:lnTo>
                  <a:pt x="174" y="0"/>
                </a:lnTo>
                <a:lnTo>
                  <a:pt x="86" y="23"/>
                </a:lnTo>
                <a:lnTo>
                  <a:pt x="15" y="93"/>
                </a:lnTo>
                <a:lnTo>
                  <a:pt x="0" y="167"/>
                </a:lnTo>
                <a:lnTo>
                  <a:pt x="52" y="202"/>
                </a:lnTo>
                <a:lnTo>
                  <a:pt x="140" y="178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71" name="Line 769"/>
          <p:cNvSpPr>
            <a:spLocks noChangeShapeType="1"/>
          </p:cNvSpPr>
          <p:nvPr/>
        </p:nvSpPr>
        <p:spPr bwMode="auto">
          <a:xfrm flipH="1" flipV="1">
            <a:off x="6997700" y="4060825"/>
            <a:ext cx="66675" cy="269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72" name="Line 770"/>
          <p:cNvSpPr>
            <a:spLocks noChangeShapeType="1"/>
          </p:cNvSpPr>
          <p:nvPr/>
        </p:nvSpPr>
        <p:spPr bwMode="auto">
          <a:xfrm flipH="1" flipV="1">
            <a:off x="6813550" y="3937000"/>
            <a:ext cx="80963" cy="603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73" name="Line 771"/>
          <p:cNvSpPr>
            <a:spLocks noChangeShapeType="1"/>
          </p:cNvSpPr>
          <p:nvPr/>
        </p:nvSpPr>
        <p:spPr bwMode="auto">
          <a:xfrm>
            <a:off x="7007225" y="3940175"/>
            <a:ext cx="53975" cy="333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74" name="Line 772"/>
          <p:cNvSpPr>
            <a:spLocks noChangeShapeType="1"/>
          </p:cNvSpPr>
          <p:nvPr/>
        </p:nvSpPr>
        <p:spPr bwMode="auto">
          <a:xfrm flipH="1" flipV="1">
            <a:off x="6978650" y="3983038"/>
            <a:ext cx="42863" cy="269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75" name="Line 773"/>
          <p:cNvSpPr>
            <a:spLocks noChangeShapeType="1"/>
          </p:cNvSpPr>
          <p:nvPr/>
        </p:nvSpPr>
        <p:spPr bwMode="auto">
          <a:xfrm flipH="1" flipV="1">
            <a:off x="6954838" y="3990975"/>
            <a:ext cx="65087" cy="396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76" name="Freeform 774"/>
          <p:cNvSpPr>
            <a:spLocks/>
          </p:cNvSpPr>
          <p:nvPr/>
        </p:nvSpPr>
        <p:spPr bwMode="auto">
          <a:xfrm>
            <a:off x="7010400" y="4002088"/>
            <a:ext cx="4763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30"/>
              </a:cxn>
              <a:cxn ang="0">
                <a:pos x="4" y="68"/>
              </a:cxn>
            </a:cxnLst>
            <a:rect l="0" t="0" r="r" b="b"/>
            <a:pathLst>
              <a:path w="19" h="68">
                <a:moveTo>
                  <a:pt x="0" y="0"/>
                </a:moveTo>
                <a:lnTo>
                  <a:pt x="19" y="30"/>
                </a:lnTo>
                <a:lnTo>
                  <a:pt x="4" y="6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77" name="Line 775"/>
          <p:cNvSpPr>
            <a:spLocks noChangeShapeType="1"/>
          </p:cNvSpPr>
          <p:nvPr/>
        </p:nvSpPr>
        <p:spPr bwMode="auto">
          <a:xfrm>
            <a:off x="7061200" y="3973513"/>
            <a:ext cx="31750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78" name="Line 776"/>
          <p:cNvSpPr>
            <a:spLocks noChangeShapeType="1"/>
          </p:cNvSpPr>
          <p:nvPr/>
        </p:nvSpPr>
        <p:spPr bwMode="auto">
          <a:xfrm flipH="1" flipV="1">
            <a:off x="7054850" y="3968750"/>
            <a:ext cx="12700" cy="7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79" name="Freeform 777"/>
          <p:cNvSpPr>
            <a:spLocks/>
          </p:cNvSpPr>
          <p:nvPr/>
        </p:nvSpPr>
        <p:spPr bwMode="auto">
          <a:xfrm>
            <a:off x="6967538" y="3987800"/>
            <a:ext cx="20637" cy="6350"/>
          </a:xfrm>
          <a:custGeom>
            <a:avLst/>
            <a:gdLst/>
            <a:ahLst/>
            <a:cxnLst>
              <a:cxn ang="0">
                <a:pos x="79" y="6"/>
              </a:cxn>
              <a:cxn ang="0">
                <a:pos x="40" y="0"/>
              </a:cxn>
              <a:cxn ang="0">
                <a:pos x="0" y="24"/>
              </a:cxn>
            </a:cxnLst>
            <a:rect l="0" t="0" r="r" b="b"/>
            <a:pathLst>
              <a:path w="79" h="24">
                <a:moveTo>
                  <a:pt x="79" y="6"/>
                </a:moveTo>
                <a:lnTo>
                  <a:pt x="40" y="0"/>
                </a:lnTo>
                <a:lnTo>
                  <a:pt x="0" y="2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80" name="Line 778"/>
          <p:cNvSpPr>
            <a:spLocks noChangeShapeType="1"/>
          </p:cNvSpPr>
          <p:nvPr/>
        </p:nvSpPr>
        <p:spPr bwMode="auto">
          <a:xfrm>
            <a:off x="6967538" y="3911600"/>
            <a:ext cx="39687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81" name="Line 779"/>
          <p:cNvSpPr>
            <a:spLocks noChangeShapeType="1"/>
          </p:cNvSpPr>
          <p:nvPr/>
        </p:nvSpPr>
        <p:spPr bwMode="auto">
          <a:xfrm>
            <a:off x="6999288" y="3935413"/>
            <a:ext cx="142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82" name="Line 780"/>
          <p:cNvSpPr>
            <a:spLocks noChangeShapeType="1"/>
          </p:cNvSpPr>
          <p:nvPr/>
        </p:nvSpPr>
        <p:spPr bwMode="auto">
          <a:xfrm>
            <a:off x="6619875" y="3995738"/>
            <a:ext cx="1588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83" name="Freeform 781"/>
          <p:cNvSpPr>
            <a:spLocks/>
          </p:cNvSpPr>
          <p:nvPr/>
        </p:nvSpPr>
        <p:spPr bwMode="auto">
          <a:xfrm>
            <a:off x="6619875" y="4002088"/>
            <a:ext cx="11113" cy="11112"/>
          </a:xfrm>
          <a:custGeom>
            <a:avLst/>
            <a:gdLst/>
            <a:ahLst/>
            <a:cxnLst>
              <a:cxn ang="0">
                <a:pos x="0" y="38"/>
              </a:cxn>
              <a:cxn ang="0">
                <a:pos x="11" y="0"/>
              </a:cxn>
              <a:cxn ang="0">
                <a:pos x="38" y="4"/>
              </a:cxn>
            </a:cxnLst>
            <a:rect l="0" t="0" r="r" b="b"/>
            <a:pathLst>
              <a:path w="38" h="38">
                <a:moveTo>
                  <a:pt x="0" y="38"/>
                </a:moveTo>
                <a:lnTo>
                  <a:pt x="11" y="0"/>
                </a:lnTo>
                <a:lnTo>
                  <a:pt x="38" y="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84" name="Line 782"/>
          <p:cNvSpPr>
            <a:spLocks noChangeShapeType="1"/>
          </p:cNvSpPr>
          <p:nvPr/>
        </p:nvSpPr>
        <p:spPr bwMode="auto">
          <a:xfrm>
            <a:off x="6572250" y="3927475"/>
            <a:ext cx="1588" cy="460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85" name="Line 783"/>
          <p:cNvSpPr>
            <a:spLocks noChangeShapeType="1"/>
          </p:cNvSpPr>
          <p:nvPr/>
        </p:nvSpPr>
        <p:spPr bwMode="auto">
          <a:xfrm flipV="1">
            <a:off x="6559550" y="3927475"/>
            <a:ext cx="12700" cy="238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86" name="Line 784"/>
          <p:cNvSpPr>
            <a:spLocks noChangeShapeType="1"/>
          </p:cNvSpPr>
          <p:nvPr/>
        </p:nvSpPr>
        <p:spPr bwMode="auto">
          <a:xfrm flipV="1">
            <a:off x="6532563" y="3946525"/>
            <a:ext cx="11112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87" name="Line 785"/>
          <p:cNvSpPr>
            <a:spLocks noChangeShapeType="1"/>
          </p:cNvSpPr>
          <p:nvPr/>
        </p:nvSpPr>
        <p:spPr bwMode="auto">
          <a:xfrm flipV="1">
            <a:off x="6248400" y="4300538"/>
            <a:ext cx="1588" cy="412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88" name="Line 786"/>
          <p:cNvSpPr>
            <a:spLocks noChangeShapeType="1"/>
          </p:cNvSpPr>
          <p:nvPr/>
        </p:nvSpPr>
        <p:spPr bwMode="auto">
          <a:xfrm flipV="1">
            <a:off x="6238875" y="4302125"/>
            <a:ext cx="1588" cy="444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89" name="Line 787"/>
          <p:cNvSpPr>
            <a:spLocks noChangeShapeType="1"/>
          </p:cNvSpPr>
          <p:nvPr/>
        </p:nvSpPr>
        <p:spPr bwMode="auto">
          <a:xfrm flipV="1">
            <a:off x="6238875" y="4341813"/>
            <a:ext cx="9525" cy="476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90" name="Freeform 788"/>
          <p:cNvSpPr>
            <a:spLocks/>
          </p:cNvSpPr>
          <p:nvPr/>
        </p:nvSpPr>
        <p:spPr bwMode="auto">
          <a:xfrm>
            <a:off x="6248400" y="4329113"/>
            <a:ext cx="9525" cy="19050"/>
          </a:xfrm>
          <a:custGeom>
            <a:avLst/>
            <a:gdLst/>
            <a:ahLst/>
            <a:cxnLst>
              <a:cxn ang="0">
                <a:pos x="35" y="69"/>
              </a:cxn>
              <a:cxn ang="0">
                <a:pos x="10" y="40"/>
              </a:cxn>
              <a:cxn ang="0">
                <a:pos x="0" y="0"/>
              </a:cxn>
            </a:cxnLst>
            <a:rect l="0" t="0" r="r" b="b"/>
            <a:pathLst>
              <a:path w="35" h="69">
                <a:moveTo>
                  <a:pt x="35" y="69"/>
                </a:moveTo>
                <a:lnTo>
                  <a:pt x="10" y="4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91" name="Freeform 789"/>
          <p:cNvSpPr>
            <a:spLocks/>
          </p:cNvSpPr>
          <p:nvPr/>
        </p:nvSpPr>
        <p:spPr bwMode="auto">
          <a:xfrm>
            <a:off x="6238875" y="4333875"/>
            <a:ext cx="7938" cy="17463"/>
          </a:xfrm>
          <a:custGeom>
            <a:avLst/>
            <a:gdLst/>
            <a:ahLst/>
            <a:cxnLst>
              <a:cxn ang="0">
                <a:pos x="33" y="69"/>
              </a:cxn>
              <a:cxn ang="0">
                <a:pos x="8" y="40"/>
              </a:cxn>
              <a:cxn ang="0">
                <a:pos x="0" y="0"/>
              </a:cxn>
            </a:cxnLst>
            <a:rect l="0" t="0" r="r" b="b"/>
            <a:pathLst>
              <a:path w="33" h="69">
                <a:moveTo>
                  <a:pt x="33" y="69"/>
                </a:moveTo>
                <a:lnTo>
                  <a:pt x="8" y="4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92" name="Line 790"/>
          <p:cNvSpPr>
            <a:spLocks noChangeShapeType="1"/>
          </p:cNvSpPr>
          <p:nvPr/>
        </p:nvSpPr>
        <p:spPr bwMode="auto">
          <a:xfrm flipH="1">
            <a:off x="6240463" y="4300538"/>
            <a:ext cx="9525" cy="158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93" name="Freeform 791"/>
          <p:cNvSpPr>
            <a:spLocks/>
          </p:cNvSpPr>
          <p:nvPr/>
        </p:nvSpPr>
        <p:spPr bwMode="auto">
          <a:xfrm>
            <a:off x="6240463" y="4294188"/>
            <a:ext cx="9525" cy="19050"/>
          </a:xfrm>
          <a:custGeom>
            <a:avLst/>
            <a:gdLst/>
            <a:ahLst/>
            <a:cxnLst>
              <a:cxn ang="0">
                <a:pos x="33" y="69"/>
              </a:cxn>
              <a:cxn ang="0">
                <a:pos x="25" y="29"/>
              </a:cxn>
              <a:cxn ang="0">
                <a:pos x="0" y="0"/>
              </a:cxn>
            </a:cxnLst>
            <a:rect l="0" t="0" r="r" b="b"/>
            <a:pathLst>
              <a:path w="33" h="69">
                <a:moveTo>
                  <a:pt x="33" y="69"/>
                </a:moveTo>
                <a:lnTo>
                  <a:pt x="25" y="29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94" name="Freeform 792"/>
          <p:cNvSpPr>
            <a:spLocks/>
          </p:cNvSpPr>
          <p:nvPr/>
        </p:nvSpPr>
        <p:spPr bwMode="auto">
          <a:xfrm>
            <a:off x="6230938" y="4297363"/>
            <a:ext cx="7937" cy="19050"/>
          </a:xfrm>
          <a:custGeom>
            <a:avLst/>
            <a:gdLst/>
            <a:ahLst/>
            <a:cxnLst>
              <a:cxn ang="0">
                <a:pos x="33" y="69"/>
              </a:cxn>
              <a:cxn ang="0">
                <a:pos x="24" y="28"/>
              </a:cxn>
              <a:cxn ang="0">
                <a:pos x="0" y="0"/>
              </a:cxn>
            </a:cxnLst>
            <a:rect l="0" t="0" r="r" b="b"/>
            <a:pathLst>
              <a:path w="33" h="69">
                <a:moveTo>
                  <a:pt x="33" y="69"/>
                </a:moveTo>
                <a:lnTo>
                  <a:pt x="24" y="28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95" name="Line 793"/>
          <p:cNvSpPr>
            <a:spLocks noChangeShapeType="1"/>
          </p:cNvSpPr>
          <p:nvPr/>
        </p:nvSpPr>
        <p:spPr bwMode="auto">
          <a:xfrm flipV="1">
            <a:off x="6148388" y="4244975"/>
            <a:ext cx="11112" cy="31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96" name="Freeform 794"/>
          <p:cNvSpPr>
            <a:spLocks/>
          </p:cNvSpPr>
          <p:nvPr/>
        </p:nvSpPr>
        <p:spPr bwMode="auto">
          <a:xfrm>
            <a:off x="6156325" y="4254500"/>
            <a:ext cx="19050" cy="12700"/>
          </a:xfrm>
          <a:custGeom>
            <a:avLst/>
            <a:gdLst/>
            <a:ahLst/>
            <a:cxnLst>
              <a:cxn ang="0">
                <a:pos x="0" y="45"/>
              </a:cxn>
              <a:cxn ang="0">
                <a:pos x="26" y="0"/>
              </a:cxn>
              <a:cxn ang="0">
                <a:pos x="74" y="2"/>
              </a:cxn>
            </a:cxnLst>
            <a:rect l="0" t="0" r="r" b="b"/>
            <a:pathLst>
              <a:path w="74" h="45">
                <a:moveTo>
                  <a:pt x="0" y="45"/>
                </a:moveTo>
                <a:lnTo>
                  <a:pt x="26" y="0"/>
                </a:lnTo>
                <a:lnTo>
                  <a:pt x="74" y="2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97" name="Freeform 795"/>
          <p:cNvSpPr>
            <a:spLocks/>
          </p:cNvSpPr>
          <p:nvPr/>
        </p:nvSpPr>
        <p:spPr bwMode="auto">
          <a:xfrm>
            <a:off x="6145213" y="4257675"/>
            <a:ext cx="19050" cy="12700"/>
          </a:xfrm>
          <a:custGeom>
            <a:avLst/>
            <a:gdLst/>
            <a:ahLst/>
            <a:cxnLst>
              <a:cxn ang="0">
                <a:pos x="0" y="46"/>
              </a:cxn>
              <a:cxn ang="0">
                <a:pos x="27" y="0"/>
              </a:cxn>
              <a:cxn ang="0">
                <a:pos x="75" y="3"/>
              </a:cxn>
            </a:cxnLst>
            <a:rect l="0" t="0" r="r" b="b"/>
            <a:pathLst>
              <a:path w="75" h="46">
                <a:moveTo>
                  <a:pt x="0" y="46"/>
                </a:moveTo>
                <a:lnTo>
                  <a:pt x="27" y="0"/>
                </a:lnTo>
                <a:lnTo>
                  <a:pt x="75" y="3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98" name="Line 796"/>
          <p:cNvSpPr>
            <a:spLocks noChangeShapeType="1"/>
          </p:cNvSpPr>
          <p:nvPr/>
        </p:nvSpPr>
        <p:spPr bwMode="auto">
          <a:xfrm flipH="1" flipV="1">
            <a:off x="6159500" y="4244975"/>
            <a:ext cx="90488" cy="5556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99" name="Line 797"/>
          <p:cNvSpPr>
            <a:spLocks noChangeShapeType="1"/>
          </p:cNvSpPr>
          <p:nvPr/>
        </p:nvSpPr>
        <p:spPr bwMode="auto">
          <a:xfrm flipH="1" flipV="1">
            <a:off x="6148388" y="4248150"/>
            <a:ext cx="92075" cy="539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00" name="Line 798"/>
          <p:cNvSpPr>
            <a:spLocks noChangeShapeType="1"/>
          </p:cNvSpPr>
          <p:nvPr/>
        </p:nvSpPr>
        <p:spPr bwMode="auto">
          <a:xfrm flipH="1" flipV="1">
            <a:off x="6572250" y="3973513"/>
            <a:ext cx="66675" cy="825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01" name="Line 799"/>
          <p:cNvSpPr>
            <a:spLocks noChangeShapeType="1"/>
          </p:cNvSpPr>
          <p:nvPr/>
        </p:nvSpPr>
        <p:spPr bwMode="auto">
          <a:xfrm>
            <a:off x="6619875" y="4014788"/>
            <a:ext cx="19050" cy="412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02" name="Line 800"/>
          <p:cNvSpPr>
            <a:spLocks noChangeShapeType="1"/>
          </p:cNvSpPr>
          <p:nvPr/>
        </p:nvSpPr>
        <p:spPr bwMode="auto">
          <a:xfrm>
            <a:off x="6635750" y="4051300"/>
            <a:ext cx="3175" cy="111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03" name="Line 801"/>
          <p:cNvSpPr>
            <a:spLocks noChangeShapeType="1"/>
          </p:cNvSpPr>
          <p:nvPr/>
        </p:nvSpPr>
        <p:spPr bwMode="auto">
          <a:xfrm flipH="1">
            <a:off x="6577013" y="4040188"/>
            <a:ext cx="11112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04" name="Line 802"/>
          <p:cNvSpPr>
            <a:spLocks noChangeShapeType="1"/>
          </p:cNvSpPr>
          <p:nvPr/>
        </p:nvSpPr>
        <p:spPr bwMode="auto">
          <a:xfrm>
            <a:off x="6572250" y="3973513"/>
            <a:ext cx="47625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05" name="Line 803"/>
          <p:cNvSpPr>
            <a:spLocks noChangeShapeType="1"/>
          </p:cNvSpPr>
          <p:nvPr/>
        </p:nvSpPr>
        <p:spPr bwMode="auto">
          <a:xfrm>
            <a:off x="6572250" y="3954463"/>
            <a:ext cx="14288" cy="365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06" name="Line 804"/>
          <p:cNvSpPr>
            <a:spLocks noChangeShapeType="1"/>
          </p:cNvSpPr>
          <p:nvPr/>
        </p:nvSpPr>
        <p:spPr bwMode="auto">
          <a:xfrm flipH="1" flipV="1">
            <a:off x="6619875" y="4008438"/>
            <a:ext cx="3175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07" name="Line 805"/>
          <p:cNvSpPr>
            <a:spLocks noChangeShapeType="1"/>
          </p:cNvSpPr>
          <p:nvPr/>
        </p:nvSpPr>
        <p:spPr bwMode="auto">
          <a:xfrm flipH="1">
            <a:off x="6513513" y="3984625"/>
            <a:ext cx="109537" cy="730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08" name="Line 806"/>
          <p:cNvSpPr>
            <a:spLocks noChangeShapeType="1"/>
          </p:cNvSpPr>
          <p:nvPr/>
        </p:nvSpPr>
        <p:spPr bwMode="auto">
          <a:xfrm flipV="1">
            <a:off x="6546850" y="4041775"/>
            <a:ext cx="128588" cy="857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09" name="Line 807"/>
          <p:cNvSpPr>
            <a:spLocks noChangeShapeType="1"/>
          </p:cNvSpPr>
          <p:nvPr/>
        </p:nvSpPr>
        <p:spPr bwMode="auto">
          <a:xfrm flipH="1">
            <a:off x="6540500" y="3984625"/>
            <a:ext cx="130175" cy="889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10" name="Line 808"/>
          <p:cNvSpPr>
            <a:spLocks noChangeShapeType="1"/>
          </p:cNvSpPr>
          <p:nvPr/>
        </p:nvSpPr>
        <p:spPr bwMode="auto">
          <a:xfrm>
            <a:off x="6540500" y="4073525"/>
            <a:ext cx="6350" cy="539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11" name="Freeform 809"/>
          <p:cNvSpPr>
            <a:spLocks/>
          </p:cNvSpPr>
          <p:nvPr/>
        </p:nvSpPr>
        <p:spPr bwMode="auto">
          <a:xfrm>
            <a:off x="6545263" y="4106863"/>
            <a:ext cx="17462" cy="111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" y="44"/>
              </a:cxn>
              <a:cxn ang="0">
                <a:pos x="67" y="40"/>
              </a:cxn>
            </a:cxnLst>
            <a:rect l="0" t="0" r="r" b="b"/>
            <a:pathLst>
              <a:path w="67" h="44">
                <a:moveTo>
                  <a:pt x="0" y="0"/>
                </a:moveTo>
                <a:lnTo>
                  <a:pt x="24" y="44"/>
                </a:lnTo>
                <a:lnTo>
                  <a:pt x="67" y="4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12" name="Freeform 810"/>
          <p:cNvSpPr>
            <a:spLocks/>
          </p:cNvSpPr>
          <p:nvPr/>
        </p:nvSpPr>
        <p:spPr bwMode="auto">
          <a:xfrm>
            <a:off x="6526213" y="4065588"/>
            <a:ext cx="15875" cy="26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" y="42"/>
              </a:cxn>
              <a:cxn ang="0">
                <a:pos x="65" y="102"/>
              </a:cxn>
            </a:cxnLst>
            <a:rect l="0" t="0" r="r" b="b"/>
            <a:pathLst>
              <a:path w="65" h="102">
                <a:moveTo>
                  <a:pt x="0" y="0"/>
                </a:moveTo>
                <a:lnTo>
                  <a:pt x="42" y="42"/>
                </a:lnTo>
                <a:lnTo>
                  <a:pt x="65" y="102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13" name="Freeform 811"/>
          <p:cNvSpPr>
            <a:spLocks/>
          </p:cNvSpPr>
          <p:nvPr/>
        </p:nvSpPr>
        <p:spPr bwMode="auto">
          <a:xfrm>
            <a:off x="6521450" y="4048125"/>
            <a:ext cx="7938" cy="17463"/>
          </a:xfrm>
          <a:custGeom>
            <a:avLst/>
            <a:gdLst/>
            <a:ahLst/>
            <a:cxnLst>
              <a:cxn ang="0">
                <a:pos x="25" y="67"/>
              </a:cxn>
              <a:cxn ang="0">
                <a:pos x="0" y="35"/>
              </a:cxn>
              <a:cxn ang="0">
                <a:pos x="21" y="0"/>
              </a:cxn>
            </a:cxnLst>
            <a:rect l="0" t="0" r="r" b="b"/>
            <a:pathLst>
              <a:path w="25" h="67">
                <a:moveTo>
                  <a:pt x="25" y="67"/>
                </a:moveTo>
                <a:lnTo>
                  <a:pt x="0" y="35"/>
                </a:lnTo>
                <a:lnTo>
                  <a:pt x="21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14" name="Line 812"/>
          <p:cNvSpPr>
            <a:spLocks noChangeShapeType="1"/>
          </p:cNvSpPr>
          <p:nvPr/>
        </p:nvSpPr>
        <p:spPr bwMode="auto">
          <a:xfrm flipH="1" flipV="1">
            <a:off x="6513513" y="4057650"/>
            <a:ext cx="26987" cy="158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15" name="Freeform 813"/>
          <p:cNvSpPr>
            <a:spLocks/>
          </p:cNvSpPr>
          <p:nvPr/>
        </p:nvSpPr>
        <p:spPr bwMode="auto">
          <a:xfrm>
            <a:off x="6650038" y="3965575"/>
            <a:ext cx="23812" cy="57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" y="94"/>
              </a:cxn>
              <a:cxn ang="0">
                <a:pos x="91" y="218"/>
              </a:cxn>
            </a:cxnLst>
            <a:rect l="0" t="0" r="r" b="b"/>
            <a:pathLst>
              <a:path w="91" h="218">
                <a:moveTo>
                  <a:pt x="0" y="0"/>
                </a:moveTo>
                <a:lnTo>
                  <a:pt x="60" y="94"/>
                </a:lnTo>
                <a:lnTo>
                  <a:pt x="91" y="218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16" name="Line 814"/>
          <p:cNvSpPr>
            <a:spLocks noChangeShapeType="1"/>
          </p:cNvSpPr>
          <p:nvPr/>
        </p:nvSpPr>
        <p:spPr bwMode="auto">
          <a:xfrm>
            <a:off x="6670675" y="3984625"/>
            <a:ext cx="4763" cy="571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17" name="Freeform 815"/>
          <p:cNvSpPr>
            <a:spLocks/>
          </p:cNvSpPr>
          <p:nvPr/>
        </p:nvSpPr>
        <p:spPr bwMode="auto">
          <a:xfrm>
            <a:off x="6638925" y="4003675"/>
            <a:ext cx="34925" cy="254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89" y="0"/>
              </a:cxn>
              <a:cxn ang="0">
                <a:pos x="135" y="95"/>
              </a:cxn>
            </a:cxnLst>
            <a:rect l="0" t="0" r="r" b="b"/>
            <a:pathLst>
              <a:path w="135" h="95">
                <a:moveTo>
                  <a:pt x="0" y="8"/>
                </a:moveTo>
                <a:lnTo>
                  <a:pt x="89" y="0"/>
                </a:lnTo>
                <a:lnTo>
                  <a:pt x="135" y="95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18" name="Freeform 816"/>
          <p:cNvSpPr>
            <a:spLocks/>
          </p:cNvSpPr>
          <p:nvPr/>
        </p:nvSpPr>
        <p:spPr bwMode="auto">
          <a:xfrm>
            <a:off x="6572250" y="3919538"/>
            <a:ext cx="44450" cy="14287"/>
          </a:xfrm>
          <a:custGeom>
            <a:avLst/>
            <a:gdLst/>
            <a:ahLst/>
            <a:cxnLst>
              <a:cxn ang="0">
                <a:pos x="0" y="27"/>
              </a:cxn>
              <a:cxn ang="0">
                <a:pos x="12" y="17"/>
              </a:cxn>
              <a:cxn ang="0">
                <a:pos x="54" y="0"/>
              </a:cxn>
              <a:cxn ang="0">
                <a:pos x="167" y="53"/>
              </a:cxn>
            </a:cxnLst>
            <a:rect l="0" t="0" r="r" b="b"/>
            <a:pathLst>
              <a:path w="167" h="53">
                <a:moveTo>
                  <a:pt x="0" y="27"/>
                </a:moveTo>
                <a:lnTo>
                  <a:pt x="12" y="17"/>
                </a:lnTo>
                <a:lnTo>
                  <a:pt x="54" y="0"/>
                </a:lnTo>
                <a:lnTo>
                  <a:pt x="167" y="53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19" name="Freeform 817"/>
          <p:cNvSpPr>
            <a:spLocks/>
          </p:cNvSpPr>
          <p:nvPr/>
        </p:nvSpPr>
        <p:spPr bwMode="auto">
          <a:xfrm>
            <a:off x="6543675" y="3938588"/>
            <a:ext cx="44450" cy="12700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20" y="5"/>
              </a:cxn>
              <a:cxn ang="0">
                <a:pos x="104" y="0"/>
              </a:cxn>
              <a:cxn ang="0">
                <a:pos x="171" y="45"/>
              </a:cxn>
            </a:cxnLst>
            <a:rect l="0" t="0" r="r" b="b"/>
            <a:pathLst>
              <a:path w="171" h="45">
                <a:moveTo>
                  <a:pt x="0" y="26"/>
                </a:moveTo>
                <a:lnTo>
                  <a:pt x="20" y="5"/>
                </a:lnTo>
                <a:lnTo>
                  <a:pt x="104" y="0"/>
                </a:lnTo>
                <a:lnTo>
                  <a:pt x="171" y="45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20" name="Freeform 818"/>
          <p:cNvSpPr>
            <a:spLocks/>
          </p:cNvSpPr>
          <p:nvPr/>
        </p:nvSpPr>
        <p:spPr bwMode="auto">
          <a:xfrm>
            <a:off x="6664325" y="4033838"/>
            <a:ext cx="6350" cy="14287"/>
          </a:xfrm>
          <a:custGeom>
            <a:avLst/>
            <a:gdLst/>
            <a:ahLst/>
            <a:cxnLst>
              <a:cxn ang="0">
                <a:pos x="11" y="0"/>
              </a:cxn>
              <a:cxn ang="0">
                <a:pos x="22" y="26"/>
              </a:cxn>
              <a:cxn ang="0">
                <a:pos x="0" y="53"/>
              </a:cxn>
            </a:cxnLst>
            <a:rect l="0" t="0" r="r" b="b"/>
            <a:pathLst>
              <a:path w="22" h="53">
                <a:moveTo>
                  <a:pt x="11" y="0"/>
                </a:moveTo>
                <a:lnTo>
                  <a:pt x="22" y="26"/>
                </a:lnTo>
                <a:lnTo>
                  <a:pt x="0" y="53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21" name="Line 819"/>
          <p:cNvSpPr>
            <a:spLocks noChangeShapeType="1"/>
          </p:cNvSpPr>
          <p:nvPr/>
        </p:nvSpPr>
        <p:spPr bwMode="auto">
          <a:xfrm flipH="1" flipV="1">
            <a:off x="6619875" y="3995738"/>
            <a:ext cx="55563" cy="460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22" name="Freeform 820"/>
          <p:cNvSpPr>
            <a:spLocks/>
          </p:cNvSpPr>
          <p:nvPr/>
        </p:nvSpPr>
        <p:spPr bwMode="auto">
          <a:xfrm>
            <a:off x="6605588" y="3970338"/>
            <a:ext cx="9525" cy="25400"/>
          </a:xfrm>
          <a:custGeom>
            <a:avLst/>
            <a:gdLst/>
            <a:ahLst/>
            <a:cxnLst>
              <a:cxn ang="0">
                <a:pos x="0" y="94"/>
              </a:cxn>
              <a:cxn ang="0">
                <a:pos x="35" y="48"/>
              </a:cxn>
              <a:cxn ang="0">
                <a:pos x="17" y="0"/>
              </a:cxn>
            </a:cxnLst>
            <a:rect l="0" t="0" r="r" b="b"/>
            <a:pathLst>
              <a:path w="35" h="94">
                <a:moveTo>
                  <a:pt x="0" y="94"/>
                </a:moveTo>
                <a:lnTo>
                  <a:pt x="35" y="48"/>
                </a:lnTo>
                <a:lnTo>
                  <a:pt x="17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23" name="Freeform 821"/>
          <p:cNvSpPr>
            <a:spLocks/>
          </p:cNvSpPr>
          <p:nvPr/>
        </p:nvSpPr>
        <p:spPr bwMode="auto">
          <a:xfrm>
            <a:off x="6642100" y="3963988"/>
            <a:ext cx="14288" cy="41275"/>
          </a:xfrm>
          <a:custGeom>
            <a:avLst/>
            <a:gdLst/>
            <a:ahLst/>
            <a:cxnLst>
              <a:cxn ang="0">
                <a:pos x="27" y="0"/>
              </a:cxn>
              <a:cxn ang="0">
                <a:pos x="57" y="78"/>
              </a:cxn>
              <a:cxn ang="0">
                <a:pos x="0" y="154"/>
              </a:cxn>
            </a:cxnLst>
            <a:rect l="0" t="0" r="r" b="b"/>
            <a:pathLst>
              <a:path w="57" h="154">
                <a:moveTo>
                  <a:pt x="27" y="0"/>
                </a:moveTo>
                <a:lnTo>
                  <a:pt x="57" y="78"/>
                </a:lnTo>
                <a:lnTo>
                  <a:pt x="0" y="154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24" name="Line 822"/>
          <p:cNvSpPr>
            <a:spLocks noChangeShapeType="1"/>
          </p:cNvSpPr>
          <p:nvPr/>
        </p:nvSpPr>
        <p:spPr bwMode="auto">
          <a:xfrm flipH="1" flipV="1">
            <a:off x="6588125" y="3951288"/>
            <a:ext cx="34925" cy="333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25" name="Line 823"/>
          <p:cNvSpPr>
            <a:spLocks noChangeShapeType="1"/>
          </p:cNvSpPr>
          <p:nvPr/>
        </p:nvSpPr>
        <p:spPr bwMode="auto">
          <a:xfrm>
            <a:off x="6616700" y="3933825"/>
            <a:ext cx="53975" cy="508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26" name="Line 824"/>
          <p:cNvSpPr>
            <a:spLocks noChangeShapeType="1"/>
          </p:cNvSpPr>
          <p:nvPr/>
        </p:nvSpPr>
        <p:spPr bwMode="auto">
          <a:xfrm flipV="1">
            <a:off x="5000625" y="3465513"/>
            <a:ext cx="1588" cy="444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27" name="Freeform 825"/>
          <p:cNvSpPr>
            <a:spLocks/>
          </p:cNvSpPr>
          <p:nvPr/>
        </p:nvSpPr>
        <p:spPr bwMode="auto">
          <a:xfrm>
            <a:off x="5086350" y="3421063"/>
            <a:ext cx="87313" cy="111125"/>
          </a:xfrm>
          <a:custGeom>
            <a:avLst/>
            <a:gdLst/>
            <a:ahLst/>
            <a:cxnLst>
              <a:cxn ang="0">
                <a:pos x="328" y="307"/>
              </a:cxn>
              <a:cxn ang="0">
                <a:pos x="280" y="140"/>
              </a:cxn>
              <a:cxn ang="0">
                <a:pos x="164" y="12"/>
              </a:cxn>
              <a:cxn ang="0">
                <a:pos x="48" y="0"/>
              </a:cxn>
              <a:cxn ang="0">
                <a:pos x="0" y="111"/>
              </a:cxn>
              <a:cxn ang="0">
                <a:pos x="48" y="278"/>
              </a:cxn>
              <a:cxn ang="0">
                <a:pos x="164" y="406"/>
              </a:cxn>
              <a:cxn ang="0">
                <a:pos x="280" y="418"/>
              </a:cxn>
              <a:cxn ang="0">
                <a:pos x="328" y="307"/>
              </a:cxn>
            </a:cxnLst>
            <a:rect l="0" t="0" r="r" b="b"/>
            <a:pathLst>
              <a:path w="328" h="418">
                <a:moveTo>
                  <a:pt x="328" y="307"/>
                </a:moveTo>
                <a:lnTo>
                  <a:pt x="280" y="140"/>
                </a:lnTo>
                <a:lnTo>
                  <a:pt x="164" y="12"/>
                </a:lnTo>
                <a:lnTo>
                  <a:pt x="48" y="0"/>
                </a:lnTo>
                <a:lnTo>
                  <a:pt x="0" y="111"/>
                </a:lnTo>
                <a:lnTo>
                  <a:pt x="48" y="278"/>
                </a:lnTo>
                <a:lnTo>
                  <a:pt x="164" y="406"/>
                </a:lnTo>
                <a:lnTo>
                  <a:pt x="280" y="418"/>
                </a:lnTo>
                <a:lnTo>
                  <a:pt x="328" y="307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28" name="Line 826"/>
          <p:cNvSpPr>
            <a:spLocks noChangeShapeType="1"/>
          </p:cNvSpPr>
          <p:nvPr/>
        </p:nvSpPr>
        <p:spPr bwMode="auto">
          <a:xfrm flipV="1">
            <a:off x="5051425" y="3343275"/>
            <a:ext cx="1588" cy="1365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29" name="Line 827"/>
          <p:cNvSpPr>
            <a:spLocks noChangeShapeType="1"/>
          </p:cNvSpPr>
          <p:nvPr/>
        </p:nvSpPr>
        <p:spPr bwMode="auto">
          <a:xfrm flipV="1">
            <a:off x="5210175" y="3438525"/>
            <a:ext cx="1588" cy="13811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30" name="Line 828"/>
          <p:cNvSpPr>
            <a:spLocks noChangeShapeType="1"/>
          </p:cNvSpPr>
          <p:nvPr/>
        </p:nvSpPr>
        <p:spPr bwMode="auto">
          <a:xfrm>
            <a:off x="5130800" y="3390900"/>
            <a:ext cx="1588" cy="158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31" name="Line 829"/>
          <p:cNvSpPr>
            <a:spLocks noChangeShapeType="1"/>
          </p:cNvSpPr>
          <p:nvPr/>
        </p:nvSpPr>
        <p:spPr bwMode="auto">
          <a:xfrm flipV="1">
            <a:off x="5159375" y="3562350"/>
            <a:ext cx="1588" cy="444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32" name="Freeform 830"/>
          <p:cNvSpPr>
            <a:spLocks/>
          </p:cNvSpPr>
          <p:nvPr/>
        </p:nvSpPr>
        <p:spPr bwMode="auto">
          <a:xfrm>
            <a:off x="5086350" y="3502025"/>
            <a:ext cx="17463" cy="26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" y="44"/>
              </a:cxn>
              <a:cxn ang="0">
                <a:pos x="62" y="104"/>
              </a:cxn>
            </a:cxnLst>
            <a:rect l="0" t="0" r="r" b="b"/>
            <a:pathLst>
              <a:path w="62" h="104">
                <a:moveTo>
                  <a:pt x="0" y="0"/>
                </a:moveTo>
                <a:lnTo>
                  <a:pt x="42" y="44"/>
                </a:lnTo>
                <a:lnTo>
                  <a:pt x="62" y="104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33" name="Freeform 831"/>
          <p:cNvSpPr>
            <a:spLocks/>
          </p:cNvSpPr>
          <p:nvPr/>
        </p:nvSpPr>
        <p:spPr bwMode="auto">
          <a:xfrm>
            <a:off x="5157788" y="3552825"/>
            <a:ext cx="15875" cy="9525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20" y="0"/>
              </a:cxn>
              <a:cxn ang="0">
                <a:pos x="61" y="6"/>
              </a:cxn>
            </a:cxnLst>
            <a:rect l="0" t="0" r="r" b="b"/>
            <a:pathLst>
              <a:path w="61" h="36">
                <a:moveTo>
                  <a:pt x="0" y="36"/>
                </a:moveTo>
                <a:lnTo>
                  <a:pt x="20" y="0"/>
                </a:lnTo>
                <a:lnTo>
                  <a:pt x="61" y="6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34" name="Line 832"/>
          <p:cNvSpPr>
            <a:spLocks noChangeShapeType="1"/>
          </p:cNvSpPr>
          <p:nvPr/>
        </p:nvSpPr>
        <p:spPr bwMode="auto">
          <a:xfrm>
            <a:off x="5103813" y="3529013"/>
            <a:ext cx="53975" cy="3333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35" name="Line 833"/>
          <p:cNvSpPr>
            <a:spLocks noChangeShapeType="1"/>
          </p:cNvSpPr>
          <p:nvPr/>
        </p:nvSpPr>
        <p:spPr bwMode="auto">
          <a:xfrm flipH="1" flipV="1">
            <a:off x="5173663" y="3554413"/>
            <a:ext cx="36512" cy="222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36" name="Line 834"/>
          <p:cNvSpPr>
            <a:spLocks noChangeShapeType="1"/>
          </p:cNvSpPr>
          <p:nvPr/>
        </p:nvSpPr>
        <p:spPr bwMode="auto">
          <a:xfrm flipV="1">
            <a:off x="5159375" y="3576638"/>
            <a:ext cx="50800" cy="301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37" name="Freeform 835"/>
          <p:cNvSpPr>
            <a:spLocks/>
          </p:cNvSpPr>
          <p:nvPr/>
        </p:nvSpPr>
        <p:spPr bwMode="auto">
          <a:xfrm>
            <a:off x="5159375" y="3592513"/>
            <a:ext cx="11113" cy="7937"/>
          </a:xfrm>
          <a:custGeom>
            <a:avLst/>
            <a:gdLst/>
            <a:ahLst/>
            <a:cxnLst>
              <a:cxn ang="0">
                <a:pos x="41" y="25"/>
              </a:cxn>
              <a:cxn ang="0">
                <a:pos x="11" y="27"/>
              </a:cxn>
              <a:cxn ang="0">
                <a:pos x="0" y="0"/>
              </a:cxn>
            </a:cxnLst>
            <a:rect l="0" t="0" r="r" b="b"/>
            <a:pathLst>
              <a:path w="41" h="27">
                <a:moveTo>
                  <a:pt x="41" y="25"/>
                </a:moveTo>
                <a:lnTo>
                  <a:pt x="11" y="2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38" name="Freeform 836"/>
          <p:cNvSpPr>
            <a:spLocks/>
          </p:cNvSpPr>
          <p:nvPr/>
        </p:nvSpPr>
        <p:spPr bwMode="auto">
          <a:xfrm>
            <a:off x="5192713" y="3565525"/>
            <a:ext cx="7937" cy="20638"/>
          </a:xfrm>
          <a:custGeom>
            <a:avLst/>
            <a:gdLst/>
            <a:ahLst/>
            <a:cxnLst>
              <a:cxn ang="0">
                <a:pos x="0" y="75"/>
              </a:cxn>
              <a:cxn ang="0">
                <a:pos x="25" y="38"/>
              </a:cxn>
              <a:cxn ang="0">
                <a:pos x="0" y="0"/>
              </a:cxn>
            </a:cxnLst>
            <a:rect l="0" t="0" r="r" b="b"/>
            <a:pathLst>
              <a:path w="25" h="75">
                <a:moveTo>
                  <a:pt x="0" y="75"/>
                </a:moveTo>
                <a:lnTo>
                  <a:pt x="25" y="38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39" name="Line 837"/>
          <p:cNvSpPr>
            <a:spLocks noChangeShapeType="1"/>
          </p:cNvSpPr>
          <p:nvPr/>
        </p:nvSpPr>
        <p:spPr bwMode="auto">
          <a:xfrm flipV="1">
            <a:off x="5000625" y="3481388"/>
            <a:ext cx="50800" cy="285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40" name="Freeform 838"/>
          <p:cNvSpPr>
            <a:spLocks/>
          </p:cNvSpPr>
          <p:nvPr/>
        </p:nvSpPr>
        <p:spPr bwMode="auto">
          <a:xfrm>
            <a:off x="5000625" y="3497263"/>
            <a:ext cx="11113" cy="7937"/>
          </a:xfrm>
          <a:custGeom>
            <a:avLst/>
            <a:gdLst/>
            <a:ahLst/>
            <a:cxnLst>
              <a:cxn ang="0">
                <a:pos x="41" y="25"/>
              </a:cxn>
              <a:cxn ang="0">
                <a:pos x="12" y="27"/>
              </a:cxn>
              <a:cxn ang="0">
                <a:pos x="0" y="0"/>
              </a:cxn>
            </a:cxnLst>
            <a:rect l="0" t="0" r="r" b="b"/>
            <a:pathLst>
              <a:path w="41" h="27">
                <a:moveTo>
                  <a:pt x="41" y="25"/>
                </a:moveTo>
                <a:lnTo>
                  <a:pt x="12" y="2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41" name="Freeform 839"/>
          <p:cNvSpPr>
            <a:spLocks/>
          </p:cNvSpPr>
          <p:nvPr/>
        </p:nvSpPr>
        <p:spPr bwMode="auto">
          <a:xfrm>
            <a:off x="5033963" y="3486150"/>
            <a:ext cx="33337" cy="4763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62" y="0"/>
              </a:cxn>
              <a:cxn ang="0">
                <a:pos x="123" y="16"/>
              </a:cxn>
            </a:cxnLst>
            <a:rect l="0" t="0" r="r" b="b"/>
            <a:pathLst>
              <a:path w="123" h="16">
                <a:moveTo>
                  <a:pt x="0" y="16"/>
                </a:moveTo>
                <a:lnTo>
                  <a:pt x="62" y="0"/>
                </a:lnTo>
                <a:lnTo>
                  <a:pt x="123" y="16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42" name="Line 840"/>
          <p:cNvSpPr>
            <a:spLocks noChangeShapeType="1"/>
          </p:cNvSpPr>
          <p:nvPr/>
        </p:nvSpPr>
        <p:spPr bwMode="auto">
          <a:xfrm flipH="1" flipV="1">
            <a:off x="5051425" y="3481388"/>
            <a:ext cx="34925" cy="2063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43" name="Line 841"/>
          <p:cNvSpPr>
            <a:spLocks noChangeShapeType="1"/>
          </p:cNvSpPr>
          <p:nvPr/>
        </p:nvSpPr>
        <p:spPr bwMode="auto">
          <a:xfrm flipH="1" flipV="1">
            <a:off x="4876800" y="3430588"/>
            <a:ext cx="6350" cy="111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44" name="Freeform 842"/>
          <p:cNvSpPr>
            <a:spLocks/>
          </p:cNvSpPr>
          <p:nvPr/>
        </p:nvSpPr>
        <p:spPr bwMode="auto">
          <a:xfrm>
            <a:off x="4876800" y="3379788"/>
            <a:ext cx="23813" cy="30162"/>
          </a:xfrm>
          <a:custGeom>
            <a:avLst/>
            <a:gdLst/>
            <a:ahLst/>
            <a:cxnLst>
              <a:cxn ang="0">
                <a:pos x="0" y="119"/>
              </a:cxn>
              <a:cxn ang="0">
                <a:pos x="13" y="66"/>
              </a:cxn>
              <a:cxn ang="0">
                <a:pos x="47" y="20"/>
              </a:cxn>
              <a:cxn ang="0">
                <a:pos x="87" y="0"/>
              </a:cxn>
            </a:cxnLst>
            <a:rect l="0" t="0" r="r" b="b"/>
            <a:pathLst>
              <a:path w="87" h="119">
                <a:moveTo>
                  <a:pt x="0" y="119"/>
                </a:moveTo>
                <a:lnTo>
                  <a:pt x="13" y="66"/>
                </a:lnTo>
                <a:lnTo>
                  <a:pt x="47" y="20"/>
                </a:lnTo>
                <a:lnTo>
                  <a:pt x="87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45" name="Line 843"/>
          <p:cNvSpPr>
            <a:spLocks noChangeShapeType="1"/>
          </p:cNvSpPr>
          <p:nvPr/>
        </p:nvSpPr>
        <p:spPr bwMode="auto">
          <a:xfrm>
            <a:off x="4876800" y="3438525"/>
            <a:ext cx="98425" cy="4286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46" name="Line 844"/>
          <p:cNvSpPr>
            <a:spLocks noChangeShapeType="1"/>
          </p:cNvSpPr>
          <p:nvPr/>
        </p:nvSpPr>
        <p:spPr bwMode="auto">
          <a:xfrm>
            <a:off x="5037138" y="3533775"/>
            <a:ext cx="96837" cy="4286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47" name="Line 845"/>
          <p:cNvSpPr>
            <a:spLocks noChangeShapeType="1"/>
          </p:cNvSpPr>
          <p:nvPr/>
        </p:nvSpPr>
        <p:spPr bwMode="auto">
          <a:xfrm flipH="1" flipV="1">
            <a:off x="5037138" y="3525838"/>
            <a:ext cx="6350" cy="111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48" name="Freeform 846"/>
          <p:cNvSpPr>
            <a:spLocks/>
          </p:cNvSpPr>
          <p:nvPr/>
        </p:nvSpPr>
        <p:spPr bwMode="auto">
          <a:xfrm>
            <a:off x="5037138" y="3475038"/>
            <a:ext cx="22225" cy="30162"/>
          </a:xfrm>
          <a:custGeom>
            <a:avLst/>
            <a:gdLst/>
            <a:ahLst/>
            <a:cxnLst>
              <a:cxn ang="0">
                <a:pos x="0" y="119"/>
              </a:cxn>
              <a:cxn ang="0">
                <a:pos x="13" y="65"/>
              </a:cxn>
              <a:cxn ang="0">
                <a:pos x="46" y="20"/>
              </a:cxn>
              <a:cxn ang="0">
                <a:pos x="85" y="0"/>
              </a:cxn>
            </a:cxnLst>
            <a:rect l="0" t="0" r="r" b="b"/>
            <a:pathLst>
              <a:path w="85" h="119">
                <a:moveTo>
                  <a:pt x="0" y="119"/>
                </a:moveTo>
                <a:lnTo>
                  <a:pt x="13" y="65"/>
                </a:lnTo>
                <a:lnTo>
                  <a:pt x="46" y="20"/>
                </a:lnTo>
                <a:lnTo>
                  <a:pt x="85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49" name="Line 847"/>
          <p:cNvSpPr>
            <a:spLocks noChangeShapeType="1"/>
          </p:cNvSpPr>
          <p:nvPr/>
        </p:nvSpPr>
        <p:spPr bwMode="auto">
          <a:xfrm>
            <a:off x="5430838" y="3668713"/>
            <a:ext cx="138112" cy="1762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50" name="Line 848"/>
          <p:cNvSpPr>
            <a:spLocks noChangeShapeType="1"/>
          </p:cNvSpPr>
          <p:nvPr/>
        </p:nvSpPr>
        <p:spPr bwMode="auto">
          <a:xfrm>
            <a:off x="5337175" y="3613150"/>
            <a:ext cx="93663" cy="555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51" name="Freeform 849"/>
          <p:cNvSpPr>
            <a:spLocks/>
          </p:cNvSpPr>
          <p:nvPr/>
        </p:nvSpPr>
        <p:spPr bwMode="auto">
          <a:xfrm>
            <a:off x="5080000" y="3475038"/>
            <a:ext cx="33338" cy="42862"/>
          </a:xfrm>
          <a:custGeom>
            <a:avLst/>
            <a:gdLst/>
            <a:ahLst/>
            <a:cxnLst>
              <a:cxn ang="0">
                <a:pos x="123" y="116"/>
              </a:cxn>
              <a:cxn ang="0">
                <a:pos x="105" y="53"/>
              </a:cxn>
              <a:cxn ang="0">
                <a:pos x="62" y="5"/>
              </a:cxn>
              <a:cxn ang="0">
                <a:pos x="18" y="0"/>
              </a:cxn>
              <a:cxn ang="0">
                <a:pos x="0" y="42"/>
              </a:cxn>
              <a:cxn ang="0">
                <a:pos x="18" y="105"/>
              </a:cxn>
              <a:cxn ang="0">
                <a:pos x="62" y="153"/>
              </a:cxn>
              <a:cxn ang="0">
                <a:pos x="105" y="157"/>
              </a:cxn>
              <a:cxn ang="0">
                <a:pos x="123" y="116"/>
              </a:cxn>
            </a:cxnLst>
            <a:rect l="0" t="0" r="r" b="b"/>
            <a:pathLst>
              <a:path w="123" h="157">
                <a:moveTo>
                  <a:pt x="123" y="116"/>
                </a:moveTo>
                <a:lnTo>
                  <a:pt x="105" y="53"/>
                </a:lnTo>
                <a:lnTo>
                  <a:pt x="62" y="5"/>
                </a:lnTo>
                <a:lnTo>
                  <a:pt x="18" y="0"/>
                </a:lnTo>
                <a:lnTo>
                  <a:pt x="0" y="42"/>
                </a:lnTo>
                <a:lnTo>
                  <a:pt x="18" y="105"/>
                </a:lnTo>
                <a:lnTo>
                  <a:pt x="62" y="153"/>
                </a:lnTo>
                <a:lnTo>
                  <a:pt x="105" y="157"/>
                </a:lnTo>
                <a:lnTo>
                  <a:pt x="123" y="116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52" name="Freeform 850"/>
          <p:cNvSpPr>
            <a:spLocks/>
          </p:cNvSpPr>
          <p:nvPr/>
        </p:nvSpPr>
        <p:spPr bwMode="auto">
          <a:xfrm>
            <a:off x="5106988" y="3459163"/>
            <a:ext cx="33337" cy="41275"/>
          </a:xfrm>
          <a:custGeom>
            <a:avLst/>
            <a:gdLst/>
            <a:ahLst/>
            <a:cxnLst>
              <a:cxn ang="0">
                <a:pos x="123" y="116"/>
              </a:cxn>
              <a:cxn ang="0">
                <a:pos x="105" y="52"/>
              </a:cxn>
              <a:cxn ang="0">
                <a:pos x="62" y="5"/>
              </a:cxn>
              <a:cxn ang="0">
                <a:pos x="18" y="0"/>
              </a:cxn>
              <a:cxn ang="0">
                <a:pos x="0" y="42"/>
              </a:cxn>
              <a:cxn ang="0">
                <a:pos x="18" y="105"/>
              </a:cxn>
              <a:cxn ang="0">
                <a:pos x="62" y="152"/>
              </a:cxn>
              <a:cxn ang="0">
                <a:pos x="105" y="158"/>
              </a:cxn>
              <a:cxn ang="0">
                <a:pos x="123" y="116"/>
              </a:cxn>
            </a:cxnLst>
            <a:rect l="0" t="0" r="r" b="b"/>
            <a:pathLst>
              <a:path w="123" h="158">
                <a:moveTo>
                  <a:pt x="123" y="116"/>
                </a:moveTo>
                <a:lnTo>
                  <a:pt x="105" y="52"/>
                </a:lnTo>
                <a:lnTo>
                  <a:pt x="62" y="5"/>
                </a:lnTo>
                <a:lnTo>
                  <a:pt x="18" y="0"/>
                </a:lnTo>
                <a:lnTo>
                  <a:pt x="0" y="42"/>
                </a:lnTo>
                <a:lnTo>
                  <a:pt x="18" y="105"/>
                </a:lnTo>
                <a:lnTo>
                  <a:pt x="62" y="152"/>
                </a:lnTo>
                <a:lnTo>
                  <a:pt x="105" y="158"/>
                </a:lnTo>
                <a:lnTo>
                  <a:pt x="123" y="116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53" name="Line 851"/>
          <p:cNvSpPr>
            <a:spLocks noChangeShapeType="1"/>
          </p:cNvSpPr>
          <p:nvPr/>
        </p:nvSpPr>
        <p:spPr bwMode="auto">
          <a:xfrm flipV="1">
            <a:off x="5151438" y="3463925"/>
            <a:ext cx="1587" cy="650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54" name="Line 852"/>
          <p:cNvSpPr>
            <a:spLocks noChangeShapeType="1"/>
          </p:cNvSpPr>
          <p:nvPr/>
        </p:nvSpPr>
        <p:spPr bwMode="auto">
          <a:xfrm flipV="1">
            <a:off x="5068888" y="3448050"/>
            <a:ext cx="1587" cy="650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55" name="Line 853"/>
          <p:cNvSpPr>
            <a:spLocks noChangeShapeType="1"/>
          </p:cNvSpPr>
          <p:nvPr/>
        </p:nvSpPr>
        <p:spPr bwMode="auto">
          <a:xfrm flipV="1">
            <a:off x="5122863" y="3479800"/>
            <a:ext cx="1587" cy="650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56" name="Freeform 854"/>
          <p:cNvSpPr>
            <a:spLocks/>
          </p:cNvSpPr>
          <p:nvPr/>
        </p:nvSpPr>
        <p:spPr bwMode="auto">
          <a:xfrm>
            <a:off x="5111750" y="3451225"/>
            <a:ext cx="38100" cy="49213"/>
          </a:xfrm>
          <a:custGeom>
            <a:avLst/>
            <a:gdLst/>
            <a:ahLst/>
            <a:cxnLst>
              <a:cxn ang="0">
                <a:pos x="0" y="49"/>
              </a:cxn>
              <a:cxn ang="0">
                <a:pos x="20" y="0"/>
              </a:cxn>
              <a:cxn ang="0">
                <a:pos x="71" y="6"/>
              </a:cxn>
              <a:cxn ang="0">
                <a:pos x="122" y="62"/>
              </a:cxn>
              <a:cxn ang="0">
                <a:pos x="143" y="135"/>
              </a:cxn>
              <a:cxn ang="0">
                <a:pos x="122" y="184"/>
              </a:cxn>
              <a:cxn ang="0">
                <a:pos x="71" y="178"/>
              </a:cxn>
              <a:cxn ang="0">
                <a:pos x="20" y="123"/>
              </a:cxn>
              <a:cxn ang="0">
                <a:pos x="0" y="49"/>
              </a:cxn>
            </a:cxnLst>
            <a:rect l="0" t="0" r="r" b="b"/>
            <a:pathLst>
              <a:path w="143" h="184">
                <a:moveTo>
                  <a:pt x="0" y="49"/>
                </a:moveTo>
                <a:lnTo>
                  <a:pt x="20" y="0"/>
                </a:lnTo>
                <a:lnTo>
                  <a:pt x="71" y="6"/>
                </a:lnTo>
                <a:lnTo>
                  <a:pt x="122" y="62"/>
                </a:lnTo>
                <a:lnTo>
                  <a:pt x="143" y="135"/>
                </a:lnTo>
                <a:lnTo>
                  <a:pt x="122" y="184"/>
                </a:lnTo>
                <a:lnTo>
                  <a:pt x="71" y="178"/>
                </a:lnTo>
                <a:lnTo>
                  <a:pt x="20" y="123"/>
                </a:lnTo>
                <a:lnTo>
                  <a:pt x="0" y="49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57" name="Line 855"/>
          <p:cNvSpPr>
            <a:spLocks noChangeShapeType="1"/>
          </p:cNvSpPr>
          <p:nvPr/>
        </p:nvSpPr>
        <p:spPr bwMode="auto">
          <a:xfrm>
            <a:off x="5095875" y="3430588"/>
            <a:ext cx="1588" cy="650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58" name="Line 856"/>
          <p:cNvSpPr>
            <a:spLocks noChangeShapeType="1"/>
          </p:cNvSpPr>
          <p:nvPr/>
        </p:nvSpPr>
        <p:spPr bwMode="auto">
          <a:xfrm flipH="1">
            <a:off x="4964113" y="3376613"/>
            <a:ext cx="87312" cy="5238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59" name="Line 857"/>
          <p:cNvSpPr>
            <a:spLocks noChangeShapeType="1"/>
          </p:cNvSpPr>
          <p:nvPr/>
        </p:nvSpPr>
        <p:spPr bwMode="auto">
          <a:xfrm flipH="1">
            <a:off x="5086350" y="3449638"/>
            <a:ext cx="87313" cy="523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60" name="Line 858"/>
          <p:cNvSpPr>
            <a:spLocks noChangeShapeType="1"/>
          </p:cNvSpPr>
          <p:nvPr/>
        </p:nvSpPr>
        <p:spPr bwMode="auto">
          <a:xfrm>
            <a:off x="5068888" y="3438525"/>
            <a:ext cx="122237" cy="7461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61" name="Freeform 859"/>
          <p:cNvSpPr>
            <a:spLocks/>
          </p:cNvSpPr>
          <p:nvPr/>
        </p:nvSpPr>
        <p:spPr bwMode="auto">
          <a:xfrm>
            <a:off x="5148263" y="3567113"/>
            <a:ext cx="11112" cy="7937"/>
          </a:xfrm>
          <a:custGeom>
            <a:avLst/>
            <a:gdLst/>
            <a:ahLst/>
            <a:cxnLst>
              <a:cxn ang="0">
                <a:pos x="41" y="28"/>
              </a:cxn>
              <a:cxn ang="0">
                <a:pos x="29" y="0"/>
              </a:cxn>
              <a:cxn ang="0">
                <a:pos x="0" y="3"/>
              </a:cxn>
            </a:cxnLst>
            <a:rect l="0" t="0" r="r" b="b"/>
            <a:pathLst>
              <a:path w="41" h="28">
                <a:moveTo>
                  <a:pt x="41" y="28"/>
                </a:moveTo>
                <a:lnTo>
                  <a:pt x="29" y="0"/>
                </a:lnTo>
                <a:lnTo>
                  <a:pt x="0" y="3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62" name="Line 860"/>
          <p:cNvSpPr>
            <a:spLocks noChangeShapeType="1"/>
          </p:cNvSpPr>
          <p:nvPr/>
        </p:nvSpPr>
        <p:spPr bwMode="auto">
          <a:xfrm flipV="1">
            <a:off x="5068888" y="3495675"/>
            <a:ext cx="26987" cy="174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63" name="Line 861"/>
          <p:cNvSpPr>
            <a:spLocks noChangeShapeType="1"/>
          </p:cNvSpPr>
          <p:nvPr/>
        </p:nvSpPr>
        <p:spPr bwMode="auto">
          <a:xfrm flipV="1">
            <a:off x="5122863" y="3529013"/>
            <a:ext cx="28575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64" name="Line 862"/>
          <p:cNvSpPr>
            <a:spLocks noChangeShapeType="1"/>
          </p:cNvSpPr>
          <p:nvPr/>
        </p:nvSpPr>
        <p:spPr bwMode="auto">
          <a:xfrm flipH="1" flipV="1">
            <a:off x="5095875" y="3495675"/>
            <a:ext cx="55563" cy="333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65" name="Line 863"/>
          <p:cNvSpPr>
            <a:spLocks noChangeShapeType="1"/>
          </p:cNvSpPr>
          <p:nvPr/>
        </p:nvSpPr>
        <p:spPr bwMode="auto">
          <a:xfrm flipH="1" flipV="1">
            <a:off x="5068888" y="3513138"/>
            <a:ext cx="5397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66" name="Line 864"/>
          <p:cNvSpPr>
            <a:spLocks noChangeShapeType="1"/>
          </p:cNvSpPr>
          <p:nvPr/>
        </p:nvSpPr>
        <p:spPr bwMode="auto">
          <a:xfrm flipH="1">
            <a:off x="5129213" y="3573463"/>
            <a:ext cx="11112" cy="158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67" name="Line 865"/>
          <p:cNvSpPr>
            <a:spLocks noChangeShapeType="1"/>
          </p:cNvSpPr>
          <p:nvPr/>
        </p:nvSpPr>
        <p:spPr bwMode="auto">
          <a:xfrm flipH="1">
            <a:off x="5133975" y="3562350"/>
            <a:ext cx="25400" cy="1428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68" name="Freeform 866"/>
          <p:cNvSpPr>
            <a:spLocks/>
          </p:cNvSpPr>
          <p:nvPr/>
        </p:nvSpPr>
        <p:spPr bwMode="auto">
          <a:xfrm>
            <a:off x="4989513" y="3471863"/>
            <a:ext cx="11112" cy="7937"/>
          </a:xfrm>
          <a:custGeom>
            <a:avLst/>
            <a:gdLst/>
            <a:ahLst/>
            <a:cxnLst>
              <a:cxn ang="0">
                <a:pos x="42" y="28"/>
              </a:cxn>
              <a:cxn ang="0">
                <a:pos x="30" y="0"/>
              </a:cxn>
              <a:cxn ang="0">
                <a:pos x="0" y="3"/>
              </a:cxn>
            </a:cxnLst>
            <a:rect l="0" t="0" r="r" b="b"/>
            <a:pathLst>
              <a:path w="42" h="28">
                <a:moveTo>
                  <a:pt x="42" y="28"/>
                </a:moveTo>
                <a:lnTo>
                  <a:pt x="30" y="0"/>
                </a:lnTo>
                <a:lnTo>
                  <a:pt x="0" y="3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69" name="Line 867"/>
          <p:cNvSpPr>
            <a:spLocks noChangeShapeType="1"/>
          </p:cNvSpPr>
          <p:nvPr/>
        </p:nvSpPr>
        <p:spPr bwMode="auto">
          <a:xfrm flipV="1">
            <a:off x="4970463" y="3478213"/>
            <a:ext cx="11112" cy="158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70" name="Line 868"/>
          <p:cNvSpPr>
            <a:spLocks noChangeShapeType="1"/>
          </p:cNvSpPr>
          <p:nvPr/>
        </p:nvSpPr>
        <p:spPr bwMode="auto">
          <a:xfrm flipH="1">
            <a:off x="4975225" y="3465513"/>
            <a:ext cx="25400" cy="158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71" name="Line 869"/>
          <p:cNvSpPr>
            <a:spLocks noChangeShapeType="1"/>
          </p:cNvSpPr>
          <p:nvPr/>
        </p:nvSpPr>
        <p:spPr bwMode="auto">
          <a:xfrm flipV="1">
            <a:off x="5068888" y="3430588"/>
            <a:ext cx="26987" cy="174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72" name="Line 870"/>
          <p:cNvSpPr>
            <a:spLocks noChangeShapeType="1"/>
          </p:cNvSpPr>
          <p:nvPr/>
        </p:nvSpPr>
        <p:spPr bwMode="auto">
          <a:xfrm flipV="1">
            <a:off x="5122863" y="3463925"/>
            <a:ext cx="28575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73" name="Line 871"/>
          <p:cNvSpPr>
            <a:spLocks noChangeShapeType="1"/>
          </p:cNvSpPr>
          <p:nvPr/>
        </p:nvSpPr>
        <p:spPr bwMode="auto">
          <a:xfrm flipH="1" flipV="1">
            <a:off x="5095875" y="3430588"/>
            <a:ext cx="55563" cy="333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74" name="Line 872"/>
          <p:cNvSpPr>
            <a:spLocks noChangeShapeType="1"/>
          </p:cNvSpPr>
          <p:nvPr/>
        </p:nvSpPr>
        <p:spPr bwMode="auto">
          <a:xfrm flipH="1" flipV="1">
            <a:off x="5068888" y="3448050"/>
            <a:ext cx="5397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75" name="Line 873"/>
          <p:cNvSpPr>
            <a:spLocks noChangeShapeType="1"/>
          </p:cNvSpPr>
          <p:nvPr/>
        </p:nvSpPr>
        <p:spPr bwMode="auto">
          <a:xfrm>
            <a:off x="5051425" y="3343275"/>
            <a:ext cx="158750" cy="952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76" name="Line 874"/>
          <p:cNvSpPr>
            <a:spLocks noChangeShapeType="1"/>
          </p:cNvSpPr>
          <p:nvPr/>
        </p:nvSpPr>
        <p:spPr bwMode="auto">
          <a:xfrm flipV="1">
            <a:off x="5192713" y="3438525"/>
            <a:ext cx="17462" cy="95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77" name="Freeform 875"/>
          <p:cNvSpPr>
            <a:spLocks/>
          </p:cNvSpPr>
          <p:nvPr/>
        </p:nvSpPr>
        <p:spPr bwMode="auto">
          <a:xfrm>
            <a:off x="5192713" y="3429000"/>
            <a:ext cx="7937" cy="19050"/>
          </a:xfrm>
          <a:custGeom>
            <a:avLst/>
            <a:gdLst/>
            <a:ahLst/>
            <a:cxnLst>
              <a:cxn ang="0">
                <a:pos x="0" y="74"/>
              </a:cxn>
              <a:cxn ang="0">
                <a:pos x="25" y="36"/>
              </a:cxn>
              <a:cxn ang="0">
                <a:pos x="0" y="0"/>
              </a:cxn>
            </a:cxnLst>
            <a:rect l="0" t="0" r="r" b="b"/>
            <a:pathLst>
              <a:path w="25" h="74">
                <a:moveTo>
                  <a:pt x="0" y="74"/>
                </a:moveTo>
                <a:lnTo>
                  <a:pt x="25" y="36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78" name="Freeform 876"/>
          <p:cNvSpPr>
            <a:spLocks/>
          </p:cNvSpPr>
          <p:nvPr/>
        </p:nvSpPr>
        <p:spPr bwMode="auto">
          <a:xfrm>
            <a:off x="5189538" y="3435350"/>
            <a:ext cx="15875" cy="7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" y="27"/>
              </a:cxn>
              <a:cxn ang="0">
                <a:pos x="59" y="19"/>
              </a:cxn>
            </a:cxnLst>
            <a:rect l="0" t="0" r="r" b="b"/>
            <a:pathLst>
              <a:path w="59" h="27">
                <a:moveTo>
                  <a:pt x="0" y="0"/>
                </a:moveTo>
                <a:lnTo>
                  <a:pt x="21" y="27"/>
                </a:lnTo>
                <a:lnTo>
                  <a:pt x="59" y="19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79" name="Line 877"/>
          <p:cNvSpPr>
            <a:spLocks noChangeShapeType="1"/>
          </p:cNvSpPr>
          <p:nvPr/>
        </p:nvSpPr>
        <p:spPr bwMode="auto">
          <a:xfrm flipV="1">
            <a:off x="5033963" y="3343275"/>
            <a:ext cx="17462" cy="95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80" name="Freeform 878"/>
          <p:cNvSpPr>
            <a:spLocks/>
          </p:cNvSpPr>
          <p:nvPr/>
        </p:nvSpPr>
        <p:spPr bwMode="auto">
          <a:xfrm>
            <a:off x="5033963" y="3349625"/>
            <a:ext cx="33337" cy="3175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62" y="0"/>
              </a:cxn>
              <a:cxn ang="0">
                <a:pos x="123" y="15"/>
              </a:cxn>
            </a:cxnLst>
            <a:rect l="0" t="0" r="r" b="b"/>
            <a:pathLst>
              <a:path w="123" h="15">
                <a:moveTo>
                  <a:pt x="0" y="15"/>
                </a:moveTo>
                <a:lnTo>
                  <a:pt x="62" y="0"/>
                </a:lnTo>
                <a:lnTo>
                  <a:pt x="123" y="15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81" name="Freeform 879"/>
          <p:cNvSpPr>
            <a:spLocks/>
          </p:cNvSpPr>
          <p:nvPr/>
        </p:nvSpPr>
        <p:spPr bwMode="auto">
          <a:xfrm>
            <a:off x="5030788" y="3340100"/>
            <a:ext cx="15875" cy="7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" y="26"/>
              </a:cxn>
              <a:cxn ang="0">
                <a:pos x="60" y="18"/>
              </a:cxn>
            </a:cxnLst>
            <a:rect l="0" t="0" r="r" b="b"/>
            <a:pathLst>
              <a:path w="60" h="26">
                <a:moveTo>
                  <a:pt x="0" y="0"/>
                </a:moveTo>
                <a:lnTo>
                  <a:pt x="23" y="26"/>
                </a:lnTo>
                <a:lnTo>
                  <a:pt x="60" y="18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82" name="Line 880"/>
          <p:cNvSpPr>
            <a:spLocks noChangeShapeType="1"/>
          </p:cNvSpPr>
          <p:nvPr/>
        </p:nvSpPr>
        <p:spPr bwMode="auto">
          <a:xfrm flipH="1" flipV="1">
            <a:off x="6234113" y="4894263"/>
            <a:ext cx="234950" cy="1412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83" name="Line 881"/>
          <p:cNvSpPr>
            <a:spLocks noChangeShapeType="1"/>
          </p:cNvSpPr>
          <p:nvPr/>
        </p:nvSpPr>
        <p:spPr bwMode="auto">
          <a:xfrm flipH="1" flipV="1">
            <a:off x="6219825" y="4867275"/>
            <a:ext cx="233363" cy="139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84" name="Line 882"/>
          <p:cNvSpPr>
            <a:spLocks noChangeShapeType="1"/>
          </p:cNvSpPr>
          <p:nvPr/>
        </p:nvSpPr>
        <p:spPr bwMode="auto">
          <a:xfrm flipH="1" flipV="1">
            <a:off x="6442075" y="4743450"/>
            <a:ext cx="277813" cy="1666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85" name="Freeform 883"/>
          <p:cNvSpPr>
            <a:spLocks/>
          </p:cNvSpPr>
          <p:nvPr/>
        </p:nvSpPr>
        <p:spPr bwMode="auto">
          <a:xfrm>
            <a:off x="6219825" y="4867275"/>
            <a:ext cx="249238" cy="168275"/>
          </a:xfrm>
          <a:custGeom>
            <a:avLst/>
            <a:gdLst/>
            <a:ahLst/>
            <a:cxnLst>
              <a:cxn ang="0">
                <a:pos x="887" y="532"/>
              </a:cxn>
              <a:cxn ang="0">
                <a:pos x="943" y="639"/>
              </a:cxn>
              <a:cxn ang="0">
                <a:pos x="56" y="106"/>
              </a:cxn>
              <a:cxn ang="0">
                <a:pos x="0" y="0"/>
              </a:cxn>
              <a:cxn ang="0">
                <a:pos x="887" y="532"/>
              </a:cxn>
            </a:cxnLst>
            <a:rect l="0" t="0" r="r" b="b"/>
            <a:pathLst>
              <a:path w="943" h="639">
                <a:moveTo>
                  <a:pt x="887" y="532"/>
                </a:moveTo>
                <a:lnTo>
                  <a:pt x="943" y="639"/>
                </a:lnTo>
                <a:lnTo>
                  <a:pt x="56" y="106"/>
                </a:lnTo>
                <a:lnTo>
                  <a:pt x="0" y="0"/>
                </a:lnTo>
                <a:lnTo>
                  <a:pt x="887" y="532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86" name="Line 884"/>
          <p:cNvSpPr>
            <a:spLocks noChangeShapeType="1"/>
          </p:cNvSpPr>
          <p:nvPr/>
        </p:nvSpPr>
        <p:spPr bwMode="auto">
          <a:xfrm flipV="1">
            <a:off x="6453188" y="5005388"/>
            <a:ext cx="3175" cy="15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87" name="Line 885"/>
          <p:cNvSpPr>
            <a:spLocks noChangeShapeType="1"/>
          </p:cNvSpPr>
          <p:nvPr/>
        </p:nvSpPr>
        <p:spPr bwMode="auto">
          <a:xfrm>
            <a:off x="6226175" y="4879975"/>
            <a:ext cx="109538" cy="571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88" name="Line 886"/>
          <p:cNvSpPr>
            <a:spLocks noChangeShapeType="1"/>
          </p:cNvSpPr>
          <p:nvPr/>
        </p:nvSpPr>
        <p:spPr bwMode="auto">
          <a:xfrm>
            <a:off x="6234113" y="4894263"/>
            <a:ext cx="219075" cy="11271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89" name="Line 887"/>
          <p:cNvSpPr>
            <a:spLocks noChangeShapeType="1"/>
          </p:cNvSpPr>
          <p:nvPr/>
        </p:nvSpPr>
        <p:spPr bwMode="auto">
          <a:xfrm>
            <a:off x="6351588" y="4965700"/>
            <a:ext cx="109537" cy="555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90" name="Line 888"/>
          <p:cNvSpPr>
            <a:spLocks noChangeShapeType="1"/>
          </p:cNvSpPr>
          <p:nvPr/>
        </p:nvSpPr>
        <p:spPr bwMode="auto">
          <a:xfrm>
            <a:off x="6254750" y="4887913"/>
            <a:ext cx="19050" cy="301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91" name="Line 889"/>
          <p:cNvSpPr>
            <a:spLocks noChangeShapeType="1"/>
          </p:cNvSpPr>
          <p:nvPr/>
        </p:nvSpPr>
        <p:spPr bwMode="auto">
          <a:xfrm>
            <a:off x="6294438" y="4911725"/>
            <a:ext cx="19050" cy="301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92" name="Line 890"/>
          <p:cNvSpPr>
            <a:spLocks noChangeShapeType="1"/>
          </p:cNvSpPr>
          <p:nvPr/>
        </p:nvSpPr>
        <p:spPr bwMode="auto">
          <a:xfrm>
            <a:off x="6334125" y="4935538"/>
            <a:ext cx="19050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93" name="Line 891"/>
          <p:cNvSpPr>
            <a:spLocks noChangeShapeType="1"/>
          </p:cNvSpPr>
          <p:nvPr/>
        </p:nvSpPr>
        <p:spPr bwMode="auto">
          <a:xfrm>
            <a:off x="6373813" y="4959350"/>
            <a:ext cx="19050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94" name="Line 892"/>
          <p:cNvSpPr>
            <a:spLocks noChangeShapeType="1"/>
          </p:cNvSpPr>
          <p:nvPr/>
        </p:nvSpPr>
        <p:spPr bwMode="auto">
          <a:xfrm>
            <a:off x="6413500" y="4983163"/>
            <a:ext cx="20638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95" name="Freeform 893"/>
          <p:cNvSpPr>
            <a:spLocks/>
          </p:cNvSpPr>
          <p:nvPr/>
        </p:nvSpPr>
        <p:spPr bwMode="auto">
          <a:xfrm>
            <a:off x="5378450" y="3730625"/>
            <a:ext cx="2657475" cy="1597025"/>
          </a:xfrm>
          <a:custGeom>
            <a:avLst/>
            <a:gdLst/>
            <a:ahLst/>
            <a:cxnLst>
              <a:cxn ang="0">
                <a:pos x="10047" y="6034"/>
              </a:cxn>
              <a:cxn ang="0">
                <a:pos x="714" y="429"/>
              </a:cxn>
              <a:cxn ang="0">
                <a:pos x="278" y="167"/>
              </a:cxn>
              <a:cxn ang="0">
                <a:pos x="211" y="128"/>
              </a:cxn>
              <a:cxn ang="0">
                <a:pos x="0" y="0"/>
              </a:cxn>
            </a:cxnLst>
            <a:rect l="0" t="0" r="r" b="b"/>
            <a:pathLst>
              <a:path w="10047" h="6034">
                <a:moveTo>
                  <a:pt x="10047" y="6034"/>
                </a:moveTo>
                <a:lnTo>
                  <a:pt x="714" y="429"/>
                </a:lnTo>
                <a:lnTo>
                  <a:pt x="278" y="167"/>
                </a:lnTo>
                <a:lnTo>
                  <a:pt x="211" y="128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96" name="Freeform 894"/>
          <p:cNvSpPr>
            <a:spLocks/>
          </p:cNvSpPr>
          <p:nvPr/>
        </p:nvSpPr>
        <p:spPr bwMode="auto">
          <a:xfrm>
            <a:off x="5757863" y="3502025"/>
            <a:ext cx="2659062" cy="1597025"/>
          </a:xfrm>
          <a:custGeom>
            <a:avLst/>
            <a:gdLst/>
            <a:ahLst/>
            <a:cxnLst>
              <a:cxn ang="0">
                <a:pos x="10047" y="6034"/>
              </a:cxn>
              <a:cxn ang="0">
                <a:pos x="714" y="429"/>
              </a:cxn>
              <a:cxn ang="0">
                <a:pos x="278" y="167"/>
              </a:cxn>
              <a:cxn ang="0">
                <a:pos x="212" y="127"/>
              </a:cxn>
              <a:cxn ang="0">
                <a:pos x="0" y="0"/>
              </a:cxn>
            </a:cxnLst>
            <a:rect l="0" t="0" r="r" b="b"/>
            <a:pathLst>
              <a:path w="10047" h="6034">
                <a:moveTo>
                  <a:pt x="10047" y="6034"/>
                </a:moveTo>
                <a:lnTo>
                  <a:pt x="714" y="429"/>
                </a:lnTo>
                <a:lnTo>
                  <a:pt x="278" y="167"/>
                </a:lnTo>
                <a:lnTo>
                  <a:pt x="212" y="12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97" name="Freeform 895"/>
          <p:cNvSpPr>
            <a:spLocks/>
          </p:cNvSpPr>
          <p:nvPr/>
        </p:nvSpPr>
        <p:spPr bwMode="auto">
          <a:xfrm>
            <a:off x="5568950" y="3387725"/>
            <a:ext cx="2657475" cy="1597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" y="80"/>
              </a:cxn>
              <a:cxn ang="0">
                <a:pos x="228" y="137"/>
              </a:cxn>
              <a:cxn ang="0">
                <a:pos x="269" y="162"/>
              </a:cxn>
              <a:cxn ang="0">
                <a:pos x="376" y="226"/>
              </a:cxn>
              <a:cxn ang="0">
                <a:pos x="653" y="393"/>
              </a:cxn>
              <a:cxn ang="0">
                <a:pos x="690" y="416"/>
              </a:cxn>
              <a:cxn ang="0">
                <a:pos x="710" y="427"/>
              </a:cxn>
              <a:cxn ang="0">
                <a:pos x="712" y="428"/>
              </a:cxn>
              <a:cxn ang="0">
                <a:pos x="750" y="451"/>
              </a:cxn>
              <a:cxn ang="0">
                <a:pos x="932" y="560"/>
              </a:cxn>
              <a:cxn ang="0">
                <a:pos x="1296" y="779"/>
              </a:cxn>
              <a:cxn ang="0">
                <a:pos x="4213" y="2531"/>
              </a:cxn>
              <a:cxn ang="0">
                <a:pos x="10046" y="6034"/>
              </a:cxn>
            </a:cxnLst>
            <a:rect l="0" t="0" r="r" b="b"/>
            <a:pathLst>
              <a:path w="10046" h="6034">
                <a:moveTo>
                  <a:pt x="0" y="0"/>
                </a:moveTo>
                <a:lnTo>
                  <a:pt x="133" y="80"/>
                </a:lnTo>
                <a:lnTo>
                  <a:pt x="228" y="137"/>
                </a:lnTo>
                <a:lnTo>
                  <a:pt x="269" y="162"/>
                </a:lnTo>
                <a:lnTo>
                  <a:pt x="376" y="226"/>
                </a:lnTo>
                <a:lnTo>
                  <a:pt x="653" y="393"/>
                </a:lnTo>
                <a:lnTo>
                  <a:pt x="690" y="416"/>
                </a:lnTo>
                <a:lnTo>
                  <a:pt x="710" y="427"/>
                </a:lnTo>
                <a:lnTo>
                  <a:pt x="712" y="428"/>
                </a:lnTo>
                <a:lnTo>
                  <a:pt x="750" y="451"/>
                </a:lnTo>
                <a:lnTo>
                  <a:pt x="932" y="560"/>
                </a:lnTo>
                <a:lnTo>
                  <a:pt x="1296" y="779"/>
                </a:lnTo>
                <a:lnTo>
                  <a:pt x="4213" y="2531"/>
                </a:lnTo>
                <a:lnTo>
                  <a:pt x="10046" y="603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98" name="Freeform 896"/>
          <p:cNvSpPr>
            <a:spLocks/>
          </p:cNvSpPr>
          <p:nvPr/>
        </p:nvSpPr>
        <p:spPr bwMode="auto">
          <a:xfrm>
            <a:off x="5434013" y="3535363"/>
            <a:ext cx="2657475" cy="1597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" y="79"/>
              </a:cxn>
              <a:cxn ang="0">
                <a:pos x="229" y="137"/>
              </a:cxn>
              <a:cxn ang="0">
                <a:pos x="270" y="161"/>
              </a:cxn>
              <a:cxn ang="0">
                <a:pos x="376" y="225"/>
              </a:cxn>
              <a:cxn ang="0">
                <a:pos x="654" y="392"/>
              </a:cxn>
              <a:cxn ang="0">
                <a:pos x="692" y="414"/>
              </a:cxn>
              <a:cxn ang="0">
                <a:pos x="710" y="425"/>
              </a:cxn>
              <a:cxn ang="0">
                <a:pos x="713" y="428"/>
              </a:cxn>
              <a:cxn ang="0">
                <a:pos x="751" y="450"/>
              </a:cxn>
              <a:cxn ang="0">
                <a:pos x="933" y="560"/>
              </a:cxn>
              <a:cxn ang="0">
                <a:pos x="1298" y="779"/>
              </a:cxn>
              <a:cxn ang="0">
                <a:pos x="4214" y="2530"/>
              </a:cxn>
              <a:cxn ang="0">
                <a:pos x="10047" y="6034"/>
              </a:cxn>
            </a:cxnLst>
            <a:rect l="0" t="0" r="r" b="b"/>
            <a:pathLst>
              <a:path w="10047" h="6034">
                <a:moveTo>
                  <a:pt x="0" y="0"/>
                </a:moveTo>
                <a:lnTo>
                  <a:pt x="133" y="79"/>
                </a:lnTo>
                <a:lnTo>
                  <a:pt x="229" y="137"/>
                </a:lnTo>
                <a:lnTo>
                  <a:pt x="270" y="161"/>
                </a:lnTo>
                <a:lnTo>
                  <a:pt x="376" y="225"/>
                </a:lnTo>
                <a:lnTo>
                  <a:pt x="654" y="392"/>
                </a:lnTo>
                <a:lnTo>
                  <a:pt x="692" y="414"/>
                </a:lnTo>
                <a:lnTo>
                  <a:pt x="710" y="425"/>
                </a:lnTo>
                <a:lnTo>
                  <a:pt x="713" y="428"/>
                </a:lnTo>
                <a:lnTo>
                  <a:pt x="751" y="450"/>
                </a:lnTo>
                <a:lnTo>
                  <a:pt x="933" y="560"/>
                </a:lnTo>
                <a:lnTo>
                  <a:pt x="1298" y="779"/>
                </a:lnTo>
                <a:lnTo>
                  <a:pt x="4214" y="2530"/>
                </a:lnTo>
                <a:lnTo>
                  <a:pt x="10047" y="603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99" name="Freeform 897"/>
          <p:cNvSpPr>
            <a:spLocks/>
          </p:cNvSpPr>
          <p:nvPr/>
        </p:nvSpPr>
        <p:spPr bwMode="auto">
          <a:xfrm>
            <a:off x="5702300" y="3373438"/>
            <a:ext cx="2659063" cy="1597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2" y="79"/>
              </a:cxn>
              <a:cxn ang="0">
                <a:pos x="228" y="137"/>
              </a:cxn>
              <a:cxn ang="0">
                <a:pos x="269" y="162"/>
              </a:cxn>
              <a:cxn ang="0">
                <a:pos x="376" y="226"/>
              </a:cxn>
              <a:cxn ang="0">
                <a:pos x="654" y="392"/>
              </a:cxn>
              <a:cxn ang="0">
                <a:pos x="691" y="416"/>
              </a:cxn>
              <a:cxn ang="0">
                <a:pos x="709" y="427"/>
              </a:cxn>
              <a:cxn ang="0">
                <a:pos x="712" y="428"/>
              </a:cxn>
              <a:cxn ang="0">
                <a:pos x="750" y="450"/>
              </a:cxn>
              <a:cxn ang="0">
                <a:pos x="933" y="560"/>
              </a:cxn>
              <a:cxn ang="0">
                <a:pos x="1297" y="779"/>
              </a:cxn>
              <a:cxn ang="0">
                <a:pos x="4214" y="2531"/>
              </a:cxn>
              <a:cxn ang="0">
                <a:pos x="10046" y="6034"/>
              </a:cxn>
            </a:cxnLst>
            <a:rect l="0" t="0" r="r" b="b"/>
            <a:pathLst>
              <a:path w="10046" h="6034">
                <a:moveTo>
                  <a:pt x="0" y="0"/>
                </a:moveTo>
                <a:lnTo>
                  <a:pt x="132" y="79"/>
                </a:lnTo>
                <a:lnTo>
                  <a:pt x="228" y="137"/>
                </a:lnTo>
                <a:lnTo>
                  <a:pt x="269" y="162"/>
                </a:lnTo>
                <a:lnTo>
                  <a:pt x="376" y="226"/>
                </a:lnTo>
                <a:lnTo>
                  <a:pt x="654" y="392"/>
                </a:lnTo>
                <a:lnTo>
                  <a:pt x="691" y="416"/>
                </a:lnTo>
                <a:lnTo>
                  <a:pt x="709" y="427"/>
                </a:lnTo>
                <a:lnTo>
                  <a:pt x="712" y="428"/>
                </a:lnTo>
                <a:lnTo>
                  <a:pt x="750" y="450"/>
                </a:lnTo>
                <a:lnTo>
                  <a:pt x="933" y="560"/>
                </a:lnTo>
                <a:lnTo>
                  <a:pt x="1297" y="779"/>
                </a:lnTo>
                <a:lnTo>
                  <a:pt x="4214" y="2531"/>
                </a:lnTo>
                <a:lnTo>
                  <a:pt x="10046" y="603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00" name="Freeform 898"/>
          <p:cNvSpPr>
            <a:spLocks/>
          </p:cNvSpPr>
          <p:nvPr/>
        </p:nvSpPr>
        <p:spPr bwMode="auto">
          <a:xfrm>
            <a:off x="7969250" y="5126038"/>
            <a:ext cx="69850" cy="85725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54" y="113"/>
              </a:cxn>
              <a:cxn ang="0">
                <a:pos x="154" y="14"/>
              </a:cxn>
              <a:cxn ang="0">
                <a:pos x="243" y="0"/>
              </a:cxn>
              <a:cxn ang="0">
                <a:pos x="267" y="80"/>
              </a:cxn>
              <a:cxn ang="0">
                <a:pos x="213" y="206"/>
              </a:cxn>
              <a:cxn ang="0">
                <a:pos x="112" y="306"/>
              </a:cxn>
              <a:cxn ang="0">
                <a:pos x="25" y="320"/>
              </a:cxn>
              <a:cxn ang="0">
                <a:pos x="0" y="240"/>
              </a:cxn>
            </a:cxnLst>
            <a:rect l="0" t="0" r="r" b="b"/>
            <a:pathLst>
              <a:path w="267" h="320">
                <a:moveTo>
                  <a:pt x="0" y="240"/>
                </a:moveTo>
                <a:lnTo>
                  <a:pt x="54" y="113"/>
                </a:lnTo>
                <a:lnTo>
                  <a:pt x="154" y="14"/>
                </a:lnTo>
                <a:lnTo>
                  <a:pt x="243" y="0"/>
                </a:lnTo>
                <a:lnTo>
                  <a:pt x="267" y="80"/>
                </a:lnTo>
                <a:lnTo>
                  <a:pt x="213" y="206"/>
                </a:lnTo>
                <a:lnTo>
                  <a:pt x="112" y="306"/>
                </a:lnTo>
                <a:lnTo>
                  <a:pt x="25" y="320"/>
                </a:lnTo>
                <a:lnTo>
                  <a:pt x="0" y="240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01" name="Freeform 899"/>
          <p:cNvSpPr>
            <a:spLocks/>
          </p:cNvSpPr>
          <p:nvPr/>
        </p:nvSpPr>
        <p:spPr bwMode="auto">
          <a:xfrm>
            <a:off x="7942263" y="5094288"/>
            <a:ext cx="123825" cy="149225"/>
          </a:xfrm>
          <a:custGeom>
            <a:avLst/>
            <a:gdLst/>
            <a:ahLst/>
            <a:cxnLst>
              <a:cxn ang="0">
                <a:pos x="0" y="424"/>
              </a:cxn>
              <a:cxn ang="0">
                <a:pos x="95" y="200"/>
              </a:cxn>
              <a:cxn ang="0">
                <a:pos x="272" y="24"/>
              </a:cxn>
              <a:cxn ang="0">
                <a:pos x="428" y="0"/>
              </a:cxn>
              <a:cxn ang="0">
                <a:pos x="472" y="141"/>
              </a:cxn>
              <a:cxn ang="0">
                <a:pos x="377" y="364"/>
              </a:cxn>
              <a:cxn ang="0">
                <a:pos x="198" y="541"/>
              </a:cxn>
              <a:cxn ang="0">
                <a:pos x="42" y="565"/>
              </a:cxn>
              <a:cxn ang="0">
                <a:pos x="0" y="424"/>
              </a:cxn>
            </a:cxnLst>
            <a:rect l="0" t="0" r="r" b="b"/>
            <a:pathLst>
              <a:path w="472" h="565">
                <a:moveTo>
                  <a:pt x="0" y="424"/>
                </a:moveTo>
                <a:lnTo>
                  <a:pt x="95" y="200"/>
                </a:lnTo>
                <a:lnTo>
                  <a:pt x="272" y="24"/>
                </a:lnTo>
                <a:lnTo>
                  <a:pt x="428" y="0"/>
                </a:lnTo>
                <a:lnTo>
                  <a:pt x="472" y="141"/>
                </a:lnTo>
                <a:lnTo>
                  <a:pt x="377" y="364"/>
                </a:lnTo>
                <a:lnTo>
                  <a:pt x="198" y="541"/>
                </a:lnTo>
                <a:lnTo>
                  <a:pt x="42" y="565"/>
                </a:lnTo>
                <a:lnTo>
                  <a:pt x="0" y="424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02" name="Line 900"/>
          <p:cNvSpPr>
            <a:spLocks noChangeShapeType="1"/>
          </p:cNvSpPr>
          <p:nvPr/>
        </p:nvSpPr>
        <p:spPr bwMode="auto">
          <a:xfrm flipH="1" flipV="1">
            <a:off x="8056563" y="5057775"/>
            <a:ext cx="101600" cy="650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03" name="Line 901"/>
          <p:cNvSpPr>
            <a:spLocks noChangeShapeType="1"/>
          </p:cNvSpPr>
          <p:nvPr/>
        </p:nvSpPr>
        <p:spPr bwMode="auto">
          <a:xfrm flipH="1">
            <a:off x="8305800" y="4833938"/>
            <a:ext cx="41275" cy="1841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04" name="Line 902"/>
          <p:cNvSpPr>
            <a:spLocks noChangeShapeType="1"/>
          </p:cNvSpPr>
          <p:nvPr/>
        </p:nvSpPr>
        <p:spPr bwMode="auto">
          <a:xfrm flipH="1">
            <a:off x="8428038" y="4821238"/>
            <a:ext cx="66675" cy="1905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05" name="Line 903"/>
          <p:cNvSpPr>
            <a:spLocks noChangeShapeType="1"/>
          </p:cNvSpPr>
          <p:nvPr/>
        </p:nvSpPr>
        <p:spPr bwMode="auto">
          <a:xfrm flipH="1">
            <a:off x="7991475" y="5075238"/>
            <a:ext cx="25400" cy="1873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06" name="Line 904"/>
          <p:cNvSpPr>
            <a:spLocks noChangeShapeType="1"/>
          </p:cNvSpPr>
          <p:nvPr/>
        </p:nvSpPr>
        <p:spPr bwMode="auto">
          <a:xfrm flipH="1">
            <a:off x="8405813" y="4746625"/>
            <a:ext cx="26987" cy="1857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07" name="Line 905"/>
          <p:cNvSpPr>
            <a:spLocks noChangeShapeType="1"/>
          </p:cNvSpPr>
          <p:nvPr/>
        </p:nvSpPr>
        <p:spPr bwMode="auto">
          <a:xfrm flipH="1">
            <a:off x="8239125" y="4843463"/>
            <a:ext cx="39688" cy="1746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08" name="Line 906"/>
          <p:cNvSpPr>
            <a:spLocks noChangeShapeType="1"/>
          </p:cNvSpPr>
          <p:nvPr/>
        </p:nvSpPr>
        <p:spPr bwMode="auto">
          <a:xfrm>
            <a:off x="8059738" y="5029200"/>
            <a:ext cx="98425" cy="635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09" name="Line 907"/>
          <p:cNvSpPr>
            <a:spLocks noChangeShapeType="1"/>
          </p:cNvSpPr>
          <p:nvPr/>
        </p:nvSpPr>
        <p:spPr bwMode="auto">
          <a:xfrm flipH="1">
            <a:off x="7793038" y="5126038"/>
            <a:ext cx="182562" cy="29051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10" name="Line 908"/>
          <p:cNvSpPr>
            <a:spLocks noChangeShapeType="1"/>
          </p:cNvSpPr>
          <p:nvPr/>
        </p:nvSpPr>
        <p:spPr bwMode="auto">
          <a:xfrm flipH="1">
            <a:off x="8470900" y="4821238"/>
            <a:ext cx="23813" cy="285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11" name="Line 909"/>
          <p:cNvSpPr>
            <a:spLocks noChangeShapeType="1"/>
          </p:cNvSpPr>
          <p:nvPr/>
        </p:nvSpPr>
        <p:spPr bwMode="auto">
          <a:xfrm>
            <a:off x="8321675" y="5041900"/>
            <a:ext cx="9525" cy="47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12" name="Line 910"/>
          <p:cNvSpPr>
            <a:spLocks noChangeShapeType="1"/>
          </p:cNvSpPr>
          <p:nvPr/>
        </p:nvSpPr>
        <p:spPr bwMode="auto">
          <a:xfrm>
            <a:off x="8305800" y="5141913"/>
            <a:ext cx="9525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13" name="Line 911"/>
          <p:cNvSpPr>
            <a:spLocks noChangeShapeType="1"/>
          </p:cNvSpPr>
          <p:nvPr/>
        </p:nvSpPr>
        <p:spPr bwMode="auto">
          <a:xfrm flipH="1" flipV="1">
            <a:off x="8512175" y="4968875"/>
            <a:ext cx="7938" cy="47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14" name="Line 912"/>
          <p:cNvSpPr>
            <a:spLocks noChangeShapeType="1"/>
          </p:cNvSpPr>
          <p:nvPr/>
        </p:nvSpPr>
        <p:spPr bwMode="auto">
          <a:xfrm>
            <a:off x="8512175" y="5019675"/>
            <a:ext cx="7938" cy="47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15" name="Line 913"/>
          <p:cNvSpPr>
            <a:spLocks noChangeShapeType="1"/>
          </p:cNvSpPr>
          <p:nvPr/>
        </p:nvSpPr>
        <p:spPr bwMode="auto">
          <a:xfrm flipH="1" flipV="1">
            <a:off x="8467725" y="4887913"/>
            <a:ext cx="9525" cy="4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16" name="Line 914"/>
          <p:cNvSpPr>
            <a:spLocks noChangeShapeType="1"/>
          </p:cNvSpPr>
          <p:nvPr/>
        </p:nvSpPr>
        <p:spPr bwMode="auto">
          <a:xfrm flipH="1" flipV="1">
            <a:off x="8494713" y="4903788"/>
            <a:ext cx="9525" cy="4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17" name="Line 915"/>
          <p:cNvSpPr>
            <a:spLocks noChangeShapeType="1"/>
          </p:cNvSpPr>
          <p:nvPr/>
        </p:nvSpPr>
        <p:spPr bwMode="auto">
          <a:xfrm flipH="1" flipV="1">
            <a:off x="8440738" y="4937125"/>
            <a:ext cx="9525" cy="47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18" name="Line 916"/>
          <p:cNvSpPr>
            <a:spLocks noChangeShapeType="1"/>
          </p:cNvSpPr>
          <p:nvPr/>
        </p:nvSpPr>
        <p:spPr bwMode="auto">
          <a:xfrm flipH="1" flipV="1">
            <a:off x="8440738" y="4970463"/>
            <a:ext cx="9525" cy="4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19" name="Line 917"/>
          <p:cNvSpPr>
            <a:spLocks noChangeShapeType="1"/>
          </p:cNvSpPr>
          <p:nvPr/>
        </p:nvSpPr>
        <p:spPr bwMode="auto">
          <a:xfrm flipH="1" flipV="1">
            <a:off x="8442325" y="4976813"/>
            <a:ext cx="63500" cy="381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20" name="Line 918"/>
          <p:cNvSpPr>
            <a:spLocks noChangeShapeType="1"/>
          </p:cNvSpPr>
          <p:nvPr/>
        </p:nvSpPr>
        <p:spPr bwMode="auto">
          <a:xfrm flipH="1" flipV="1">
            <a:off x="8470900" y="4975225"/>
            <a:ext cx="9525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21" name="Line 919"/>
          <p:cNvSpPr>
            <a:spLocks noChangeShapeType="1"/>
          </p:cNvSpPr>
          <p:nvPr/>
        </p:nvSpPr>
        <p:spPr bwMode="auto">
          <a:xfrm flipH="1" flipV="1">
            <a:off x="8456613" y="5002213"/>
            <a:ext cx="7937" cy="4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22" name="Line 920"/>
          <p:cNvSpPr>
            <a:spLocks noChangeShapeType="1"/>
          </p:cNvSpPr>
          <p:nvPr/>
        </p:nvSpPr>
        <p:spPr bwMode="auto">
          <a:xfrm flipH="1" flipV="1">
            <a:off x="8470900" y="5011738"/>
            <a:ext cx="9525" cy="47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23" name="Line 921"/>
          <p:cNvSpPr>
            <a:spLocks noChangeShapeType="1"/>
          </p:cNvSpPr>
          <p:nvPr/>
        </p:nvSpPr>
        <p:spPr bwMode="auto">
          <a:xfrm flipH="1" flipV="1">
            <a:off x="8485188" y="4984750"/>
            <a:ext cx="9525" cy="47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24" name="Line 922"/>
          <p:cNvSpPr>
            <a:spLocks noChangeShapeType="1"/>
          </p:cNvSpPr>
          <p:nvPr/>
        </p:nvSpPr>
        <p:spPr bwMode="auto">
          <a:xfrm flipH="1">
            <a:off x="7786688" y="5416550"/>
            <a:ext cx="6350" cy="222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25" name="Line 923"/>
          <p:cNvSpPr>
            <a:spLocks noChangeShapeType="1"/>
          </p:cNvSpPr>
          <p:nvPr/>
        </p:nvSpPr>
        <p:spPr bwMode="auto">
          <a:xfrm flipV="1">
            <a:off x="8088313" y="5238750"/>
            <a:ext cx="1587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26" name="Line 924"/>
          <p:cNvSpPr>
            <a:spLocks noChangeShapeType="1"/>
          </p:cNvSpPr>
          <p:nvPr/>
        </p:nvSpPr>
        <p:spPr bwMode="auto">
          <a:xfrm>
            <a:off x="8470900" y="4849813"/>
            <a:ext cx="60325" cy="1920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27" name="Line 925"/>
          <p:cNvSpPr>
            <a:spLocks noChangeShapeType="1"/>
          </p:cNvSpPr>
          <p:nvPr/>
        </p:nvSpPr>
        <p:spPr bwMode="auto">
          <a:xfrm>
            <a:off x="7766050" y="5519738"/>
            <a:ext cx="82550" cy="79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28" name="Line 926"/>
          <p:cNvSpPr>
            <a:spLocks noChangeShapeType="1"/>
          </p:cNvSpPr>
          <p:nvPr/>
        </p:nvSpPr>
        <p:spPr bwMode="auto">
          <a:xfrm>
            <a:off x="8029575" y="5418138"/>
            <a:ext cx="19050" cy="222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29" name="Line 927"/>
          <p:cNvSpPr>
            <a:spLocks noChangeShapeType="1"/>
          </p:cNvSpPr>
          <p:nvPr/>
        </p:nvSpPr>
        <p:spPr bwMode="auto">
          <a:xfrm flipH="1">
            <a:off x="8056563" y="5408613"/>
            <a:ext cx="25400" cy="2540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30" name="Line 928"/>
          <p:cNvSpPr>
            <a:spLocks noChangeShapeType="1"/>
          </p:cNvSpPr>
          <p:nvPr/>
        </p:nvSpPr>
        <p:spPr bwMode="auto">
          <a:xfrm>
            <a:off x="8054975" y="5392738"/>
            <a:ext cx="26988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31" name="Freeform 929"/>
          <p:cNvSpPr>
            <a:spLocks/>
          </p:cNvSpPr>
          <p:nvPr/>
        </p:nvSpPr>
        <p:spPr bwMode="auto">
          <a:xfrm>
            <a:off x="8054975" y="5392738"/>
            <a:ext cx="11113" cy="41275"/>
          </a:xfrm>
          <a:custGeom>
            <a:avLst/>
            <a:gdLst/>
            <a:ahLst/>
            <a:cxnLst>
              <a:cxn ang="0">
                <a:pos x="4" y="156"/>
              </a:cxn>
              <a:cxn ang="0">
                <a:pos x="44" y="71"/>
              </a:cxn>
              <a:cxn ang="0">
                <a:pos x="0" y="0"/>
              </a:cxn>
            </a:cxnLst>
            <a:rect l="0" t="0" r="r" b="b"/>
            <a:pathLst>
              <a:path w="44" h="156">
                <a:moveTo>
                  <a:pt x="4" y="156"/>
                </a:moveTo>
                <a:lnTo>
                  <a:pt x="44" y="71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32" name="Line 930"/>
          <p:cNvSpPr>
            <a:spLocks noChangeShapeType="1"/>
          </p:cNvSpPr>
          <p:nvPr/>
        </p:nvSpPr>
        <p:spPr bwMode="auto">
          <a:xfrm flipH="1">
            <a:off x="7996238" y="5391150"/>
            <a:ext cx="33337" cy="206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33" name="Freeform 931"/>
          <p:cNvSpPr>
            <a:spLocks/>
          </p:cNvSpPr>
          <p:nvPr/>
        </p:nvSpPr>
        <p:spPr bwMode="auto">
          <a:xfrm>
            <a:off x="8012113" y="5400675"/>
            <a:ext cx="17462" cy="11113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45" y="0"/>
              </a:cxn>
              <a:cxn ang="0">
                <a:pos x="64" y="43"/>
              </a:cxn>
            </a:cxnLst>
            <a:rect l="0" t="0" r="r" b="b"/>
            <a:pathLst>
              <a:path w="64" h="43">
                <a:moveTo>
                  <a:pt x="0" y="4"/>
                </a:moveTo>
                <a:lnTo>
                  <a:pt x="45" y="0"/>
                </a:lnTo>
                <a:lnTo>
                  <a:pt x="64" y="43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34" name="Line 932"/>
          <p:cNvSpPr>
            <a:spLocks noChangeShapeType="1"/>
          </p:cNvSpPr>
          <p:nvPr/>
        </p:nvSpPr>
        <p:spPr bwMode="auto">
          <a:xfrm flipV="1">
            <a:off x="7996238" y="5411788"/>
            <a:ext cx="1587" cy="269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35" name="Freeform 933"/>
          <p:cNvSpPr>
            <a:spLocks/>
          </p:cNvSpPr>
          <p:nvPr/>
        </p:nvSpPr>
        <p:spPr bwMode="auto">
          <a:xfrm>
            <a:off x="7996238" y="5402263"/>
            <a:ext cx="15875" cy="30162"/>
          </a:xfrm>
          <a:custGeom>
            <a:avLst/>
            <a:gdLst/>
            <a:ahLst/>
            <a:cxnLst>
              <a:cxn ang="0">
                <a:pos x="0" y="116"/>
              </a:cxn>
              <a:cxn ang="0">
                <a:pos x="18" y="50"/>
              </a:cxn>
              <a:cxn ang="0">
                <a:pos x="63" y="0"/>
              </a:cxn>
            </a:cxnLst>
            <a:rect l="0" t="0" r="r" b="b"/>
            <a:pathLst>
              <a:path w="63" h="116">
                <a:moveTo>
                  <a:pt x="0" y="116"/>
                </a:moveTo>
                <a:lnTo>
                  <a:pt x="18" y="50"/>
                </a:lnTo>
                <a:lnTo>
                  <a:pt x="63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36" name="Line 934"/>
          <p:cNvSpPr>
            <a:spLocks noChangeShapeType="1"/>
          </p:cNvSpPr>
          <p:nvPr/>
        </p:nvSpPr>
        <p:spPr bwMode="auto">
          <a:xfrm flipH="1">
            <a:off x="7864475" y="5438775"/>
            <a:ext cx="131763" cy="635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37" name="Line 935"/>
          <p:cNvSpPr>
            <a:spLocks noChangeShapeType="1"/>
          </p:cNvSpPr>
          <p:nvPr/>
        </p:nvSpPr>
        <p:spPr bwMode="auto">
          <a:xfrm flipV="1">
            <a:off x="7848600" y="5502275"/>
            <a:ext cx="15875" cy="254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38" name="Line 936"/>
          <p:cNvSpPr>
            <a:spLocks noChangeShapeType="1"/>
          </p:cNvSpPr>
          <p:nvPr/>
        </p:nvSpPr>
        <p:spPr bwMode="auto">
          <a:xfrm flipV="1">
            <a:off x="7858125" y="5499100"/>
            <a:ext cx="12700" cy="1111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39" name="Freeform 937"/>
          <p:cNvSpPr>
            <a:spLocks/>
          </p:cNvSpPr>
          <p:nvPr/>
        </p:nvSpPr>
        <p:spPr bwMode="auto">
          <a:xfrm>
            <a:off x="7985125" y="5427663"/>
            <a:ext cx="11113" cy="17462"/>
          </a:xfrm>
          <a:custGeom>
            <a:avLst/>
            <a:gdLst/>
            <a:ahLst/>
            <a:cxnLst>
              <a:cxn ang="0">
                <a:pos x="0" y="66"/>
              </a:cxn>
              <a:cxn ang="0">
                <a:pos x="28" y="39"/>
              </a:cxn>
              <a:cxn ang="0">
                <a:pos x="44" y="0"/>
              </a:cxn>
            </a:cxnLst>
            <a:rect l="0" t="0" r="r" b="b"/>
            <a:pathLst>
              <a:path w="44" h="66">
                <a:moveTo>
                  <a:pt x="0" y="66"/>
                </a:moveTo>
                <a:lnTo>
                  <a:pt x="28" y="39"/>
                </a:lnTo>
                <a:lnTo>
                  <a:pt x="44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40" name="Line 938"/>
          <p:cNvSpPr>
            <a:spLocks noChangeShapeType="1"/>
          </p:cNvSpPr>
          <p:nvPr/>
        </p:nvSpPr>
        <p:spPr bwMode="auto">
          <a:xfrm flipV="1">
            <a:off x="8029575" y="5391150"/>
            <a:ext cx="1588" cy="269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41" name="Line 939"/>
          <p:cNvSpPr>
            <a:spLocks noChangeShapeType="1"/>
          </p:cNvSpPr>
          <p:nvPr/>
        </p:nvSpPr>
        <p:spPr bwMode="auto">
          <a:xfrm>
            <a:off x="8029575" y="5414963"/>
            <a:ext cx="1588" cy="4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42" name="Line 940"/>
          <p:cNvSpPr>
            <a:spLocks noChangeShapeType="1"/>
          </p:cNvSpPr>
          <p:nvPr/>
        </p:nvSpPr>
        <p:spPr bwMode="auto">
          <a:xfrm flipH="1">
            <a:off x="7786688" y="5257800"/>
            <a:ext cx="301625" cy="1809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43" name="Line 941"/>
          <p:cNvSpPr>
            <a:spLocks noChangeShapeType="1"/>
          </p:cNvSpPr>
          <p:nvPr/>
        </p:nvSpPr>
        <p:spPr bwMode="auto">
          <a:xfrm flipH="1" flipV="1">
            <a:off x="7759700" y="5494338"/>
            <a:ext cx="6350" cy="254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44" name="Freeform 942"/>
          <p:cNvSpPr>
            <a:spLocks/>
          </p:cNvSpPr>
          <p:nvPr/>
        </p:nvSpPr>
        <p:spPr bwMode="auto">
          <a:xfrm>
            <a:off x="7761288" y="5475288"/>
            <a:ext cx="14287" cy="44450"/>
          </a:xfrm>
          <a:custGeom>
            <a:avLst/>
            <a:gdLst/>
            <a:ahLst/>
            <a:cxnLst>
              <a:cxn ang="0">
                <a:pos x="25" y="0"/>
              </a:cxn>
              <a:cxn ang="0">
                <a:pos x="0" y="116"/>
              </a:cxn>
              <a:cxn ang="0">
                <a:pos x="50" y="171"/>
              </a:cxn>
            </a:cxnLst>
            <a:rect l="0" t="0" r="r" b="b"/>
            <a:pathLst>
              <a:path w="50" h="171">
                <a:moveTo>
                  <a:pt x="25" y="0"/>
                </a:moveTo>
                <a:lnTo>
                  <a:pt x="0" y="116"/>
                </a:lnTo>
                <a:lnTo>
                  <a:pt x="50" y="171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45" name="Line 943"/>
          <p:cNvSpPr>
            <a:spLocks noChangeShapeType="1"/>
          </p:cNvSpPr>
          <p:nvPr/>
        </p:nvSpPr>
        <p:spPr bwMode="auto">
          <a:xfrm flipV="1">
            <a:off x="7759700" y="5438775"/>
            <a:ext cx="26988" cy="555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46" name="Line 944"/>
          <p:cNvSpPr>
            <a:spLocks noChangeShapeType="1"/>
          </p:cNvSpPr>
          <p:nvPr/>
        </p:nvSpPr>
        <p:spPr bwMode="auto">
          <a:xfrm flipH="1">
            <a:off x="8047038" y="5334000"/>
            <a:ext cx="26987" cy="142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47" name="Freeform 945"/>
          <p:cNvSpPr>
            <a:spLocks/>
          </p:cNvSpPr>
          <p:nvPr/>
        </p:nvSpPr>
        <p:spPr bwMode="auto">
          <a:xfrm>
            <a:off x="8047038" y="5318125"/>
            <a:ext cx="12700" cy="30163"/>
          </a:xfrm>
          <a:custGeom>
            <a:avLst/>
            <a:gdLst/>
            <a:ahLst/>
            <a:cxnLst>
              <a:cxn ang="0">
                <a:pos x="0" y="115"/>
              </a:cxn>
              <a:cxn ang="0">
                <a:pos x="43" y="60"/>
              </a:cxn>
              <a:cxn ang="0">
                <a:pos x="0" y="0"/>
              </a:cxn>
            </a:cxnLst>
            <a:rect l="0" t="0" r="r" b="b"/>
            <a:pathLst>
              <a:path w="43" h="115">
                <a:moveTo>
                  <a:pt x="0" y="115"/>
                </a:moveTo>
                <a:lnTo>
                  <a:pt x="43" y="6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48" name="Line 946"/>
          <p:cNvSpPr>
            <a:spLocks noChangeShapeType="1"/>
          </p:cNvSpPr>
          <p:nvPr/>
        </p:nvSpPr>
        <p:spPr bwMode="auto">
          <a:xfrm>
            <a:off x="8047038" y="5318125"/>
            <a:ext cx="26987" cy="15875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49" name="Line 947"/>
          <p:cNvSpPr>
            <a:spLocks noChangeShapeType="1"/>
          </p:cNvSpPr>
          <p:nvPr/>
        </p:nvSpPr>
        <p:spPr bwMode="auto">
          <a:xfrm flipV="1">
            <a:off x="8315325" y="5046663"/>
            <a:ext cx="15875" cy="1016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50" name="Freeform 948"/>
          <p:cNvSpPr>
            <a:spLocks/>
          </p:cNvSpPr>
          <p:nvPr/>
        </p:nvSpPr>
        <p:spPr bwMode="auto">
          <a:xfrm>
            <a:off x="8329613" y="5037138"/>
            <a:ext cx="15875" cy="28575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19" y="45"/>
              </a:cxn>
              <a:cxn ang="0">
                <a:pos x="0" y="105"/>
              </a:cxn>
            </a:cxnLst>
            <a:rect l="0" t="0" r="r" b="b"/>
            <a:pathLst>
              <a:path w="62" h="105">
                <a:moveTo>
                  <a:pt x="62" y="0"/>
                </a:moveTo>
                <a:lnTo>
                  <a:pt x="19" y="45"/>
                </a:lnTo>
                <a:lnTo>
                  <a:pt x="0" y="105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51" name="Line 949"/>
          <p:cNvSpPr>
            <a:spLocks noChangeShapeType="1"/>
          </p:cNvSpPr>
          <p:nvPr/>
        </p:nvSpPr>
        <p:spPr bwMode="auto">
          <a:xfrm flipV="1">
            <a:off x="8504238" y="4908550"/>
            <a:ext cx="1587" cy="412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52" name="Line 950"/>
          <p:cNvSpPr>
            <a:spLocks noChangeShapeType="1"/>
          </p:cNvSpPr>
          <p:nvPr/>
        </p:nvSpPr>
        <p:spPr bwMode="auto">
          <a:xfrm flipH="1">
            <a:off x="8315325" y="5024438"/>
            <a:ext cx="204788" cy="1238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53" name="Freeform 951"/>
          <p:cNvSpPr>
            <a:spLocks/>
          </p:cNvSpPr>
          <p:nvPr/>
        </p:nvSpPr>
        <p:spPr bwMode="auto">
          <a:xfrm>
            <a:off x="8321675" y="5118100"/>
            <a:ext cx="15875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60"/>
              </a:cxn>
              <a:cxn ang="0">
                <a:pos x="59" y="60"/>
              </a:cxn>
            </a:cxnLst>
            <a:rect l="0" t="0" r="r" b="b"/>
            <a:pathLst>
              <a:path w="59" h="60">
                <a:moveTo>
                  <a:pt x="0" y="0"/>
                </a:moveTo>
                <a:lnTo>
                  <a:pt x="10" y="60"/>
                </a:lnTo>
                <a:lnTo>
                  <a:pt x="59" y="6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54" name="Line 952"/>
          <p:cNvSpPr>
            <a:spLocks noChangeShapeType="1"/>
          </p:cNvSpPr>
          <p:nvPr/>
        </p:nvSpPr>
        <p:spPr bwMode="auto">
          <a:xfrm>
            <a:off x="8480425" y="4968875"/>
            <a:ext cx="1588" cy="587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55" name="Line 953"/>
          <p:cNvSpPr>
            <a:spLocks noChangeShapeType="1"/>
          </p:cNvSpPr>
          <p:nvPr/>
        </p:nvSpPr>
        <p:spPr bwMode="auto">
          <a:xfrm flipV="1">
            <a:off x="8520113" y="4973638"/>
            <a:ext cx="1587" cy="508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56" name="Freeform 954"/>
          <p:cNvSpPr>
            <a:spLocks/>
          </p:cNvSpPr>
          <p:nvPr/>
        </p:nvSpPr>
        <p:spPr bwMode="auto">
          <a:xfrm>
            <a:off x="8464550" y="4979988"/>
            <a:ext cx="30163" cy="36512"/>
          </a:xfrm>
          <a:custGeom>
            <a:avLst/>
            <a:gdLst/>
            <a:ahLst/>
            <a:cxnLst>
              <a:cxn ang="0">
                <a:pos x="111" y="36"/>
              </a:cxn>
              <a:cxn ang="0">
                <a:pos x="95" y="0"/>
              </a:cxn>
              <a:cxn ang="0">
                <a:pos x="55" y="3"/>
              </a:cxn>
              <a:cxn ang="0">
                <a:pos x="17" y="46"/>
              </a:cxn>
              <a:cxn ang="0">
                <a:pos x="0" y="103"/>
              </a:cxn>
              <a:cxn ang="0">
                <a:pos x="17" y="141"/>
              </a:cxn>
              <a:cxn ang="0">
                <a:pos x="55" y="136"/>
              </a:cxn>
              <a:cxn ang="0">
                <a:pos x="95" y="94"/>
              </a:cxn>
              <a:cxn ang="0">
                <a:pos x="111" y="36"/>
              </a:cxn>
            </a:cxnLst>
            <a:rect l="0" t="0" r="r" b="b"/>
            <a:pathLst>
              <a:path w="111" h="141">
                <a:moveTo>
                  <a:pt x="111" y="36"/>
                </a:moveTo>
                <a:lnTo>
                  <a:pt x="95" y="0"/>
                </a:lnTo>
                <a:lnTo>
                  <a:pt x="55" y="3"/>
                </a:lnTo>
                <a:lnTo>
                  <a:pt x="17" y="46"/>
                </a:lnTo>
                <a:lnTo>
                  <a:pt x="0" y="103"/>
                </a:lnTo>
                <a:lnTo>
                  <a:pt x="17" y="141"/>
                </a:lnTo>
                <a:lnTo>
                  <a:pt x="55" y="136"/>
                </a:lnTo>
                <a:lnTo>
                  <a:pt x="95" y="94"/>
                </a:lnTo>
                <a:lnTo>
                  <a:pt x="111" y="36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57" name="Freeform 955"/>
          <p:cNvSpPr>
            <a:spLocks/>
          </p:cNvSpPr>
          <p:nvPr/>
        </p:nvSpPr>
        <p:spPr bwMode="auto">
          <a:xfrm>
            <a:off x="8493125" y="4992688"/>
            <a:ext cx="26988" cy="47625"/>
          </a:xfrm>
          <a:custGeom>
            <a:avLst/>
            <a:gdLst/>
            <a:ahLst/>
            <a:cxnLst>
              <a:cxn ang="0">
                <a:pos x="0" y="185"/>
              </a:cxn>
              <a:cxn ang="0">
                <a:pos x="72" y="105"/>
              </a:cxn>
              <a:cxn ang="0">
                <a:pos x="102" y="0"/>
              </a:cxn>
            </a:cxnLst>
            <a:rect l="0" t="0" r="r" b="b"/>
            <a:pathLst>
              <a:path w="102" h="185">
                <a:moveTo>
                  <a:pt x="0" y="185"/>
                </a:moveTo>
                <a:lnTo>
                  <a:pt x="72" y="105"/>
                </a:lnTo>
                <a:lnTo>
                  <a:pt x="102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58" name="Line 956"/>
          <p:cNvSpPr>
            <a:spLocks noChangeShapeType="1"/>
          </p:cNvSpPr>
          <p:nvPr/>
        </p:nvSpPr>
        <p:spPr bwMode="auto">
          <a:xfrm flipH="1" flipV="1">
            <a:off x="8504238" y="4949825"/>
            <a:ext cx="15875" cy="238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59" name="Line 957"/>
          <p:cNvSpPr>
            <a:spLocks noChangeShapeType="1"/>
          </p:cNvSpPr>
          <p:nvPr/>
        </p:nvSpPr>
        <p:spPr bwMode="auto">
          <a:xfrm flipV="1">
            <a:off x="8455025" y="4983163"/>
            <a:ext cx="49213" cy="301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60" name="Line 958"/>
          <p:cNvSpPr>
            <a:spLocks noChangeShapeType="1"/>
          </p:cNvSpPr>
          <p:nvPr/>
        </p:nvSpPr>
        <p:spPr bwMode="auto">
          <a:xfrm flipH="1" flipV="1">
            <a:off x="8516938" y="4967288"/>
            <a:ext cx="3175" cy="142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61" name="Line 959"/>
          <p:cNvSpPr>
            <a:spLocks noChangeShapeType="1"/>
          </p:cNvSpPr>
          <p:nvPr/>
        </p:nvSpPr>
        <p:spPr bwMode="auto">
          <a:xfrm flipH="1">
            <a:off x="8331200" y="4975225"/>
            <a:ext cx="119063" cy="714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62" name="Line 960"/>
          <p:cNvSpPr>
            <a:spLocks noChangeShapeType="1"/>
          </p:cNvSpPr>
          <p:nvPr/>
        </p:nvSpPr>
        <p:spPr bwMode="auto">
          <a:xfrm flipH="1">
            <a:off x="8450263" y="4892675"/>
            <a:ext cx="26987" cy="492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63" name="Line 961"/>
          <p:cNvSpPr>
            <a:spLocks noChangeShapeType="1"/>
          </p:cNvSpPr>
          <p:nvPr/>
        </p:nvSpPr>
        <p:spPr bwMode="auto">
          <a:xfrm flipH="1" flipV="1">
            <a:off x="8477250" y="4892675"/>
            <a:ext cx="26988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64" name="Line 962"/>
          <p:cNvSpPr>
            <a:spLocks noChangeShapeType="1"/>
          </p:cNvSpPr>
          <p:nvPr/>
        </p:nvSpPr>
        <p:spPr bwMode="auto">
          <a:xfrm flipV="1">
            <a:off x="8450263" y="4941888"/>
            <a:ext cx="1587" cy="333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65" name="Freeform 963"/>
          <p:cNvSpPr>
            <a:spLocks/>
          </p:cNvSpPr>
          <p:nvPr/>
        </p:nvSpPr>
        <p:spPr bwMode="auto">
          <a:xfrm>
            <a:off x="8443913" y="4968875"/>
            <a:ext cx="6350" cy="9525"/>
          </a:xfrm>
          <a:custGeom>
            <a:avLst/>
            <a:gdLst/>
            <a:ahLst/>
            <a:cxnLst>
              <a:cxn ang="0">
                <a:pos x="21" y="0"/>
              </a:cxn>
              <a:cxn ang="0">
                <a:pos x="15" y="21"/>
              </a:cxn>
              <a:cxn ang="0">
                <a:pos x="0" y="37"/>
              </a:cxn>
            </a:cxnLst>
            <a:rect l="0" t="0" r="r" b="b"/>
            <a:pathLst>
              <a:path w="21" h="37">
                <a:moveTo>
                  <a:pt x="21" y="0"/>
                </a:moveTo>
                <a:lnTo>
                  <a:pt x="15" y="21"/>
                </a:lnTo>
                <a:lnTo>
                  <a:pt x="0" y="37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66" name="Line 964"/>
          <p:cNvSpPr>
            <a:spLocks noChangeShapeType="1"/>
          </p:cNvSpPr>
          <p:nvPr/>
        </p:nvSpPr>
        <p:spPr bwMode="auto">
          <a:xfrm flipV="1">
            <a:off x="8450263" y="4932363"/>
            <a:ext cx="4762" cy="174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67" name="Line 965"/>
          <p:cNvSpPr>
            <a:spLocks noChangeShapeType="1"/>
          </p:cNvSpPr>
          <p:nvPr/>
        </p:nvSpPr>
        <p:spPr bwMode="auto">
          <a:xfrm flipH="1" flipV="1">
            <a:off x="8499475" y="4905375"/>
            <a:ext cx="4763" cy="111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68" name="Freeform 966"/>
          <p:cNvSpPr>
            <a:spLocks/>
          </p:cNvSpPr>
          <p:nvPr/>
        </p:nvSpPr>
        <p:spPr bwMode="auto">
          <a:xfrm>
            <a:off x="8469313" y="4897438"/>
            <a:ext cx="14287" cy="9525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29" y="4"/>
              </a:cxn>
              <a:cxn ang="0">
                <a:pos x="57" y="0"/>
              </a:cxn>
            </a:cxnLst>
            <a:rect l="0" t="0" r="r" b="b"/>
            <a:pathLst>
              <a:path w="57" h="36">
                <a:moveTo>
                  <a:pt x="0" y="36"/>
                </a:moveTo>
                <a:lnTo>
                  <a:pt x="29" y="4"/>
                </a:lnTo>
                <a:lnTo>
                  <a:pt x="57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69" name="Freeform 967"/>
          <p:cNvSpPr>
            <a:spLocks/>
          </p:cNvSpPr>
          <p:nvPr/>
        </p:nvSpPr>
        <p:spPr bwMode="auto">
          <a:xfrm>
            <a:off x="8158163" y="5018088"/>
            <a:ext cx="80962" cy="74612"/>
          </a:xfrm>
          <a:custGeom>
            <a:avLst/>
            <a:gdLst/>
            <a:ahLst/>
            <a:cxnLst>
              <a:cxn ang="0">
                <a:pos x="0" y="281"/>
              </a:cxn>
              <a:cxn ang="0">
                <a:pos x="102" y="174"/>
              </a:cxn>
              <a:cxn ang="0">
                <a:pos x="305" y="0"/>
              </a:cxn>
            </a:cxnLst>
            <a:rect l="0" t="0" r="r" b="b"/>
            <a:pathLst>
              <a:path w="305" h="281">
                <a:moveTo>
                  <a:pt x="0" y="281"/>
                </a:moveTo>
                <a:lnTo>
                  <a:pt x="102" y="174"/>
                </a:lnTo>
                <a:lnTo>
                  <a:pt x="305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70" name="Freeform 968"/>
          <p:cNvSpPr>
            <a:spLocks/>
          </p:cNvSpPr>
          <p:nvPr/>
        </p:nvSpPr>
        <p:spPr bwMode="auto">
          <a:xfrm>
            <a:off x="8088313" y="5122863"/>
            <a:ext cx="69850" cy="115887"/>
          </a:xfrm>
          <a:custGeom>
            <a:avLst/>
            <a:gdLst/>
            <a:ahLst/>
            <a:cxnLst>
              <a:cxn ang="0">
                <a:pos x="0" y="434"/>
              </a:cxn>
              <a:cxn ang="0">
                <a:pos x="173" y="127"/>
              </a:cxn>
              <a:cxn ang="0">
                <a:pos x="266" y="0"/>
              </a:cxn>
            </a:cxnLst>
            <a:rect l="0" t="0" r="r" b="b"/>
            <a:pathLst>
              <a:path w="266" h="434">
                <a:moveTo>
                  <a:pt x="0" y="434"/>
                </a:moveTo>
                <a:lnTo>
                  <a:pt x="173" y="127"/>
                </a:lnTo>
                <a:lnTo>
                  <a:pt x="266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71" name="Line 969"/>
          <p:cNvSpPr>
            <a:spLocks noChangeShapeType="1"/>
          </p:cNvSpPr>
          <p:nvPr/>
        </p:nvSpPr>
        <p:spPr bwMode="auto">
          <a:xfrm flipH="1">
            <a:off x="7793038" y="5238750"/>
            <a:ext cx="295275" cy="1778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72" name="Line 970"/>
          <p:cNvSpPr>
            <a:spLocks noChangeShapeType="1"/>
          </p:cNvSpPr>
          <p:nvPr/>
        </p:nvSpPr>
        <p:spPr bwMode="auto">
          <a:xfrm flipH="1" flipV="1">
            <a:off x="7942263" y="5119688"/>
            <a:ext cx="123825" cy="984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73" name="Line 971"/>
          <p:cNvSpPr>
            <a:spLocks noChangeShapeType="1"/>
          </p:cNvSpPr>
          <p:nvPr/>
        </p:nvSpPr>
        <p:spPr bwMode="auto">
          <a:xfrm flipV="1">
            <a:off x="8158163" y="5092700"/>
            <a:ext cx="1587" cy="301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74" name="Line 972"/>
          <p:cNvSpPr>
            <a:spLocks noChangeShapeType="1"/>
          </p:cNvSpPr>
          <p:nvPr/>
        </p:nvSpPr>
        <p:spPr bwMode="auto">
          <a:xfrm flipH="1">
            <a:off x="7918450" y="5118100"/>
            <a:ext cx="171450" cy="1016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75" name="Line 973"/>
          <p:cNvSpPr>
            <a:spLocks noChangeShapeType="1"/>
          </p:cNvSpPr>
          <p:nvPr/>
        </p:nvSpPr>
        <p:spPr bwMode="auto">
          <a:xfrm flipH="1">
            <a:off x="8421688" y="4849813"/>
            <a:ext cx="49212" cy="1619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76" name="Freeform 974"/>
          <p:cNvSpPr>
            <a:spLocks/>
          </p:cNvSpPr>
          <p:nvPr/>
        </p:nvSpPr>
        <p:spPr bwMode="auto">
          <a:xfrm>
            <a:off x="8305800" y="4995863"/>
            <a:ext cx="122238" cy="22225"/>
          </a:xfrm>
          <a:custGeom>
            <a:avLst/>
            <a:gdLst/>
            <a:ahLst/>
            <a:cxnLst>
              <a:cxn ang="0">
                <a:pos x="0" y="80"/>
              </a:cxn>
              <a:cxn ang="0">
                <a:pos x="168" y="12"/>
              </a:cxn>
              <a:cxn ang="0">
                <a:pos x="334" y="0"/>
              </a:cxn>
              <a:cxn ang="0">
                <a:pos x="407" y="22"/>
              </a:cxn>
              <a:cxn ang="0">
                <a:pos x="437" y="39"/>
              </a:cxn>
              <a:cxn ang="0">
                <a:pos x="463" y="58"/>
              </a:cxn>
            </a:cxnLst>
            <a:rect l="0" t="0" r="r" b="b"/>
            <a:pathLst>
              <a:path w="463" h="80">
                <a:moveTo>
                  <a:pt x="0" y="80"/>
                </a:moveTo>
                <a:lnTo>
                  <a:pt x="168" y="12"/>
                </a:lnTo>
                <a:lnTo>
                  <a:pt x="334" y="0"/>
                </a:lnTo>
                <a:lnTo>
                  <a:pt x="407" y="22"/>
                </a:lnTo>
                <a:lnTo>
                  <a:pt x="437" y="39"/>
                </a:lnTo>
                <a:lnTo>
                  <a:pt x="463" y="58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77" name="Line 975"/>
          <p:cNvSpPr>
            <a:spLocks noChangeShapeType="1"/>
          </p:cNvSpPr>
          <p:nvPr/>
        </p:nvSpPr>
        <p:spPr bwMode="auto">
          <a:xfrm flipH="1">
            <a:off x="8421688" y="5011738"/>
            <a:ext cx="63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78" name="Line 976"/>
          <p:cNvSpPr>
            <a:spLocks noChangeShapeType="1"/>
          </p:cNvSpPr>
          <p:nvPr/>
        </p:nvSpPr>
        <p:spPr bwMode="auto">
          <a:xfrm>
            <a:off x="8281988" y="5016500"/>
            <a:ext cx="23812" cy="15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79" name="Line 977"/>
          <p:cNvSpPr>
            <a:spLocks noChangeShapeType="1"/>
          </p:cNvSpPr>
          <p:nvPr/>
        </p:nvSpPr>
        <p:spPr bwMode="auto">
          <a:xfrm flipV="1">
            <a:off x="8239125" y="5016500"/>
            <a:ext cx="42863" cy="15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80" name="Line 978"/>
          <p:cNvSpPr>
            <a:spLocks noChangeShapeType="1"/>
          </p:cNvSpPr>
          <p:nvPr/>
        </p:nvSpPr>
        <p:spPr bwMode="auto">
          <a:xfrm flipH="1">
            <a:off x="7256463" y="5246688"/>
            <a:ext cx="42862" cy="69850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81" name="Line 979"/>
          <p:cNvSpPr>
            <a:spLocks noChangeShapeType="1"/>
          </p:cNvSpPr>
          <p:nvPr/>
        </p:nvSpPr>
        <p:spPr bwMode="auto">
          <a:xfrm flipH="1">
            <a:off x="7513638" y="5402263"/>
            <a:ext cx="42862" cy="68262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82" name="Line 980"/>
          <p:cNvSpPr>
            <a:spLocks noChangeShapeType="1"/>
          </p:cNvSpPr>
          <p:nvPr/>
        </p:nvSpPr>
        <p:spPr bwMode="auto">
          <a:xfrm>
            <a:off x="7202488" y="5427663"/>
            <a:ext cx="212725" cy="128587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83" name="Freeform 981"/>
          <p:cNvSpPr>
            <a:spLocks/>
          </p:cNvSpPr>
          <p:nvPr/>
        </p:nvSpPr>
        <p:spPr bwMode="auto">
          <a:xfrm>
            <a:off x="7210425" y="5437188"/>
            <a:ext cx="12700" cy="7937"/>
          </a:xfrm>
          <a:custGeom>
            <a:avLst/>
            <a:gdLst/>
            <a:ahLst/>
            <a:cxnLst>
              <a:cxn ang="0">
                <a:pos x="48" y="14"/>
              </a:cxn>
              <a:cxn ang="0">
                <a:pos x="0" y="0"/>
              </a:cxn>
              <a:cxn ang="0">
                <a:pos x="1" y="33"/>
              </a:cxn>
            </a:cxnLst>
            <a:rect l="0" t="0" r="r" b="b"/>
            <a:pathLst>
              <a:path w="48" h="33">
                <a:moveTo>
                  <a:pt x="48" y="14"/>
                </a:moveTo>
                <a:lnTo>
                  <a:pt x="0" y="0"/>
                </a:lnTo>
                <a:lnTo>
                  <a:pt x="1" y="33"/>
                </a:lnTo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84" name="Freeform 982"/>
          <p:cNvSpPr>
            <a:spLocks/>
          </p:cNvSpPr>
          <p:nvPr/>
        </p:nvSpPr>
        <p:spPr bwMode="auto">
          <a:xfrm>
            <a:off x="7392988" y="5541963"/>
            <a:ext cx="31750" cy="31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" y="56"/>
              </a:cxn>
              <a:cxn ang="0">
                <a:pos x="118" y="118"/>
              </a:cxn>
            </a:cxnLst>
            <a:rect l="0" t="0" r="r" b="b"/>
            <a:pathLst>
              <a:path w="118" h="118">
                <a:moveTo>
                  <a:pt x="0" y="0"/>
                </a:moveTo>
                <a:lnTo>
                  <a:pt x="69" y="56"/>
                </a:lnTo>
                <a:lnTo>
                  <a:pt x="118" y="118"/>
                </a:lnTo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85" name="Line 983"/>
          <p:cNvSpPr>
            <a:spLocks noChangeShapeType="1"/>
          </p:cNvSpPr>
          <p:nvPr/>
        </p:nvSpPr>
        <p:spPr bwMode="auto">
          <a:xfrm flipH="1">
            <a:off x="7267575" y="5003800"/>
            <a:ext cx="350838" cy="268288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86" name="Line 984"/>
          <p:cNvSpPr>
            <a:spLocks noChangeShapeType="1"/>
          </p:cNvSpPr>
          <p:nvPr/>
        </p:nvSpPr>
        <p:spPr bwMode="auto">
          <a:xfrm flipH="1">
            <a:off x="7524750" y="5157788"/>
            <a:ext cx="350838" cy="268287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87" name="Line 985"/>
          <p:cNvSpPr>
            <a:spLocks noChangeShapeType="1"/>
          </p:cNvSpPr>
          <p:nvPr/>
        </p:nvSpPr>
        <p:spPr bwMode="auto">
          <a:xfrm>
            <a:off x="7875588" y="5157788"/>
            <a:ext cx="1587" cy="74612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88" name="Freeform 986"/>
          <p:cNvSpPr>
            <a:spLocks/>
          </p:cNvSpPr>
          <p:nvPr/>
        </p:nvSpPr>
        <p:spPr bwMode="auto">
          <a:xfrm>
            <a:off x="7813675" y="5194300"/>
            <a:ext cx="61913" cy="38100"/>
          </a:xfrm>
          <a:custGeom>
            <a:avLst/>
            <a:gdLst/>
            <a:ahLst/>
            <a:cxnLst>
              <a:cxn ang="0">
                <a:pos x="233" y="143"/>
              </a:cxn>
              <a:cxn ang="0">
                <a:pos x="162" y="0"/>
              </a:cxn>
              <a:cxn ang="0">
                <a:pos x="0" y="40"/>
              </a:cxn>
            </a:cxnLst>
            <a:rect l="0" t="0" r="r" b="b"/>
            <a:pathLst>
              <a:path w="233" h="143">
                <a:moveTo>
                  <a:pt x="233" y="143"/>
                </a:moveTo>
                <a:lnTo>
                  <a:pt x="162" y="0"/>
                </a:lnTo>
                <a:lnTo>
                  <a:pt x="0" y="40"/>
                </a:lnTo>
              </a:path>
            </a:pathLst>
          </a:custGeom>
          <a:noFill/>
          <a:ln w="0">
            <a:solidFill>
              <a:srgbClr val="33CC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89" name="Line 987"/>
          <p:cNvSpPr>
            <a:spLocks noChangeShapeType="1"/>
          </p:cNvSpPr>
          <p:nvPr/>
        </p:nvSpPr>
        <p:spPr bwMode="auto">
          <a:xfrm>
            <a:off x="7618413" y="5003800"/>
            <a:ext cx="1587" cy="74613"/>
          </a:xfrm>
          <a:prstGeom prst="line">
            <a:avLst/>
          </a:prstGeom>
          <a:noFill/>
          <a:ln w="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90" name="Freeform 988"/>
          <p:cNvSpPr>
            <a:spLocks/>
          </p:cNvSpPr>
          <p:nvPr/>
        </p:nvSpPr>
        <p:spPr bwMode="auto">
          <a:xfrm>
            <a:off x="7556500" y="5040313"/>
            <a:ext cx="61913" cy="38100"/>
          </a:xfrm>
          <a:custGeom>
            <a:avLst/>
            <a:gdLst/>
            <a:ahLst/>
            <a:cxnLst>
              <a:cxn ang="0">
                <a:pos x="234" y="142"/>
              </a:cxn>
              <a:cxn ang="0">
                <a:pos x="163" y="0"/>
              </a:cxn>
              <a:cxn ang="0">
                <a:pos x="0" y="39"/>
              </a:cxn>
            </a:cxnLst>
            <a:rect l="0" t="0" r="r" b="b"/>
            <a:pathLst>
              <a:path w="234" h="142">
                <a:moveTo>
                  <a:pt x="234" y="142"/>
                </a:moveTo>
                <a:lnTo>
                  <a:pt x="163" y="0"/>
                </a:lnTo>
                <a:lnTo>
                  <a:pt x="0" y="3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91" name="Line 989"/>
          <p:cNvSpPr>
            <a:spLocks noChangeShapeType="1"/>
          </p:cNvSpPr>
          <p:nvPr/>
        </p:nvSpPr>
        <p:spPr bwMode="auto">
          <a:xfrm flipH="1">
            <a:off x="6521450" y="4924425"/>
            <a:ext cx="30163" cy="1190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92" name="Line 990"/>
          <p:cNvSpPr>
            <a:spLocks noChangeShapeType="1"/>
          </p:cNvSpPr>
          <p:nvPr/>
        </p:nvSpPr>
        <p:spPr bwMode="auto">
          <a:xfrm flipH="1">
            <a:off x="6540500" y="4900613"/>
            <a:ext cx="42863" cy="682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93" name="Line 991"/>
          <p:cNvSpPr>
            <a:spLocks noChangeShapeType="1"/>
          </p:cNvSpPr>
          <p:nvPr/>
        </p:nvSpPr>
        <p:spPr bwMode="auto">
          <a:xfrm flipH="1">
            <a:off x="6702425" y="4905375"/>
            <a:ext cx="38100" cy="269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94" name="Line 992"/>
          <p:cNvSpPr>
            <a:spLocks noChangeShapeType="1"/>
          </p:cNvSpPr>
          <p:nvPr/>
        </p:nvSpPr>
        <p:spPr bwMode="auto">
          <a:xfrm>
            <a:off x="6453188" y="5006975"/>
            <a:ext cx="15875" cy="285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95" name="Freeform 993"/>
          <p:cNvSpPr>
            <a:spLocks/>
          </p:cNvSpPr>
          <p:nvPr/>
        </p:nvSpPr>
        <p:spPr bwMode="auto">
          <a:xfrm>
            <a:off x="6432550" y="4994275"/>
            <a:ext cx="30163" cy="31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8" y="55"/>
              </a:cxn>
              <a:cxn ang="0">
                <a:pos x="117" y="117"/>
              </a:cxn>
            </a:cxnLst>
            <a:rect l="0" t="0" r="r" b="b"/>
            <a:pathLst>
              <a:path w="117" h="117">
                <a:moveTo>
                  <a:pt x="0" y="0"/>
                </a:moveTo>
                <a:lnTo>
                  <a:pt x="68" y="55"/>
                </a:lnTo>
                <a:lnTo>
                  <a:pt x="117" y="117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96" name="Line 994"/>
          <p:cNvSpPr>
            <a:spLocks noChangeShapeType="1"/>
          </p:cNvSpPr>
          <p:nvPr/>
        </p:nvSpPr>
        <p:spPr bwMode="auto">
          <a:xfrm>
            <a:off x="6464300" y="5027613"/>
            <a:ext cx="12700" cy="63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97" name="Freeform 995"/>
          <p:cNvSpPr>
            <a:spLocks/>
          </p:cNvSpPr>
          <p:nvPr/>
        </p:nvSpPr>
        <p:spPr bwMode="auto">
          <a:xfrm>
            <a:off x="6499225" y="5014913"/>
            <a:ext cx="30163" cy="15875"/>
          </a:xfrm>
          <a:custGeom>
            <a:avLst/>
            <a:gdLst/>
            <a:ahLst/>
            <a:cxnLst>
              <a:cxn ang="0">
                <a:pos x="110" y="0"/>
              </a:cxn>
              <a:cxn ang="0">
                <a:pos x="66" y="62"/>
              </a:cxn>
              <a:cxn ang="0">
                <a:pos x="0" y="60"/>
              </a:cxn>
            </a:cxnLst>
            <a:rect l="0" t="0" r="r" b="b"/>
            <a:pathLst>
              <a:path w="110" h="62">
                <a:moveTo>
                  <a:pt x="110" y="0"/>
                </a:moveTo>
                <a:lnTo>
                  <a:pt x="66" y="62"/>
                </a:lnTo>
                <a:lnTo>
                  <a:pt x="0" y="6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98" name="Freeform 996"/>
          <p:cNvSpPr>
            <a:spLocks/>
          </p:cNvSpPr>
          <p:nvPr/>
        </p:nvSpPr>
        <p:spPr bwMode="auto">
          <a:xfrm>
            <a:off x="6478588" y="5033963"/>
            <a:ext cx="42862" cy="9525"/>
          </a:xfrm>
          <a:custGeom>
            <a:avLst/>
            <a:gdLst/>
            <a:ahLst/>
            <a:cxnLst>
              <a:cxn ang="0">
                <a:pos x="161" y="36"/>
              </a:cxn>
              <a:cxn ang="0">
                <a:pos x="79" y="4"/>
              </a:cxn>
              <a:cxn ang="0">
                <a:pos x="0" y="0"/>
              </a:cxn>
            </a:cxnLst>
            <a:rect l="0" t="0" r="r" b="b"/>
            <a:pathLst>
              <a:path w="161" h="36">
                <a:moveTo>
                  <a:pt x="161" y="36"/>
                </a:moveTo>
                <a:lnTo>
                  <a:pt x="79" y="4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999" name="Line 997"/>
          <p:cNvSpPr>
            <a:spLocks noChangeShapeType="1"/>
          </p:cNvSpPr>
          <p:nvPr/>
        </p:nvSpPr>
        <p:spPr bwMode="auto">
          <a:xfrm flipV="1">
            <a:off x="6469063" y="5030788"/>
            <a:ext cx="30162" cy="47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00" name="Line 998"/>
          <p:cNvSpPr>
            <a:spLocks noChangeShapeType="1"/>
          </p:cNvSpPr>
          <p:nvPr/>
        </p:nvSpPr>
        <p:spPr bwMode="auto">
          <a:xfrm>
            <a:off x="6499225" y="5030788"/>
            <a:ext cx="22225" cy="12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01" name="Line 999"/>
          <p:cNvSpPr>
            <a:spLocks noChangeShapeType="1"/>
          </p:cNvSpPr>
          <p:nvPr/>
        </p:nvSpPr>
        <p:spPr bwMode="auto">
          <a:xfrm flipV="1">
            <a:off x="6551613" y="4633913"/>
            <a:ext cx="381000" cy="29051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02" name="Line 1000"/>
          <p:cNvSpPr>
            <a:spLocks noChangeShapeType="1"/>
          </p:cNvSpPr>
          <p:nvPr/>
        </p:nvSpPr>
        <p:spPr bwMode="auto">
          <a:xfrm>
            <a:off x="7007225" y="4645025"/>
            <a:ext cx="12700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03" name="Line 1001"/>
          <p:cNvSpPr>
            <a:spLocks noChangeShapeType="1"/>
          </p:cNvSpPr>
          <p:nvPr/>
        </p:nvSpPr>
        <p:spPr bwMode="auto">
          <a:xfrm flipH="1">
            <a:off x="6932613" y="4622800"/>
            <a:ext cx="36512" cy="1111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04" name="Freeform 1002"/>
          <p:cNvSpPr>
            <a:spLocks/>
          </p:cNvSpPr>
          <p:nvPr/>
        </p:nvSpPr>
        <p:spPr bwMode="auto">
          <a:xfrm>
            <a:off x="6932613" y="4632325"/>
            <a:ext cx="74612" cy="12700"/>
          </a:xfrm>
          <a:custGeom>
            <a:avLst/>
            <a:gdLst/>
            <a:ahLst/>
            <a:cxnLst>
              <a:cxn ang="0">
                <a:pos x="284" y="49"/>
              </a:cxn>
              <a:cxn ang="0">
                <a:pos x="140" y="0"/>
              </a:cxn>
              <a:cxn ang="0">
                <a:pos x="0" y="4"/>
              </a:cxn>
            </a:cxnLst>
            <a:rect l="0" t="0" r="r" b="b"/>
            <a:pathLst>
              <a:path w="284" h="49">
                <a:moveTo>
                  <a:pt x="284" y="49"/>
                </a:moveTo>
                <a:lnTo>
                  <a:pt x="140" y="0"/>
                </a:lnTo>
                <a:lnTo>
                  <a:pt x="0" y="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05" name="Line 1003"/>
          <p:cNvSpPr>
            <a:spLocks noChangeShapeType="1"/>
          </p:cNvSpPr>
          <p:nvPr/>
        </p:nvSpPr>
        <p:spPr bwMode="auto">
          <a:xfrm flipV="1">
            <a:off x="6911975" y="4627563"/>
            <a:ext cx="41275" cy="222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06" name="Line 1004"/>
          <p:cNvSpPr>
            <a:spLocks noChangeShapeType="1"/>
          </p:cNvSpPr>
          <p:nvPr/>
        </p:nvSpPr>
        <p:spPr bwMode="auto">
          <a:xfrm flipH="1" flipV="1">
            <a:off x="6969125" y="4622800"/>
            <a:ext cx="53975" cy="333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07" name="Line 1005"/>
          <p:cNvSpPr>
            <a:spLocks noChangeShapeType="1"/>
          </p:cNvSpPr>
          <p:nvPr/>
        </p:nvSpPr>
        <p:spPr bwMode="auto">
          <a:xfrm flipV="1">
            <a:off x="8305800" y="5041900"/>
            <a:ext cx="15875" cy="1000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08" name="Freeform 1006"/>
          <p:cNvSpPr>
            <a:spLocks/>
          </p:cNvSpPr>
          <p:nvPr/>
        </p:nvSpPr>
        <p:spPr bwMode="auto">
          <a:xfrm>
            <a:off x="8321675" y="5032375"/>
            <a:ext cx="15875" cy="26988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20" y="45"/>
              </a:cxn>
              <a:cxn ang="0">
                <a:pos x="0" y="105"/>
              </a:cxn>
            </a:cxnLst>
            <a:rect l="0" t="0" r="r" b="b"/>
            <a:pathLst>
              <a:path w="62" h="105">
                <a:moveTo>
                  <a:pt x="62" y="0"/>
                </a:moveTo>
                <a:lnTo>
                  <a:pt x="20" y="45"/>
                </a:lnTo>
                <a:lnTo>
                  <a:pt x="0" y="105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09" name="Line 1007"/>
          <p:cNvSpPr>
            <a:spLocks noChangeShapeType="1"/>
          </p:cNvSpPr>
          <p:nvPr/>
        </p:nvSpPr>
        <p:spPr bwMode="auto">
          <a:xfrm flipV="1">
            <a:off x="8494713" y="4903788"/>
            <a:ext cx="1587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10" name="Line 1008"/>
          <p:cNvSpPr>
            <a:spLocks noChangeShapeType="1"/>
          </p:cNvSpPr>
          <p:nvPr/>
        </p:nvSpPr>
        <p:spPr bwMode="auto">
          <a:xfrm flipH="1" flipV="1">
            <a:off x="8494713" y="4935538"/>
            <a:ext cx="4762" cy="142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11" name="Freeform 1009"/>
          <p:cNvSpPr>
            <a:spLocks/>
          </p:cNvSpPr>
          <p:nvPr/>
        </p:nvSpPr>
        <p:spPr bwMode="auto">
          <a:xfrm>
            <a:off x="7740650" y="4683125"/>
            <a:ext cx="26988" cy="34925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15" y="0"/>
              </a:cxn>
              <a:cxn ang="0">
                <a:pos x="51" y="3"/>
              </a:cxn>
              <a:cxn ang="0">
                <a:pos x="87" y="43"/>
              </a:cxn>
              <a:cxn ang="0">
                <a:pos x="102" y="97"/>
              </a:cxn>
              <a:cxn ang="0">
                <a:pos x="87" y="131"/>
              </a:cxn>
              <a:cxn ang="0">
                <a:pos x="51" y="127"/>
              </a:cxn>
              <a:cxn ang="0">
                <a:pos x="15" y="88"/>
              </a:cxn>
              <a:cxn ang="0">
                <a:pos x="0" y="34"/>
              </a:cxn>
            </a:cxnLst>
            <a:rect l="0" t="0" r="r" b="b"/>
            <a:pathLst>
              <a:path w="102" h="131">
                <a:moveTo>
                  <a:pt x="0" y="34"/>
                </a:moveTo>
                <a:lnTo>
                  <a:pt x="15" y="0"/>
                </a:lnTo>
                <a:lnTo>
                  <a:pt x="51" y="3"/>
                </a:lnTo>
                <a:lnTo>
                  <a:pt x="87" y="43"/>
                </a:lnTo>
                <a:lnTo>
                  <a:pt x="102" y="97"/>
                </a:lnTo>
                <a:lnTo>
                  <a:pt x="87" y="131"/>
                </a:lnTo>
                <a:lnTo>
                  <a:pt x="51" y="127"/>
                </a:lnTo>
                <a:lnTo>
                  <a:pt x="15" y="88"/>
                </a:lnTo>
                <a:lnTo>
                  <a:pt x="0" y="34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12" name="Line 1010"/>
          <p:cNvSpPr>
            <a:spLocks noChangeShapeType="1"/>
          </p:cNvSpPr>
          <p:nvPr/>
        </p:nvSpPr>
        <p:spPr bwMode="auto">
          <a:xfrm>
            <a:off x="7753350" y="4670425"/>
            <a:ext cx="1588" cy="587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13" name="Line 1011"/>
          <p:cNvSpPr>
            <a:spLocks noChangeShapeType="1"/>
          </p:cNvSpPr>
          <p:nvPr/>
        </p:nvSpPr>
        <p:spPr bwMode="auto">
          <a:xfrm flipH="1">
            <a:off x="8305800" y="5019675"/>
            <a:ext cx="206375" cy="1222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14" name="Freeform 1012"/>
          <p:cNvSpPr>
            <a:spLocks/>
          </p:cNvSpPr>
          <p:nvPr/>
        </p:nvSpPr>
        <p:spPr bwMode="auto">
          <a:xfrm>
            <a:off x="8313738" y="5113338"/>
            <a:ext cx="15875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59"/>
              </a:cxn>
              <a:cxn ang="0">
                <a:pos x="60" y="60"/>
              </a:cxn>
            </a:cxnLst>
            <a:rect l="0" t="0" r="r" b="b"/>
            <a:pathLst>
              <a:path w="60" h="60">
                <a:moveTo>
                  <a:pt x="0" y="0"/>
                </a:moveTo>
                <a:lnTo>
                  <a:pt x="10" y="59"/>
                </a:lnTo>
                <a:lnTo>
                  <a:pt x="60" y="6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15" name="Line 1013"/>
          <p:cNvSpPr>
            <a:spLocks noChangeShapeType="1"/>
          </p:cNvSpPr>
          <p:nvPr/>
        </p:nvSpPr>
        <p:spPr bwMode="auto">
          <a:xfrm>
            <a:off x="8470900" y="4964113"/>
            <a:ext cx="1588" cy="587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16" name="Line 1014"/>
          <p:cNvSpPr>
            <a:spLocks noChangeShapeType="1"/>
          </p:cNvSpPr>
          <p:nvPr/>
        </p:nvSpPr>
        <p:spPr bwMode="auto">
          <a:xfrm flipV="1">
            <a:off x="8512175" y="4968875"/>
            <a:ext cx="1588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17" name="Freeform 1015"/>
          <p:cNvSpPr>
            <a:spLocks/>
          </p:cNvSpPr>
          <p:nvPr/>
        </p:nvSpPr>
        <p:spPr bwMode="auto">
          <a:xfrm>
            <a:off x="8456613" y="4975225"/>
            <a:ext cx="28575" cy="36513"/>
          </a:xfrm>
          <a:custGeom>
            <a:avLst/>
            <a:gdLst/>
            <a:ahLst/>
            <a:cxnLst>
              <a:cxn ang="0">
                <a:pos x="110" y="37"/>
              </a:cxn>
              <a:cxn ang="0">
                <a:pos x="94" y="0"/>
              </a:cxn>
              <a:cxn ang="0">
                <a:pos x="55" y="4"/>
              </a:cxn>
              <a:cxn ang="0">
                <a:pos x="16" y="46"/>
              </a:cxn>
              <a:cxn ang="0">
                <a:pos x="0" y="104"/>
              </a:cxn>
              <a:cxn ang="0">
                <a:pos x="16" y="141"/>
              </a:cxn>
              <a:cxn ang="0">
                <a:pos x="55" y="137"/>
              </a:cxn>
              <a:cxn ang="0">
                <a:pos x="94" y="94"/>
              </a:cxn>
              <a:cxn ang="0">
                <a:pos x="110" y="37"/>
              </a:cxn>
            </a:cxnLst>
            <a:rect l="0" t="0" r="r" b="b"/>
            <a:pathLst>
              <a:path w="110" h="141">
                <a:moveTo>
                  <a:pt x="110" y="37"/>
                </a:moveTo>
                <a:lnTo>
                  <a:pt x="94" y="0"/>
                </a:lnTo>
                <a:lnTo>
                  <a:pt x="55" y="4"/>
                </a:lnTo>
                <a:lnTo>
                  <a:pt x="16" y="46"/>
                </a:lnTo>
                <a:lnTo>
                  <a:pt x="0" y="104"/>
                </a:lnTo>
                <a:lnTo>
                  <a:pt x="16" y="141"/>
                </a:lnTo>
                <a:lnTo>
                  <a:pt x="55" y="137"/>
                </a:lnTo>
                <a:lnTo>
                  <a:pt x="94" y="94"/>
                </a:lnTo>
                <a:lnTo>
                  <a:pt x="110" y="37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18" name="Freeform 1016"/>
          <p:cNvSpPr>
            <a:spLocks/>
          </p:cNvSpPr>
          <p:nvPr/>
        </p:nvSpPr>
        <p:spPr bwMode="auto">
          <a:xfrm>
            <a:off x="8483600" y="4986338"/>
            <a:ext cx="28575" cy="49212"/>
          </a:xfrm>
          <a:custGeom>
            <a:avLst/>
            <a:gdLst/>
            <a:ahLst/>
            <a:cxnLst>
              <a:cxn ang="0">
                <a:pos x="0" y="185"/>
              </a:cxn>
              <a:cxn ang="0">
                <a:pos x="73" y="106"/>
              </a:cxn>
              <a:cxn ang="0">
                <a:pos x="104" y="0"/>
              </a:cxn>
            </a:cxnLst>
            <a:rect l="0" t="0" r="r" b="b"/>
            <a:pathLst>
              <a:path w="104" h="185">
                <a:moveTo>
                  <a:pt x="0" y="185"/>
                </a:moveTo>
                <a:lnTo>
                  <a:pt x="73" y="106"/>
                </a:lnTo>
                <a:lnTo>
                  <a:pt x="104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19" name="Line 1017"/>
          <p:cNvSpPr>
            <a:spLocks noChangeShapeType="1"/>
          </p:cNvSpPr>
          <p:nvPr/>
        </p:nvSpPr>
        <p:spPr bwMode="auto">
          <a:xfrm flipH="1" flipV="1">
            <a:off x="8494713" y="4945063"/>
            <a:ext cx="17462" cy="238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20" name="Line 1018"/>
          <p:cNvSpPr>
            <a:spLocks noChangeShapeType="1"/>
          </p:cNvSpPr>
          <p:nvPr/>
        </p:nvSpPr>
        <p:spPr bwMode="auto">
          <a:xfrm flipV="1">
            <a:off x="8447088" y="4978400"/>
            <a:ext cx="49212" cy="301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21" name="Line 1019"/>
          <p:cNvSpPr>
            <a:spLocks noChangeShapeType="1"/>
          </p:cNvSpPr>
          <p:nvPr/>
        </p:nvSpPr>
        <p:spPr bwMode="auto">
          <a:xfrm flipH="1" flipV="1">
            <a:off x="8507413" y="4962525"/>
            <a:ext cx="4762" cy="142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22" name="Line 1020"/>
          <p:cNvSpPr>
            <a:spLocks noChangeShapeType="1"/>
          </p:cNvSpPr>
          <p:nvPr/>
        </p:nvSpPr>
        <p:spPr bwMode="auto">
          <a:xfrm flipH="1">
            <a:off x="8321675" y="4970463"/>
            <a:ext cx="119063" cy="714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23" name="Line 1021"/>
          <p:cNvSpPr>
            <a:spLocks noChangeShapeType="1"/>
          </p:cNvSpPr>
          <p:nvPr/>
        </p:nvSpPr>
        <p:spPr bwMode="auto">
          <a:xfrm flipH="1">
            <a:off x="7740650" y="4692650"/>
            <a:ext cx="26988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24" name="Line 1022"/>
          <p:cNvSpPr>
            <a:spLocks noChangeShapeType="1"/>
          </p:cNvSpPr>
          <p:nvPr/>
        </p:nvSpPr>
        <p:spPr bwMode="auto">
          <a:xfrm flipH="1" flipV="1">
            <a:off x="7729538" y="4686300"/>
            <a:ext cx="49212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25" name="Line 1023"/>
          <p:cNvSpPr>
            <a:spLocks noChangeShapeType="1"/>
          </p:cNvSpPr>
          <p:nvPr/>
        </p:nvSpPr>
        <p:spPr bwMode="auto">
          <a:xfrm flipH="1" flipV="1">
            <a:off x="8467725" y="4887913"/>
            <a:ext cx="26988" cy="158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26" name="Line 1024"/>
          <p:cNvSpPr>
            <a:spLocks noChangeShapeType="1"/>
          </p:cNvSpPr>
          <p:nvPr/>
        </p:nvSpPr>
        <p:spPr bwMode="auto">
          <a:xfrm flipH="1">
            <a:off x="8440738" y="4887913"/>
            <a:ext cx="26987" cy="492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27" name="Line 1025"/>
          <p:cNvSpPr>
            <a:spLocks noChangeShapeType="1"/>
          </p:cNvSpPr>
          <p:nvPr/>
        </p:nvSpPr>
        <p:spPr bwMode="auto">
          <a:xfrm flipV="1">
            <a:off x="8440738" y="4937125"/>
            <a:ext cx="1587" cy="333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28" name="Freeform 1026"/>
          <p:cNvSpPr>
            <a:spLocks/>
          </p:cNvSpPr>
          <p:nvPr/>
        </p:nvSpPr>
        <p:spPr bwMode="auto">
          <a:xfrm>
            <a:off x="8435975" y="4964113"/>
            <a:ext cx="4763" cy="9525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13" y="21"/>
              </a:cxn>
              <a:cxn ang="0">
                <a:pos x="0" y="36"/>
              </a:cxn>
            </a:cxnLst>
            <a:rect l="0" t="0" r="r" b="b"/>
            <a:pathLst>
              <a:path w="20" h="36">
                <a:moveTo>
                  <a:pt x="20" y="0"/>
                </a:moveTo>
                <a:lnTo>
                  <a:pt x="13" y="21"/>
                </a:lnTo>
                <a:lnTo>
                  <a:pt x="0" y="36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29" name="Line 1027"/>
          <p:cNvSpPr>
            <a:spLocks noChangeShapeType="1"/>
          </p:cNvSpPr>
          <p:nvPr/>
        </p:nvSpPr>
        <p:spPr bwMode="auto">
          <a:xfrm flipV="1">
            <a:off x="8440738" y="4927600"/>
            <a:ext cx="4762" cy="174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30" name="Line 1028"/>
          <p:cNvSpPr>
            <a:spLocks noChangeShapeType="1"/>
          </p:cNvSpPr>
          <p:nvPr/>
        </p:nvSpPr>
        <p:spPr bwMode="auto">
          <a:xfrm flipH="1" flipV="1">
            <a:off x="8489950" y="4900613"/>
            <a:ext cx="4763" cy="111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31" name="Freeform 1029"/>
          <p:cNvSpPr>
            <a:spLocks/>
          </p:cNvSpPr>
          <p:nvPr/>
        </p:nvSpPr>
        <p:spPr bwMode="auto">
          <a:xfrm>
            <a:off x="8459788" y="4892675"/>
            <a:ext cx="15875" cy="7938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28" y="2"/>
              </a:cxn>
              <a:cxn ang="0">
                <a:pos x="57" y="0"/>
              </a:cxn>
            </a:cxnLst>
            <a:rect l="0" t="0" r="r" b="b"/>
            <a:pathLst>
              <a:path w="57" h="34">
                <a:moveTo>
                  <a:pt x="0" y="34"/>
                </a:moveTo>
                <a:lnTo>
                  <a:pt x="28" y="2"/>
                </a:lnTo>
                <a:lnTo>
                  <a:pt x="57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32" name="Freeform 1030"/>
          <p:cNvSpPr>
            <a:spLocks/>
          </p:cNvSpPr>
          <p:nvPr/>
        </p:nvSpPr>
        <p:spPr bwMode="auto">
          <a:xfrm>
            <a:off x="7502525" y="4537075"/>
            <a:ext cx="38100" cy="47625"/>
          </a:xfrm>
          <a:custGeom>
            <a:avLst/>
            <a:gdLst/>
            <a:ahLst/>
            <a:cxnLst>
              <a:cxn ang="0">
                <a:pos x="0" y="49"/>
              </a:cxn>
              <a:cxn ang="0">
                <a:pos x="21" y="0"/>
              </a:cxn>
              <a:cxn ang="0">
                <a:pos x="72" y="5"/>
              </a:cxn>
              <a:cxn ang="0">
                <a:pos x="123" y="61"/>
              </a:cxn>
              <a:cxn ang="0">
                <a:pos x="143" y="135"/>
              </a:cxn>
              <a:cxn ang="0">
                <a:pos x="123" y="183"/>
              </a:cxn>
              <a:cxn ang="0">
                <a:pos x="72" y="179"/>
              </a:cxn>
              <a:cxn ang="0">
                <a:pos x="21" y="122"/>
              </a:cxn>
              <a:cxn ang="0">
                <a:pos x="0" y="49"/>
              </a:cxn>
            </a:cxnLst>
            <a:rect l="0" t="0" r="r" b="b"/>
            <a:pathLst>
              <a:path w="143" h="183">
                <a:moveTo>
                  <a:pt x="0" y="49"/>
                </a:moveTo>
                <a:lnTo>
                  <a:pt x="21" y="0"/>
                </a:lnTo>
                <a:lnTo>
                  <a:pt x="72" y="5"/>
                </a:lnTo>
                <a:lnTo>
                  <a:pt x="123" y="61"/>
                </a:lnTo>
                <a:lnTo>
                  <a:pt x="143" y="135"/>
                </a:lnTo>
                <a:lnTo>
                  <a:pt x="123" y="183"/>
                </a:lnTo>
                <a:lnTo>
                  <a:pt x="72" y="179"/>
                </a:lnTo>
                <a:lnTo>
                  <a:pt x="21" y="122"/>
                </a:lnTo>
                <a:lnTo>
                  <a:pt x="0" y="49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33" name="Line 1031"/>
          <p:cNvSpPr>
            <a:spLocks noChangeShapeType="1"/>
          </p:cNvSpPr>
          <p:nvPr/>
        </p:nvSpPr>
        <p:spPr bwMode="auto">
          <a:xfrm flipV="1">
            <a:off x="7521575" y="4522788"/>
            <a:ext cx="1588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34" name="Line 1032"/>
          <p:cNvSpPr>
            <a:spLocks noChangeShapeType="1"/>
          </p:cNvSpPr>
          <p:nvPr/>
        </p:nvSpPr>
        <p:spPr bwMode="auto">
          <a:xfrm flipV="1">
            <a:off x="7331075" y="4389438"/>
            <a:ext cx="1588" cy="1143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35" name="Line 1033"/>
          <p:cNvSpPr>
            <a:spLocks noChangeShapeType="1"/>
          </p:cNvSpPr>
          <p:nvPr/>
        </p:nvSpPr>
        <p:spPr bwMode="auto">
          <a:xfrm>
            <a:off x="7312025" y="4418013"/>
            <a:ext cx="1588" cy="333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36" name="Freeform 1034"/>
          <p:cNvSpPr>
            <a:spLocks/>
          </p:cNvSpPr>
          <p:nvPr/>
        </p:nvSpPr>
        <p:spPr bwMode="auto">
          <a:xfrm>
            <a:off x="7312025" y="4451350"/>
            <a:ext cx="38100" cy="34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" y="73"/>
              </a:cxn>
              <a:cxn ang="0">
                <a:pos x="71" y="128"/>
              </a:cxn>
              <a:cxn ang="0">
                <a:pos x="122" y="134"/>
              </a:cxn>
              <a:cxn ang="0">
                <a:pos x="143" y="86"/>
              </a:cxn>
            </a:cxnLst>
            <a:rect l="0" t="0" r="r" b="b"/>
            <a:pathLst>
              <a:path w="143" h="134">
                <a:moveTo>
                  <a:pt x="0" y="0"/>
                </a:moveTo>
                <a:lnTo>
                  <a:pt x="21" y="73"/>
                </a:lnTo>
                <a:lnTo>
                  <a:pt x="71" y="128"/>
                </a:lnTo>
                <a:lnTo>
                  <a:pt x="122" y="134"/>
                </a:lnTo>
                <a:lnTo>
                  <a:pt x="143" y="86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37" name="Line 1035"/>
          <p:cNvSpPr>
            <a:spLocks noChangeShapeType="1"/>
          </p:cNvSpPr>
          <p:nvPr/>
        </p:nvSpPr>
        <p:spPr bwMode="auto">
          <a:xfrm flipV="1">
            <a:off x="7350125" y="4441825"/>
            <a:ext cx="1588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38" name="Freeform 1036"/>
          <p:cNvSpPr>
            <a:spLocks/>
          </p:cNvSpPr>
          <p:nvPr/>
        </p:nvSpPr>
        <p:spPr bwMode="auto">
          <a:xfrm>
            <a:off x="7635875" y="4605338"/>
            <a:ext cx="73025" cy="92075"/>
          </a:xfrm>
          <a:custGeom>
            <a:avLst/>
            <a:gdLst/>
            <a:ahLst/>
            <a:cxnLst>
              <a:cxn ang="0">
                <a:pos x="0" y="94"/>
              </a:cxn>
              <a:cxn ang="0">
                <a:pos x="41" y="0"/>
              </a:cxn>
              <a:cxn ang="0">
                <a:pos x="138" y="10"/>
              </a:cxn>
              <a:cxn ang="0">
                <a:pos x="236" y="118"/>
              </a:cxn>
              <a:cxn ang="0">
                <a:pos x="277" y="260"/>
              </a:cxn>
              <a:cxn ang="0">
                <a:pos x="236" y="354"/>
              </a:cxn>
              <a:cxn ang="0">
                <a:pos x="138" y="344"/>
              </a:cxn>
              <a:cxn ang="0">
                <a:pos x="41" y="236"/>
              </a:cxn>
              <a:cxn ang="0">
                <a:pos x="0" y="94"/>
              </a:cxn>
            </a:cxnLst>
            <a:rect l="0" t="0" r="r" b="b"/>
            <a:pathLst>
              <a:path w="277" h="354">
                <a:moveTo>
                  <a:pt x="0" y="94"/>
                </a:moveTo>
                <a:lnTo>
                  <a:pt x="41" y="0"/>
                </a:lnTo>
                <a:lnTo>
                  <a:pt x="138" y="10"/>
                </a:lnTo>
                <a:lnTo>
                  <a:pt x="236" y="118"/>
                </a:lnTo>
                <a:lnTo>
                  <a:pt x="277" y="260"/>
                </a:lnTo>
                <a:lnTo>
                  <a:pt x="236" y="354"/>
                </a:lnTo>
                <a:lnTo>
                  <a:pt x="138" y="344"/>
                </a:lnTo>
                <a:lnTo>
                  <a:pt x="41" y="236"/>
                </a:lnTo>
                <a:lnTo>
                  <a:pt x="0" y="94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39" name="Freeform 1037"/>
          <p:cNvSpPr>
            <a:spLocks/>
          </p:cNvSpPr>
          <p:nvPr/>
        </p:nvSpPr>
        <p:spPr bwMode="auto">
          <a:xfrm>
            <a:off x="7788275" y="4559300"/>
            <a:ext cx="23813" cy="30163"/>
          </a:xfrm>
          <a:custGeom>
            <a:avLst/>
            <a:gdLst/>
            <a:ahLst/>
            <a:cxnLst>
              <a:cxn ang="0">
                <a:pos x="0" y="30"/>
              </a:cxn>
              <a:cxn ang="0">
                <a:pos x="14" y="0"/>
              </a:cxn>
              <a:cxn ang="0">
                <a:pos x="45" y="3"/>
              </a:cxn>
              <a:cxn ang="0">
                <a:pos x="76" y="37"/>
              </a:cxn>
              <a:cxn ang="0">
                <a:pos x="89" y="82"/>
              </a:cxn>
              <a:cxn ang="0">
                <a:pos x="76" y="112"/>
              </a:cxn>
              <a:cxn ang="0">
                <a:pos x="45" y="108"/>
              </a:cxn>
              <a:cxn ang="0">
                <a:pos x="14" y="74"/>
              </a:cxn>
              <a:cxn ang="0">
                <a:pos x="0" y="30"/>
              </a:cxn>
            </a:cxnLst>
            <a:rect l="0" t="0" r="r" b="b"/>
            <a:pathLst>
              <a:path w="89" h="112">
                <a:moveTo>
                  <a:pt x="0" y="30"/>
                </a:moveTo>
                <a:lnTo>
                  <a:pt x="14" y="0"/>
                </a:lnTo>
                <a:lnTo>
                  <a:pt x="45" y="3"/>
                </a:lnTo>
                <a:lnTo>
                  <a:pt x="76" y="37"/>
                </a:lnTo>
                <a:lnTo>
                  <a:pt x="89" y="82"/>
                </a:lnTo>
                <a:lnTo>
                  <a:pt x="76" y="112"/>
                </a:lnTo>
                <a:lnTo>
                  <a:pt x="45" y="108"/>
                </a:lnTo>
                <a:lnTo>
                  <a:pt x="14" y="74"/>
                </a:lnTo>
                <a:lnTo>
                  <a:pt x="0" y="30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40" name="Freeform 1038"/>
          <p:cNvSpPr>
            <a:spLocks/>
          </p:cNvSpPr>
          <p:nvPr/>
        </p:nvSpPr>
        <p:spPr bwMode="auto">
          <a:xfrm>
            <a:off x="7772400" y="4570413"/>
            <a:ext cx="22225" cy="28575"/>
          </a:xfrm>
          <a:custGeom>
            <a:avLst/>
            <a:gdLst/>
            <a:ahLst/>
            <a:cxnLst>
              <a:cxn ang="0">
                <a:pos x="0" y="30"/>
              </a:cxn>
              <a:cxn ang="0">
                <a:pos x="13" y="0"/>
              </a:cxn>
              <a:cxn ang="0">
                <a:pos x="44" y="4"/>
              </a:cxn>
              <a:cxn ang="0">
                <a:pos x="75" y="38"/>
              </a:cxn>
              <a:cxn ang="0">
                <a:pos x="88" y="84"/>
              </a:cxn>
              <a:cxn ang="0">
                <a:pos x="75" y="112"/>
              </a:cxn>
              <a:cxn ang="0">
                <a:pos x="44" y="109"/>
              </a:cxn>
              <a:cxn ang="0">
                <a:pos x="13" y="76"/>
              </a:cxn>
              <a:cxn ang="0">
                <a:pos x="0" y="30"/>
              </a:cxn>
            </a:cxnLst>
            <a:rect l="0" t="0" r="r" b="b"/>
            <a:pathLst>
              <a:path w="88" h="112">
                <a:moveTo>
                  <a:pt x="0" y="30"/>
                </a:moveTo>
                <a:lnTo>
                  <a:pt x="13" y="0"/>
                </a:lnTo>
                <a:lnTo>
                  <a:pt x="44" y="4"/>
                </a:lnTo>
                <a:lnTo>
                  <a:pt x="75" y="38"/>
                </a:lnTo>
                <a:lnTo>
                  <a:pt x="88" y="84"/>
                </a:lnTo>
                <a:lnTo>
                  <a:pt x="75" y="112"/>
                </a:lnTo>
                <a:lnTo>
                  <a:pt x="44" y="109"/>
                </a:lnTo>
                <a:lnTo>
                  <a:pt x="13" y="76"/>
                </a:lnTo>
                <a:lnTo>
                  <a:pt x="0" y="30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41" name="Freeform 1039"/>
          <p:cNvSpPr>
            <a:spLocks/>
          </p:cNvSpPr>
          <p:nvPr/>
        </p:nvSpPr>
        <p:spPr bwMode="auto">
          <a:xfrm>
            <a:off x="7762875" y="4567238"/>
            <a:ext cx="33338" cy="41275"/>
          </a:xfrm>
          <a:custGeom>
            <a:avLst/>
            <a:gdLst/>
            <a:ahLst/>
            <a:cxnLst>
              <a:cxn ang="0">
                <a:pos x="0" y="41"/>
              </a:cxn>
              <a:cxn ang="0">
                <a:pos x="18" y="0"/>
              </a:cxn>
              <a:cxn ang="0">
                <a:pos x="62" y="4"/>
              </a:cxn>
              <a:cxn ang="0">
                <a:pos x="105" y="52"/>
              </a:cxn>
              <a:cxn ang="0">
                <a:pos x="123" y="116"/>
              </a:cxn>
              <a:cxn ang="0">
                <a:pos x="105" y="157"/>
              </a:cxn>
              <a:cxn ang="0">
                <a:pos x="62" y="152"/>
              </a:cxn>
              <a:cxn ang="0">
                <a:pos x="18" y="104"/>
              </a:cxn>
              <a:cxn ang="0">
                <a:pos x="0" y="41"/>
              </a:cxn>
            </a:cxnLst>
            <a:rect l="0" t="0" r="r" b="b"/>
            <a:pathLst>
              <a:path w="123" h="157">
                <a:moveTo>
                  <a:pt x="0" y="41"/>
                </a:moveTo>
                <a:lnTo>
                  <a:pt x="18" y="0"/>
                </a:lnTo>
                <a:lnTo>
                  <a:pt x="62" y="4"/>
                </a:lnTo>
                <a:lnTo>
                  <a:pt x="105" y="52"/>
                </a:lnTo>
                <a:lnTo>
                  <a:pt x="123" y="116"/>
                </a:lnTo>
                <a:lnTo>
                  <a:pt x="105" y="157"/>
                </a:lnTo>
                <a:lnTo>
                  <a:pt x="62" y="152"/>
                </a:lnTo>
                <a:lnTo>
                  <a:pt x="18" y="104"/>
                </a:lnTo>
                <a:lnTo>
                  <a:pt x="0" y="41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42" name="Freeform 1040"/>
          <p:cNvSpPr>
            <a:spLocks/>
          </p:cNvSpPr>
          <p:nvPr/>
        </p:nvSpPr>
        <p:spPr bwMode="auto">
          <a:xfrm>
            <a:off x="7667625" y="4584700"/>
            <a:ext cx="73025" cy="93663"/>
          </a:xfrm>
          <a:custGeom>
            <a:avLst/>
            <a:gdLst/>
            <a:ahLst/>
            <a:cxnLst>
              <a:cxn ang="0">
                <a:pos x="0" y="93"/>
              </a:cxn>
              <a:cxn ang="0">
                <a:pos x="41" y="0"/>
              </a:cxn>
              <a:cxn ang="0">
                <a:pos x="139" y="10"/>
              </a:cxn>
              <a:cxn ang="0">
                <a:pos x="236" y="118"/>
              </a:cxn>
              <a:cxn ang="0">
                <a:pos x="277" y="260"/>
              </a:cxn>
              <a:cxn ang="0">
                <a:pos x="236" y="353"/>
              </a:cxn>
              <a:cxn ang="0">
                <a:pos x="139" y="343"/>
              </a:cxn>
              <a:cxn ang="0">
                <a:pos x="41" y="236"/>
              </a:cxn>
              <a:cxn ang="0">
                <a:pos x="0" y="93"/>
              </a:cxn>
            </a:cxnLst>
            <a:rect l="0" t="0" r="r" b="b"/>
            <a:pathLst>
              <a:path w="277" h="353">
                <a:moveTo>
                  <a:pt x="0" y="93"/>
                </a:moveTo>
                <a:lnTo>
                  <a:pt x="41" y="0"/>
                </a:lnTo>
                <a:lnTo>
                  <a:pt x="139" y="10"/>
                </a:lnTo>
                <a:lnTo>
                  <a:pt x="236" y="118"/>
                </a:lnTo>
                <a:lnTo>
                  <a:pt x="277" y="260"/>
                </a:lnTo>
                <a:lnTo>
                  <a:pt x="236" y="353"/>
                </a:lnTo>
                <a:lnTo>
                  <a:pt x="139" y="343"/>
                </a:lnTo>
                <a:lnTo>
                  <a:pt x="41" y="236"/>
                </a:lnTo>
                <a:lnTo>
                  <a:pt x="0" y="93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43" name="Freeform 1041"/>
          <p:cNvSpPr>
            <a:spLocks/>
          </p:cNvSpPr>
          <p:nvPr/>
        </p:nvSpPr>
        <p:spPr bwMode="auto">
          <a:xfrm>
            <a:off x="7688263" y="4611688"/>
            <a:ext cx="33337" cy="41275"/>
          </a:xfrm>
          <a:custGeom>
            <a:avLst/>
            <a:gdLst/>
            <a:ahLst/>
            <a:cxnLst>
              <a:cxn ang="0">
                <a:pos x="0" y="41"/>
              </a:cxn>
              <a:cxn ang="0">
                <a:pos x="18" y="0"/>
              </a:cxn>
              <a:cxn ang="0">
                <a:pos x="62" y="4"/>
              </a:cxn>
              <a:cxn ang="0">
                <a:pos x="105" y="52"/>
              </a:cxn>
              <a:cxn ang="0">
                <a:pos x="123" y="115"/>
              </a:cxn>
              <a:cxn ang="0">
                <a:pos x="105" y="156"/>
              </a:cxn>
              <a:cxn ang="0">
                <a:pos x="62" y="152"/>
              </a:cxn>
              <a:cxn ang="0">
                <a:pos x="18" y="104"/>
              </a:cxn>
              <a:cxn ang="0">
                <a:pos x="0" y="41"/>
              </a:cxn>
            </a:cxnLst>
            <a:rect l="0" t="0" r="r" b="b"/>
            <a:pathLst>
              <a:path w="123" h="156">
                <a:moveTo>
                  <a:pt x="0" y="41"/>
                </a:moveTo>
                <a:lnTo>
                  <a:pt x="18" y="0"/>
                </a:lnTo>
                <a:lnTo>
                  <a:pt x="62" y="4"/>
                </a:lnTo>
                <a:lnTo>
                  <a:pt x="105" y="52"/>
                </a:lnTo>
                <a:lnTo>
                  <a:pt x="123" y="115"/>
                </a:lnTo>
                <a:lnTo>
                  <a:pt x="105" y="156"/>
                </a:lnTo>
                <a:lnTo>
                  <a:pt x="62" y="152"/>
                </a:lnTo>
                <a:lnTo>
                  <a:pt x="18" y="104"/>
                </a:lnTo>
                <a:lnTo>
                  <a:pt x="0" y="41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44" name="Line 1042"/>
          <p:cNvSpPr>
            <a:spLocks noChangeShapeType="1"/>
          </p:cNvSpPr>
          <p:nvPr/>
        </p:nvSpPr>
        <p:spPr bwMode="auto">
          <a:xfrm>
            <a:off x="7705725" y="4568825"/>
            <a:ext cx="1588" cy="1270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45" name="Line 1043"/>
          <p:cNvSpPr>
            <a:spLocks noChangeShapeType="1"/>
          </p:cNvSpPr>
          <p:nvPr/>
        </p:nvSpPr>
        <p:spPr bwMode="auto">
          <a:xfrm flipV="1">
            <a:off x="7778750" y="4598988"/>
            <a:ext cx="4763" cy="79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46" name="Line 1044"/>
          <p:cNvSpPr>
            <a:spLocks noChangeShapeType="1"/>
          </p:cNvSpPr>
          <p:nvPr/>
        </p:nvSpPr>
        <p:spPr bwMode="auto">
          <a:xfrm flipV="1">
            <a:off x="7672388" y="4676775"/>
            <a:ext cx="33337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47" name="Line 1045"/>
          <p:cNvSpPr>
            <a:spLocks noChangeShapeType="1"/>
          </p:cNvSpPr>
          <p:nvPr/>
        </p:nvSpPr>
        <p:spPr bwMode="auto">
          <a:xfrm flipH="1">
            <a:off x="7705725" y="4606925"/>
            <a:ext cx="73025" cy="444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48" name="Line 1046"/>
          <p:cNvSpPr>
            <a:spLocks noChangeShapeType="1"/>
          </p:cNvSpPr>
          <p:nvPr/>
        </p:nvSpPr>
        <p:spPr bwMode="auto">
          <a:xfrm flipH="1">
            <a:off x="7783513" y="4589463"/>
            <a:ext cx="15875" cy="9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49" name="Line 1047"/>
          <p:cNvSpPr>
            <a:spLocks noChangeShapeType="1"/>
          </p:cNvSpPr>
          <p:nvPr/>
        </p:nvSpPr>
        <p:spPr bwMode="auto">
          <a:xfrm>
            <a:off x="7794625" y="4591050"/>
            <a:ext cx="1588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50" name="Line 1048"/>
          <p:cNvSpPr>
            <a:spLocks noChangeShapeType="1"/>
          </p:cNvSpPr>
          <p:nvPr/>
        </p:nvSpPr>
        <p:spPr bwMode="auto">
          <a:xfrm>
            <a:off x="7778750" y="4567238"/>
            <a:ext cx="4763" cy="31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51" name="Line 1049"/>
          <p:cNvSpPr>
            <a:spLocks noChangeShapeType="1"/>
          </p:cNvSpPr>
          <p:nvPr/>
        </p:nvSpPr>
        <p:spPr bwMode="auto">
          <a:xfrm flipV="1">
            <a:off x="7667625" y="4565650"/>
            <a:ext cx="147638" cy="889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52" name="Line 1050"/>
          <p:cNvSpPr>
            <a:spLocks noChangeShapeType="1"/>
          </p:cNvSpPr>
          <p:nvPr/>
        </p:nvSpPr>
        <p:spPr bwMode="auto">
          <a:xfrm flipH="1">
            <a:off x="7708900" y="4654550"/>
            <a:ext cx="31750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53" name="Line 1051"/>
          <p:cNvSpPr>
            <a:spLocks noChangeShapeType="1"/>
          </p:cNvSpPr>
          <p:nvPr/>
        </p:nvSpPr>
        <p:spPr bwMode="auto">
          <a:xfrm flipH="1">
            <a:off x="7635875" y="4610100"/>
            <a:ext cx="31750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54" name="Line 1052"/>
          <p:cNvSpPr>
            <a:spLocks noChangeShapeType="1"/>
          </p:cNvSpPr>
          <p:nvPr/>
        </p:nvSpPr>
        <p:spPr bwMode="auto">
          <a:xfrm flipV="1">
            <a:off x="7721600" y="4597400"/>
            <a:ext cx="74613" cy="444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55" name="Line 1053"/>
          <p:cNvSpPr>
            <a:spLocks noChangeShapeType="1"/>
          </p:cNvSpPr>
          <p:nvPr/>
        </p:nvSpPr>
        <p:spPr bwMode="auto">
          <a:xfrm flipV="1">
            <a:off x="7688263" y="4576763"/>
            <a:ext cx="74612" cy="444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56" name="Line 1054"/>
          <p:cNvSpPr>
            <a:spLocks noChangeShapeType="1"/>
          </p:cNvSpPr>
          <p:nvPr/>
        </p:nvSpPr>
        <p:spPr bwMode="auto">
          <a:xfrm flipH="1" flipV="1">
            <a:off x="7651750" y="4600575"/>
            <a:ext cx="106363" cy="635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57" name="Line 1055"/>
          <p:cNvSpPr>
            <a:spLocks noChangeShapeType="1"/>
          </p:cNvSpPr>
          <p:nvPr/>
        </p:nvSpPr>
        <p:spPr bwMode="auto">
          <a:xfrm flipH="1">
            <a:off x="7705725" y="4567238"/>
            <a:ext cx="73025" cy="444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58" name="Line 1056"/>
          <p:cNvSpPr>
            <a:spLocks noChangeShapeType="1"/>
          </p:cNvSpPr>
          <p:nvPr/>
        </p:nvSpPr>
        <p:spPr bwMode="auto">
          <a:xfrm flipH="1">
            <a:off x="7502525" y="4549775"/>
            <a:ext cx="38100" cy="222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59" name="Line 1057"/>
          <p:cNvSpPr>
            <a:spLocks noChangeShapeType="1"/>
          </p:cNvSpPr>
          <p:nvPr/>
        </p:nvSpPr>
        <p:spPr bwMode="auto">
          <a:xfrm flipH="1" flipV="1">
            <a:off x="7491413" y="4541838"/>
            <a:ext cx="61912" cy="381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60" name="Line 1058"/>
          <p:cNvSpPr>
            <a:spLocks noChangeShapeType="1"/>
          </p:cNvSpPr>
          <p:nvPr/>
        </p:nvSpPr>
        <p:spPr bwMode="auto">
          <a:xfrm flipV="1">
            <a:off x="7672388" y="4587875"/>
            <a:ext cx="33337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61" name="Freeform 1059"/>
          <p:cNvSpPr>
            <a:spLocks/>
          </p:cNvSpPr>
          <p:nvPr/>
        </p:nvSpPr>
        <p:spPr bwMode="auto">
          <a:xfrm>
            <a:off x="7312025" y="4405313"/>
            <a:ext cx="38100" cy="36512"/>
          </a:xfrm>
          <a:custGeom>
            <a:avLst/>
            <a:gdLst/>
            <a:ahLst/>
            <a:cxnLst>
              <a:cxn ang="0">
                <a:pos x="143" y="135"/>
              </a:cxn>
              <a:cxn ang="0">
                <a:pos x="122" y="61"/>
              </a:cxn>
              <a:cxn ang="0">
                <a:pos x="71" y="5"/>
              </a:cxn>
              <a:cxn ang="0">
                <a:pos x="21" y="0"/>
              </a:cxn>
              <a:cxn ang="0">
                <a:pos x="0" y="48"/>
              </a:cxn>
            </a:cxnLst>
            <a:rect l="0" t="0" r="r" b="b"/>
            <a:pathLst>
              <a:path w="143" h="135">
                <a:moveTo>
                  <a:pt x="143" y="135"/>
                </a:moveTo>
                <a:lnTo>
                  <a:pt x="122" y="61"/>
                </a:lnTo>
                <a:lnTo>
                  <a:pt x="71" y="5"/>
                </a:lnTo>
                <a:lnTo>
                  <a:pt x="21" y="0"/>
                </a:lnTo>
                <a:lnTo>
                  <a:pt x="0" y="4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62" name="Line 1060"/>
          <p:cNvSpPr>
            <a:spLocks noChangeShapeType="1"/>
          </p:cNvSpPr>
          <p:nvPr/>
        </p:nvSpPr>
        <p:spPr bwMode="auto">
          <a:xfrm flipH="1">
            <a:off x="7297738" y="4427538"/>
            <a:ext cx="65087" cy="381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63" name="Line 1061"/>
          <p:cNvSpPr>
            <a:spLocks noChangeShapeType="1"/>
          </p:cNvSpPr>
          <p:nvPr/>
        </p:nvSpPr>
        <p:spPr bwMode="auto">
          <a:xfrm>
            <a:off x="7281863" y="4418013"/>
            <a:ext cx="96837" cy="57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64" name="Line 1062"/>
          <p:cNvSpPr>
            <a:spLocks noChangeShapeType="1"/>
          </p:cNvSpPr>
          <p:nvPr/>
        </p:nvSpPr>
        <p:spPr bwMode="auto">
          <a:xfrm flipV="1">
            <a:off x="7794625" y="4581525"/>
            <a:ext cx="17463" cy="9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65" name="Line 1063"/>
          <p:cNvSpPr>
            <a:spLocks noChangeShapeType="1"/>
          </p:cNvSpPr>
          <p:nvPr/>
        </p:nvSpPr>
        <p:spPr bwMode="auto">
          <a:xfrm flipV="1">
            <a:off x="7783513" y="4560888"/>
            <a:ext cx="15875" cy="9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66" name="Line 1064"/>
          <p:cNvSpPr>
            <a:spLocks noChangeShapeType="1"/>
          </p:cNvSpPr>
          <p:nvPr/>
        </p:nvSpPr>
        <p:spPr bwMode="auto">
          <a:xfrm flipV="1">
            <a:off x="7772400" y="4567238"/>
            <a:ext cx="15875" cy="111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67" name="Line 1065"/>
          <p:cNvSpPr>
            <a:spLocks noChangeShapeType="1"/>
          </p:cNvSpPr>
          <p:nvPr/>
        </p:nvSpPr>
        <p:spPr bwMode="auto">
          <a:xfrm flipV="1">
            <a:off x="7826375" y="4821238"/>
            <a:ext cx="55563" cy="57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68" name="Line 1066"/>
          <p:cNvSpPr>
            <a:spLocks noChangeShapeType="1"/>
          </p:cNvSpPr>
          <p:nvPr/>
        </p:nvSpPr>
        <p:spPr bwMode="auto">
          <a:xfrm>
            <a:off x="7848600" y="4841875"/>
            <a:ext cx="9525" cy="238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69" name="Freeform 1067"/>
          <p:cNvSpPr>
            <a:spLocks/>
          </p:cNvSpPr>
          <p:nvPr/>
        </p:nvSpPr>
        <p:spPr bwMode="auto">
          <a:xfrm>
            <a:off x="7812088" y="4822825"/>
            <a:ext cx="44450" cy="39688"/>
          </a:xfrm>
          <a:custGeom>
            <a:avLst/>
            <a:gdLst/>
            <a:ahLst/>
            <a:cxnLst>
              <a:cxn ang="0">
                <a:pos x="31" y="150"/>
              </a:cxn>
              <a:cxn ang="0">
                <a:pos x="0" y="99"/>
              </a:cxn>
              <a:cxn ang="0">
                <a:pos x="27" y="37"/>
              </a:cxn>
              <a:cxn ang="0">
                <a:pos x="95" y="0"/>
              </a:cxn>
              <a:cxn ang="0">
                <a:pos x="167" y="10"/>
              </a:cxn>
            </a:cxnLst>
            <a:rect l="0" t="0" r="r" b="b"/>
            <a:pathLst>
              <a:path w="167" h="150">
                <a:moveTo>
                  <a:pt x="31" y="150"/>
                </a:moveTo>
                <a:lnTo>
                  <a:pt x="0" y="99"/>
                </a:lnTo>
                <a:lnTo>
                  <a:pt x="27" y="37"/>
                </a:lnTo>
                <a:lnTo>
                  <a:pt x="95" y="0"/>
                </a:lnTo>
                <a:lnTo>
                  <a:pt x="167" y="1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70" name="Freeform 1068"/>
          <p:cNvSpPr>
            <a:spLocks/>
          </p:cNvSpPr>
          <p:nvPr/>
        </p:nvSpPr>
        <p:spPr bwMode="auto">
          <a:xfrm>
            <a:off x="7847013" y="4840288"/>
            <a:ext cx="44450" cy="41275"/>
          </a:xfrm>
          <a:custGeom>
            <a:avLst/>
            <a:gdLst/>
            <a:ahLst/>
            <a:cxnLst>
              <a:cxn ang="0">
                <a:pos x="136" y="0"/>
              </a:cxn>
              <a:cxn ang="0">
                <a:pos x="167" y="51"/>
              </a:cxn>
              <a:cxn ang="0">
                <a:pos x="140" y="114"/>
              </a:cxn>
              <a:cxn ang="0">
                <a:pos x="70" y="151"/>
              </a:cxn>
              <a:cxn ang="0">
                <a:pos x="0" y="141"/>
              </a:cxn>
            </a:cxnLst>
            <a:rect l="0" t="0" r="r" b="b"/>
            <a:pathLst>
              <a:path w="167" h="151">
                <a:moveTo>
                  <a:pt x="136" y="0"/>
                </a:moveTo>
                <a:lnTo>
                  <a:pt x="167" y="51"/>
                </a:lnTo>
                <a:lnTo>
                  <a:pt x="140" y="114"/>
                </a:lnTo>
                <a:lnTo>
                  <a:pt x="70" y="151"/>
                </a:lnTo>
                <a:lnTo>
                  <a:pt x="0" y="141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71" name="Line 1069"/>
          <p:cNvSpPr>
            <a:spLocks noChangeShapeType="1"/>
          </p:cNvSpPr>
          <p:nvPr/>
        </p:nvSpPr>
        <p:spPr bwMode="auto">
          <a:xfrm flipH="1" flipV="1">
            <a:off x="7820025" y="4862513"/>
            <a:ext cx="26988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72" name="Line 1070"/>
          <p:cNvSpPr>
            <a:spLocks noChangeShapeType="1"/>
          </p:cNvSpPr>
          <p:nvPr/>
        </p:nvSpPr>
        <p:spPr bwMode="auto">
          <a:xfrm flipH="1" flipV="1">
            <a:off x="7807325" y="4824413"/>
            <a:ext cx="85725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73" name="Line 1071"/>
          <p:cNvSpPr>
            <a:spLocks noChangeShapeType="1"/>
          </p:cNvSpPr>
          <p:nvPr/>
        </p:nvSpPr>
        <p:spPr bwMode="auto">
          <a:xfrm>
            <a:off x="7856538" y="4824413"/>
            <a:ext cx="26987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74" name="Line 1072"/>
          <p:cNvSpPr>
            <a:spLocks noChangeShapeType="1"/>
          </p:cNvSpPr>
          <p:nvPr/>
        </p:nvSpPr>
        <p:spPr bwMode="auto">
          <a:xfrm flipV="1">
            <a:off x="7721600" y="4649788"/>
            <a:ext cx="1588" cy="650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75" name="Line 1073"/>
          <p:cNvSpPr>
            <a:spLocks noChangeShapeType="1"/>
          </p:cNvSpPr>
          <p:nvPr/>
        </p:nvSpPr>
        <p:spPr bwMode="auto">
          <a:xfrm flipH="1" flipV="1">
            <a:off x="7680325" y="4656138"/>
            <a:ext cx="82550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76" name="Line 1074"/>
          <p:cNvSpPr>
            <a:spLocks noChangeShapeType="1"/>
          </p:cNvSpPr>
          <p:nvPr/>
        </p:nvSpPr>
        <p:spPr bwMode="auto">
          <a:xfrm flipH="1">
            <a:off x="7680325" y="4656138"/>
            <a:ext cx="82550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77" name="Freeform 1075"/>
          <p:cNvSpPr>
            <a:spLocks/>
          </p:cNvSpPr>
          <p:nvPr/>
        </p:nvSpPr>
        <p:spPr bwMode="auto">
          <a:xfrm>
            <a:off x="7691438" y="4662488"/>
            <a:ext cx="61912" cy="38100"/>
          </a:xfrm>
          <a:custGeom>
            <a:avLst/>
            <a:gdLst/>
            <a:ahLst/>
            <a:cxnLst>
              <a:cxn ang="0">
                <a:pos x="34" y="119"/>
              </a:cxn>
              <a:cxn ang="0">
                <a:pos x="0" y="70"/>
              </a:cxn>
              <a:cxn ang="0">
                <a:pos x="34" y="20"/>
              </a:cxn>
              <a:cxn ang="0">
                <a:pos x="116" y="0"/>
              </a:cxn>
              <a:cxn ang="0">
                <a:pos x="199" y="20"/>
              </a:cxn>
              <a:cxn ang="0">
                <a:pos x="233" y="70"/>
              </a:cxn>
              <a:cxn ang="0">
                <a:pos x="199" y="119"/>
              </a:cxn>
              <a:cxn ang="0">
                <a:pos x="116" y="139"/>
              </a:cxn>
              <a:cxn ang="0">
                <a:pos x="34" y="119"/>
              </a:cxn>
            </a:cxnLst>
            <a:rect l="0" t="0" r="r" b="b"/>
            <a:pathLst>
              <a:path w="233" h="139">
                <a:moveTo>
                  <a:pt x="34" y="119"/>
                </a:moveTo>
                <a:lnTo>
                  <a:pt x="0" y="70"/>
                </a:lnTo>
                <a:lnTo>
                  <a:pt x="34" y="20"/>
                </a:lnTo>
                <a:lnTo>
                  <a:pt x="116" y="0"/>
                </a:lnTo>
                <a:lnTo>
                  <a:pt x="199" y="20"/>
                </a:lnTo>
                <a:lnTo>
                  <a:pt x="233" y="70"/>
                </a:lnTo>
                <a:lnTo>
                  <a:pt x="199" y="119"/>
                </a:lnTo>
                <a:lnTo>
                  <a:pt x="116" y="139"/>
                </a:lnTo>
                <a:lnTo>
                  <a:pt x="34" y="119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78" name="Line 1076"/>
          <p:cNvSpPr>
            <a:spLocks noChangeShapeType="1"/>
          </p:cNvSpPr>
          <p:nvPr/>
        </p:nvSpPr>
        <p:spPr bwMode="auto">
          <a:xfrm flipH="1">
            <a:off x="7564438" y="4476750"/>
            <a:ext cx="30162" cy="666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79" name="Line 1077"/>
          <p:cNvSpPr>
            <a:spLocks noChangeShapeType="1"/>
          </p:cNvSpPr>
          <p:nvPr/>
        </p:nvSpPr>
        <p:spPr bwMode="auto">
          <a:xfrm>
            <a:off x="7556500" y="4497388"/>
            <a:ext cx="50800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80" name="Freeform 1078"/>
          <p:cNvSpPr>
            <a:spLocks/>
          </p:cNvSpPr>
          <p:nvPr/>
        </p:nvSpPr>
        <p:spPr bwMode="auto">
          <a:xfrm>
            <a:off x="7580313" y="4508500"/>
            <a:ext cx="39687" cy="15875"/>
          </a:xfrm>
          <a:custGeom>
            <a:avLst/>
            <a:gdLst/>
            <a:ahLst/>
            <a:cxnLst>
              <a:cxn ang="0">
                <a:pos x="113" y="37"/>
              </a:cxn>
              <a:cxn ang="0">
                <a:pos x="147" y="62"/>
              </a:cxn>
              <a:cxn ang="0">
                <a:pos x="128" y="61"/>
              </a:cxn>
              <a:cxn ang="0">
                <a:pos x="67" y="36"/>
              </a:cxn>
              <a:cxn ang="0">
                <a:pos x="0" y="0"/>
              </a:cxn>
            </a:cxnLst>
            <a:rect l="0" t="0" r="r" b="b"/>
            <a:pathLst>
              <a:path w="147" h="62">
                <a:moveTo>
                  <a:pt x="113" y="37"/>
                </a:moveTo>
                <a:lnTo>
                  <a:pt x="147" y="62"/>
                </a:lnTo>
                <a:lnTo>
                  <a:pt x="128" y="61"/>
                </a:lnTo>
                <a:lnTo>
                  <a:pt x="67" y="36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81" name="Freeform 1079"/>
          <p:cNvSpPr>
            <a:spLocks/>
          </p:cNvSpPr>
          <p:nvPr/>
        </p:nvSpPr>
        <p:spPr bwMode="auto">
          <a:xfrm>
            <a:off x="7543800" y="4486275"/>
            <a:ext cx="39688" cy="15875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0" y="0"/>
              </a:cxn>
              <a:cxn ang="0">
                <a:pos x="19" y="0"/>
              </a:cxn>
              <a:cxn ang="0">
                <a:pos x="80" y="25"/>
              </a:cxn>
              <a:cxn ang="0">
                <a:pos x="148" y="62"/>
              </a:cxn>
            </a:cxnLst>
            <a:rect l="0" t="0" r="r" b="b"/>
            <a:pathLst>
              <a:path w="148" h="62">
                <a:moveTo>
                  <a:pt x="34" y="24"/>
                </a:moveTo>
                <a:lnTo>
                  <a:pt x="0" y="0"/>
                </a:lnTo>
                <a:lnTo>
                  <a:pt x="19" y="0"/>
                </a:lnTo>
                <a:lnTo>
                  <a:pt x="80" y="25"/>
                </a:lnTo>
                <a:lnTo>
                  <a:pt x="148" y="6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82" name="Line 1080"/>
          <p:cNvSpPr>
            <a:spLocks noChangeShapeType="1"/>
          </p:cNvSpPr>
          <p:nvPr/>
        </p:nvSpPr>
        <p:spPr bwMode="auto">
          <a:xfrm flipH="1" flipV="1">
            <a:off x="7539038" y="4479925"/>
            <a:ext cx="85725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83" name="Line 1081"/>
          <p:cNvSpPr>
            <a:spLocks noChangeShapeType="1"/>
          </p:cNvSpPr>
          <p:nvPr/>
        </p:nvSpPr>
        <p:spPr bwMode="auto">
          <a:xfrm>
            <a:off x="7583488" y="4502150"/>
            <a:ext cx="26987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84" name="Line 1082"/>
          <p:cNvSpPr>
            <a:spLocks noChangeShapeType="1"/>
          </p:cNvSpPr>
          <p:nvPr/>
        </p:nvSpPr>
        <p:spPr bwMode="auto">
          <a:xfrm flipH="1" flipV="1">
            <a:off x="7553325" y="4492625"/>
            <a:ext cx="26988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85" name="Line 1083"/>
          <p:cNvSpPr>
            <a:spLocks noChangeShapeType="1"/>
          </p:cNvSpPr>
          <p:nvPr/>
        </p:nvSpPr>
        <p:spPr bwMode="auto">
          <a:xfrm>
            <a:off x="7016750" y="4230688"/>
            <a:ext cx="1588" cy="619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86" name="Line 1084"/>
          <p:cNvSpPr>
            <a:spLocks noChangeShapeType="1"/>
          </p:cNvSpPr>
          <p:nvPr/>
        </p:nvSpPr>
        <p:spPr bwMode="auto">
          <a:xfrm flipV="1">
            <a:off x="6986588" y="4240213"/>
            <a:ext cx="60325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87" name="Line 1085"/>
          <p:cNvSpPr>
            <a:spLocks noChangeShapeType="1"/>
          </p:cNvSpPr>
          <p:nvPr/>
        </p:nvSpPr>
        <p:spPr bwMode="auto">
          <a:xfrm>
            <a:off x="6964363" y="4227513"/>
            <a:ext cx="103187" cy="619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88" name="Freeform 1086"/>
          <p:cNvSpPr>
            <a:spLocks/>
          </p:cNvSpPr>
          <p:nvPr/>
        </p:nvSpPr>
        <p:spPr bwMode="auto">
          <a:xfrm>
            <a:off x="6989763" y="4241800"/>
            <a:ext cx="53975" cy="31750"/>
          </a:xfrm>
          <a:custGeom>
            <a:avLst/>
            <a:gdLst/>
            <a:ahLst/>
            <a:cxnLst>
              <a:cxn ang="0">
                <a:pos x="173" y="17"/>
              </a:cxn>
              <a:cxn ang="0">
                <a:pos x="102" y="0"/>
              </a:cxn>
              <a:cxn ang="0">
                <a:pos x="30" y="17"/>
              </a:cxn>
              <a:cxn ang="0">
                <a:pos x="0" y="61"/>
              </a:cxn>
              <a:cxn ang="0">
                <a:pos x="30" y="104"/>
              </a:cxn>
              <a:cxn ang="0">
                <a:pos x="102" y="122"/>
              </a:cxn>
              <a:cxn ang="0">
                <a:pos x="173" y="104"/>
              </a:cxn>
              <a:cxn ang="0">
                <a:pos x="203" y="61"/>
              </a:cxn>
              <a:cxn ang="0">
                <a:pos x="173" y="17"/>
              </a:cxn>
            </a:cxnLst>
            <a:rect l="0" t="0" r="r" b="b"/>
            <a:pathLst>
              <a:path w="203" h="122">
                <a:moveTo>
                  <a:pt x="173" y="17"/>
                </a:moveTo>
                <a:lnTo>
                  <a:pt x="102" y="0"/>
                </a:lnTo>
                <a:lnTo>
                  <a:pt x="30" y="17"/>
                </a:lnTo>
                <a:lnTo>
                  <a:pt x="0" y="61"/>
                </a:lnTo>
                <a:lnTo>
                  <a:pt x="30" y="104"/>
                </a:lnTo>
                <a:lnTo>
                  <a:pt x="102" y="122"/>
                </a:lnTo>
                <a:lnTo>
                  <a:pt x="173" y="104"/>
                </a:lnTo>
                <a:lnTo>
                  <a:pt x="203" y="61"/>
                </a:lnTo>
                <a:lnTo>
                  <a:pt x="173" y="17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89" name="Line 1087"/>
          <p:cNvSpPr>
            <a:spLocks noChangeShapeType="1"/>
          </p:cNvSpPr>
          <p:nvPr/>
        </p:nvSpPr>
        <p:spPr bwMode="auto">
          <a:xfrm>
            <a:off x="8221663" y="4876800"/>
            <a:ext cx="17462" cy="15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90" name="Line 1088"/>
          <p:cNvSpPr>
            <a:spLocks noChangeShapeType="1"/>
          </p:cNvSpPr>
          <p:nvPr/>
        </p:nvSpPr>
        <p:spPr bwMode="auto">
          <a:xfrm flipV="1">
            <a:off x="8097838" y="4968875"/>
            <a:ext cx="14287" cy="301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91" name="Line 1089"/>
          <p:cNvSpPr>
            <a:spLocks noChangeShapeType="1"/>
          </p:cNvSpPr>
          <p:nvPr/>
        </p:nvSpPr>
        <p:spPr bwMode="auto">
          <a:xfrm flipH="1">
            <a:off x="7975600" y="5057775"/>
            <a:ext cx="80963" cy="682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92" name="Line 1090"/>
          <p:cNvSpPr>
            <a:spLocks noChangeShapeType="1"/>
          </p:cNvSpPr>
          <p:nvPr/>
        </p:nvSpPr>
        <p:spPr bwMode="auto">
          <a:xfrm flipV="1">
            <a:off x="7959725" y="5106988"/>
            <a:ext cx="38100" cy="444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93" name="Line 1091"/>
          <p:cNvSpPr>
            <a:spLocks noChangeShapeType="1"/>
          </p:cNvSpPr>
          <p:nvPr/>
        </p:nvSpPr>
        <p:spPr bwMode="auto">
          <a:xfrm flipH="1">
            <a:off x="8056563" y="5029200"/>
            <a:ext cx="3175" cy="285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94" name="Line 1092"/>
          <p:cNvSpPr>
            <a:spLocks noChangeShapeType="1"/>
          </p:cNvSpPr>
          <p:nvPr/>
        </p:nvSpPr>
        <p:spPr bwMode="auto">
          <a:xfrm flipH="1">
            <a:off x="8059738" y="4999038"/>
            <a:ext cx="38100" cy="301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95" name="Line 1093"/>
          <p:cNvSpPr>
            <a:spLocks noChangeShapeType="1"/>
          </p:cNvSpPr>
          <p:nvPr/>
        </p:nvSpPr>
        <p:spPr bwMode="auto">
          <a:xfrm flipV="1">
            <a:off x="8112125" y="4876800"/>
            <a:ext cx="109538" cy="920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96" name="Line 1094"/>
          <p:cNvSpPr>
            <a:spLocks noChangeShapeType="1"/>
          </p:cNvSpPr>
          <p:nvPr/>
        </p:nvSpPr>
        <p:spPr bwMode="auto">
          <a:xfrm flipH="1" flipV="1">
            <a:off x="8486775" y="4778375"/>
            <a:ext cx="7938" cy="428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97" name="Freeform 1095"/>
          <p:cNvSpPr>
            <a:spLocks/>
          </p:cNvSpPr>
          <p:nvPr/>
        </p:nvSpPr>
        <p:spPr bwMode="auto">
          <a:xfrm>
            <a:off x="8383588" y="4797425"/>
            <a:ext cx="71437" cy="84138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54" y="113"/>
              </a:cxn>
              <a:cxn ang="0">
                <a:pos x="154" y="14"/>
              </a:cxn>
              <a:cxn ang="0">
                <a:pos x="243" y="0"/>
              </a:cxn>
              <a:cxn ang="0">
                <a:pos x="267" y="80"/>
              </a:cxn>
              <a:cxn ang="0">
                <a:pos x="213" y="207"/>
              </a:cxn>
              <a:cxn ang="0">
                <a:pos x="112" y="307"/>
              </a:cxn>
              <a:cxn ang="0">
                <a:pos x="25" y="320"/>
              </a:cxn>
              <a:cxn ang="0">
                <a:pos x="0" y="240"/>
              </a:cxn>
            </a:cxnLst>
            <a:rect l="0" t="0" r="r" b="b"/>
            <a:pathLst>
              <a:path w="267" h="320">
                <a:moveTo>
                  <a:pt x="0" y="240"/>
                </a:moveTo>
                <a:lnTo>
                  <a:pt x="54" y="113"/>
                </a:lnTo>
                <a:lnTo>
                  <a:pt x="154" y="14"/>
                </a:lnTo>
                <a:lnTo>
                  <a:pt x="243" y="0"/>
                </a:lnTo>
                <a:lnTo>
                  <a:pt x="267" y="80"/>
                </a:lnTo>
                <a:lnTo>
                  <a:pt x="213" y="207"/>
                </a:lnTo>
                <a:lnTo>
                  <a:pt x="112" y="307"/>
                </a:lnTo>
                <a:lnTo>
                  <a:pt x="25" y="320"/>
                </a:lnTo>
                <a:lnTo>
                  <a:pt x="0" y="240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98" name="Freeform 1096"/>
          <p:cNvSpPr>
            <a:spLocks/>
          </p:cNvSpPr>
          <p:nvPr/>
        </p:nvSpPr>
        <p:spPr bwMode="auto">
          <a:xfrm>
            <a:off x="8356600" y="4765675"/>
            <a:ext cx="125413" cy="149225"/>
          </a:xfrm>
          <a:custGeom>
            <a:avLst/>
            <a:gdLst/>
            <a:ahLst/>
            <a:cxnLst>
              <a:cxn ang="0">
                <a:pos x="0" y="424"/>
              </a:cxn>
              <a:cxn ang="0">
                <a:pos x="95" y="200"/>
              </a:cxn>
              <a:cxn ang="0">
                <a:pos x="272" y="24"/>
              </a:cxn>
              <a:cxn ang="0">
                <a:pos x="429" y="0"/>
              </a:cxn>
              <a:cxn ang="0">
                <a:pos x="472" y="141"/>
              </a:cxn>
              <a:cxn ang="0">
                <a:pos x="377" y="364"/>
              </a:cxn>
              <a:cxn ang="0">
                <a:pos x="198" y="541"/>
              </a:cxn>
              <a:cxn ang="0">
                <a:pos x="42" y="565"/>
              </a:cxn>
              <a:cxn ang="0">
                <a:pos x="0" y="424"/>
              </a:cxn>
            </a:cxnLst>
            <a:rect l="0" t="0" r="r" b="b"/>
            <a:pathLst>
              <a:path w="472" h="565">
                <a:moveTo>
                  <a:pt x="0" y="424"/>
                </a:moveTo>
                <a:lnTo>
                  <a:pt x="95" y="200"/>
                </a:lnTo>
                <a:lnTo>
                  <a:pt x="272" y="24"/>
                </a:lnTo>
                <a:lnTo>
                  <a:pt x="429" y="0"/>
                </a:lnTo>
                <a:lnTo>
                  <a:pt x="472" y="141"/>
                </a:lnTo>
                <a:lnTo>
                  <a:pt x="377" y="364"/>
                </a:lnTo>
                <a:lnTo>
                  <a:pt x="198" y="541"/>
                </a:lnTo>
                <a:lnTo>
                  <a:pt x="42" y="565"/>
                </a:lnTo>
                <a:lnTo>
                  <a:pt x="0" y="424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99" name="Line 1097"/>
          <p:cNvSpPr>
            <a:spLocks noChangeShapeType="1"/>
          </p:cNvSpPr>
          <p:nvPr/>
        </p:nvSpPr>
        <p:spPr bwMode="auto">
          <a:xfrm flipH="1">
            <a:off x="8334375" y="4787900"/>
            <a:ext cx="169863" cy="1031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00" name="Line 1098"/>
          <p:cNvSpPr>
            <a:spLocks noChangeShapeType="1"/>
          </p:cNvSpPr>
          <p:nvPr/>
        </p:nvSpPr>
        <p:spPr bwMode="auto">
          <a:xfrm flipH="1" flipV="1">
            <a:off x="8358188" y="4791075"/>
            <a:ext cx="122237" cy="968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01" name="Freeform 1099"/>
          <p:cNvSpPr>
            <a:spLocks/>
          </p:cNvSpPr>
          <p:nvPr/>
        </p:nvSpPr>
        <p:spPr bwMode="auto">
          <a:xfrm>
            <a:off x="8412163" y="4756150"/>
            <a:ext cx="74612" cy="22225"/>
          </a:xfrm>
          <a:custGeom>
            <a:avLst/>
            <a:gdLst/>
            <a:ahLst/>
            <a:cxnLst>
              <a:cxn ang="0">
                <a:pos x="0" y="86"/>
              </a:cxn>
              <a:cxn ang="0">
                <a:pos x="160" y="0"/>
              </a:cxn>
              <a:cxn ang="0">
                <a:pos x="242" y="15"/>
              </a:cxn>
              <a:cxn ang="0">
                <a:pos x="282" y="87"/>
              </a:cxn>
            </a:cxnLst>
            <a:rect l="0" t="0" r="r" b="b"/>
            <a:pathLst>
              <a:path w="282" h="87">
                <a:moveTo>
                  <a:pt x="0" y="86"/>
                </a:moveTo>
                <a:lnTo>
                  <a:pt x="160" y="0"/>
                </a:lnTo>
                <a:lnTo>
                  <a:pt x="242" y="15"/>
                </a:lnTo>
                <a:lnTo>
                  <a:pt x="282" y="87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02" name="Line 1100"/>
          <p:cNvSpPr>
            <a:spLocks noChangeShapeType="1"/>
          </p:cNvSpPr>
          <p:nvPr/>
        </p:nvSpPr>
        <p:spPr bwMode="auto">
          <a:xfrm flipH="1">
            <a:off x="8347075" y="4778375"/>
            <a:ext cx="65088" cy="555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03" name="Line 1101"/>
          <p:cNvSpPr>
            <a:spLocks noChangeShapeType="1"/>
          </p:cNvSpPr>
          <p:nvPr/>
        </p:nvSpPr>
        <p:spPr bwMode="auto">
          <a:xfrm flipV="1">
            <a:off x="8278813" y="4833938"/>
            <a:ext cx="68262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04" name="Line 1102"/>
          <p:cNvSpPr>
            <a:spLocks noChangeShapeType="1"/>
          </p:cNvSpPr>
          <p:nvPr/>
        </p:nvSpPr>
        <p:spPr bwMode="auto">
          <a:xfrm flipH="1">
            <a:off x="8239125" y="4843463"/>
            <a:ext cx="39688" cy="349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05" name="Line 1103"/>
          <p:cNvSpPr>
            <a:spLocks noChangeShapeType="1"/>
          </p:cNvSpPr>
          <p:nvPr/>
        </p:nvSpPr>
        <p:spPr bwMode="auto">
          <a:xfrm>
            <a:off x="5759450" y="2455863"/>
            <a:ext cx="1588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06" name="Line 1104"/>
          <p:cNvSpPr>
            <a:spLocks noChangeShapeType="1"/>
          </p:cNvSpPr>
          <p:nvPr/>
        </p:nvSpPr>
        <p:spPr bwMode="auto">
          <a:xfrm flipH="1" flipV="1">
            <a:off x="5891213" y="4044950"/>
            <a:ext cx="144462" cy="123825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07" name="Line 1105"/>
          <p:cNvSpPr>
            <a:spLocks noChangeShapeType="1"/>
          </p:cNvSpPr>
          <p:nvPr/>
        </p:nvSpPr>
        <p:spPr bwMode="auto">
          <a:xfrm>
            <a:off x="5781675" y="2468563"/>
            <a:ext cx="1588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08" name="Freeform 1106"/>
          <p:cNvSpPr>
            <a:spLocks/>
          </p:cNvSpPr>
          <p:nvPr/>
        </p:nvSpPr>
        <p:spPr bwMode="auto">
          <a:xfrm>
            <a:off x="5759450" y="2468563"/>
            <a:ext cx="17463" cy="11112"/>
          </a:xfrm>
          <a:custGeom>
            <a:avLst/>
            <a:gdLst/>
            <a:ahLst/>
            <a:cxnLst>
              <a:cxn ang="0">
                <a:pos x="62" y="37"/>
              </a:cxn>
              <a:cxn ang="0">
                <a:pos x="19" y="41"/>
              </a:cxn>
              <a:cxn ang="0">
                <a:pos x="0" y="0"/>
              </a:cxn>
            </a:cxnLst>
            <a:rect l="0" t="0" r="r" b="b"/>
            <a:pathLst>
              <a:path w="62" h="41">
                <a:moveTo>
                  <a:pt x="62" y="37"/>
                </a:moveTo>
                <a:lnTo>
                  <a:pt x="19" y="41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09" name="Freeform 1107"/>
          <p:cNvSpPr>
            <a:spLocks/>
          </p:cNvSpPr>
          <p:nvPr/>
        </p:nvSpPr>
        <p:spPr bwMode="auto">
          <a:xfrm>
            <a:off x="5781675" y="2481263"/>
            <a:ext cx="15875" cy="11112"/>
          </a:xfrm>
          <a:custGeom>
            <a:avLst/>
            <a:gdLst/>
            <a:ahLst/>
            <a:cxnLst>
              <a:cxn ang="0">
                <a:pos x="62" y="38"/>
              </a:cxn>
              <a:cxn ang="0">
                <a:pos x="18" y="42"/>
              </a:cxn>
              <a:cxn ang="0">
                <a:pos x="0" y="0"/>
              </a:cxn>
            </a:cxnLst>
            <a:rect l="0" t="0" r="r" b="b"/>
            <a:pathLst>
              <a:path w="62" h="42">
                <a:moveTo>
                  <a:pt x="62" y="38"/>
                </a:moveTo>
                <a:lnTo>
                  <a:pt x="18" y="42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10" name="Line 1108"/>
          <p:cNvSpPr>
            <a:spLocks noChangeShapeType="1"/>
          </p:cNvSpPr>
          <p:nvPr/>
        </p:nvSpPr>
        <p:spPr bwMode="auto">
          <a:xfrm>
            <a:off x="5753100" y="2459038"/>
            <a:ext cx="1588" cy="396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11" name="Line 1109"/>
          <p:cNvSpPr>
            <a:spLocks noChangeShapeType="1"/>
          </p:cNvSpPr>
          <p:nvPr/>
        </p:nvSpPr>
        <p:spPr bwMode="auto">
          <a:xfrm>
            <a:off x="5775325" y="2471738"/>
            <a:ext cx="1588" cy="412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12" name="Freeform 1110"/>
          <p:cNvSpPr>
            <a:spLocks/>
          </p:cNvSpPr>
          <p:nvPr/>
        </p:nvSpPr>
        <p:spPr bwMode="auto">
          <a:xfrm>
            <a:off x="5830888" y="2517775"/>
            <a:ext cx="71437" cy="19050"/>
          </a:xfrm>
          <a:custGeom>
            <a:avLst/>
            <a:gdLst/>
            <a:ahLst/>
            <a:cxnLst>
              <a:cxn ang="0">
                <a:pos x="0" y="43"/>
              </a:cxn>
              <a:cxn ang="0">
                <a:pos x="154" y="0"/>
              </a:cxn>
              <a:cxn ang="0">
                <a:pos x="266" y="68"/>
              </a:cxn>
            </a:cxnLst>
            <a:rect l="0" t="0" r="r" b="b"/>
            <a:pathLst>
              <a:path w="266" h="68">
                <a:moveTo>
                  <a:pt x="0" y="43"/>
                </a:moveTo>
                <a:lnTo>
                  <a:pt x="154" y="0"/>
                </a:lnTo>
                <a:lnTo>
                  <a:pt x="266" y="68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13" name="Freeform 1111"/>
          <p:cNvSpPr>
            <a:spLocks/>
          </p:cNvSpPr>
          <p:nvPr/>
        </p:nvSpPr>
        <p:spPr bwMode="auto">
          <a:xfrm>
            <a:off x="5711825" y="2446338"/>
            <a:ext cx="69850" cy="1746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154" y="0"/>
              </a:cxn>
              <a:cxn ang="0">
                <a:pos x="266" y="68"/>
              </a:cxn>
            </a:cxnLst>
            <a:rect l="0" t="0" r="r" b="b"/>
            <a:pathLst>
              <a:path w="266" h="68">
                <a:moveTo>
                  <a:pt x="0" y="42"/>
                </a:moveTo>
                <a:lnTo>
                  <a:pt x="154" y="0"/>
                </a:lnTo>
                <a:lnTo>
                  <a:pt x="266" y="68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14" name="Freeform 1112"/>
          <p:cNvSpPr>
            <a:spLocks/>
          </p:cNvSpPr>
          <p:nvPr/>
        </p:nvSpPr>
        <p:spPr bwMode="auto">
          <a:xfrm>
            <a:off x="5775325" y="2486025"/>
            <a:ext cx="22225" cy="14288"/>
          </a:xfrm>
          <a:custGeom>
            <a:avLst/>
            <a:gdLst/>
            <a:ahLst/>
            <a:cxnLst>
              <a:cxn ang="0">
                <a:pos x="87" y="51"/>
              </a:cxn>
              <a:cxn ang="0">
                <a:pos x="26" y="57"/>
              </a:cxn>
              <a:cxn ang="0">
                <a:pos x="0" y="0"/>
              </a:cxn>
            </a:cxnLst>
            <a:rect l="0" t="0" r="r" b="b"/>
            <a:pathLst>
              <a:path w="87" h="57">
                <a:moveTo>
                  <a:pt x="87" y="51"/>
                </a:moveTo>
                <a:lnTo>
                  <a:pt x="26" y="5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15" name="Freeform 1113"/>
          <p:cNvSpPr>
            <a:spLocks/>
          </p:cNvSpPr>
          <p:nvPr/>
        </p:nvSpPr>
        <p:spPr bwMode="auto">
          <a:xfrm>
            <a:off x="5753100" y="2471738"/>
            <a:ext cx="23813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" y="57"/>
              </a:cxn>
              <a:cxn ang="0">
                <a:pos x="86" y="52"/>
              </a:cxn>
            </a:cxnLst>
            <a:rect l="0" t="0" r="r" b="b"/>
            <a:pathLst>
              <a:path w="86" h="57">
                <a:moveTo>
                  <a:pt x="0" y="0"/>
                </a:moveTo>
                <a:lnTo>
                  <a:pt x="26" y="57"/>
                </a:lnTo>
                <a:lnTo>
                  <a:pt x="86" y="52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16" name="Freeform 1114"/>
          <p:cNvSpPr>
            <a:spLocks/>
          </p:cNvSpPr>
          <p:nvPr/>
        </p:nvSpPr>
        <p:spPr bwMode="auto">
          <a:xfrm>
            <a:off x="6892925" y="3630613"/>
            <a:ext cx="31750" cy="14287"/>
          </a:xfrm>
          <a:custGeom>
            <a:avLst/>
            <a:gdLst/>
            <a:ahLst/>
            <a:cxnLst>
              <a:cxn ang="0">
                <a:pos x="103" y="53"/>
              </a:cxn>
              <a:cxn ang="0">
                <a:pos x="63" y="45"/>
              </a:cxn>
              <a:cxn ang="0">
                <a:pos x="20" y="27"/>
              </a:cxn>
              <a:cxn ang="0">
                <a:pos x="0" y="7"/>
              </a:cxn>
              <a:cxn ang="0">
                <a:pos x="16" y="0"/>
              </a:cxn>
              <a:cxn ang="0">
                <a:pos x="56" y="6"/>
              </a:cxn>
              <a:cxn ang="0">
                <a:pos x="99" y="25"/>
              </a:cxn>
              <a:cxn ang="0">
                <a:pos x="118" y="44"/>
              </a:cxn>
              <a:cxn ang="0">
                <a:pos x="103" y="53"/>
              </a:cxn>
            </a:cxnLst>
            <a:rect l="0" t="0" r="r" b="b"/>
            <a:pathLst>
              <a:path w="118" h="53">
                <a:moveTo>
                  <a:pt x="103" y="53"/>
                </a:moveTo>
                <a:lnTo>
                  <a:pt x="63" y="45"/>
                </a:lnTo>
                <a:lnTo>
                  <a:pt x="20" y="27"/>
                </a:lnTo>
                <a:lnTo>
                  <a:pt x="0" y="7"/>
                </a:lnTo>
                <a:lnTo>
                  <a:pt x="16" y="0"/>
                </a:lnTo>
                <a:lnTo>
                  <a:pt x="56" y="6"/>
                </a:lnTo>
                <a:lnTo>
                  <a:pt x="99" y="25"/>
                </a:lnTo>
                <a:lnTo>
                  <a:pt x="118" y="44"/>
                </a:lnTo>
                <a:lnTo>
                  <a:pt x="103" y="53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17" name="Line 1115"/>
          <p:cNvSpPr>
            <a:spLocks noChangeShapeType="1"/>
          </p:cNvSpPr>
          <p:nvPr/>
        </p:nvSpPr>
        <p:spPr bwMode="auto">
          <a:xfrm flipV="1">
            <a:off x="6891338" y="3638550"/>
            <a:ext cx="6350" cy="206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18" name="Line 1116"/>
          <p:cNvSpPr>
            <a:spLocks noChangeShapeType="1"/>
          </p:cNvSpPr>
          <p:nvPr/>
        </p:nvSpPr>
        <p:spPr bwMode="auto">
          <a:xfrm flipH="1" flipV="1">
            <a:off x="5932488" y="4089400"/>
            <a:ext cx="76200" cy="182563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19" name="Line 1117"/>
          <p:cNvSpPr>
            <a:spLocks noChangeShapeType="1"/>
          </p:cNvSpPr>
          <p:nvPr/>
        </p:nvSpPr>
        <p:spPr bwMode="auto">
          <a:xfrm flipV="1">
            <a:off x="5905500" y="4083050"/>
            <a:ext cx="153988" cy="166688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20" name="Freeform 1118"/>
          <p:cNvSpPr>
            <a:spLocks/>
          </p:cNvSpPr>
          <p:nvPr/>
        </p:nvSpPr>
        <p:spPr bwMode="auto">
          <a:xfrm>
            <a:off x="5935663" y="4143375"/>
            <a:ext cx="69850" cy="74613"/>
          </a:xfrm>
          <a:custGeom>
            <a:avLst/>
            <a:gdLst/>
            <a:ahLst/>
            <a:cxnLst>
              <a:cxn ang="0">
                <a:pos x="267" y="221"/>
              </a:cxn>
              <a:cxn ang="0">
                <a:pos x="192" y="113"/>
              </a:cxn>
              <a:cxn ang="0">
                <a:pos x="84" y="22"/>
              </a:cxn>
              <a:cxn ang="0">
                <a:pos x="4" y="0"/>
              </a:cxn>
              <a:cxn ang="0">
                <a:pos x="0" y="61"/>
              </a:cxn>
              <a:cxn ang="0">
                <a:pos x="74" y="169"/>
              </a:cxn>
              <a:cxn ang="0">
                <a:pos x="183" y="260"/>
              </a:cxn>
              <a:cxn ang="0">
                <a:pos x="263" y="282"/>
              </a:cxn>
              <a:cxn ang="0">
                <a:pos x="267" y="221"/>
              </a:cxn>
            </a:cxnLst>
            <a:rect l="0" t="0" r="r" b="b"/>
            <a:pathLst>
              <a:path w="267" h="282">
                <a:moveTo>
                  <a:pt x="267" y="221"/>
                </a:moveTo>
                <a:lnTo>
                  <a:pt x="192" y="113"/>
                </a:lnTo>
                <a:lnTo>
                  <a:pt x="84" y="22"/>
                </a:lnTo>
                <a:lnTo>
                  <a:pt x="4" y="0"/>
                </a:lnTo>
                <a:lnTo>
                  <a:pt x="0" y="61"/>
                </a:lnTo>
                <a:lnTo>
                  <a:pt x="74" y="169"/>
                </a:lnTo>
                <a:lnTo>
                  <a:pt x="183" y="260"/>
                </a:lnTo>
                <a:lnTo>
                  <a:pt x="263" y="282"/>
                </a:lnTo>
                <a:lnTo>
                  <a:pt x="267" y="221"/>
                </a:lnTo>
                <a:close/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21" name="Freeform 1119"/>
          <p:cNvSpPr>
            <a:spLocks/>
          </p:cNvSpPr>
          <p:nvPr/>
        </p:nvSpPr>
        <p:spPr bwMode="auto">
          <a:xfrm>
            <a:off x="5895975" y="4122738"/>
            <a:ext cx="131763" cy="133350"/>
          </a:xfrm>
          <a:custGeom>
            <a:avLst/>
            <a:gdLst/>
            <a:ahLst/>
            <a:cxnLst>
              <a:cxn ang="0">
                <a:pos x="484" y="395"/>
              </a:cxn>
              <a:cxn ang="0">
                <a:pos x="409" y="271"/>
              </a:cxn>
              <a:cxn ang="0">
                <a:pos x="290" y="142"/>
              </a:cxn>
              <a:cxn ang="0">
                <a:pos x="160" y="43"/>
              </a:cxn>
              <a:cxn ang="0">
                <a:pos x="54" y="0"/>
              </a:cxn>
              <a:cxn ang="0">
                <a:pos x="0" y="25"/>
              </a:cxn>
              <a:cxn ang="0">
                <a:pos x="11" y="112"/>
              </a:cxn>
              <a:cxn ang="0">
                <a:pos x="87" y="236"/>
              </a:cxn>
              <a:cxn ang="0">
                <a:pos x="205" y="365"/>
              </a:cxn>
              <a:cxn ang="0">
                <a:pos x="335" y="465"/>
              </a:cxn>
              <a:cxn ang="0">
                <a:pos x="441" y="507"/>
              </a:cxn>
              <a:cxn ang="0">
                <a:pos x="496" y="482"/>
              </a:cxn>
              <a:cxn ang="0">
                <a:pos x="484" y="395"/>
              </a:cxn>
            </a:cxnLst>
            <a:rect l="0" t="0" r="r" b="b"/>
            <a:pathLst>
              <a:path w="496" h="507">
                <a:moveTo>
                  <a:pt x="484" y="395"/>
                </a:moveTo>
                <a:lnTo>
                  <a:pt x="409" y="271"/>
                </a:lnTo>
                <a:lnTo>
                  <a:pt x="290" y="142"/>
                </a:lnTo>
                <a:lnTo>
                  <a:pt x="160" y="43"/>
                </a:lnTo>
                <a:lnTo>
                  <a:pt x="54" y="0"/>
                </a:lnTo>
                <a:lnTo>
                  <a:pt x="0" y="25"/>
                </a:lnTo>
                <a:lnTo>
                  <a:pt x="11" y="112"/>
                </a:lnTo>
                <a:lnTo>
                  <a:pt x="87" y="236"/>
                </a:lnTo>
                <a:lnTo>
                  <a:pt x="205" y="365"/>
                </a:lnTo>
                <a:lnTo>
                  <a:pt x="335" y="465"/>
                </a:lnTo>
                <a:lnTo>
                  <a:pt x="441" y="507"/>
                </a:lnTo>
                <a:lnTo>
                  <a:pt x="496" y="482"/>
                </a:lnTo>
                <a:lnTo>
                  <a:pt x="484" y="395"/>
                </a:lnTo>
                <a:close/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22" name="Freeform 1120"/>
          <p:cNvSpPr>
            <a:spLocks/>
          </p:cNvSpPr>
          <p:nvPr/>
        </p:nvSpPr>
        <p:spPr bwMode="auto">
          <a:xfrm>
            <a:off x="5926138" y="4152900"/>
            <a:ext cx="71437" cy="74613"/>
          </a:xfrm>
          <a:custGeom>
            <a:avLst/>
            <a:gdLst/>
            <a:ahLst/>
            <a:cxnLst>
              <a:cxn ang="0">
                <a:pos x="267" y="221"/>
              </a:cxn>
              <a:cxn ang="0">
                <a:pos x="193" y="113"/>
              </a:cxn>
              <a:cxn ang="0">
                <a:pos x="84" y="21"/>
              </a:cxn>
              <a:cxn ang="0">
                <a:pos x="4" y="0"/>
              </a:cxn>
              <a:cxn ang="0">
                <a:pos x="0" y="60"/>
              </a:cxn>
              <a:cxn ang="0">
                <a:pos x="75" y="169"/>
              </a:cxn>
              <a:cxn ang="0">
                <a:pos x="183" y="260"/>
              </a:cxn>
              <a:cxn ang="0">
                <a:pos x="263" y="282"/>
              </a:cxn>
              <a:cxn ang="0">
                <a:pos x="267" y="221"/>
              </a:cxn>
            </a:cxnLst>
            <a:rect l="0" t="0" r="r" b="b"/>
            <a:pathLst>
              <a:path w="267" h="282">
                <a:moveTo>
                  <a:pt x="267" y="221"/>
                </a:moveTo>
                <a:lnTo>
                  <a:pt x="193" y="113"/>
                </a:lnTo>
                <a:lnTo>
                  <a:pt x="84" y="21"/>
                </a:lnTo>
                <a:lnTo>
                  <a:pt x="4" y="0"/>
                </a:lnTo>
                <a:lnTo>
                  <a:pt x="0" y="60"/>
                </a:lnTo>
                <a:lnTo>
                  <a:pt x="75" y="169"/>
                </a:lnTo>
                <a:lnTo>
                  <a:pt x="183" y="260"/>
                </a:lnTo>
                <a:lnTo>
                  <a:pt x="263" y="282"/>
                </a:lnTo>
                <a:lnTo>
                  <a:pt x="267" y="221"/>
                </a:lnTo>
                <a:close/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23" name="Line 1121"/>
          <p:cNvSpPr>
            <a:spLocks noChangeShapeType="1"/>
          </p:cNvSpPr>
          <p:nvPr/>
        </p:nvSpPr>
        <p:spPr bwMode="auto">
          <a:xfrm flipH="1" flipV="1">
            <a:off x="5924550" y="4097338"/>
            <a:ext cx="76200" cy="184150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24" name="Line 1122"/>
          <p:cNvSpPr>
            <a:spLocks noChangeShapeType="1"/>
          </p:cNvSpPr>
          <p:nvPr/>
        </p:nvSpPr>
        <p:spPr bwMode="auto">
          <a:xfrm flipH="1" flipV="1">
            <a:off x="6083300" y="4160838"/>
            <a:ext cx="144463" cy="123825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25" name="Line 1123"/>
          <p:cNvSpPr>
            <a:spLocks noChangeShapeType="1"/>
          </p:cNvSpPr>
          <p:nvPr/>
        </p:nvSpPr>
        <p:spPr bwMode="auto">
          <a:xfrm flipV="1">
            <a:off x="5657850" y="2501900"/>
            <a:ext cx="220663" cy="1317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26" name="Line 1124"/>
          <p:cNvSpPr>
            <a:spLocks noChangeShapeType="1"/>
          </p:cNvSpPr>
          <p:nvPr/>
        </p:nvSpPr>
        <p:spPr bwMode="auto">
          <a:xfrm flipV="1">
            <a:off x="5664200" y="2551113"/>
            <a:ext cx="195263" cy="1190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27" name="Line 1125"/>
          <p:cNvSpPr>
            <a:spLocks noChangeShapeType="1"/>
          </p:cNvSpPr>
          <p:nvPr/>
        </p:nvSpPr>
        <p:spPr bwMode="auto">
          <a:xfrm flipV="1">
            <a:off x="5538788" y="2428875"/>
            <a:ext cx="220662" cy="1333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28" name="Line 1126"/>
          <p:cNvSpPr>
            <a:spLocks noChangeShapeType="1"/>
          </p:cNvSpPr>
          <p:nvPr/>
        </p:nvSpPr>
        <p:spPr bwMode="auto">
          <a:xfrm flipV="1">
            <a:off x="5543550" y="2479675"/>
            <a:ext cx="196850" cy="1174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29" name="Freeform 1127"/>
          <p:cNvSpPr>
            <a:spLocks/>
          </p:cNvSpPr>
          <p:nvPr/>
        </p:nvSpPr>
        <p:spPr bwMode="auto">
          <a:xfrm>
            <a:off x="5538788" y="2428875"/>
            <a:ext cx="339725" cy="204788"/>
          </a:xfrm>
          <a:custGeom>
            <a:avLst/>
            <a:gdLst/>
            <a:ahLst/>
            <a:cxnLst>
              <a:cxn ang="0">
                <a:pos x="452" y="770"/>
              </a:cxn>
              <a:cxn ang="0">
                <a:pos x="1283" y="272"/>
              </a:cxn>
              <a:cxn ang="0">
                <a:pos x="831" y="0"/>
              </a:cxn>
              <a:cxn ang="0">
                <a:pos x="0" y="499"/>
              </a:cxn>
              <a:cxn ang="0">
                <a:pos x="452" y="770"/>
              </a:cxn>
            </a:cxnLst>
            <a:rect l="0" t="0" r="r" b="b"/>
            <a:pathLst>
              <a:path w="1283" h="770">
                <a:moveTo>
                  <a:pt x="452" y="770"/>
                </a:moveTo>
                <a:lnTo>
                  <a:pt x="1283" y="272"/>
                </a:lnTo>
                <a:lnTo>
                  <a:pt x="831" y="0"/>
                </a:lnTo>
                <a:lnTo>
                  <a:pt x="0" y="499"/>
                </a:lnTo>
                <a:lnTo>
                  <a:pt x="452" y="770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30" name="Line 1128"/>
          <p:cNvSpPr>
            <a:spLocks noChangeShapeType="1"/>
          </p:cNvSpPr>
          <p:nvPr/>
        </p:nvSpPr>
        <p:spPr bwMode="auto">
          <a:xfrm flipV="1">
            <a:off x="5657850" y="2630488"/>
            <a:ext cx="1588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31" name="Line 1129"/>
          <p:cNvSpPr>
            <a:spLocks noChangeShapeType="1"/>
          </p:cNvSpPr>
          <p:nvPr/>
        </p:nvSpPr>
        <p:spPr bwMode="auto">
          <a:xfrm flipH="1">
            <a:off x="5648325" y="2465388"/>
            <a:ext cx="169863" cy="301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32" name="Line 1130"/>
          <p:cNvSpPr>
            <a:spLocks noChangeShapeType="1"/>
          </p:cNvSpPr>
          <p:nvPr/>
        </p:nvSpPr>
        <p:spPr bwMode="auto">
          <a:xfrm flipH="1">
            <a:off x="5538788" y="2501900"/>
            <a:ext cx="339725" cy="603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33" name="Line 1131"/>
          <p:cNvSpPr>
            <a:spLocks noChangeShapeType="1"/>
          </p:cNvSpPr>
          <p:nvPr/>
        </p:nvSpPr>
        <p:spPr bwMode="auto">
          <a:xfrm flipH="1">
            <a:off x="5599113" y="2566988"/>
            <a:ext cx="169862" cy="301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34" name="Line 1132"/>
          <p:cNvSpPr>
            <a:spLocks noChangeShapeType="1"/>
          </p:cNvSpPr>
          <p:nvPr/>
        </p:nvSpPr>
        <p:spPr bwMode="auto">
          <a:xfrm>
            <a:off x="5791200" y="2449513"/>
            <a:ext cx="39688" cy="809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35" name="Line 1133"/>
          <p:cNvSpPr>
            <a:spLocks noChangeShapeType="1"/>
          </p:cNvSpPr>
          <p:nvPr/>
        </p:nvSpPr>
        <p:spPr bwMode="auto">
          <a:xfrm>
            <a:off x="5729288" y="2447925"/>
            <a:ext cx="53975" cy="1111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36" name="Line 1134"/>
          <p:cNvSpPr>
            <a:spLocks noChangeShapeType="1"/>
          </p:cNvSpPr>
          <p:nvPr/>
        </p:nvSpPr>
        <p:spPr bwMode="auto">
          <a:xfrm>
            <a:off x="5681663" y="2476500"/>
            <a:ext cx="53975" cy="1111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37" name="Line 1135"/>
          <p:cNvSpPr>
            <a:spLocks noChangeShapeType="1"/>
          </p:cNvSpPr>
          <p:nvPr/>
        </p:nvSpPr>
        <p:spPr bwMode="auto">
          <a:xfrm>
            <a:off x="5634038" y="2505075"/>
            <a:ext cx="53975" cy="1111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38" name="Line 1136"/>
          <p:cNvSpPr>
            <a:spLocks noChangeShapeType="1"/>
          </p:cNvSpPr>
          <p:nvPr/>
        </p:nvSpPr>
        <p:spPr bwMode="auto">
          <a:xfrm>
            <a:off x="5586413" y="2533650"/>
            <a:ext cx="39687" cy="809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39" name="Line 1137"/>
          <p:cNvSpPr>
            <a:spLocks noChangeShapeType="1"/>
          </p:cNvSpPr>
          <p:nvPr/>
        </p:nvSpPr>
        <p:spPr bwMode="auto">
          <a:xfrm flipH="1" flipV="1">
            <a:off x="5683250" y="3457575"/>
            <a:ext cx="95250" cy="555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40" name="Freeform 1138"/>
          <p:cNvSpPr>
            <a:spLocks/>
          </p:cNvSpPr>
          <p:nvPr/>
        </p:nvSpPr>
        <p:spPr bwMode="auto">
          <a:xfrm>
            <a:off x="5845175" y="3459163"/>
            <a:ext cx="44450" cy="26987"/>
          </a:xfrm>
          <a:custGeom>
            <a:avLst/>
            <a:gdLst/>
            <a:ahLst/>
            <a:cxnLst>
              <a:cxn ang="0">
                <a:pos x="15" y="9"/>
              </a:cxn>
              <a:cxn ang="0">
                <a:pos x="0" y="0"/>
              </a:cxn>
              <a:cxn ang="0">
                <a:pos x="36" y="22"/>
              </a:cxn>
              <a:cxn ang="0">
                <a:pos x="102" y="61"/>
              </a:cxn>
              <a:cxn ang="0">
                <a:pos x="159" y="96"/>
              </a:cxn>
              <a:cxn ang="0">
                <a:pos x="173" y="105"/>
              </a:cxn>
              <a:cxn ang="0">
                <a:pos x="138" y="83"/>
              </a:cxn>
              <a:cxn ang="0">
                <a:pos x="72" y="43"/>
              </a:cxn>
              <a:cxn ang="0">
                <a:pos x="15" y="9"/>
              </a:cxn>
            </a:cxnLst>
            <a:rect l="0" t="0" r="r" b="b"/>
            <a:pathLst>
              <a:path w="173" h="105">
                <a:moveTo>
                  <a:pt x="15" y="9"/>
                </a:moveTo>
                <a:lnTo>
                  <a:pt x="0" y="0"/>
                </a:lnTo>
                <a:lnTo>
                  <a:pt x="36" y="22"/>
                </a:lnTo>
                <a:lnTo>
                  <a:pt x="102" y="61"/>
                </a:lnTo>
                <a:lnTo>
                  <a:pt x="159" y="96"/>
                </a:lnTo>
                <a:lnTo>
                  <a:pt x="173" y="105"/>
                </a:lnTo>
                <a:lnTo>
                  <a:pt x="138" y="83"/>
                </a:lnTo>
                <a:lnTo>
                  <a:pt x="72" y="43"/>
                </a:lnTo>
                <a:lnTo>
                  <a:pt x="15" y="9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41" name="Line 1139"/>
          <p:cNvSpPr>
            <a:spLocks noChangeShapeType="1"/>
          </p:cNvSpPr>
          <p:nvPr/>
        </p:nvSpPr>
        <p:spPr bwMode="auto">
          <a:xfrm flipH="1" flipV="1">
            <a:off x="5835650" y="3454400"/>
            <a:ext cx="63500" cy="365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42" name="Line 1140"/>
          <p:cNvSpPr>
            <a:spLocks noChangeShapeType="1"/>
          </p:cNvSpPr>
          <p:nvPr/>
        </p:nvSpPr>
        <p:spPr bwMode="auto">
          <a:xfrm>
            <a:off x="5810250" y="3438525"/>
            <a:ext cx="80963" cy="492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43" name="Line 1141"/>
          <p:cNvSpPr>
            <a:spLocks noChangeShapeType="1"/>
          </p:cNvSpPr>
          <p:nvPr/>
        </p:nvSpPr>
        <p:spPr bwMode="auto">
          <a:xfrm flipH="1" flipV="1">
            <a:off x="5892800" y="3535363"/>
            <a:ext cx="69850" cy="412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44" name="Freeform 1142"/>
          <p:cNvSpPr>
            <a:spLocks/>
          </p:cNvSpPr>
          <p:nvPr/>
        </p:nvSpPr>
        <p:spPr bwMode="auto">
          <a:xfrm>
            <a:off x="5876925" y="3494088"/>
            <a:ext cx="101600" cy="123825"/>
          </a:xfrm>
          <a:custGeom>
            <a:avLst/>
            <a:gdLst/>
            <a:ahLst/>
            <a:cxnLst>
              <a:cxn ang="0">
                <a:pos x="0" y="121"/>
              </a:cxn>
              <a:cxn ang="0">
                <a:pos x="45" y="0"/>
              </a:cxn>
              <a:cxn ang="0">
                <a:pos x="174" y="17"/>
              </a:cxn>
              <a:cxn ang="0">
                <a:pos x="313" y="162"/>
              </a:cxn>
              <a:cxn ang="0">
                <a:pos x="379" y="349"/>
              </a:cxn>
              <a:cxn ang="0">
                <a:pos x="336" y="470"/>
              </a:cxn>
              <a:cxn ang="0">
                <a:pos x="205" y="453"/>
              </a:cxn>
              <a:cxn ang="0">
                <a:pos x="66" y="309"/>
              </a:cxn>
              <a:cxn ang="0">
                <a:pos x="0" y="121"/>
              </a:cxn>
            </a:cxnLst>
            <a:rect l="0" t="0" r="r" b="b"/>
            <a:pathLst>
              <a:path w="379" h="470">
                <a:moveTo>
                  <a:pt x="0" y="121"/>
                </a:moveTo>
                <a:lnTo>
                  <a:pt x="45" y="0"/>
                </a:lnTo>
                <a:lnTo>
                  <a:pt x="174" y="17"/>
                </a:lnTo>
                <a:lnTo>
                  <a:pt x="313" y="162"/>
                </a:lnTo>
                <a:lnTo>
                  <a:pt x="379" y="349"/>
                </a:lnTo>
                <a:lnTo>
                  <a:pt x="336" y="470"/>
                </a:lnTo>
                <a:lnTo>
                  <a:pt x="205" y="453"/>
                </a:lnTo>
                <a:lnTo>
                  <a:pt x="66" y="309"/>
                </a:lnTo>
                <a:lnTo>
                  <a:pt x="0" y="121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45" name="Freeform 1143"/>
          <p:cNvSpPr>
            <a:spLocks/>
          </p:cNvSpPr>
          <p:nvPr/>
        </p:nvSpPr>
        <p:spPr bwMode="auto">
          <a:xfrm>
            <a:off x="5856288" y="3509963"/>
            <a:ext cx="100012" cy="123825"/>
          </a:xfrm>
          <a:custGeom>
            <a:avLst/>
            <a:gdLst/>
            <a:ahLst/>
            <a:cxnLst>
              <a:cxn ang="0">
                <a:pos x="0" y="121"/>
              </a:cxn>
              <a:cxn ang="0">
                <a:pos x="45" y="0"/>
              </a:cxn>
              <a:cxn ang="0">
                <a:pos x="174" y="17"/>
              </a:cxn>
              <a:cxn ang="0">
                <a:pos x="313" y="161"/>
              </a:cxn>
              <a:cxn ang="0">
                <a:pos x="380" y="349"/>
              </a:cxn>
              <a:cxn ang="0">
                <a:pos x="335" y="470"/>
              </a:cxn>
              <a:cxn ang="0">
                <a:pos x="206" y="453"/>
              </a:cxn>
              <a:cxn ang="0">
                <a:pos x="67" y="308"/>
              </a:cxn>
              <a:cxn ang="0">
                <a:pos x="0" y="121"/>
              </a:cxn>
            </a:cxnLst>
            <a:rect l="0" t="0" r="r" b="b"/>
            <a:pathLst>
              <a:path w="380" h="470">
                <a:moveTo>
                  <a:pt x="0" y="121"/>
                </a:moveTo>
                <a:lnTo>
                  <a:pt x="45" y="0"/>
                </a:lnTo>
                <a:lnTo>
                  <a:pt x="174" y="17"/>
                </a:lnTo>
                <a:lnTo>
                  <a:pt x="313" y="161"/>
                </a:lnTo>
                <a:lnTo>
                  <a:pt x="380" y="349"/>
                </a:lnTo>
                <a:lnTo>
                  <a:pt x="335" y="470"/>
                </a:lnTo>
                <a:lnTo>
                  <a:pt x="206" y="453"/>
                </a:lnTo>
                <a:lnTo>
                  <a:pt x="67" y="308"/>
                </a:lnTo>
                <a:lnTo>
                  <a:pt x="0" y="121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46" name="Freeform 1144"/>
          <p:cNvSpPr>
            <a:spLocks/>
          </p:cNvSpPr>
          <p:nvPr/>
        </p:nvSpPr>
        <p:spPr bwMode="auto">
          <a:xfrm>
            <a:off x="5905500" y="3529013"/>
            <a:ext cx="44450" cy="53975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19" y="0"/>
              </a:cxn>
              <a:cxn ang="0">
                <a:pos x="75" y="7"/>
              </a:cxn>
              <a:cxn ang="0">
                <a:pos x="136" y="70"/>
              </a:cxn>
              <a:cxn ang="0">
                <a:pos x="165" y="151"/>
              </a:cxn>
              <a:cxn ang="0">
                <a:pos x="145" y="203"/>
              </a:cxn>
              <a:cxn ang="0">
                <a:pos x="89" y="196"/>
              </a:cxn>
              <a:cxn ang="0">
                <a:pos x="29" y="133"/>
              </a:cxn>
              <a:cxn ang="0">
                <a:pos x="0" y="52"/>
              </a:cxn>
            </a:cxnLst>
            <a:rect l="0" t="0" r="r" b="b"/>
            <a:pathLst>
              <a:path w="165" h="203">
                <a:moveTo>
                  <a:pt x="0" y="52"/>
                </a:moveTo>
                <a:lnTo>
                  <a:pt x="19" y="0"/>
                </a:lnTo>
                <a:lnTo>
                  <a:pt x="75" y="7"/>
                </a:lnTo>
                <a:lnTo>
                  <a:pt x="136" y="70"/>
                </a:lnTo>
                <a:lnTo>
                  <a:pt x="165" y="151"/>
                </a:lnTo>
                <a:lnTo>
                  <a:pt x="145" y="203"/>
                </a:lnTo>
                <a:lnTo>
                  <a:pt x="89" y="196"/>
                </a:lnTo>
                <a:lnTo>
                  <a:pt x="29" y="133"/>
                </a:lnTo>
                <a:lnTo>
                  <a:pt x="0" y="52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47" name="Freeform 1145"/>
          <p:cNvSpPr>
            <a:spLocks/>
          </p:cNvSpPr>
          <p:nvPr/>
        </p:nvSpPr>
        <p:spPr bwMode="auto">
          <a:xfrm>
            <a:off x="5976938" y="3479800"/>
            <a:ext cx="42862" cy="53975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19" y="0"/>
              </a:cxn>
              <a:cxn ang="0">
                <a:pos x="75" y="7"/>
              </a:cxn>
              <a:cxn ang="0">
                <a:pos x="135" y="69"/>
              </a:cxn>
              <a:cxn ang="0">
                <a:pos x="164" y="150"/>
              </a:cxn>
              <a:cxn ang="0">
                <a:pos x="144" y="202"/>
              </a:cxn>
              <a:cxn ang="0">
                <a:pos x="89" y="196"/>
              </a:cxn>
              <a:cxn ang="0">
                <a:pos x="29" y="133"/>
              </a:cxn>
              <a:cxn ang="0">
                <a:pos x="0" y="52"/>
              </a:cxn>
            </a:cxnLst>
            <a:rect l="0" t="0" r="r" b="b"/>
            <a:pathLst>
              <a:path w="164" h="202">
                <a:moveTo>
                  <a:pt x="0" y="52"/>
                </a:moveTo>
                <a:lnTo>
                  <a:pt x="19" y="0"/>
                </a:lnTo>
                <a:lnTo>
                  <a:pt x="75" y="7"/>
                </a:lnTo>
                <a:lnTo>
                  <a:pt x="135" y="69"/>
                </a:lnTo>
                <a:lnTo>
                  <a:pt x="164" y="150"/>
                </a:lnTo>
                <a:lnTo>
                  <a:pt x="144" y="202"/>
                </a:lnTo>
                <a:lnTo>
                  <a:pt x="89" y="196"/>
                </a:lnTo>
                <a:lnTo>
                  <a:pt x="29" y="133"/>
                </a:lnTo>
                <a:lnTo>
                  <a:pt x="0" y="52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48" name="Freeform 1146"/>
          <p:cNvSpPr>
            <a:spLocks/>
          </p:cNvSpPr>
          <p:nvPr/>
        </p:nvSpPr>
        <p:spPr bwMode="auto">
          <a:xfrm>
            <a:off x="5521325" y="3803650"/>
            <a:ext cx="19050" cy="47625"/>
          </a:xfrm>
          <a:custGeom>
            <a:avLst/>
            <a:gdLst/>
            <a:ahLst/>
            <a:cxnLst>
              <a:cxn ang="0">
                <a:pos x="71" y="179"/>
              </a:cxn>
              <a:cxn ang="0">
                <a:pos x="21" y="122"/>
              </a:cxn>
              <a:cxn ang="0">
                <a:pos x="0" y="49"/>
              </a:cxn>
              <a:cxn ang="0">
                <a:pos x="21" y="0"/>
              </a:cxn>
              <a:cxn ang="0">
                <a:pos x="71" y="6"/>
              </a:cxn>
            </a:cxnLst>
            <a:rect l="0" t="0" r="r" b="b"/>
            <a:pathLst>
              <a:path w="71" h="179">
                <a:moveTo>
                  <a:pt x="71" y="179"/>
                </a:moveTo>
                <a:lnTo>
                  <a:pt x="21" y="122"/>
                </a:lnTo>
                <a:lnTo>
                  <a:pt x="0" y="49"/>
                </a:lnTo>
                <a:lnTo>
                  <a:pt x="21" y="0"/>
                </a:lnTo>
                <a:lnTo>
                  <a:pt x="71" y="6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49" name="Line 1147"/>
          <p:cNvSpPr>
            <a:spLocks noChangeShapeType="1"/>
          </p:cNvSpPr>
          <p:nvPr/>
        </p:nvSpPr>
        <p:spPr bwMode="auto">
          <a:xfrm>
            <a:off x="5540375" y="3805238"/>
            <a:ext cx="26988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50" name="Line 1148"/>
          <p:cNvSpPr>
            <a:spLocks noChangeShapeType="1"/>
          </p:cNvSpPr>
          <p:nvPr/>
        </p:nvSpPr>
        <p:spPr bwMode="auto">
          <a:xfrm flipH="1" flipV="1">
            <a:off x="5540375" y="3851275"/>
            <a:ext cx="26988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51" name="Line 1149"/>
          <p:cNvSpPr>
            <a:spLocks noChangeShapeType="1"/>
          </p:cNvSpPr>
          <p:nvPr/>
        </p:nvSpPr>
        <p:spPr bwMode="auto">
          <a:xfrm flipH="1" flipV="1">
            <a:off x="6016625" y="3560763"/>
            <a:ext cx="30163" cy="82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52" name="Line 1150"/>
          <p:cNvSpPr>
            <a:spLocks noChangeShapeType="1"/>
          </p:cNvSpPr>
          <p:nvPr/>
        </p:nvSpPr>
        <p:spPr bwMode="auto">
          <a:xfrm>
            <a:off x="6007100" y="3578225"/>
            <a:ext cx="9525" cy="238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53" name="Line 1151"/>
          <p:cNvSpPr>
            <a:spLocks noChangeShapeType="1"/>
          </p:cNvSpPr>
          <p:nvPr/>
        </p:nvSpPr>
        <p:spPr bwMode="auto">
          <a:xfrm flipH="1" flipV="1">
            <a:off x="6045200" y="3600450"/>
            <a:ext cx="9525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54" name="Freeform 1152"/>
          <p:cNvSpPr>
            <a:spLocks/>
          </p:cNvSpPr>
          <p:nvPr/>
        </p:nvSpPr>
        <p:spPr bwMode="auto">
          <a:xfrm>
            <a:off x="6007100" y="3568700"/>
            <a:ext cx="38100" cy="31750"/>
          </a:xfrm>
          <a:custGeom>
            <a:avLst/>
            <a:gdLst/>
            <a:ahLst/>
            <a:cxnLst>
              <a:cxn ang="0">
                <a:pos x="143" y="120"/>
              </a:cxn>
              <a:cxn ang="0">
                <a:pos x="104" y="61"/>
              </a:cxn>
              <a:cxn ang="0">
                <a:pos x="47" y="11"/>
              </a:cxn>
              <a:cxn ang="0">
                <a:pos x="3" y="0"/>
              </a:cxn>
              <a:cxn ang="0">
                <a:pos x="0" y="35"/>
              </a:cxn>
            </a:cxnLst>
            <a:rect l="0" t="0" r="r" b="b"/>
            <a:pathLst>
              <a:path w="143" h="120">
                <a:moveTo>
                  <a:pt x="143" y="120"/>
                </a:moveTo>
                <a:lnTo>
                  <a:pt x="104" y="61"/>
                </a:lnTo>
                <a:lnTo>
                  <a:pt x="47" y="11"/>
                </a:lnTo>
                <a:lnTo>
                  <a:pt x="3" y="0"/>
                </a:lnTo>
                <a:lnTo>
                  <a:pt x="0" y="35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55" name="Freeform 1153"/>
          <p:cNvSpPr>
            <a:spLocks/>
          </p:cNvSpPr>
          <p:nvPr/>
        </p:nvSpPr>
        <p:spPr bwMode="auto">
          <a:xfrm>
            <a:off x="6497638" y="3744913"/>
            <a:ext cx="677862" cy="258762"/>
          </a:xfrm>
          <a:custGeom>
            <a:avLst/>
            <a:gdLst/>
            <a:ahLst/>
            <a:cxnLst>
              <a:cxn ang="0">
                <a:pos x="2563" y="846"/>
              </a:cxn>
              <a:cxn ang="0">
                <a:pos x="1096" y="977"/>
              </a:cxn>
              <a:cxn ang="0">
                <a:pos x="0" y="319"/>
              </a:cxn>
              <a:cxn ang="0">
                <a:pos x="1154" y="0"/>
              </a:cxn>
              <a:cxn ang="0">
                <a:pos x="2563" y="846"/>
              </a:cxn>
            </a:cxnLst>
            <a:rect l="0" t="0" r="r" b="b"/>
            <a:pathLst>
              <a:path w="2563" h="977">
                <a:moveTo>
                  <a:pt x="2563" y="846"/>
                </a:moveTo>
                <a:lnTo>
                  <a:pt x="1096" y="977"/>
                </a:lnTo>
                <a:lnTo>
                  <a:pt x="0" y="319"/>
                </a:lnTo>
                <a:lnTo>
                  <a:pt x="1154" y="0"/>
                </a:lnTo>
                <a:lnTo>
                  <a:pt x="2563" y="846"/>
                </a:lnTo>
                <a:close/>
              </a:path>
            </a:pathLst>
          </a:cu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56" name="Line 1154"/>
          <p:cNvSpPr>
            <a:spLocks noChangeShapeType="1"/>
          </p:cNvSpPr>
          <p:nvPr/>
        </p:nvSpPr>
        <p:spPr bwMode="auto">
          <a:xfrm flipH="1">
            <a:off x="7175500" y="3968750"/>
            <a:ext cx="1588" cy="4763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57" name="Line 1155"/>
          <p:cNvSpPr>
            <a:spLocks noChangeShapeType="1"/>
          </p:cNvSpPr>
          <p:nvPr/>
        </p:nvSpPr>
        <p:spPr bwMode="auto">
          <a:xfrm flipH="1">
            <a:off x="6715125" y="3913188"/>
            <a:ext cx="366713" cy="476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58" name="Line 1156"/>
          <p:cNvSpPr>
            <a:spLocks noChangeShapeType="1"/>
          </p:cNvSpPr>
          <p:nvPr/>
        </p:nvSpPr>
        <p:spPr bwMode="auto">
          <a:xfrm flipH="1">
            <a:off x="6642100" y="3857625"/>
            <a:ext cx="347663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59" name="Line 1157"/>
          <p:cNvSpPr>
            <a:spLocks noChangeShapeType="1"/>
          </p:cNvSpPr>
          <p:nvPr/>
        </p:nvSpPr>
        <p:spPr bwMode="auto">
          <a:xfrm flipH="1">
            <a:off x="6570663" y="3800475"/>
            <a:ext cx="325437" cy="730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60" name="Line 1158"/>
          <p:cNvSpPr>
            <a:spLocks noChangeShapeType="1"/>
          </p:cNvSpPr>
          <p:nvPr/>
        </p:nvSpPr>
        <p:spPr bwMode="auto">
          <a:xfrm flipH="1" flipV="1">
            <a:off x="6977063" y="3895725"/>
            <a:ext cx="133350" cy="793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61" name="Line 1159"/>
          <p:cNvSpPr>
            <a:spLocks noChangeShapeType="1"/>
          </p:cNvSpPr>
          <p:nvPr/>
        </p:nvSpPr>
        <p:spPr bwMode="auto">
          <a:xfrm flipH="1" flipV="1">
            <a:off x="6751638" y="3759200"/>
            <a:ext cx="133350" cy="80963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62" name="Line 1160"/>
          <p:cNvSpPr>
            <a:spLocks noChangeShapeType="1"/>
          </p:cNvSpPr>
          <p:nvPr/>
        </p:nvSpPr>
        <p:spPr bwMode="auto">
          <a:xfrm flipH="1" flipV="1">
            <a:off x="6919913" y="3905250"/>
            <a:ext cx="127000" cy="762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63" name="Line 1161"/>
          <p:cNvSpPr>
            <a:spLocks noChangeShapeType="1"/>
          </p:cNvSpPr>
          <p:nvPr/>
        </p:nvSpPr>
        <p:spPr bwMode="auto">
          <a:xfrm flipH="1" flipV="1">
            <a:off x="6700838" y="3773488"/>
            <a:ext cx="127000" cy="762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64" name="Line 1162"/>
          <p:cNvSpPr>
            <a:spLocks noChangeShapeType="1"/>
          </p:cNvSpPr>
          <p:nvPr/>
        </p:nvSpPr>
        <p:spPr bwMode="auto">
          <a:xfrm flipH="1" flipV="1">
            <a:off x="6862763" y="3914775"/>
            <a:ext cx="119062" cy="714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65" name="Line 1163"/>
          <p:cNvSpPr>
            <a:spLocks noChangeShapeType="1"/>
          </p:cNvSpPr>
          <p:nvPr/>
        </p:nvSpPr>
        <p:spPr bwMode="auto">
          <a:xfrm flipH="1" flipV="1">
            <a:off x="6650038" y="3787775"/>
            <a:ext cx="119062" cy="714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66" name="Line 1164"/>
          <p:cNvSpPr>
            <a:spLocks noChangeShapeType="1"/>
          </p:cNvSpPr>
          <p:nvPr/>
        </p:nvSpPr>
        <p:spPr bwMode="auto">
          <a:xfrm flipH="1" flipV="1">
            <a:off x="6804025" y="3924300"/>
            <a:ext cx="112713" cy="68263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67" name="Line 1165"/>
          <p:cNvSpPr>
            <a:spLocks noChangeShapeType="1"/>
          </p:cNvSpPr>
          <p:nvPr/>
        </p:nvSpPr>
        <p:spPr bwMode="auto">
          <a:xfrm flipH="1" flipV="1">
            <a:off x="6599238" y="3802063"/>
            <a:ext cx="112712" cy="666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68" name="Line 1166"/>
          <p:cNvSpPr>
            <a:spLocks noChangeShapeType="1"/>
          </p:cNvSpPr>
          <p:nvPr/>
        </p:nvSpPr>
        <p:spPr bwMode="auto">
          <a:xfrm flipH="1" flipV="1">
            <a:off x="6746875" y="3935413"/>
            <a:ext cx="104775" cy="635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69" name="Line 1167"/>
          <p:cNvSpPr>
            <a:spLocks noChangeShapeType="1"/>
          </p:cNvSpPr>
          <p:nvPr/>
        </p:nvSpPr>
        <p:spPr bwMode="auto">
          <a:xfrm flipH="1" flipV="1">
            <a:off x="6548438" y="3816350"/>
            <a:ext cx="104775" cy="635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70" name="Freeform 1168"/>
          <p:cNvSpPr>
            <a:spLocks/>
          </p:cNvSpPr>
          <p:nvPr/>
        </p:nvSpPr>
        <p:spPr bwMode="auto">
          <a:xfrm>
            <a:off x="6781800" y="3968750"/>
            <a:ext cx="393700" cy="217488"/>
          </a:xfrm>
          <a:custGeom>
            <a:avLst/>
            <a:gdLst/>
            <a:ahLst/>
            <a:cxnLst>
              <a:cxn ang="0">
                <a:pos x="0" y="215"/>
              </a:cxn>
              <a:cxn ang="0">
                <a:pos x="18" y="131"/>
              </a:cxn>
              <a:cxn ang="0">
                <a:pos x="1485" y="0"/>
              </a:cxn>
              <a:cxn ang="0">
                <a:pos x="233" y="818"/>
              </a:cxn>
              <a:cxn ang="0">
                <a:pos x="166" y="526"/>
              </a:cxn>
              <a:cxn ang="0">
                <a:pos x="139" y="433"/>
              </a:cxn>
              <a:cxn ang="0">
                <a:pos x="102" y="350"/>
              </a:cxn>
              <a:cxn ang="0">
                <a:pos x="56" y="277"/>
              </a:cxn>
              <a:cxn ang="0">
                <a:pos x="0" y="215"/>
              </a:cxn>
            </a:cxnLst>
            <a:rect l="0" t="0" r="r" b="b"/>
            <a:pathLst>
              <a:path w="1485" h="818">
                <a:moveTo>
                  <a:pt x="0" y="215"/>
                </a:moveTo>
                <a:lnTo>
                  <a:pt x="18" y="131"/>
                </a:lnTo>
                <a:lnTo>
                  <a:pt x="1485" y="0"/>
                </a:lnTo>
                <a:lnTo>
                  <a:pt x="233" y="818"/>
                </a:lnTo>
                <a:lnTo>
                  <a:pt x="166" y="526"/>
                </a:lnTo>
                <a:lnTo>
                  <a:pt x="139" y="433"/>
                </a:lnTo>
                <a:lnTo>
                  <a:pt x="102" y="350"/>
                </a:lnTo>
                <a:lnTo>
                  <a:pt x="56" y="277"/>
                </a:lnTo>
                <a:lnTo>
                  <a:pt x="0" y="215"/>
                </a:lnTo>
                <a:close/>
              </a:path>
            </a:pathLst>
          </a:cu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71" name="Line 1169"/>
          <p:cNvSpPr>
            <a:spLocks noChangeShapeType="1"/>
          </p:cNvSpPr>
          <p:nvPr/>
        </p:nvSpPr>
        <p:spPr bwMode="auto">
          <a:xfrm flipH="1" flipV="1">
            <a:off x="6780213" y="4024313"/>
            <a:ext cx="1587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72" name="Line 1170"/>
          <p:cNvSpPr>
            <a:spLocks noChangeShapeType="1"/>
          </p:cNvSpPr>
          <p:nvPr/>
        </p:nvSpPr>
        <p:spPr bwMode="auto">
          <a:xfrm>
            <a:off x="6784975" y="4014788"/>
            <a:ext cx="307975" cy="79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73" name="Line 1171"/>
          <p:cNvSpPr>
            <a:spLocks noChangeShapeType="1"/>
          </p:cNvSpPr>
          <p:nvPr/>
        </p:nvSpPr>
        <p:spPr bwMode="auto">
          <a:xfrm>
            <a:off x="6815138" y="4071938"/>
            <a:ext cx="195262" cy="47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74" name="Line 1172"/>
          <p:cNvSpPr>
            <a:spLocks noChangeShapeType="1"/>
          </p:cNvSpPr>
          <p:nvPr/>
        </p:nvSpPr>
        <p:spPr bwMode="auto">
          <a:xfrm>
            <a:off x="6831013" y="4129088"/>
            <a:ext cx="96837" cy="31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75" name="Line 1173"/>
          <p:cNvSpPr>
            <a:spLocks noChangeShapeType="1"/>
          </p:cNvSpPr>
          <p:nvPr/>
        </p:nvSpPr>
        <p:spPr bwMode="auto">
          <a:xfrm flipH="1">
            <a:off x="6823075" y="3998913"/>
            <a:ext cx="28575" cy="984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76" name="Line 1174"/>
          <p:cNvSpPr>
            <a:spLocks noChangeShapeType="1"/>
          </p:cNvSpPr>
          <p:nvPr/>
        </p:nvSpPr>
        <p:spPr bwMode="auto">
          <a:xfrm flipH="1">
            <a:off x="6864350" y="3992563"/>
            <a:ext cx="52388" cy="1793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77" name="Line 1175"/>
          <p:cNvSpPr>
            <a:spLocks noChangeShapeType="1"/>
          </p:cNvSpPr>
          <p:nvPr/>
        </p:nvSpPr>
        <p:spPr bwMode="auto">
          <a:xfrm flipH="1">
            <a:off x="6942138" y="3986213"/>
            <a:ext cx="39687" cy="1349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78" name="Line 1176"/>
          <p:cNvSpPr>
            <a:spLocks noChangeShapeType="1"/>
          </p:cNvSpPr>
          <p:nvPr/>
        </p:nvSpPr>
        <p:spPr bwMode="auto">
          <a:xfrm flipH="1">
            <a:off x="7019925" y="3981450"/>
            <a:ext cx="26988" cy="889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79" name="Line 1177"/>
          <p:cNvSpPr>
            <a:spLocks noChangeShapeType="1"/>
          </p:cNvSpPr>
          <p:nvPr/>
        </p:nvSpPr>
        <p:spPr bwMode="auto">
          <a:xfrm flipH="1">
            <a:off x="7097713" y="3975100"/>
            <a:ext cx="12700" cy="444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80" name="Freeform 1178"/>
          <p:cNvSpPr>
            <a:spLocks/>
          </p:cNvSpPr>
          <p:nvPr/>
        </p:nvSpPr>
        <p:spPr bwMode="auto">
          <a:xfrm>
            <a:off x="6491288" y="3744913"/>
            <a:ext cx="311150" cy="247650"/>
          </a:xfrm>
          <a:custGeom>
            <a:avLst/>
            <a:gdLst/>
            <a:ahLst/>
            <a:cxnLst>
              <a:cxn ang="0">
                <a:pos x="0" y="399"/>
              </a:cxn>
              <a:cxn ang="0">
                <a:pos x="24" y="319"/>
              </a:cxn>
              <a:cxn ang="0">
                <a:pos x="1178" y="0"/>
              </a:cxn>
              <a:cxn ang="0">
                <a:pos x="116" y="932"/>
              </a:cxn>
              <a:cxn ang="0">
                <a:pos x="96" y="667"/>
              </a:cxn>
              <a:cxn ang="0">
                <a:pos x="85" y="585"/>
              </a:cxn>
              <a:cxn ang="0">
                <a:pos x="65" y="512"/>
              </a:cxn>
              <a:cxn ang="0">
                <a:pos x="36" y="450"/>
              </a:cxn>
              <a:cxn ang="0">
                <a:pos x="0" y="399"/>
              </a:cxn>
            </a:cxnLst>
            <a:rect l="0" t="0" r="r" b="b"/>
            <a:pathLst>
              <a:path w="1178" h="932">
                <a:moveTo>
                  <a:pt x="0" y="399"/>
                </a:moveTo>
                <a:lnTo>
                  <a:pt x="24" y="319"/>
                </a:lnTo>
                <a:lnTo>
                  <a:pt x="1178" y="0"/>
                </a:lnTo>
                <a:lnTo>
                  <a:pt x="116" y="932"/>
                </a:lnTo>
                <a:lnTo>
                  <a:pt x="96" y="667"/>
                </a:lnTo>
                <a:lnTo>
                  <a:pt x="85" y="585"/>
                </a:lnTo>
                <a:lnTo>
                  <a:pt x="65" y="512"/>
                </a:lnTo>
                <a:lnTo>
                  <a:pt x="36" y="450"/>
                </a:lnTo>
                <a:lnTo>
                  <a:pt x="0" y="399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81" name="Line 1179"/>
          <p:cNvSpPr>
            <a:spLocks noChangeShapeType="1"/>
          </p:cNvSpPr>
          <p:nvPr/>
        </p:nvSpPr>
        <p:spPr bwMode="auto">
          <a:xfrm flipH="1" flipV="1">
            <a:off x="6488113" y="3849688"/>
            <a:ext cx="31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82" name="Line 1180"/>
          <p:cNvSpPr>
            <a:spLocks noChangeShapeType="1"/>
          </p:cNvSpPr>
          <p:nvPr/>
        </p:nvSpPr>
        <p:spPr bwMode="auto">
          <a:xfrm flipV="1">
            <a:off x="6494463" y="3806825"/>
            <a:ext cx="238125" cy="333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83" name="Line 1181"/>
          <p:cNvSpPr>
            <a:spLocks noChangeShapeType="1"/>
          </p:cNvSpPr>
          <p:nvPr/>
        </p:nvSpPr>
        <p:spPr bwMode="auto">
          <a:xfrm flipV="1">
            <a:off x="6510338" y="3868738"/>
            <a:ext cx="152400" cy="206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84" name="Line 1182"/>
          <p:cNvSpPr>
            <a:spLocks noChangeShapeType="1"/>
          </p:cNvSpPr>
          <p:nvPr/>
        </p:nvSpPr>
        <p:spPr bwMode="auto">
          <a:xfrm flipV="1">
            <a:off x="6518275" y="3930650"/>
            <a:ext cx="73025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85" name="Line 1183"/>
          <p:cNvSpPr>
            <a:spLocks noChangeShapeType="1"/>
          </p:cNvSpPr>
          <p:nvPr/>
        </p:nvSpPr>
        <p:spPr bwMode="auto">
          <a:xfrm flipH="1">
            <a:off x="6515100" y="3816350"/>
            <a:ext cx="33338" cy="952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86" name="Line 1184"/>
          <p:cNvSpPr>
            <a:spLocks noChangeShapeType="1"/>
          </p:cNvSpPr>
          <p:nvPr/>
        </p:nvSpPr>
        <p:spPr bwMode="auto">
          <a:xfrm flipH="1">
            <a:off x="6538913" y="3802063"/>
            <a:ext cx="60325" cy="174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87" name="Line 1185"/>
          <p:cNvSpPr>
            <a:spLocks noChangeShapeType="1"/>
          </p:cNvSpPr>
          <p:nvPr/>
        </p:nvSpPr>
        <p:spPr bwMode="auto">
          <a:xfrm flipH="1">
            <a:off x="6605588" y="3787775"/>
            <a:ext cx="44450" cy="1317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88" name="Line 1186"/>
          <p:cNvSpPr>
            <a:spLocks noChangeShapeType="1"/>
          </p:cNvSpPr>
          <p:nvPr/>
        </p:nvSpPr>
        <p:spPr bwMode="auto">
          <a:xfrm flipH="1">
            <a:off x="6670675" y="3773488"/>
            <a:ext cx="30163" cy="873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89" name="Line 1187"/>
          <p:cNvSpPr>
            <a:spLocks noChangeShapeType="1"/>
          </p:cNvSpPr>
          <p:nvPr/>
        </p:nvSpPr>
        <p:spPr bwMode="auto">
          <a:xfrm flipH="1">
            <a:off x="6737350" y="3759200"/>
            <a:ext cx="14288" cy="444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90" name="Line 1188"/>
          <p:cNvSpPr>
            <a:spLocks noChangeShapeType="1"/>
          </p:cNvSpPr>
          <p:nvPr/>
        </p:nvSpPr>
        <p:spPr bwMode="auto">
          <a:xfrm flipH="1">
            <a:off x="6788150" y="3976688"/>
            <a:ext cx="300038" cy="269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91" name="Line 1189"/>
          <p:cNvSpPr>
            <a:spLocks noChangeShapeType="1"/>
          </p:cNvSpPr>
          <p:nvPr/>
        </p:nvSpPr>
        <p:spPr bwMode="auto">
          <a:xfrm flipV="1">
            <a:off x="6942138" y="3892550"/>
            <a:ext cx="106362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92" name="Line 1190"/>
          <p:cNvSpPr>
            <a:spLocks noChangeShapeType="1"/>
          </p:cNvSpPr>
          <p:nvPr/>
        </p:nvSpPr>
        <p:spPr bwMode="auto">
          <a:xfrm flipV="1">
            <a:off x="6788150" y="3798888"/>
            <a:ext cx="96838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93" name="Line 1191"/>
          <p:cNvSpPr>
            <a:spLocks noChangeShapeType="1"/>
          </p:cNvSpPr>
          <p:nvPr/>
        </p:nvSpPr>
        <p:spPr bwMode="auto">
          <a:xfrm flipV="1">
            <a:off x="6821488" y="3713163"/>
            <a:ext cx="42862" cy="1317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94" name="Line 1192"/>
          <p:cNvSpPr>
            <a:spLocks noChangeShapeType="1"/>
          </p:cNvSpPr>
          <p:nvPr/>
        </p:nvSpPr>
        <p:spPr bwMode="auto">
          <a:xfrm flipV="1">
            <a:off x="6873875" y="3805238"/>
            <a:ext cx="14288" cy="428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95" name="Freeform 1193"/>
          <p:cNvSpPr>
            <a:spLocks/>
          </p:cNvSpPr>
          <p:nvPr/>
        </p:nvSpPr>
        <p:spPr bwMode="auto">
          <a:xfrm>
            <a:off x="6791325" y="3827463"/>
            <a:ext cx="98425" cy="44450"/>
          </a:xfrm>
          <a:custGeom>
            <a:avLst/>
            <a:gdLst/>
            <a:ahLst/>
            <a:cxnLst>
              <a:cxn ang="0">
                <a:pos x="47" y="0"/>
              </a:cxn>
              <a:cxn ang="0">
                <a:pos x="0" y="26"/>
              </a:cxn>
              <a:cxn ang="0">
                <a:pos x="61" y="86"/>
              </a:cxn>
              <a:cxn ang="0">
                <a:pos x="196" y="144"/>
              </a:cxn>
              <a:cxn ang="0">
                <a:pos x="325" y="166"/>
              </a:cxn>
              <a:cxn ang="0">
                <a:pos x="372" y="140"/>
              </a:cxn>
              <a:cxn ang="0">
                <a:pos x="311" y="80"/>
              </a:cxn>
              <a:cxn ang="0">
                <a:pos x="176" y="22"/>
              </a:cxn>
              <a:cxn ang="0">
                <a:pos x="47" y="0"/>
              </a:cxn>
            </a:cxnLst>
            <a:rect l="0" t="0" r="r" b="b"/>
            <a:pathLst>
              <a:path w="372" h="166">
                <a:moveTo>
                  <a:pt x="47" y="0"/>
                </a:moveTo>
                <a:lnTo>
                  <a:pt x="0" y="26"/>
                </a:lnTo>
                <a:lnTo>
                  <a:pt x="61" y="86"/>
                </a:lnTo>
                <a:lnTo>
                  <a:pt x="196" y="144"/>
                </a:lnTo>
                <a:lnTo>
                  <a:pt x="325" y="166"/>
                </a:lnTo>
                <a:lnTo>
                  <a:pt x="372" y="140"/>
                </a:lnTo>
                <a:lnTo>
                  <a:pt x="311" y="80"/>
                </a:lnTo>
                <a:lnTo>
                  <a:pt x="176" y="22"/>
                </a:lnTo>
                <a:lnTo>
                  <a:pt x="47" y="0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96" name="Line 1194"/>
          <p:cNvSpPr>
            <a:spLocks noChangeShapeType="1"/>
          </p:cNvSpPr>
          <p:nvPr/>
        </p:nvSpPr>
        <p:spPr bwMode="auto">
          <a:xfrm flipV="1">
            <a:off x="6792913" y="3848100"/>
            <a:ext cx="111125" cy="15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97" name="Line 1195"/>
          <p:cNvSpPr>
            <a:spLocks noChangeShapeType="1"/>
          </p:cNvSpPr>
          <p:nvPr/>
        </p:nvSpPr>
        <p:spPr bwMode="auto">
          <a:xfrm flipH="1" flipV="1">
            <a:off x="6781800" y="4025900"/>
            <a:ext cx="44450" cy="82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98" name="Freeform 1196"/>
          <p:cNvSpPr>
            <a:spLocks/>
          </p:cNvSpPr>
          <p:nvPr/>
        </p:nvSpPr>
        <p:spPr bwMode="auto">
          <a:xfrm>
            <a:off x="6781800" y="3822700"/>
            <a:ext cx="117475" cy="52388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0" y="31"/>
              </a:cxn>
              <a:cxn ang="0">
                <a:pos x="72" y="102"/>
              </a:cxn>
              <a:cxn ang="0">
                <a:pos x="233" y="171"/>
              </a:cxn>
              <a:cxn ang="0">
                <a:pos x="386" y="198"/>
              </a:cxn>
              <a:cxn ang="0">
                <a:pos x="442" y="166"/>
              </a:cxn>
              <a:cxn ang="0">
                <a:pos x="370" y="95"/>
              </a:cxn>
              <a:cxn ang="0">
                <a:pos x="209" y="27"/>
              </a:cxn>
              <a:cxn ang="0">
                <a:pos x="56" y="0"/>
              </a:cxn>
            </a:cxnLst>
            <a:rect l="0" t="0" r="r" b="b"/>
            <a:pathLst>
              <a:path w="442" h="198">
                <a:moveTo>
                  <a:pt x="56" y="0"/>
                </a:moveTo>
                <a:lnTo>
                  <a:pt x="0" y="31"/>
                </a:lnTo>
                <a:lnTo>
                  <a:pt x="72" y="102"/>
                </a:lnTo>
                <a:lnTo>
                  <a:pt x="233" y="171"/>
                </a:lnTo>
                <a:lnTo>
                  <a:pt x="386" y="198"/>
                </a:lnTo>
                <a:lnTo>
                  <a:pt x="442" y="166"/>
                </a:lnTo>
                <a:lnTo>
                  <a:pt x="370" y="95"/>
                </a:lnTo>
                <a:lnTo>
                  <a:pt x="209" y="27"/>
                </a:lnTo>
                <a:lnTo>
                  <a:pt x="56" y="0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199" name="Line 1197"/>
          <p:cNvSpPr>
            <a:spLocks noChangeShapeType="1"/>
          </p:cNvSpPr>
          <p:nvPr/>
        </p:nvSpPr>
        <p:spPr bwMode="auto">
          <a:xfrm flipH="1" flipV="1">
            <a:off x="6854825" y="3883025"/>
            <a:ext cx="149225" cy="396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00" name="Line 1198"/>
          <p:cNvSpPr>
            <a:spLocks noChangeShapeType="1"/>
          </p:cNvSpPr>
          <p:nvPr/>
        </p:nvSpPr>
        <p:spPr bwMode="auto">
          <a:xfrm flipV="1">
            <a:off x="6745288" y="3773488"/>
            <a:ext cx="7937" cy="428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01" name="Line 1199"/>
          <p:cNvSpPr>
            <a:spLocks noChangeShapeType="1"/>
          </p:cNvSpPr>
          <p:nvPr/>
        </p:nvSpPr>
        <p:spPr bwMode="auto">
          <a:xfrm flipH="1" flipV="1">
            <a:off x="6835775" y="3886200"/>
            <a:ext cx="88900" cy="666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02" name="Line 1200"/>
          <p:cNvSpPr>
            <a:spLocks noChangeShapeType="1"/>
          </p:cNvSpPr>
          <p:nvPr/>
        </p:nvSpPr>
        <p:spPr bwMode="auto">
          <a:xfrm flipV="1">
            <a:off x="6702425" y="3797300"/>
            <a:ext cx="7938" cy="428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03" name="Freeform 1201"/>
          <p:cNvSpPr>
            <a:spLocks/>
          </p:cNvSpPr>
          <p:nvPr/>
        </p:nvSpPr>
        <p:spPr bwMode="auto">
          <a:xfrm>
            <a:off x="6661150" y="3821113"/>
            <a:ext cx="44450" cy="7937"/>
          </a:xfrm>
          <a:custGeom>
            <a:avLst/>
            <a:gdLst/>
            <a:ahLst/>
            <a:cxnLst>
              <a:cxn ang="0">
                <a:pos x="0" y="21"/>
              </a:cxn>
              <a:cxn ang="0">
                <a:pos x="112" y="30"/>
              </a:cxn>
              <a:cxn ang="0">
                <a:pos x="164" y="0"/>
              </a:cxn>
            </a:cxnLst>
            <a:rect l="0" t="0" r="r" b="b"/>
            <a:pathLst>
              <a:path w="164" h="30">
                <a:moveTo>
                  <a:pt x="0" y="21"/>
                </a:moveTo>
                <a:lnTo>
                  <a:pt x="112" y="30"/>
                </a:lnTo>
                <a:lnTo>
                  <a:pt x="164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04" name="Line 1202"/>
          <p:cNvSpPr>
            <a:spLocks noChangeShapeType="1"/>
          </p:cNvSpPr>
          <p:nvPr/>
        </p:nvSpPr>
        <p:spPr bwMode="auto">
          <a:xfrm flipH="1">
            <a:off x="6497638" y="3763963"/>
            <a:ext cx="236537" cy="650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05" name="Line 1203"/>
          <p:cNvSpPr>
            <a:spLocks noChangeShapeType="1"/>
          </p:cNvSpPr>
          <p:nvPr/>
        </p:nvSpPr>
        <p:spPr bwMode="auto">
          <a:xfrm flipH="1" flipV="1">
            <a:off x="6491288" y="3851275"/>
            <a:ext cx="25400" cy="714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06" name="Line 1204"/>
          <p:cNvSpPr>
            <a:spLocks noChangeShapeType="1"/>
          </p:cNvSpPr>
          <p:nvPr/>
        </p:nvSpPr>
        <p:spPr bwMode="auto">
          <a:xfrm flipV="1">
            <a:off x="6748463" y="3848100"/>
            <a:ext cx="17462" cy="147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07" name="Line 1205"/>
          <p:cNvSpPr>
            <a:spLocks noChangeShapeType="1"/>
          </p:cNvSpPr>
          <p:nvPr/>
        </p:nvSpPr>
        <p:spPr bwMode="auto">
          <a:xfrm flipV="1">
            <a:off x="6977063" y="3811588"/>
            <a:ext cx="39687" cy="1254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08" name="Line 1206"/>
          <p:cNvSpPr>
            <a:spLocks noChangeShapeType="1"/>
          </p:cNvSpPr>
          <p:nvPr/>
        </p:nvSpPr>
        <p:spPr bwMode="auto">
          <a:xfrm flipH="1">
            <a:off x="6638925" y="3778250"/>
            <a:ext cx="19050" cy="152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09" name="Freeform 1207"/>
          <p:cNvSpPr>
            <a:spLocks/>
          </p:cNvSpPr>
          <p:nvPr/>
        </p:nvSpPr>
        <p:spPr bwMode="auto">
          <a:xfrm>
            <a:off x="6683375" y="3944938"/>
            <a:ext cx="241300" cy="44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0" y="105"/>
              </a:cxn>
              <a:cxn ang="0">
                <a:pos x="546" y="167"/>
              </a:cxn>
              <a:cxn ang="0">
                <a:pos x="700" y="168"/>
              </a:cxn>
              <a:cxn ang="0">
                <a:pos x="829" y="141"/>
              </a:cxn>
              <a:cxn ang="0">
                <a:pos x="902" y="86"/>
              </a:cxn>
              <a:cxn ang="0">
                <a:pos x="908" y="28"/>
              </a:cxn>
            </a:cxnLst>
            <a:rect l="0" t="0" r="r" b="b"/>
            <a:pathLst>
              <a:path w="908" h="168">
                <a:moveTo>
                  <a:pt x="0" y="0"/>
                </a:moveTo>
                <a:lnTo>
                  <a:pt x="240" y="105"/>
                </a:lnTo>
                <a:lnTo>
                  <a:pt x="546" y="167"/>
                </a:lnTo>
                <a:lnTo>
                  <a:pt x="700" y="168"/>
                </a:lnTo>
                <a:lnTo>
                  <a:pt x="829" y="141"/>
                </a:lnTo>
                <a:lnTo>
                  <a:pt x="902" y="86"/>
                </a:lnTo>
                <a:lnTo>
                  <a:pt x="908" y="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10" name="Line 1208"/>
          <p:cNvSpPr>
            <a:spLocks noChangeShapeType="1"/>
          </p:cNvSpPr>
          <p:nvPr/>
        </p:nvSpPr>
        <p:spPr bwMode="auto">
          <a:xfrm flipH="1">
            <a:off x="6503988" y="3778250"/>
            <a:ext cx="153987" cy="2286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11" name="Line 1209"/>
          <p:cNvSpPr>
            <a:spLocks noChangeShapeType="1"/>
          </p:cNvSpPr>
          <p:nvPr/>
        </p:nvSpPr>
        <p:spPr bwMode="auto">
          <a:xfrm flipH="1">
            <a:off x="6242050" y="4757738"/>
            <a:ext cx="30163" cy="1190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12" name="Line 1210"/>
          <p:cNvSpPr>
            <a:spLocks noChangeShapeType="1"/>
          </p:cNvSpPr>
          <p:nvPr/>
        </p:nvSpPr>
        <p:spPr bwMode="auto">
          <a:xfrm flipH="1">
            <a:off x="6261100" y="4732338"/>
            <a:ext cx="44450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13" name="Line 1211"/>
          <p:cNvSpPr>
            <a:spLocks noChangeShapeType="1"/>
          </p:cNvSpPr>
          <p:nvPr/>
        </p:nvSpPr>
        <p:spPr bwMode="auto">
          <a:xfrm flipH="1">
            <a:off x="6423025" y="4737100"/>
            <a:ext cx="39688" cy="269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14" name="Line 1212"/>
          <p:cNvSpPr>
            <a:spLocks noChangeShapeType="1"/>
          </p:cNvSpPr>
          <p:nvPr/>
        </p:nvSpPr>
        <p:spPr bwMode="auto">
          <a:xfrm>
            <a:off x="6219825" y="4867275"/>
            <a:ext cx="14288" cy="269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15" name="Freeform 1213"/>
          <p:cNvSpPr>
            <a:spLocks/>
          </p:cNvSpPr>
          <p:nvPr/>
        </p:nvSpPr>
        <p:spPr bwMode="auto">
          <a:xfrm>
            <a:off x="6227763" y="4875213"/>
            <a:ext cx="12700" cy="9525"/>
          </a:xfrm>
          <a:custGeom>
            <a:avLst/>
            <a:gdLst/>
            <a:ahLst/>
            <a:cxnLst>
              <a:cxn ang="0">
                <a:pos x="47" y="14"/>
              </a:cxn>
              <a:cxn ang="0">
                <a:pos x="0" y="0"/>
              </a:cxn>
              <a:cxn ang="0">
                <a:pos x="0" y="33"/>
              </a:cxn>
            </a:cxnLst>
            <a:rect l="0" t="0" r="r" b="b"/>
            <a:pathLst>
              <a:path w="47" h="33">
                <a:moveTo>
                  <a:pt x="47" y="14"/>
                </a:moveTo>
                <a:lnTo>
                  <a:pt x="0" y="0"/>
                </a:lnTo>
                <a:lnTo>
                  <a:pt x="0" y="33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16" name="Line 1214"/>
          <p:cNvSpPr>
            <a:spLocks noChangeShapeType="1"/>
          </p:cNvSpPr>
          <p:nvPr/>
        </p:nvSpPr>
        <p:spPr bwMode="auto">
          <a:xfrm>
            <a:off x="6229350" y="4887913"/>
            <a:ext cx="12700" cy="47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17" name="Freeform 1215"/>
          <p:cNvSpPr>
            <a:spLocks/>
          </p:cNvSpPr>
          <p:nvPr/>
        </p:nvSpPr>
        <p:spPr bwMode="auto">
          <a:xfrm>
            <a:off x="6249988" y="4846638"/>
            <a:ext cx="14287" cy="42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" y="92"/>
              </a:cxn>
              <a:cxn ang="0">
                <a:pos x="54" y="160"/>
              </a:cxn>
            </a:cxnLst>
            <a:rect l="0" t="0" r="r" b="b"/>
            <a:pathLst>
              <a:path w="54" h="160">
                <a:moveTo>
                  <a:pt x="0" y="0"/>
                </a:moveTo>
                <a:lnTo>
                  <a:pt x="4" y="92"/>
                </a:lnTo>
                <a:lnTo>
                  <a:pt x="54" y="16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18" name="Line 1216"/>
          <p:cNvSpPr>
            <a:spLocks noChangeShapeType="1"/>
          </p:cNvSpPr>
          <p:nvPr/>
        </p:nvSpPr>
        <p:spPr bwMode="auto">
          <a:xfrm flipH="1" flipV="1">
            <a:off x="6242050" y="4876800"/>
            <a:ext cx="22225" cy="12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19" name="Freeform 1217"/>
          <p:cNvSpPr>
            <a:spLocks/>
          </p:cNvSpPr>
          <p:nvPr/>
        </p:nvSpPr>
        <p:spPr bwMode="auto">
          <a:xfrm>
            <a:off x="6243638" y="4876800"/>
            <a:ext cx="9525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" y="38"/>
              </a:cxn>
              <a:cxn ang="0">
                <a:pos x="5" y="63"/>
              </a:cxn>
            </a:cxnLst>
            <a:rect l="0" t="0" r="r" b="b"/>
            <a:pathLst>
              <a:path w="35" h="63">
                <a:moveTo>
                  <a:pt x="0" y="0"/>
                </a:moveTo>
                <a:lnTo>
                  <a:pt x="35" y="38"/>
                </a:lnTo>
                <a:lnTo>
                  <a:pt x="5" y="63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20" name="Line 1218"/>
          <p:cNvSpPr>
            <a:spLocks noChangeShapeType="1"/>
          </p:cNvSpPr>
          <p:nvPr/>
        </p:nvSpPr>
        <p:spPr bwMode="auto">
          <a:xfrm flipV="1">
            <a:off x="6234113" y="4889500"/>
            <a:ext cx="30162" cy="47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21" name="Line 1219"/>
          <p:cNvSpPr>
            <a:spLocks noChangeShapeType="1"/>
          </p:cNvSpPr>
          <p:nvPr/>
        </p:nvSpPr>
        <p:spPr bwMode="auto">
          <a:xfrm flipH="1">
            <a:off x="6022975" y="4362450"/>
            <a:ext cx="39688" cy="44450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22" name="Freeform 1220"/>
          <p:cNvSpPr>
            <a:spLocks/>
          </p:cNvSpPr>
          <p:nvPr/>
        </p:nvSpPr>
        <p:spPr bwMode="auto">
          <a:xfrm>
            <a:off x="6021388" y="4362450"/>
            <a:ext cx="42862" cy="46038"/>
          </a:xfrm>
          <a:custGeom>
            <a:avLst/>
            <a:gdLst/>
            <a:ahLst/>
            <a:cxnLst>
              <a:cxn ang="0">
                <a:pos x="164" y="137"/>
              </a:cxn>
              <a:cxn ang="0">
                <a:pos x="119" y="70"/>
              </a:cxn>
              <a:cxn ang="0">
                <a:pos x="51" y="13"/>
              </a:cxn>
              <a:cxn ang="0">
                <a:pos x="2" y="0"/>
              </a:cxn>
              <a:cxn ang="0">
                <a:pos x="0" y="38"/>
              </a:cxn>
              <a:cxn ang="0">
                <a:pos x="45" y="104"/>
              </a:cxn>
              <a:cxn ang="0">
                <a:pos x="112" y="160"/>
              </a:cxn>
              <a:cxn ang="0">
                <a:pos x="161" y="174"/>
              </a:cxn>
              <a:cxn ang="0">
                <a:pos x="164" y="137"/>
              </a:cxn>
            </a:cxnLst>
            <a:rect l="0" t="0" r="r" b="b"/>
            <a:pathLst>
              <a:path w="164" h="174">
                <a:moveTo>
                  <a:pt x="164" y="137"/>
                </a:moveTo>
                <a:lnTo>
                  <a:pt x="119" y="70"/>
                </a:lnTo>
                <a:lnTo>
                  <a:pt x="51" y="13"/>
                </a:lnTo>
                <a:lnTo>
                  <a:pt x="2" y="0"/>
                </a:lnTo>
                <a:lnTo>
                  <a:pt x="0" y="38"/>
                </a:lnTo>
                <a:lnTo>
                  <a:pt x="45" y="104"/>
                </a:lnTo>
                <a:lnTo>
                  <a:pt x="112" y="160"/>
                </a:lnTo>
                <a:lnTo>
                  <a:pt x="161" y="174"/>
                </a:lnTo>
                <a:lnTo>
                  <a:pt x="164" y="137"/>
                </a:lnTo>
                <a:close/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23" name="Line 1221"/>
          <p:cNvSpPr>
            <a:spLocks noChangeShapeType="1"/>
          </p:cNvSpPr>
          <p:nvPr/>
        </p:nvSpPr>
        <p:spPr bwMode="auto">
          <a:xfrm>
            <a:off x="6030913" y="4354513"/>
            <a:ext cx="25400" cy="61912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24" name="Line 1222"/>
          <p:cNvSpPr>
            <a:spLocks noChangeShapeType="1"/>
          </p:cNvSpPr>
          <p:nvPr/>
        </p:nvSpPr>
        <p:spPr bwMode="auto">
          <a:xfrm>
            <a:off x="6008688" y="4364038"/>
            <a:ext cx="68262" cy="41275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25" name="Line 1223"/>
          <p:cNvSpPr>
            <a:spLocks noChangeShapeType="1"/>
          </p:cNvSpPr>
          <p:nvPr/>
        </p:nvSpPr>
        <p:spPr bwMode="auto">
          <a:xfrm flipH="1">
            <a:off x="6632575" y="4432300"/>
            <a:ext cx="20638" cy="12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26" name="Line 1224"/>
          <p:cNvSpPr>
            <a:spLocks noChangeShapeType="1"/>
          </p:cNvSpPr>
          <p:nvPr/>
        </p:nvSpPr>
        <p:spPr bwMode="auto">
          <a:xfrm flipH="1">
            <a:off x="6653213" y="4456113"/>
            <a:ext cx="38100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27" name="Freeform 1225"/>
          <p:cNvSpPr>
            <a:spLocks/>
          </p:cNvSpPr>
          <p:nvPr/>
        </p:nvSpPr>
        <p:spPr bwMode="auto">
          <a:xfrm>
            <a:off x="6653213" y="4432300"/>
            <a:ext cx="15875" cy="333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" y="73"/>
              </a:cxn>
              <a:cxn ang="0">
                <a:pos x="5" y="126"/>
              </a:cxn>
            </a:cxnLst>
            <a:rect l="0" t="0" r="r" b="b"/>
            <a:pathLst>
              <a:path w="61" h="126">
                <a:moveTo>
                  <a:pt x="0" y="0"/>
                </a:moveTo>
                <a:lnTo>
                  <a:pt x="61" y="73"/>
                </a:lnTo>
                <a:lnTo>
                  <a:pt x="5" y="126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28" name="Line 1226"/>
          <p:cNvSpPr>
            <a:spLocks noChangeShapeType="1"/>
          </p:cNvSpPr>
          <p:nvPr/>
        </p:nvSpPr>
        <p:spPr bwMode="auto">
          <a:xfrm flipV="1">
            <a:off x="6632575" y="4460875"/>
            <a:ext cx="41275" cy="222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29" name="Line 1227"/>
          <p:cNvSpPr>
            <a:spLocks noChangeShapeType="1"/>
          </p:cNvSpPr>
          <p:nvPr/>
        </p:nvSpPr>
        <p:spPr bwMode="auto">
          <a:xfrm>
            <a:off x="6635750" y="4422775"/>
            <a:ext cx="55563" cy="333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30" name="Freeform 1228"/>
          <p:cNvSpPr>
            <a:spLocks/>
          </p:cNvSpPr>
          <p:nvPr/>
        </p:nvSpPr>
        <p:spPr bwMode="auto">
          <a:xfrm>
            <a:off x="5567363" y="3821113"/>
            <a:ext cx="19050" cy="47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1" y="55"/>
              </a:cxn>
              <a:cxn ang="0">
                <a:pos x="72" y="129"/>
              </a:cxn>
              <a:cxn ang="0">
                <a:pos x="51" y="177"/>
              </a:cxn>
              <a:cxn ang="0">
                <a:pos x="0" y="172"/>
              </a:cxn>
            </a:cxnLst>
            <a:rect l="0" t="0" r="r" b="b"/>
            <a:pathLst>
              <a:path w="72" h="177">
                <a:moveTo>
                  <a:pt x="0" y="0"/>
                </a:moveTo>
                <a:lnTo>
                  <a:pt x="51" y="55"/>
                </a:lnTo>
                <a:lnTo>
                  <a:pt x="72" y="129"/>
                </a:lnTo>
                <a:lnTo>
                  <a:pt x="51" y="177"/>
                </a:lnTo>
                <a:lnTo>
                  <a:pt x="0" y="17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31" name="Line 1229"/>
          <p:cNvSpPr>
            <a:spLocks noChangeShapeType="1"/>
          </p:cNvSpPr>
          <p:nvPr/>
        </p:nvSpPr>
        <p:spPr bwMode="auto">
          <a:xfrm>
            <a:off x="5554663" y="3813175"/>
            <a:ext cx="1587" cy="460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32" name="Line 1230"/>
          <p:cNvSpPr>
            <a:spLocks noChangeShapeType="1"/>
          </p:cNvSpPr>
          <p:nvPr/>
        </p:nvSpPr>
        <p:spPr bwMode="auto">
          <a:xfrm flipV="1">
            <a:off x="5541963" y="3830638"/>
            <a:ext cx="23812" cy="142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33" name="Line 1231"/>
          <p:cNvSpPr>
            <a:spLocks noChangeShapeType="1"/>
          </p:cNvSpPr>
          <p:nvPr/>
        </p:nvSpPr>
        <p:spPr bwMode="auto">
          <a:xfrm>
            <a:off x="6869113" y="3762375"/>
            <a:ext cx="130175" cy="1127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34" name="Line 1232"/>
          <p:cNvSpPr>
            <a:spLocks noChangeShapeType="1"/>
          </p:cNvSpPr>
          <p:nvPr/>
        </p:nvSpPr>
        <p:spPr bwMode="auto">
          <a:xfrm flipH="1" flipV="1">
            <a:off x="6848475" y="3625850"/>
            <a:ext cx="493713" cy="2968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35" name="Line 1233"/>
          <p:cNvSpPr>
            <a:spLocks noChangeShapeType="1"/>
          </p:cNvSpPr>
          <p:nvPr/>
        </p:nvSpPr>
        <p:spPr bwMode="auto">
          <a:xfrm>
            <a:off x="6854825" y="3709988"/>
            <a:ext cx="130175" cy="777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36" name="Freeform 1234"/>
          <p:cNvSpPr>
            <a:spLocks/>
          </p:cNvSpPr>
          <p:nvPr/>
        </p:nvSpPr>
        <p:spPr bwMode="auto">
          <a:xfrm>
            <a:off x="6800850" y="3654425"/>
            <a:ext cx="477838" cy="312738"/>
          </a:xfrm>
          <a:custGeom>
            <a:avLst/>
            <a:gdLst/>
            <a:ahLst/>
            <a:cxnLst>
              <a:cxn ang="0">
                <a:pos x="0" y="205"/>
              </a:cxn>
              <a:cxn ang="0">
                <a:pos x="1625" y="1181"/>
              </a:cxn>
              <a:cxn ang="0">
                <a:pos x="1811" y="987"/>
              </a:cxn>
              <a:cxn ang="0">
                <a:pos x="166" y="0"/>
              </a:cxn>
              <a:cxn ang="0">
                <a:pos x="0" y="205"/>
              </a:cxn>
            </a:cxnLst>
            <a:rect l="0" t="0" r="r" b="b"/>
            <a:pathLst>
              <a:path w="1811" h="1181">
                <a:moveTo>
                  <a:pt x="0" y="205"/>
                </a:moveTo>
                <a:lnTo>
                  <a:pt x="1625" y="1181"/>
                </a:lnTo>
                <a:lnTo>
                  <a:pt x="1811" y="987"/>
                </a:lnTo>
                <a:lnTo>
                  <a:pt x="166" y="0"/>
                </a:lnTo>
                <a:lnTo>
                  <a:pt x="0" y="205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37" name="Line 1235"/>
          <p:cNvSpPr>
            <a:spLocks noChangeShapeType="1"/>
          </p:cNvSpPr>
          <p:nvPr/>
        </p:nvSpPr>
        <p:spPr bwMode="auto">
          <a:xfrm flipH="1" flipV="1">
            <a:off x="6799263" y="3706813"/>
            <a:ext cx="15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38" name="Line 1236"/>
          <p:cNvSpPr>
            <a:spLocks noChangeShapeType="1"/>
          </p:cNvSpPr>
          <p:nvPr/>
        </p:nvSpPr>
        <p:spPr bwMode="auto">
          <a:xfrm>
            <a:off x="6811963" y="3694113"/>
            <a:ext cx="430212" cy="260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39" name="Line 1237"/>
          <p:cNvSpPr>
            <a:spLocks noChangeShapeType="1"/>
          </p:cNvSpPr>
          <p:nvPr/>
        </p:nvSpPr>
        <p:spPr bwMode="auto">
          <a:xfrm>
            <a:off x="6821488" y="3681413"/>
            <a:ext cx="433387" cy="258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40" name="Line 1238"/>
          <p:cNvSpPr>
            <a:spLocks noChangeShapeType="1"/>
          </p:cNvSpPr>
          <p:nvPr/>
        </p:nvSpPr>
        <p:spPr bwMode="auto">
          <a:xfrm>
            <a:off x="6832600" y="3667125"/>
            <a:ext cx="434975" cy="260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41" name="Line 1239"/>
          <p:cNvSpPr>
            <a:spLocks noChangeShapeType="1"/>
          </p:cNvSpPr>
          <p:nvPr/>
        </p:nvSpPr>
        <p:spPr bwMode="auto">
          <a:xfrm flipV="1">
            <a:off x="6872288" y="3697288"/>
            <a:ext cx="44450" cy="539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42" name="Line 1240"/>
          <p:cNvSpPr>
            <a:spLocks noChangeShapeType="1"/>
          </p:cNvSpPr>
          <p:nvPr/>
        </p:nvSpPr>
        <p:spPr bwMode="auto">
          <a:xfrm flipV="1">
            <a:off x="6943725" y="3741738"/>
            <a:ext cx="46038" cy="523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43" name="Line 1241"/>
          <p:cNvSpPr>
            <a:spLocks noChangeShapeType="1"/>
          </p:cNvSpPr>
          <p:nvPr/>
        </p:nvSpPr>
        <p:spPr bwMode="auto">
          <a:xfrm flipV="1">
            <a:off x="7015163" y="3784600"/>
            <a:ext cx="46037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44" name="Line 1242"/>
          <p:cNvSpPr>
            <a:spLocks noChangeShapeType="1"/>
          </p:cNvSpPr>
          <p:nvPr/>
        </p:nvSpPr>
        <p:spPr bwMode="auto">
          <a:xfrm flipV="1">
            <a:off x="7086600" y="3829050"/>
            <a:ext cx="47625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45" name="Line 1243"/>
          <p:cNvSpPr>
            <a:spLocks noChangeShapeType="1"/>
          </p:cNvSpPr>
          <p:nvPr/>
        </p:nvSpPr>
        <p:spPr bwMode="auto">
          <a:xfrm flipV="1">
            <a:off x="7158038" y="3871913"/>
            <a:ext cx="49212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46" name="Freeform 1244"/>
          <p:cNvSpPr>
            <a:spLocks/>
          </p:cNvSpPr>
          <p:nvPr/>
        </p:nvSpPr>
        <p:spPr bwMode="auto">
          <a:xfrm>
            <a:off x="6496050" y="3708400"/>
            <a:ext cx="733425" cy="493713"/>
          </a:xfrm>
          <a:custGeom>
            <a:avLst/>
            <a:gdLst/>
            <a:ahLst/>
            <a:cxnLst>
              <a:cxn ang="0">
                <a:pos x="2777" y="976"/>
              </a:cxn>
              <a:cxn ang="0">
                <a:pos x="1152" y="0"/>
              </a:cxn>
              <a:cxn ang="0">
                <a:pos x="0" y="1012"/>
              </a:cxn>
              <a:cxn ang="0">
                <a:pos x="99" y="1072"/>
              </a:cxn>
              <a:cxn ang="0">
                <a:pos x="1161" y="140"/>
              </a:cxn>
              <a:cxn ang="0">
                <a:pos x="2570" y="986"/>
              </a:cxn>
              <a:cxn ang="0">
                <a:pos x="1318" y="1804"/>
              </a:cxn>
              <a:cxn ang="0">
                <a:pos x="1417" y="1864"/>
              </a:cxn>
              <a:cxn ang="0">
                <a:pos x="2777" y="976"/>
              </a:cxn>
            </a:cxnLst>
            <a:rect l="0" t="0" r="r" b="b"/>
            <a:pathLst>
              <a:path w="2777" h="1864">
                <a:moveTo>
                  <a:pt x="2777" y="976"/>
                </a:moveTo>
                <a:lnTo>
                  <a:pt x="1152" y="0"/>
                </a:lnTo>
                <a:lnTo>
                  <a:pt x="0" y="1012"/>
                </a:lnTo>
                <a:lnTo>
                  <a:pt x="99" y="1072"/>
                </a:lnTo>
                <a:lnTo>
                  <a:pt x="1161" y="140"/>
                </a:lnTo>
                <a:lnTo>
                  <a:pt x="2570" y="986"/>
                </a:lnTo>
                <a:lnTo>
                  <a:pt x="1318" y="1804"/>
                </a:lnTo>
                <a:lnTo>
                  <a:pt x="1417" y="1864"/>
                </a:lnTo>
                <a:lnTo>
                  <a:pt x="2777" y="976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47" name="Line 1245"/>
          <p:cNvSpPr>
            <a:spLocks noChangeShapeType="1"/>
          </p:cNvSpPr>
          <p:nvPr/>
        </p:nvSpPr>
        <p:spPr bwMode="auto">
          <a:xfrm flipH="1" flipV="1">
            <a:off x="7229475" y="3963988"/>
            <a:ext cx="1588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48" name="Line 1246"/>
          <p:cNvSpPr>
            <a:spLocks noChangeShapeType="1"/>
          </p:cNvSpPr>
          <p:nvPr/>
        </p:nvSpPr>
        <p:spPr bwMode="auto">
          <a:xfrm flipH="1" flipV="1">
            <a:off x="7061200" y="4044950"/>
            <a:ext cx="4763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49" name="Line 1247"/>
          <p:cNvSpPr>
            <a:spLocks noChangeShapeType="1"/>
          </p:cNvSpPr>
          <p:nvPr/>
        </p:nvSpPr>
        <p:spPr bwMode="auto">
          <a:xfrm flipH="1" flipV="1">
            <a:off x="7021513" y="3841750"/>
            <a:ext cx="7937" cy="396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50" name="Line 1248"/>
          <p:cNvSpPr>
            <a:spLocks noChangeShapeType="1"/>
          </p:cNvSpPr>
          <p:nvPr/>
        </p:nvSpPr>
        <p:spPr bwMode="auto">
          <a:xfrm flipH="1" flipV="1">
            <a:off x="6897688" y="4151313"/>
            <a:ext cx="4762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51" name="Line 1249"/>
          <p:cNvSpPr>
            <a:spLocks noChangeShapeType="1"/>
          </p:cNvSpPr>
          <p:nvPr/>
        </p:nvSpPr>
        <p:spPr bwMode="auto">
          <a:xfrm flipH="1" flipV="1">
            <a:off x="6813550" y="3716338"/>
            <a:ext cx="7938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52" name="Line 1250"/>
          <p:cNvSpPr>
            <a:spLocks noChangeShapeType="1"/>
          </p:cNvSpPr>
          <p:nvPr/>
        </p:nvSpPr>
        <p:spPr bwMode="auto">
          <a:xfrm flipH="1" flipV="1">
            <a:off x="6653213" y="3836988"/>
            <a:ext cx="6350" cy="333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53" name="Line 1251"/>
          <p:cNvSpPr>
            <a:spLocks noChangeShapeType="1"/>
          </p:cNvSpPr>
          <p:nvPr/>
        </p:nvSpPr>
        <p:spPr bwMode="auto">
          <a:xfrm flipH="1">
            <a:off x="6973888" y="4090988"/>
            <a:ext cx="66675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54" name="Line 1252"/>
          <p:cNvSpPr>
            <a:spLocks noChangeShapeType="1"/>
          </p:cNvSpPr>
          <p:nvPr/>
        </p:nvSpPr>
        <p:spPr bwMode="auto">
          <a:xfrm flipH="1">
            <a:off x="7143750" y="3979863"/>
            <a:ext cx="66675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55" name="Line 1253"/>
          <p:cNvSpPr>
            <a:spLocks noChangeShapeType="1"/>
          </p:cNvSpPr>
          <p:nvPr/>
        </p:nvSpPr>
        <p:spPr bwMode="auto">
          <a:xfrm flipH="1">
            <a:off x="7085013" y="3908425"/>
            <a:ext cx="47625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56" name="Line 1254"/>
          <p:cNvSpPr>
            <a:spLocks noChangeShapeType="1"/>
          </p:cNvSpPr>
          <p:nvPr/>
        </p:nvSpPr>
        <p:spPr bwMode="auto">
          <a:xfrm flipH="1">
            <a:off x="6975475" y="3841750"/>
            <a:ext cx="46038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57" name="Line 1255"/>
          <p:cNvSpPr>
            <a:spLocks noChangeShapeType="1"/>
          </p:cNvSpPr>
          <p:nvPr/>
        </p:nvSpPr>
        <p:spPr bwMode="auto">
          <a:xfrm flipH="1">
            <a:off x="6567488" y="3905250"/>
            <a:ext cx="52387" cy="7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58" name="Line 1256"/>
          <p:cNvSpPr>
            <a:spLocks noChangeShapeType="1"/>
          </p:cNvSpPr>
          <p:nvPr/>
        </p:nvSpPr>
        <p:spPr bwMode="auto">
          <a:xfrm flipH="1">
            <a:off x="6864350" y="3775075"/>
            <a:ext cx="46038" cy="7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59" name="Line 1257"/>
          <p:cNvSpPr>
            <a:spLocks noChangeShapeType="1"/>
          </p:cNvSpPr>
          <p:nvPr/>
        </p:nvSpPr>
        <p:spPr bwMode="auto">
          <a:xfrm flipH="1">
            <a:off x="6683375" y="3802063"/>
            <a:ext cx="53975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60" name="Line 1258"/>
          <p:cNvSpPr>
            <a:spLocks noChangeShapeType="1"/>
          </p:cNvSpPr>
          <p:nvPr/>
        </p:nvSpPr>
        <p:spPr bwMode="auto">
          <a:xfrm flipH="1" flipV="1">
            <a:off x="6840538" y="3706813"/>
            <a:ext cx="379412" cy="2286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61" name="Line 1259"/>
          <p:cNvSpPr>
            <a:spLocks noChangeShapeType="1"/>
          </p:cNvSpPr>
          <p:nvPr/>
        </p:nvSpPr>
        <p:spPr bwMode="auto">
          <a:xfrm flipV="1">
            <a:off x="6754813" y="3760788"/>
            <a:ext cx="90487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62" name="Freeform 1260"/>
          <p:cNvSpPr>
            <a:spLocks/>
          </p:cNvSpPr>
          <p:nvPr/>
        </p:nvSpPr>
        <p:spPr bwMode="auto">
          <a:xfrm>
            <a:off x="6792913" y="3770313"/>
            <a:ext cx="71437" cy="11112"/>
          </a:xfrm>
          <a:custGeom>
            <a:avLst/>
            <a:gdLst/>
            <a:ahLst/>
            <a:cxnLst>
              <a:cxn ang="0">
                <a:pos x="274" y="46"/>
              </a:cxn>
              <a:cxn ang="0">
                <a:pos x="144" y="0"/>
              </a:cxn>
              <a:cxn ang="0">
                <a:pos x="0" y="0"/>
              </a:cxn>
            </a:cxnLst>
            <a:rect l="0" t="0" r="r" b="b"/>
            <a:pathLst>
              <a:path w="274" h="46">
                <a:moveTo>
                  <a:pt x="274" y="46"/>
                </a:moveTo>
                <a:lnTo>
                  <a:pt x="144" y="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63" name="Freeform 1261"/>
          <p:cNvSpPr>
            <a:spLocks/>
          </p:cNvSpPr>
          <p:nvPr/>
        </p:nvSpPr>
        <p:spPr bwMode="auto">
          <a:xfrm>
            <a:off x="6710363" y="3778250"/>
            <a:ext cx="38100" cy="1905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44" y="26"/>
              </a:cxn>
              <a:cxn ang="0">
                <a:pos x="0" y="76"/>
              </a:cxn>
            </a:cxnLst>
            <a:rect l="0" t="0" r="r" b="b"/>
            <a:pathLst>
              <a:path w="144" h="76">
                <a:moveTo>
                  <a:pt x="144" y="0"/>
                </a:moveTo>
                <a:lnTo>
                  <a:pt x="44" y="26"/>
                </a:lnTo>
                <a:lnTo>
                  <a:pt x="0" y="76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64" name="Line 1262"/>
          <p:cNvSpPr>
            <a:spLocks noChangeShapeType="1"/>
          </p:cNvSpPr>
          <p:nvPr/>
        </p:nvSpPr>
        <p:spPr bwMode="auto">
          <a:xfrm flipH="1" flipV="1">
            <a:off x="6843713" y="3654425"/>
            <a:ext cx="434975" cy="260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65" name="Line 1263"/>
          <p:cNvSpPr>
            <a:spLocks noChangeShapeType="1"/>
          </p:cNvSpPr>
          <p:nvPr/>
        </p:nvSpPr>
        <p:spPr bwMode="auto">
          <a:xfrm flipH="1" flipV="1">
            <a:off x="6985000" y="3787775"/>
            <a:ext cx="14288" cy="873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66" name="Line 1264"/>
          <p:cNvSpPr>
            <a:spLocks noChangeShapeType="1"/>
          </p:cNvSpPr>
          <p:nvPr/>
        </p:nvSpPr>
        <p:spPr bwMode="auto">
          <a:xfrm flipH="1" flipV="1">
            <a:off x="7242175" y="3943350"/>
            <a:ext cx="1588" cy="444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67" name="Line 1265"/>
          <p:cNvSpPr>
            <a:spLocks noChangeShapeType="1"/>
          </p:cNvSpPr>
          <p:nvPr/>
        </p:nvSpPr>
        <p:spPr bwMode="auto">
          <a:xfrm flipH="1" flipV="1">
            <a:off x="7113588" y="3863975"/>
            <a:ext cx="11112" cy="873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68" name="Freeform 1266"/>
          <p:cNvSpPr>
            <a:spLocks/>
          </p:cNvSpPr>
          <p:nvPr/>
        </p:nvSpPr>
        <p:spPr bwMode="auto">
          <a:xfrm>
            <a:off x="7265988" y="3878263"/>
            <a:ext cx="30162" cy="114300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115" y="195"/>
              </a:cxn>
              <a:cxn ang="0">
                <a:pos x="0" y="432"/>
              </a:cxn>
            </a:cxnLst>
            <a:rect l="0" t="0" r="r" b="b"/>
            <a:pathLst>
              <a:path w="115" h="432">
                <a:moveTo>
                  <a:pt x="6" y="0"/>
                </a:moveTo>
                <a:lnTo>
                  <a:pt x="115" y="195"/>
                </a:lnTo>
                <a:lnTo>
                  <a:pt x="0" y="43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69" name="Line 1267"/>
          <p:cNvSpPr>
            <a:spLocks noChangeShapeType="1"/>
          </p:cNvSpPr>
          <p:nvPr/>
        </p:nvSpPr>
        <p:spPr bwMode="auto">
          <a:xfrm>
            <a:off x="7059613" y="4238625"/>
            <a:ext cx="1587" cy="936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70" name="Line 1268"/>
          <p:cNvSpPr>
            <a:spLocks noChangeShapeType="1"/>
          </p:cNvSpPr>
          <p:nvPr/>
        </p:nvSpPr>
        <p:spPr bwMode="auto">
          <a:xfrm flipH="1">
            <a:off x="7212013" y="3943350"/>
            <a:ext cx="30162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71" name="Freeform 1269"/>
          <p:cNvSpPr>
            <a:spLocks/>
          </p:cNvSpPr>
          <p:nvPr/>
        </p:nvSpPr>
        <p:spPr bwMode="auto">
          <a:xfrm>
            <a:off x="7218363" y="3927475"/>
            <a:ext cx="9525" cy="381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" y="65"/>
              </a:cxn>
              <a:cxn ang="0">
                <a:pos x="2" y="0"/>
              </a:cxn>
            </a:cxnLst>
            <a:rect l="0" t="0" r="r" b="b"/>
            <a:pathLst>
              <a:path w="38" h="144">
                <a:moveTo>
                  <a:pt x="0" y="144"/>
                </a:moveTo>
                <a:lnTo>
                  <a:pt x="38" y="65"/>
                </a:lnTo>
                <a:lnTo>
                  <a:pt x="2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72" name="Line 1270"/>
          <p:cNvSpPr>
            <a:spLocks noChangeShapeType="1"/>
          </p:cNvSpPr>
          <p:nvPr/>
        </p:nvSpPr>
        <p:spPr bwMode="auto">
          <a:xfrm flipV="1">
            <a:off x="6843713" y="3951288"/>
            <a:ext cx="360362" cy="2349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73" name="Line 1271"/>
          <p:cNvSpPr>
            <a:spLocks noChangeShapeType="1"/>
          </p:cNvSpPr>
          <p:nvPr/>
        </p:nvSpPr>
        <p:spPr bwMode="auto">
          <a:xfrm flipH="1">
            <a:off x="6870700" y="3967163"/>
            <a:ext cx="358775" cy="2349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74" name="Line 1272"/>
          <p:cNvSpPr>
            <a:spLocks noChangeShapeType="1"/>
          </p:cNvSpPr>
          <p:nvPr/>
        </p:nvSpPr>
        <p:spPr bwMode="auto">
          <a:xfrm>
            <a:off x="6826250" y="4108450"/>
            <a:ext cx="17463" cy="777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75" name="Line 1273"/>
          <p:cNvSpPr>
            <a:spLocks noChangeShapeType="1"/>
          </p:cNvSpPr>
          <p:nvPr/>
        </p:nvSpPr>
        <p:spPr bwMode="auto">
          <a:xfrm flipV="1">
            <a:off x="7258050" y="3922713"/>
            <a:ext cx="84138" cy="777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76" name="Freeform 1274"/>
          <p:cNvSpPr>
            <a:spLocks/>
          </p:cNvSpPr>
          <p:nvPr/>
        </p:nvSpPr>
        <p:spPr bwMode="auto">
          <a:xfrm>
            <a:off x="7115175" y="3851275"/>
            <a:ext cx="9525" cy="26988"/>
          </a:xfrm>
          <a:custGeom>
            <a:avLst/>
            <a:gdLst/>
            <a:ahLst/>
            <a:cxnLst>
              <a:cxn ang="0">
                <a:pos x="0" y="101"/>
              </a:cxn>
              <a:cxn ang="0">
                <a:pos x="6" y="50"/>
              </a:cxn>
              <a:cxn ang="0">
                <a:pos x="36" y="0"/>
              </a:cxn>
            </a:cxnLst>
            <a:rect l="0" t="0" r="r" b="b"/>
            <a:pathLst>
              <a:path w="36" h="101">
                <a:moveTo>
                  <a:pt x="0" y="101"/>
                </a:moveTo>
                <a:lnTo>
                  <a:pt x="6" y="50"/>
                </a:lnTo>
                <a:lnTo>
                  <a:pt x="36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77" name="Freeform 1275"/>
          <p:cNvSpPr>
            <a:spLocks/>
          </p:cNvSpPr>
          <p:nvPr/>
        </p:nvSpPr>
        <p:spPr bwMode="auto">
          <a:xfrm>
            <a:off x="6986588" y="3775075"/>
            <a:ext cx="9525" cy="26988"/>
          </a:xfrm>
          <a:custGeom>
            <a:avLst/>
            <a:gdLst/>
            <a:ahLst/>
            <a:cxnLst>
              <a:cxn ang="0">
                <a:pos x="0" y="101"/>
              </a:cxn>
              <a:cxn ang="0">
                <a:pos x="6" y="50"/>
              </a:cxn>
              <a:cxn ang="0">
                <a:pos x="35" y="0"/>
              </a:cxn>
            </a:cxnLst>
            <a:rect l="0" t="0" r="r" b="b"/>
            <a:pathLst>
              <a:path w="35" h="101">
                <a:moveTo>
                  <a:pt x="0" y="101"/>
                </a:moveTo>
                <a:lnTo>
                  <a:pt x="6" y="50"/>
                </a:lnTo>
                <a:lnTo>
                  <a:pt x="35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78" name="Line 1276"/>
          <p:cNvSpPr>
            <a:spLocks noChangeShapeType="1"/>
          </p:cNvSpPr>
          <p:nvPr/>
        </p:nvSpPr>
        <p:spPr bwMode="auto">
          <a:xfrm flipV="1">
            <a:off x="7040563" y="4256088"/>
            <a:ext cx="1587" cy="333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79" name="Freeform 1277"/>
          <p:cNvSpPr>
            <a:spLocks/>
          </p:cNvSpPr>
          <p:nvPr/>
        </p:nvSpPr>
        <p:spPr bwMode="auto">
          <a:xfrm>
            <a:off x="7040563" y="4243388"/>
            <a:ext cx="38100" cy="36512"/>
          </a:xfrm>
          <a:custGeom>
            <a:avLst/>
            <a:gdLst/>
            <a:ahLst/>
            <a:cxnLst>
              <a:cxn ang="0">
                <a:pos x="0" y="47"/>
              </a:cxn>
              <a:cxn ang="0">
                <a:pos x="20" y="0"/>
              </a:cxn>
              <a:cxn ang="0">
                <a:pos x="71" y="4"/>
              </a:cxn>
              <a:cxn ang="0">
                <a:pos x="122" y="60"/>
              </a:cxn>
              <a:cxn ang="0">
                <a:pos x="143" y="134"/>
              </a:cxn>
            </a:cxnLst>
            <a:rect l="0" t="0" r="r" b="b"/>
            <a:pathLst>
              <a:path w="143" h="134">
                <a:moveTo>
                  <a:pt x="0" y="47"/>
                </a:moveTo>
                <a:lnTo>
                  <a:pt x="20" y="0"/>
                </a:lnTo>
                <a:lnTo>
                  <a:pt x="71" y="4"/>
                </a:lnTo>
                <a:lnTo>
                  <a:pt x="122" y="60"/>
                </a:lnTo>
                <a:lnTo>
                  <a:pt x="143" y="13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80" name="Line 1278"/>
          <p:cNvSpPr>
            <a:spLocks noChangeShapeType="1"/>
          </p:cNvSpPr>
          <p:nvPr/>
        </p:nvSpPr>
        <p:spPr bwMode="auto">
          <a:xfrm>
            <a:off x="7078663" y="4279900"/>
            <a:ext cx="1587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81" name="Freeform 1279"/>
          <p:cNvSpPr>
            <a:spLocks/>
          </p:cNvSpPr>
          <p:nvPr/>
        </p:nvSpPr>
        <p:spPr bwMode="auto">
          <a:xfrm>
            <a:off x="7040563" y="4289425"/>
            <a:ext cx="38100" cy="34925"/>
          </a:xfrm>
          <a:custGeom>
            <a:avLst/>
            <a:gdLst/>
            <a:ahLst/>
            <a:cxnLst>
              <a:cxn ang="0">
                <a:pos x="143" y="86"/>
              </a:cxn>
              <a:cxn ang="0">
                <a:pos x="123" y="134"/>
              </a:cxn>
              <a:cxn ang="0">
                <a:pos x="71" y="130"/>
              </a:cxn>
              <a:cxn ang="0">
                <a:pos x="21" y="74"/>
              </a:cxn>
              <a:cxn ang="0">
                <a:pos x="0" y="0"/>
              </a:cxn>
            </a:cxnLst>
            <a:rect l="0" t="0" r="r" b="b"/>
            <a:pathLst>
              <a:path w="143" h="134">
                <a:moveTo>
                  <a:pt x="143" y="86"/>
                </a:moveTo>
                <a:lnTo>
                  <a:pt x="123" y="134"/>
                </a:lnTo>
                <a:lnTo>
                  <a:pt x="71" y="130"/>
                </a:lnTo>
                <a:lnTo>
                  <a:pt x="21" y="74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82" name="Line 1280"/>
          <p:cNvSpPr>
            <a:spLocks noChangeShapeType="1"/>
          </p:cNvSpPr>
          <p:nvPr/>
        </p:nvSpPr>
        <p:spPr bwMode="auto">
          <a:xfrm flipH="1">
            <a:off x="6842125" y="3971925"/>
            <a:ext cx="369888" cy="2413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83" name="Line 1281"/>
          <p:cNvSpPr>
            <a:spLocks noChangeShapeType="1"/>
          </p:cNvSpPr>
          <p:nvPr/>
        </p:nvSpPr>
        <p:spPr bwMode="auto">
          <a:xfrm flipH="1">
            <a:off x="6889750" y="4000500"/>
            <a:ext cx="368300" cy="2413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84" name="Line 1282"/>
          <p:cNvSpPr>
            <a:spLocks noChangeShapeType="1"/>
          </p:cNvSpPr>
          <p:nvPr/>
        </p:nvSpPr>
        <p:spPr bwMode="auto">
          <a:xfrm flipV="1">
            <a:off x="6827838" y="4191000"/>
            <a:ext cx="49212" cy="57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85" name="Line 1283"/>
          <p:cNvSpPr>
            <a:spLocks noChangeShapeType="1"/>
          </p:cNvSpPr>
          <p:nvPr/>
        </p:nvSpPr>
        <p:spPr bwMode="auto">
          <a:xfrm flipH="1">
            <a:off x="6875463" y="4217988"/>
            <a:ext cx="49212" cy="587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86" name="Line 1284"/>
          <p:cNvSpPr>
            <a:spLocks noChangeShapeType="1"/>
          </p:cNvSpPr>
          <p:nvPr/>
        </p:nvSpPr>
        <p:spPr bwMode="auto">
          <a:xfrm>
            <a:off x="6842125" y="4213225"/>
            <a:ext cx="47625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87" name="Freeform 1285"/>
          <p:cNvSpPr>
            <a:spLocks/>
          </p:cNvSpPr>
          <p:nvPr/>
        </p:nvSpPr>
        <p:spPr bwMode="auto">
          <a:xfrm>
            <a:off x="6842125" y="4175125"/>
            <a:ext cx="12700" cy="15875"/>
          </a:xfrm>
          <a:custGeom>
            <a:avLst/>
            <a:gdLst/>
            <a:ahLst/>
            <a:cxnLst>
              <a:cxn ang="0">
                <a:pos x="47" y="65"/>
              </a:cxn>
              <a:cxn ang="0">
                <a:pos x="17" y="37"/>
              </a:cxn>
              <a:cxn ang="0">
                <a:pos x="0" y="0"/>
              </a:cxn>
            </a:cxnLst>
            <a:rect l="0" t="0" r="r" b="b"/>
            <a:pathLst>
              <a:path w="47" h="65">
                <a:moveTo>
                  <a:pt x="47" y="65"/>
                </a:moveTo>
                <a:lnTo>
                  <a:pt x="17" y="3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88" name="Freeform 1286"/>
          <p:cNvSpPr>
            <a:spLocks/>
          </p:cNvSpPr>
          <p:nvPr/>
        </p:nvSpPr>
        <p:spPr bwMode="auto">
          <a:xfrm>
            <a:off x="6854825" y="4191000"/>
            <a:ext cx="31750" cy="4763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57" y="19"/>
              </a:cxn>
              <a:cxn ang="0">
                <a:pos x="117" y="0"/>
              </a:cxn>
            </a:cxnLst>
            <a:rect l="0" t="0" r="r" b="b"/>
            <a:pathLst>
              <a:path w="117" h="19">
                <a:moveTo>
                  <a:pt x="0" y="5"/>
                </a:moveTo>
                <a:lnTo>
                  <a:pt x="57" y="19"/>
                </a:lnTo>
                <a:lnTo>
                  <a:pt x="117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89" name="Line 1287"/>
          <p:cNvSpPr>
            <a:spLocks noChangeShapeType="1"/>
          </p:cNvSpPr>
          <p:nvPr/>
        </p:nvSpPr>
        <p:spPr bwMode="auto">
          <a:xfrm>
            <a:off x="6843713" y="4186238"/>
            <a:ext cx="26987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90" name="Line 1288"/>
          <p:cNvSpPr>
            <a:spLocks noChangeShapeType="1"/>
          </p:cNvSpPr>
          <p:nvPr/>
        </p:nvSpPr>
        <p:spPr bwMode="auto">
          <a:xfrm flipH="1" flipV="1">
            <a:off x="7124700" y="3951288"/>
            <a:ext cx="119063" cy="365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91" name="Line 1289"/>
          <p:cNvSpPr>
            <a:spLocks noChangeShapeType="1"/>
          </p:cNvSpPr>
          <p:nvPr/>
        </p:nvSpPr>
        <p:spPr bwMode="auto">
          <a:xfrm flipV="1">
            <a:off x="7216775" y="3959225"/>
            <a:ext cx="269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92" name="Freeform 1290"/>
          <p:cNvSpPr>
            <a:spLocks/>
          </p:cNvSpPr>
          <p:nvPr/>
        </p:nvSpPr>
        <p:spPr bwMode="auto">
          <a:xfrm>
            <a:off x="7212013" y="3956050"/>
            <a:ext cx="31750" cy="63500"/>
          </a:xfrm>
          <a:custGeom>
            <a:avLst/>
            <a:gdLst/>
            <a:ahLst/>
            <a:cxnLst>
              <a:cxn ang="0">
                <a:pos x="120" y="0"/>
              </a:cxn>
              <a:cxn ang="0">
                <a:pos x="88" y="120"/>
              </a:cxn>
              <a:cxn ang="0">
                <a:pos x="0" y="238"/>
              </a:cxn>
            </a:cxnLst>
            <a:rect l="0" t="0" r="r" b="b"/>
            <a:pathLst>
              <a:path w="120" h="238">
                <a:moveTo>
                  <a:pt x="120" y="0"/>
                </a:moveTo>
                <a:lnTo>
                  <a:pt x="88" y="120"/>
                </a:lnTo>
                <a:lnTo>
                  <a:pt x="0" y="23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93" name="Freeform 1291"/>
          <p:cNvSpPr>
            <a:spLocks/>
          </p:cNvSpPr>
          <p:nvPr/>
        </p:nvSpPr>
        <p:spPr bwMode="auto">
          <a:xfrm>
            <a:off x="7216775" y="3979863"/>
            <a:ext cx="11113" cy="34925"/>
          </a:xfrm>
          <a:custGeom>
            <a:avLst/>
            <a:gdLst/>
            <a:ahLst/>
            <a:cxnLst>
              <a:cxn ang="0">
                <a:pos x="0" y="128"/>
              </a:cxn>
              <a:cxn ang="0">
                <a:pos x="41" y="50"/>
              </a:cxn>
              <a:cxn ang="0">
                <a:pos x="9" y="0"/>
              </a:cxn>
            </a:cxnLst>
            <a:rect l="0" t="0" r="r" b="b"/>
            <a:pathLst>
              <a:path w="41" h="128">
                <a:moveTo>
                  <a:pt x="0" y="128"/>
                </a:moveTo>
                <a:lnTo>
                  <a:pt x="41" y="50"/>
                </a:lnTo>
                <a:lnTo>
                  <a:pt x="9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94" name="Line 1292"/>
          <p:cNvSpPr>
            <a:spLocks noChangeShapeType="1"/>
          </p:cNvSpPr>
          <p:nvPr/>
        </p:nvSpPr>
        <p:spPr bwMode="auto">
          <a:xfrm flipV="1">
            <a:off x="7204075" y="3965575"/>
            <a:ext cx="14288" cy="111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95" name="Line 1293"/>
          <p:cNvSpPr>
            <a:spLocks noChangeShapeType="1"/>
          </p:cNvSpPr>
          <p:nvPr/>
        </p:nvSpPr>
        <p:spPr bwMode="auto">
          <a:xfrm>
            <a:off x="7210425" y="3971925"/>
            <a:ext cx="47625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96" name="Line 1294"/>
          <p:cNvSpPr>
            <a:spLocks noChangeShapeType="1"/>
          </p:cNvSpPr>
          <p:nvPr/>
        </p:nvSpPr>
        <p:spPr bwMode="auto">
          <a:xfrm flipH="1">
            <a:off x="7251700" y="3994150"/>
            <a:ext cx="12700" cy="111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97" name="Freeform 1295"/>
          <p:cNvSpPr>
            <a:spLocks/>
          </p:cNvSpPr>
          <p:nvPr/>
        </p:nvSpPr>
        <p:spPr bwMode="auto">
          <a:xfrm>
            <a:off x="7010400" y="3968750"/>
            <a:ext cx="53975" cy="47625"/>
          </a:xfrm>
          <a:custGeom>
            <a:avLst/>
            <a:gdLst/>
            <a:ahLst/>
            <a:cxnLst>
              <a:cxn ang="0">
                <a:pos x="124" y="158"/>
              </a:cxn>
              <a:cxn ang="0">
                <a:pos x="189" y="96"/>
              </a:cxn>
              <a:cxn ang="0">
                <a:pos x="201" y="31"/>
              </a:cxn>
              <a:cxn ang="0">
                <a:pos x="155" y="0"/>
              </a:cxn>
              <a:cxn ang="0">
                <a:pos x="77" y="21"/>
              </a:cxn>
              <a:cxn ang="0">
                <a:pos x="13" y="83"/>
              </a:cxn>
              <a:cxn ang="0">
                <a:pos x="0" y="149"/>
              </a:cxn>
              <a:cxn ang="0">
                <a:pos x="46" y="180"/>
              </a:cxn>
              <a:cxn ang="0">
                <a:pos x="124" y="158"/>
              </a:cxn>
            </a:cxnLst>
            <a:rect l="0" t="0" r="r" b="b"/>
            <a:pathLst>
              <a:path w="201" h="180">
                <a:moveTo>
                  <a:pt x="124" y="158"/>
                </a:moveTo>
                <a:lnTo>
                  <a:pt x="189" y="96"/>
                </a:lnTo>
                <a:lnTo>
                  <a:pt x="201" y="31"/>
                </a:lnTo>
                <a:lnTo>
                  <a:pt x="155" y="0"/>
                </a:lnTo>
                <a:lnTo>
                  <a:pt x="77" y="21"/>
                </a:lnTo>
                <a:lnTo>
                  <a:pt x="13" y="83"/>
                </a:lnTo>
                <a:lnTo>
                  <a:pt x="0" y="149"/>
                </a:lnTo>
                <a:lnTo>
                  <a:pt x="46" y="180"/>
                </a:lnTo>
                <a:lnTo>
                  <a:pt x="124" y="158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98" name="Line 1296"/>
          <p:cNvSpPr>
            <a:spLocks noChangeShapeType="1"/>
          </p:cNvSpPr>
          <p:nvPr/>
        </p:nvSpPr>
        <p:spPr bwMode="auto">
          <a:xfrm flipV="1">
            <a:off x="7035800" y="3965575"/>
            <a:ext cx="69850" cy="793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299" name="Line 1297"/>
          <p:cNvSpPr>
            <a:spLocks noChangeShapeType="1"/>
          </p:cNvSpPr>
          <p:nvPr/>
        </p:nvSpPr>
        <p:spPr bwMode="auto">
          <a:xfrm flipH="1" flipV="1">
            <a:off x="7038975" y="3938588"/>
            <a:ext cx="66675" cy="269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00" name="Line 1298"/>
          <p:cNvSpPr>
            <a:spLocks noChangeShapeType="1"/>
          </p:cNvSpPr>
          <p:nvPr/>
        </p:nvSpPr>
        <p:spPr bwMode="auto">
          <a:xfrm flipH="1" flipV="1">
            <a:off x="7105650" y="3965575"/>
            <a:ext cx="26988" cy="428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01" name="Line 1299"/>
          <p:cNvSpPr>
            <a:spLocks noChangeShapeType="1"/>
          </p:cNvSpPr>
          <p:nvPr/>
        </p:nvSpPr>
        <p:spPr bwMode="auto">
          <a:xfrm flipV="1">
            <a:off x="6807200" y="3829050"/>
            <a:ext cx="69850" cy="793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02" name="Line 1300"/>
          <p:cNvSpPr>
            <a:spLocks noChangeShapeType="1"/>
          </p:cNvSpPr>
          <p:nvPr/>
        </p:nvSpPr>
        <p:spPr bwMode="auto">
          <a:xfrm flipH="1" flipV="1">
            <a:off x="6877050" y="3829050"/>
            <a:ext cx="80963" cy="603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03" name="Line 1301"/>
          <p:cNvSpPr>
            <a:spLocks noChangeShapeType="1"/>
          </p:cNvSpPr>
          <p:nvPr/>
        </p:nvSpPr>
        <p:spPr bwMode="auto">
          <a:xfrm flipH="1" flipV="1">
            <a:off x="6877050" y="3829050"/>
            <a:ext cx="4763" cy="285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04" name="Line 1302"/>
          <p:cNvSpPr>
            <a:spLocks noChangeShapeType="1"/>
          </p:cNvSpPr>
          <p:nvPr/>
        </p:nvSpPr>
        <p:spPr bwMode="auto">
          <a:xfrm flipV="1">
            <a:off x="6970713" y="3938588"/>
            <a:ext cx="68262" cy="793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05" name="Line 1303"/>
          <p:cNvSpPr>
            <a:spLocks noChangeShapeType="1"/>
          </p:cNvSpPr>
          <p:nvPr/>
        </p:nvSpPr>
        <p:spPr bwMode="auto">
          <a:xfrm flipV="1">
            <a:off x="6888163" y="3889375"/>
            <a:ext cx="69850" cy="793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06" name="Line 1304"/>
          <p:cNvSpPr>
            <a:spLocks noChangeShapeType="1"/>
          </p:cNvSpPr>
          <p:nvPr/>
        </p:nvSpPr>
        <p:spPr bwMode="auto">
          <a:xfrm flipH="1" flipV="1">
            <a:off x="6970713" y="4017963"/>
            <a:ext cx="65087" cy="269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07" name="Line 1305"/>
          <p:cNvSpPr>
            <a:spLocks noChangeShapeType="1"/>
          </p:cNvSpPr>
          <p:nvPr/>
        </p:nvSpPr>
        <p:spPr bwMode="auto">
          <a:xfrm flipH="1" flipV="1">
            <a:off x="6807200" y="3908425"/>
            <a:ext cx="80963" cy="603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08" name="Line 1306"/>
          <p:cNvSpPr>
            <a:spLocks noChangeShapeType="1"/>
          </p:cNvSpPr>
          <p:nvPr/>
        </p:nvSpPr>
        <p:spPr bwMode="auto">
          <a:xfrm flipH="1" flipV="1">
            <a:off x="7034213" y="4268788"/>
            <a:ext cx="50800" cy="301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09" name="Line 1307"/>
          <p:cNvSpPr>
            <a:spLocks noChangeShapeType="1"/>
          </p:cNvSpPr>
          <p:nvPr/>
        </p:nvSpPr>
        <p:spPr bwMode="auto">
          <a:xfrm flipV="1">
            <a:off x="7050088" y="4279900"/>
            <a:ext cx="17462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10" name="Line 1308"/>
          <p:cNvSpPr>
            <a:spLocks noChangeShapeType="1"/>
          </p:cNvSpPr>
          <p:nvPr/>
        </p:nvSpPr>
        <p:spPr bwMode="auto">
          <a:xfrm>
            <a:off x="7113588" y="3863975"/>
            <a:ext cx="128587" cy="793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11" name="Line 1309"/>
          <p:cNvSpPr>
            <a:spLocks noChangeShapeType="1"/>
          </p:cNvSpPr>
          <p:nvPr/>
        </p:nvSpPr>
        <p:spPr bwMode="auto">
          <a:xfrm flipV="1">
            <a:off x="7067550" y="3922713"/>
            <a:ext cx="49213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12" name="Freeform 1310"/>
          <p:cNvSpPr>
            <a:spLocks/>
          </p:cNvSpPr>
          <p:nvPr/>
        </p:nvSpPr>
        <p:spPr bwMode="auto">
          <a:xfrm>
            <a:off x="6988175" y="3965575"/>
            <a:ext cx="73025" cy="3175"/>
          </a:xfrm>
          <a:custGeom>
            <a:avLst/>
            <a:gdLst/>
            <a:ahLst/>
            <a:cxnLst>
              <a:cxn ang="0">
                <a:pos x="277" y="3"/>
              </a:cxn>
              <a:cxn ang="0">
                <a:pos x="154" y="16"/>
              </a:cxn>
              <a:cxn ang="0">
                <a:pos x="0" y="0"/>
              </a:cxn>
            </a:cxnLst>
            <a:rect l="0" t="0" r="r" b="b"/>
            <a:pathLst>
              <a:path w="277" h="16">
                <a:moveTo>
                  <a:pt x="277" y="3"/>
                </a:moveTo>
                <a:lnTo>
                  <a:pt x="154" y="16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13" name="Line 1311"/>
          <p:cNvSpPr>
            <a:spLocks noChangeShapeType="1"/>
          </p:cNvSpPr>
          <p:nvPr/>
        </p:nvSpPr>
        <p:spPr bwMode="auto">
          <a:xfrm flipV="1">
            <a:off x="7061200" y="3963988"/>
            <a:ext cx="63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14" name="Line 1312"/>
          <p:cNvSpPr>
            <a:spLocks noChangeShapeType="1"/>
          </p:cNvSpPr>
          <p:nvPr/>
        </p:nvSpPr>
        <p:spPr bwMode="auto">
          <a:xfrm flipV="1">
            <a:off x="7062788" y="3960813"/>
            <a:ext cx="7937" cy="4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15" name="Line 1313"/>
          <p:cNvSpPr>
            <a:spLocks noChangeShapeType="1"/>
          </p:cNvSpPr>
          <p:nvPr/>
        </p:nvSpPr>
        <p:spPr bwMode="auto">
          <a:xfrm flipV="1">
            <a:off x="7088188" y="3935413"/>
            <a:ext cx="131762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16" name="Line 1314"/>
          <p:cNvSpPr>
            <a:spLocks noChangeShapeType="1"/>
          </p:cNvSpPr>
          <p:nvPr/>
        </p:nvSpPr>
        <p:spPr bwMode="auto">
          <a:xfrm>
            <a:off x="7067550" y="3963988"/>
            <a:ext cx="20638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17" name="Line 1315"/>
          <p:cNvSpPr>
            <a:spLocks noChangeShapeType="1"/>
          </p:cNvSpPr>
          <p:nvPr/>
        </p:nvSpPr>
        <p:spPr bwMode="auto">
          <a:xfrm flipH="1">
            <a:off x="7085013" y="3975100"/>
            <a:ext cx="7937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18" name="Line 1316"/>
          <p:cNvSpPr>
            <a:spLocks noChangeShapeType="1"/>
          </p:cNvSpPr>
          <p:nvPr/>
        </p:nvSpPr>
        <p:spPr bwMode="auto">
          <a:xfrm flipV="1">
            <a:off x="7204075" y="3927475"/>
            <a:ext cx="22225" cy="238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19" name="Line 1317"/>
          <p:cNvSpPr>
            <a:spLocks noChangeShapeType="1"/>
          </p:cNvSpPr>
          <p:nvPr/>
        </p:nvSpPr>
        <p:spPr bwMode="auto">
          <a:xfrm flipV="1">
            <a:off x="7229475" y="3914775"/>
            <a:ext cx="49213" cy="52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20" name="Freeform 1318"/>
          <p:cNvSpPr>
            <a:spLocks/>
          </p:cNvSpPr>
          <p:nvPr/>
        </p:nvSpPr>
        <p:spPr bwMode="auto">
          <a:xfrm>
            <a:off x="7239000" y="3890963"/>
            <a:ext cx="17463" cy="65087"/>
          </a:xfrm>
          <a:custGeom>
            <a:avLst/>
            <a:gdLst/>
            <a:ahLst/>
            <a:cxnLst>
              <a:cxn ang="0">
                <a:pos x="5" y="243"/>
              </a:cxn>
              <a:cxn ang="0">
                <a:pos x="63" y="110"/>
              </a:cxn>
              <a:cxn ang="0">
                <a:pos x="0" y="0"/>
              </a:cxn>
            </a:cxnLst>
            <a:rect l="0" t="0" r="r" b="b"/>
            <a:pathLst>
              <a:path w="63" h="243">
                <a:moveTo>
                  <a:pt x="5" y="243"/>
                </a:moveTo>
                <a:lnTo>
                  <a:pt x="63" y="11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21" name="Line 1319"/>
          <p:cNvSpPr>
            <a:spLocks noChangeShapeType="1"/>
          </p:cNvSpPr>
          <p:nvPr/>
        </p:nvSpPr>
        <p:spPr bwMode="auto">
          <a:xfrm flipH="1">
            <a:off x="7199313" y="3946525"/>
            <a:ext cx="9525" cy="7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22" name="Line 1320"/>
          <p:cNvSpPr>
            <a:spLocks noChangeShapeType="1"/>
          </p:cNvSpPr>
          <p:nvPr/>
        </p:nvSpPr>
        <p:spPr bwMode="auto">
          <a:xfrm>
            <a:off x="7204075" y="3951288"/>
            <a:ext cx="25400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23" name="Line 1321"/>
          <p:cNvSpPr>
            <a:spLocks noChangeShapeType="1"/>
          </p:cNvSpPr>
          <p:nvPr/>
        </p:nvSpPr>
        <p:spPr bwMode="auto">
          <a:xfrm flipV="1">
            <a:off x="7224713" y="3962400"/>
            <a:ext cx="9525" cy="7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24" name="Line 1322"/>
          <p:cNvSpPr>
            <a:spLocks noChangeShapeType="1"/>
          </p:cNvSpPr>
          <p:nvPr/>
        </p:nvSpPr>
        <p:spPr bwMode="auto">
          <a:xfrm flipV="1">
            <a:off x="7210425" y="3927475"/>
            <a:ext cx="15875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25" name="Line 1323"/>
          <p:cNvSpPr>
            <a:spLocks noChangeShapeType="1"/>
          </p:cNvSpPr>
          <p:nvPr/>
        </p:nvSpPr>
        <p:spPr bwMode="auto">
          <a:xfrm flipV="1">
            <a:off x="7051675" y="3929063"/>
            <a:ext cx="571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26" name="Line 1324"/>
          <p:cNvSpPr>
            <a:spLocks noChangeShapeType="1"/>
          </p:cNvSpPr>
          <p:nvPr/>
        </p:nvSpPr>
        <p:spPr bwMode="auto">
          <a:xfrm flipV="1">
            <a:off x="6775450" y="3762375"/>
            <a:ext cx="571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27" name="Freeform 1325"/>
          <p:cNvSpPr>
            <a:spLocks/>
          </p:cNvSpPr>
          <p:nvPr/>
        </p:nvSpPr>
        <p:spPr bwMode="auto">
          <a:xfrm>
            <a:off x="7077075" y="3910013"/>
            <a:ext cx="17463" cy="38100"/>
          </a:xfrm>
          <a:custGeom>
            <a:avLst/>
            <a:gdLst/>
            <a:ahLst/>
            <a:cxnLst>
              <a:cxn ang="0">
                <a:pos x="41" y="144"/>
              </a:cxn>
              <a:cxn ang="0">
                <a:pos x="67" y="73"/>
              </a:cxn>
              <a:cxn ang="0">
                <a:pos x="0" y="0"/>
              </a:cxn>
            </a:cxnLst>
            <a:rect l="0" t="0" r="r" b="b"/>
            <a:pathLst>
              <a:path w="67" h="144">
                <a:moveTo>
                  <a:pt x="41" y="144"/>
                </a:moveTo>
                <a:lnTo>
                  <a:pt x="67" y="73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28" name="Line 1326"/>
          <p:cNvSpPr>
            <a:spLocks noChangeShapeType="1"/>
          </p:cNvSpPr>
          <p:nvPr/>
        </p:nvSpPr>
        <p:spPr bwMode="auto">
          <a:xfrm flipH="1">
            <a:off x="7099300" y="3922713"/>
            <a:ext cx="17463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29" name="Line 1327"/>
          <p:cNvSpPr>
            <a:spLocks noChangeShapeType="1"/>
          </p:cNvSpPr>
          <p:nvPr/>
        </p:nvSpPr>
        <p:spPr bwMode="auto">
          <a:xfrm flipH="1">
            <a:off x="6821488" y="3760788"/>
            <a:ext cx="238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30" name="Line 1328"/>
          <p:cNvSpPr>
            <a:spLocks noChangeShapeType="1"/>
          </p:cNvSpPr>
          <p:nvPr/>
        </p:nvSpPr>
        <p:spPr bwMode="auto">
          <a:xfrm flipH="1" flipV="1">
            <a:off x="7007225" y="3763963"/>
            <a:ext cx="127000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31" name="Line 1329"/>
          <p:cNvSpPr>
            <a:spLocks noChangeShapeType="1"/>
          </p:cNvSpPr>
          <p:nvPr/>
        </p:nvSpPr>
        <p:spPr bwMode="auto">
          <a:xfrm flipH="1" flipV="1">
            <a:off x="6832600" y="3762375"/>
            <a:ext cx="276225" cy="1666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32" name="Line 1330"/>
          <p:cNvSpPr>
            <a:spLocks noChangeShapeType="1"/>
          </p:cNvSpPr>
          <p:nvPr/>
        </p:nvSpPr>
        <p:spPr bwMode="auto">
          <a:xfrm flipV="1">
            <a:off x="7113588" y="3840163"/>
            <a:ext cx="20637" cy="238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33" name="Freeform 1331"/>
          <p:cNvSpPr>
            <a:spLocks/>
          </p:cNvSpPr>
          <p:nvPr/>
        </p:nvSpPr>
        <p:spPr bwMode="auto">
          <a:xfrm>
            <a:off x="7118350" y="3830638"/>
            <a:ext cx="6350" cy="26987"/>
          </a:xfrm>
          <a:custGeom>
            <a:avLst/>
            <a:gdLst/>
            <a:ahLst/>
            <a:cxnLst>
              <a:cxn ang="0">
                <a:pos x="5" y="100"/>
              </a:cxn>
              <a:cxn ang="0">
                <a:pos x="26" y="44"/>
              </a:cxn>
              <a:cxn ang="0">
                <a:pos x="0" y="0"/>
              </a:cxn>
            </a:cxnLst>
            <a:rect l="0" t="0" r="r" b="b"/>
            <a:pathLst>
              <a:path w="26" h="100">
                <a:moveTo>
                  <a:pt x="5" y="100"/>
                </a:moveTo>
                <a:lnTo>
                  <a:pt x="26" y="44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34" name="Line 1332"/>
          <p:cNvSpPr>
            <a:spLocks noChangeShapeType="1"/>
          </p:cNvSpPr>
          <p:nvPr/>
        </p:nvSpPr>
        <p:spPr bwMode="auto">
          <a:xfrm flipV="1">
            <a:off x="6985000" y="3763963"/>
            <a:ext cx="22225" cy="238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35" name="Freeform 1333"/>
          <p:cNvSpPr>
            <a:spLocks/>
          </p:cNvSpPr>
          <p:nvPr/>
        </p:nvSpPr>
        <p:spPr bwMode="auto">
          <a:xfrm>
            <a:off x="6991350" y="3771900"/>
            <a:ext cx="31750" cy="7938"/>
          </a:xfrm>
          <a:custGeom>
            <a:avLst/>
            <a:gdLst/>
            <a:ahLst/>
            <a:cxnLst>
              <a:cxn ang="0">
                <a:pos x="117" y="7"/>
              </a:cxn>
              <a:cxn ang="0">
                <a:pos x="58" y="0"/>
              </a:cxn>
              <a:cxn ang="0">
                <a:pos x="0" y="34"/>
              </a:cxn>
            </a:cxnLst>
            <a:rect l="0" t="0" r="r" b="b"/>
            <a:pathLst>
              <a:path w="117" h="34">
                <a:moveTo>
                  <a:pt x="117" y="7"/>
                </a:moveTo>
                <a:lnTo>
                  <a:pt x="58" y="0"/>
                </a:lnTo>
                <a:lnTo>
                  <a:pt x="0" y="3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36" name="Freeform 1334"/>
          <p:cNvSpPr>
            <a:spLocks/>
          </p:cNvSpPr>
          <p:nvPr/>
        </p:nvSpPr>
        <p:spPr bwMode="auto">
          <a:xfrm>
            <a:off x="6938963" y="3870325"/>
            <a:ext cx="103187" cy="46038"/>
          </a:xfrm>
          <a:custGeom>
            <a:avLst/>
            <a:gdLst/>
            <a:ahLst/>
            <a:cxnLst>
              <a:cxn ang="0">
                <a:pos x="49" y="0"/>
              </a:cxn>
              <a:cxn ang="0">
                <a:pos x="0" y="28"/>
              </a:cxn>
              <a:cxn ang="0">
                <a:pos x="64" y="90"/>
              </a:cxn>
              <a:cxn ang="0">
                <a:pos x="203" y="150"/>
              </a:cxn>
              <a:cxn ang="0">
                <a:pos x="337" y="173"/>
              </a:cxn>
              <a:cxn ang="0">
                <a:pos x="387" y="146"/>
              </a:cxn>
              <a:cxn ang="0">
                <a:pos x="323" y="83"/>
              </a:cxn>
              <a:cxn ang="0">
                <a:pos x="184" y="24"/>
              </a:cxn>
              <a:cxn ang="0">
                <a:pos x="49" y="0"/>
              </a:cxn>
            </a:cxnLst>
            <a:rect l="0" t="0" r="r" b="b"/>
            <a:pathLst>
              <a:path w="387" h="173">
                <a:moveTo>
                  <a:pt x="49" y="0"/>
                </a:moveTo>
                <a:lnTo>
                  <a:pt x="0" y="28"/>
                </a:lnTo>
                <a:lnTo>
                  <a:pt x="64" y="90"/>
                </a:lnTo>
                <a:lnTo>
                  <a:pt x="203" y="150"/>
                </a:lnTo>
                <a:lnTo>
                  <a:pt x="337" y="173"/>
                </a:lnTo>
                <a:lnTo>
                  <a:pt x="387" y="146"/>
                </a:lnTo>
                <a:lnTo>
                  <a:pt x="323" y="83"/>
                </a:lnTo>
                <a:lnTo>
                  <a:pt x="184" y="24"/>
                </a:lnTo>
                <a:lnTo>
                  <a:pt x="49" y="0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37" name="Line 1335"/>
          <p:cNvSpPr>
            <a:spLocks noChangeShapeType="1"/>
          </p:cNvSpPr>
          <p:nvPr/>
        </p:nvSpPr>
        <p:spPr bwMode="auto">
          <a:xfrm flipH="1" flipV="1">
            <a:off x="7004050" y="3922713"/>
            <a:ext cx="47625" cy="79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38" name="Line 1336"/>
          <p:cNvSpPr>
            <a:spLocks noChangeShapeType="1"/>
          </p:cNvSpPr>
          <p:nvPr/>
        </p:nvSpPr>
        <p:spPr bwMode="auto">
          <a:xfrm flipH="1" flipV="1">
            <a:off x="6954838" y="3871913"/>
            <a:ext cx="96837" cy="587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39" name="Line 1337"/>
          <p:cNvSpPr>
            <a:spLocks noChangeShapeType="1"/>
          </p:cNvSpPr>
          <p:nvPr/>
        </p:nvSpPr>
        <p:spPr bwMode="auto">
          <a:xfrm flipH="1" flipV="1">
            <a:off x="6924675" y="3952875"/>
            <a:ext cx="63500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40" name="Freeform 1338"/>
          <p:cNvSpPr>
            <a:spLocks/>
          </p:cNvSpPr>
          <p:nvPr/>
        </p:nvSpPr>
        <p:spPr bwMode="auto">
          <a:xfrm>
            <a:off x="6923088" y="3959225"/>
            <a:ext cx="39687" cy="6350"/>
          </a:xfrm>
          <a:custGeom>
            <a:avLst/>
            <a:gdLst/>
            <a:ahLst/>
            <a:cxnLst>
              <a:cxn ang="0">
                <a:pos x="146" y="5"/>
              </a:cxn>
              <a:cxn ang="0">
                <a:pos x="48" y="0"/>
              </a:cxn>
              <a:cxn ang="0">
                <a:pos x="0" y="27"/>
              </a:cxn>
            </a:cxnLst>
            <a:rect l="0" t="0" r="r" b="b"/>
            <a:pathLst>
              <a:path w="146" h="27">
                <a:moveTo>
                  <a:pt x="146" y="5"/>
                </a:moveTo>
                <a:lnTo>
                  <a:pt x="48" y="0"/>
                </a:lnTo>
                <a:lnTo>
                  <a:pt x="0" y="27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41" name="Freeform 1339"/>
          <p:cNvSpPr>
            <a:spLocks/>
          </p:cNvSpPr>
          <p:nvPr/>
        </p:nvSpPr>
        <p:spPr bwMode="auto">
          <a:xfrm>
            <a:off x="6784975" y="3778250"/>
            <a:ext cx="101600" cy="46038"/>
          </a:xfrm>
          <a:custGeom>
            <a:avLst/>
            <a:gdLst/>
            <a:ahLst/>
            <a:cxnLst>
              <a:cxn ang="0">
                <a:pos x="51" y="0"/>
              </a:cxn>
              <a:cxn ang="0">
                <a:pos x="0" y="27"/>
              </a:cxn>
              <a:cxn ang="0">
                <a:pos x="65" y="89"/>
              </a:cxn>
              <a:cxn ang="0">
                <a:pos x="204" y="149"/>
              </a:cxn>
              <a:cxn ang="0">
                <a:pos x="338" y="172"/>
              </a:cxn>
              <a:cxn ang="0">
                <a:pos x="387" y="145"/>
              </a:cxn>
              <a:cxn ang="0">
                <a:pos x="323" y="82"/>
              </a:cxn>
              <a:cxn ang="0">
                <a:pos x="184" y="22"/>
              </a:cxn>
              <a:cxn ang="0">
                <a:pos x="51" y="0"/>
              </a:cxn>
            </a:cxnLst>
            <a:rect l="0" t="0" r="r" b="b"/>
            <a:pathLst>
              <a:path w="387" h="172">
                <a:moveTo>
                  <a:pt x="51" y="0"/>
                </a:moveTo>
                <a:lnTo>
                  <a:pt x="0" y="27"/>
                </a:lnTo>
                <a:lnTo>
                  <a:pt x="65" y="89"/>
                </a:lnTo>
                <a:lnTo>
                  <a:pt x="204" y="149"/>
                </a:lnTo>
                <a:lnTo>
                  <a:pt x="338" y="172"/>
                </a:lnTo>
                <a:lnTo>
                  <a:pt x="387" y="145"/>
                </a:lnTo>
                <a:lnTo>
                  <a:pt x="323" y="82"/>
                </a:lnTo>
                <a:lnTo>
                  <a:pt x="184" y="22"/>
                </a:lnTo>
                <a:lnTo>
                  <a:pt x="51" y="0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42" name="Line 1340"/>
          <p:cNvSpPr>
            <a:spLocks noChangeShapeType="1"/>
          </p:cNvSpPr>
          <p:nvPr/>
        </p:nvSpPr>
        <p:spPr bwMode="auto">
          <a:xfrm flipH="1">
            <a:off x="6753225" y="3763963"/>
            <a:ext cx="22225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43" name="Line 1341"/>
          <p:cNvSpPr>
            <a:spLocks noChangeShapeType="1"/>
          </p:cNvSpPr>
          <p:nvPr/>
        </p:nvSpPr>
        <p:spPr bwMode="auto">
          <a:xfrm>
            <a:off x="6797675" y="3778250"/>
            <a:ext cx="74613" cy="444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44" name="Freeform 1342"/>
          <p:cNvSpPr>
            <a:spLocks/>
          </p:cNvSpPr>
          <p:nvPr/>
        </p:nvSpPr>
        <p:spPr bwMode="auto">
          <a:xfrm>
            <a:off x="6835775" y="3722688"/>
            <a:ext cx="44450" cy="14287"/>
          </a:xfrm>
          <a:custGeom>
            <a:avLst/>
            <a:gdLst/>
            <a:ahLst/>
            <a:cxnLst>
              <a:cxn ang="0">
                <a:pos x="0" y="55"/>
              </a:cxn>
              <a:cxn ang="0">
                <a:pos x="78" y="0"/>
              </a:cxn>
              <a:cxn ang="0">
                <a:pos x="165" y="9"/>
              </a:cxn>
            </a:cxnLst>
            <a:rect l="0" t="0" r="r" b="b"/>
            <a:pathLst>
              <a:path w="165" h="55">
                <a:moveTo>
                  <a:pt x="0" y="55"/>
                </a:moveTo>
                <a:lnTo>
                  <a:pt x="78" y="0"/>
                </a:lnTo>
                <a:lnTo>
                  <a:pt x="165" y="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45" name="Line 1343"/>
          <p:cNvSpPr>
            <a:spLocks noChangeShapeType="1"/>
          </p:cNvSpPr>
          <p:nvPr/>
        </p:nvSpPr>
        <p:spPr bwMode="auto">
          <a:xfrm flipH="1">
            <a:off x="6831013" y="3709988"/>
            <a:ext cx="23812" cy="333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46" name="Line 1344"/>
          <p:cNvSpPr>
            <a:spLocks noChangeShapeType="1"/>
          </p:cNvSpPr>
          <p:nvPr/>
        </p:nvSpPr>
        <p:spPr bwMode="auto">
          <a:xfrm flipH="1" flipV="1">
            <a:off x="6854825" y="3709988"/>
            <a:ext cx="14288" cy="523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47" name="Freeform 1345"/>
          <p:cNvSpPr>
            <a:spLocks/>
          </p:cNvSpPr>
          <p:nvPr/>
        </p:nvSpPr>
        <p:spPr bwMode="auto">
          <a:xfrm>
            <a:off x="6789738" y="3663950"/>
            <a:ext cx="131762" cy="42863"/>
          </a:xfrm>
          <a:custGeom>
            <a:avLst/>
            <a:gdLst/>
            <a:ahLst/>
            <a:cxnLst>
              <a:cxn ang="0">
                <a:pos x="0" y="163"/>
              </a:cxn>
              <a:cxn ang="0">
                <a:pos x="237" y="0"/>
              </a:cxn>
              <a:cxn ang="0">
                <a:pos x="497" y="25"/>
              </a:cxn>
            </a:cxnLst>
            <a:rect l="0" t="0" r="r" b="b"/>
            <a:pathLst>
              <a:path w="497" h="163">
                <a:moveTo>
                  <a:pt x="0" y="163"/>
                </a:moveTo>
                <a:lnTo>
                  <a:pt x="237" y="0"/>
                </a:lnTo>
                <a:lnTo>
                  <a:pt x="497" y="25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48" name="Line 1346"/>
          <p:cNvSpPr>
            <a:spLocks noChangeShapeType="1"/>
          </p:cNvSpPr>
          <p:nvPr/>
        </p:nvSpPr>
        <p:spPr bwMode="auto">
          <a:xfrm flipV="1">
            <a:off x="6783388" y="3625850"/>
            <a:ext cx="65087" cy="904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49" name="Line 1347"/>
          <p:cNvSpPr>
            <a:spLocks noChangeShapeType="1"/>
          </p:cNvSpPr>
          <p:nvPr/>
        </p:nvSpPr>
        <p:spPr bwMode="auto">
          <a:xfrm flipV="1">
            <a:off x="6521450" y="3724275"/>
            <a:ext cx="304800" cy="2682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50" name="Line 1348"/>
          <p:cNvSpPr>
            <a:spLocks noChangeShapeType="1"/>
          </p:cNvSpPr>
          <p:nvPr/>
        </p:nvSpPr>
        <p:spPr bwMode="auto">
          <a:xfrm flipH="1">
            <a:off x="6496050" y="3708400"/>
            <a:ext cx="304800" cy="2682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51" name="Line 1349"/>
          <p:cNvSpPr>
            <a:spLocks noChangeShapeType="1"/>
          </p:cNvSpPr>
          <p:nvPr/>
        </p:nvSpPr>
        <p:spPr bwMode="auto">
          <a:xfrm>
            <a:off x="6516688" y="3922713"/>
            <a:ext cx="4762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52" name="Line 1350"/>
          <p:cNvSpPr>
            <a:spLocks noChangeShapeType="1"/>
          </p:cNvSpPr>
          <p:nvPr/>
        </p:nvSpPr>
        <p:spPr bwMode="auto">
          <a:xfrm flipH="1">
            <a:off x="6518275" y="3743325"/>
            <a:ext cx="312738" cy="274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53" name="Line 1351"/>
          <p:cNvSpPr>
            <a:spLocks noChangeShapeType="1"/>
          </p:cNvSpPr>
          <p:nvPr/>
        </p:nvSpPr>
        <p:spPr bwMode="auto">
          <a:xfrm flipH="1">
            <a:off x="6472238" y="3716338"/>
            <a:ext cx="311150" cy="2746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54" name="Line 1352"/>
          <p:cNvSpPr>
            <a:spLocks noChangeShapeType="1"/>
          </p:cNvSpPr>
          <p:nvPr/>
        </p:nvSpPr>
        <p:spPr bwMode="auto">
          <a:xfrm flipV="1">
            <a:off x="6513513" y="3992563"/>
            <a:ext cx="34925" cy="666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55" name="Line 1353"/>
          <p:cNvSpPr>
            <a:spLocks noChangeShapeType="1"/>
          </p:cNvSpPr>
          <p:nvPr/>
        </p:nvSpPr>
        <p:spPr bwMode="auto">
          <a:xfrm flipH="1">
            <a:off x="6465888" y="3963988"/>
            <a:ext cx="34925" cy="666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56" name="Line 1354"/>
          <p:cNvSpPr>
            <a:spLocks noChangeShapeType="1"/>
          </p:cNvSpPr>
          <p:nvPr/>
        </p:nvSpPr>
        <p:spPr bwMode="auto">
          <a:xfrm>
            <a:off x="6472238" y="3990975"/>
            <a:ext cx="46037" cy="269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57" name="Freeform 1355"/>
          <p:cNvSpPr>
            <a:spLocks/>
          </p:cNvSpPr>
          <p:nvPr/>
        </p:nvSpPr>
        <p:spPr bwMode="auto">
          <a:xfrm>
            <a:off x="6511925" y="3981450"/>
            <a:ext cx="9525" cy="6350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27" y="21"/>
              </a:cxn>
              <a:cxn ang="0">
                <a:pos x="35" y="0"/>
              </a:cxn>
            </a:cxnLst>
            <a:rect l="0" t="0" r="r" b="b"/>
            <a:pathLst>
              <a:path w="35" h="21">
                <a:moveTo>
                  <a:pt x="0" y="17"/>
                </a:moveTo>
                <a:lnTo>
                  <a:pt x="27" y="21"/>
                </a:lnTo>
                <a:lnTo>
                  <a:pt x="35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58" name="Freeform 1356"/>
          <p:cNvSpPr>
            <a:spLocks/>
          </p:cNvSpPr>
          <p:nvPr/>
        </p:nvSpPr>
        <p:spPr bwMode="auto">
          <a:xfrm>
            <a:off x="6503988" y="3963988"/>
            <a:ext cx="6350" cy="20637"/>
          </a:xfrm>
          <a:custGeom>
            <a:avLst/>
            <a:gdLst/>
            <a:ahLst/>
            <a:cxnLst>
              <a:cxn ang="0">
                <a:pos x="26" y="79"/>
              </a:cxn>
              <a:cxn ang="0">
                <a:pos x="0" y="41"/>
              </a:cxn>
              <a:cxn ang="0">
                <a:pos x="21" y="0"/>
              </a:cxn>
            </a:cxnLst>
            <a:rect l="0" t="0" r="r" b="b"/>
            <a:pathLst>
              <a:path w="26" h="79">
                <a:moveTo>
                  <a:pt x="26" y="79"/>
                </a:moveTo>
                <a:lnTo>
                  <a:pt x="0" y="41"/>
                </a:lnTo>
                <a:lnTo>
                  <a:pt x="21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59" name="Line 1357"/>
          <p:cNvSpPr>
            <a:spLocks noChangeShapeType="1"/>
          </p:cNvSpPr>
          <p:nvPr/>
        </p:nvSpPr>
        <p:spPr bwMode="auto">
          <a:xfrm flipH="1" flipV="1">
            <a:off x="6496050" y="3976688"/>
            <a:ext cx="25400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60" name="Line 1358"/>
          <p:cNvSpPr>
            <a:spLocks noChangeShapeType="1"/>
          </p:cNvSpPr>
          <p:nvPr/>
        </p:nvSpPr>
        <p:spPr bwMode="auto">
          <a:xfrm flipH="1" flipV="1">
            <a:off x="6861175" y="3730625"/>
            <a:ext cx="36513" cy="57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61" name="Freeform 1359"/>
          <p:cNvSpPr>
            <a:spLocks/>
          </p:cNvSpPr>
          <p:nvPr/>
        </p:nvSpPr>
        <p:spPr bwMode="auto">
          <a:xfrm>
            <a:off x="6845300" y="3725863"/>
            <a:ext cx="14288" cy="73025"/>
          </a:xfrm>
          <a:custGeom>
            <a:avLst/>
            <a:gdLst/>
            <a:ahLst/>
            <a:cxnLst>
              <a:cxn ang="0">
                <a:pos x="57" y="0"/>
              </a:cxn>
              <a:cxn ang="0">
                <a:pos x="57" y="138"/>
              </a:cxn>
              <a:cxn ang="0">
                <a:pos x="0" y="275"/>
              </a:cxn>
            </a:cxnLst>
            <a:rect l="0" t="0" r="r" b="b"/>
            <a:pathLst>
              <a:path w="57" h="275">
                <a:moveTo>
                  <a:pt x="57" y="0"/>
                </a:moveTo>
                <a:lnTo>
                  <a:pt x="57" y="138"/>
                </a:lnTo>
                <a:lnTo>
                  <a:pt x="0" y="275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62" name="Freeform 1360"/>
          <p:cNvSpPr>
            <a:spLocks/>
          </p:cNvSpPr>
          <p:nvPr/>
        </p:nvSpPr>
        <p:spPr bwMode="auto">
          <a:xfrm>
            <a:off x="6848475" y="3779838"/>
            <a:ext cx="47625" cy="12700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84" y="0"/>
              </a:cxn>
              <a:cxn ang="0">
                <a:pos x="178" y="25"/>
              </a:cxn>
            </a:cxnLst>
            <a:rect l="0" t="0" r="r" b="b"/>
            <a:pathLst>
              <a:path w="178" h="52">
                <a:moveTo>
                  <a:pt x="0" y="52"/>
                </a:moveTo>
                <a:lnTo>
                  <a:pt x="84" y="0"/>
                </a:lnTo>
                <a:lnTo>
                  <a:pt x="178" y="25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63" name="Line 1361"/>
          <p:cNvSpPr>
            <a:spLocks noChangeShapeType="1"/>
          </p:cNvSpPr>
          <p:nvPr/>
        </p:nvSpPr>
        <p:spPr bwMode="auto">
          <a:xfrm flipV="1">
            <a:off x="6824663" y="3736975"/>
            <a:ext cx="11112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64" name="Line 1362"/>
          <p:cNvSpPr>
            <a:spLocks noChangeShapeType="1"/>
          </p:cNvSpPr>
          <p:nvPr/>
        </p:nvSpPr>
        <p:spPr bwMode="auto">
          <a:xfrm flipH="1" flipV="1">
            <a:off x="6784975" y="3716338"/>
            <a:ext cx="46038" cy="269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65" name="Line 1363"/>
          <p:cNvSpPr>
            <a:spLocks noChangeShapeType="1"/>
          </p:cNvSpPr>
          <p:nvPr/>
        </p:nvSpPr>
        <p:spPr bwMode="auto">
          <a:xfrm flipH="1">
            <a:off x="6778625" y="3708400"/>
            <a:ext cx="11113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66" name="Line 1364"/>
          <p:cNvSpPr>
            <a:spLocks noChangeShapeType="1"/>
          </p:cNvSpPr>
          <p:nvPr/>
        </p:nvSpPr>
        <p:spPr bwMode="auto">
          <a:xfrm flipH="1" flipV="1">
            <a:off x="6016625" y="3657600"/>
            <a:ext cx="50800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67" name="Line 1365"/>
          <p:cNvSpPr>
            <a:spLocks noChangeShapeType="1"/>
          </p:cNvSpPr>
          <p:nvPr/>
        </p:nvSpPr>
        <p:spPr bwMode="auto">
          <a:xfrm flipV="1">
            <a:off x="6034088" y="3667125"/>
            <a:ext cx="17462" cy="111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68" name="Line 1366"/>
          <p:cNvSpPr>
            <a:spLocks noChangeShapeType="1"/>
          </p:cNvSpPr>
          <p:nvPr/>
        </p:nvSpPr>
        <p:spPr bwMode="auto">
          <a:xfrm flipV="1">
            <a:off x="5954713" y="3571875"/>
            <a:ext cx="20637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69" name="Line 1367"/>
          <p:cNvSpPr>
            <a:spLocks noChangeShapeType="1"/>
          </p:cNvSpPr>
          <p:nvPr/>
        </p:nvSpPr>
        <p:spPr bwMode="auto">
          <a:xfrm flipV="1">
            <a:off x="5948363" y="3514725"/>
            <a:ext cx="69850" cy="492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70" name="Line 1368"/>
          <p:cNvSpPr>
            <a:spLocks noChangeShapeType="1"/>
          </p:cNvSpPr>
          <p:nvPr/>
        </p:nvSpPr>
        <p:spPr bwMode="auto">
          <a:xfrm>
            <a:off x="5999163" y="3582988"/>
            <a:ext cx="68262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71" name="Freeform 1369"/>
          <p:cNvSpPr>
            <a:spLocks/>
          </p:cNvSpPr>
          <p:nvPr/>
        </p:nvSpPr>
        <p:spPr bwMode="auto">
          <a:xfrm>
            <a:off x="6016625" y="3602038"/>
            <a:ext cx="38100" cy="31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" y="60"/>
              </a:cxn>
              <a:cxn ang="0">
                <a:pos x="96" y="109"/>
              </a:cxn>
              <a:cxn ang="0">
                <a:pos x="140" y="120"/>
              </a:cxn>
              <a:cxn ang="0">
                <a:pos x="143" y="87"/>
              </a:cxn>
            </a:cxnLst>
            <a:rect l="0" t="0" r="r" b="b"/>
            <a:pathLst>
              <a:path w="143" h="120">
                <a:moveTo>
                  <a:pt x="0" y="0"/>
                </a:moveTo>
                <a:lnTo>
                  <a:pt x="38" y="60"/>
                </a:lnTo>
                <a:lnTo>
                  <a:pt x="96" y="109"/>
                </a:lnTo>
                <a:lnTo>
                  <a:pt x="140" y="120"/>
                </a:lnTo>
                <a:lnTo>
                  <a:pt x="143" y="87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72" name="Line 1370"/>
          <p:cNvSpPr>
            <a:spLocks noChangeShapeType="1"/>
          </p:cNvSpPr>
          <p:nvPr/>
        </p:nvSpPr>
        <p:spPr bwMode="auto">
          <a:xfrm flipV="1">
            <a:off x="6015038" y="3592513"/>
            <a:ext cx="25400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73" name="Line 1371"/>
          <p:cNvSpPr>
            <a:spLocks noChangeShapeType="1"/>
          </p:cNvSpPr>
          <p:nvPr/>
        </p:nvSpPr>
        <p:spPr bwMode="auto">
          <a:xfrm flipV="1">
            <a:off x="6748463" y="3776663"/>
            <a:ext cx="63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74" name="Line 1372"/>
          <p:cNvSpPr>
            <a:spLocks noChangeShapeType="1"/>
          </p:cNvSpPr>
          <p:nvPr/>
        </p:nvSpPr>
        <p:spPr bwMode="auto">
          <a:xfrm flipH="1">
            <a:off x="6750050" y="3775075"/>
            <a:ext cx="12700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75" name="Line 1373"/>
          <p:cNvSpPr>
            <a:spLocks noChangeShapeType="1"/>
          </p:cNvSpPr>
          <p:nvPr/>
        </p:nvSpPr>
        <p:spPr bwMode="auto">
          <a:xfrm flipV="1">
            <a:off x="6734175" y="3706813"/>
            <a:ext cx="106363" cy="57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76" name="Line 1374"/>
          <p:cNvSpPr>
            <a:spLocks noChangeShapeType="1"/>
          </p:cNvSpPr>
          <p:nvPr/>
        </p:nvSpPr>
        <p:spPr bwMode="auto">
          <a:xfrm flipH="1" flipV="1">
            <a:off x="6734175" y="3763963"/>
            <a:ext cx="20638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77" name="Line 1375"/>
          <p:cNvSpPr>
            <a:spLocks noChangeShapeType="1"/>
          </p:cNvSpPr>
          <p:nvPr/>
        </p:nvSpPr>
        <p:spPr bwMode="auto">
          <a:xfrm flipH="1">
            <a:off x="6731000" y="3762375"/>
            <a:ext cx="6350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78" name="Line 1376"/>
          <p:cNvSpPr>
            <a:spLocks noChangeShapeType="1"/>
          </p:cNvSpPr>
          <p:nvPr/>
        </p:nvSpPr>
        <p:spPr bwMode="auto">
          <a:xfrm flipV="1">
            <a:off x="6826250" y="3698875"/>
            <a:ext cx="20638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79" name="Line 1377"/>
          <p:cNvSpPr>
            <a:spLocks noChangeShapeType="1"/>
          </p:cNvSpPr>
          <p:nvPr/>
        </p:nvSpPr>
        <p:spPr bwMode="auto">
          <a:xfrm flipV="1">
            <a:off x="6800850" y="3654425"/>
            <a:ext cx="42863" cy="539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80" name="Freeform 1378"/>
          <p:cNvSpPr>
            <a:spLocks/>
          </p:cNvSpPr>
          <p:nvPr/>
        </p:nvSpPr>
        <p:spPr bwMode="auto">
          <a:xfrm>
            <a:off x="6810375" y="3673475"/>
            <a:ext cx="74613" cy="23813"/>
          </a:xfrm>
          <a:custGeom>
            <a:avLst/>
            <a:gdLst/>
            <a:ahLst/>
            <a:cxnLst>
              <a:cxn ang="0">
                <a:pos x="0" y="88"/>
              </a:cxn>
              <a:cxn ang="0">
                <a:pos x="136" y="0"/>
              </a:cxn>
              <a:cxn ang="0">
                <a:pos x="282" y="17"/>
              </a:cxn>
            </a:cxnLst>
            <a:rect l="0" t="0" r="r" b="b"/>
            <a:pathLst>
              <a:path w="282" h="88">
                <a:moveTo>
                  <a:pt x="0" y="88"/>
                </a:moveTo>
                <a:lnTo>
                  <a:pt x="136" y="0"/>
                </a:lnTo>
                <a:lnTo>
                  <a:pt x="282" y="17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81" name="Line 1379"/>
          <p:cNvSpPr>
            <a:spLocks noChangeShapeType="1"/>
          </p:cNvSpPr>
          <p:nvPr/>
        </p:nvSpPr>
        <p:spPr bwMode="auto">
          <a:xfrm flipH="1">
            <a:off x="6823075" y="3719513"/>
            <a:ext cx="7938" cy="79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82" name="Line 1380"/>
          <p:cNvSpPr>
            <a:spLocks noChangeShapeType="1"/>
          </p:cNvSpPr>
          <p:nvPr/>
        </p:nvSpPr>
        <p:spPr bwMode="auto">
          <a:xfrm flipH="1" flipV="1">
            <a:off x="6800850" y="3708400"/>
            <a:ext cx="25400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83" name="Line 1381"/>
          <p:cNvSpPr>
            <a:spLocks noChangeShapeType="1"/>
          </p:cNvSpPr>
          <p:nvPr/>
        </p:nvSpPr>
        <p:spPr bwMode="auto">
          <a:xfrm flipV="1">
            <a:off x="6796088" y="3703638"/>
            <a:ext cx="7937" cy="79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84" name="Line 1382"/>
          <p:cNvSpPr>
            <a:spLocks noChangeShapeType="1"/>
          </p:cNvSpPr>
          <p:nvPr/>
        </p:nvSpPr>
        <p:spPr bwMode="auto">
          <a:xfrm flipV="1">
            <a:off x="6832600" y="3698875"/>
            <a:ext cx="14288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85" name="Line 1383"/>
          <p:cNvSpPr>
            <a:spLocks noChangeShapeType="1"/>
          </p:cNvSpPr>
          <p:nvPr/>
        </p:nvSpPr>
        <p:spPr bwMode="auto">
          <a:xfrm flipV="1">
            <a:off x="5937250" y="4198938"/>
            <a:ext cx="1588" cy="539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86" name="Freeform 1384"/>
          <p:cNvSpPr>
            <a:spLocks/>
          </p:cNvSpPr>
          <p:nvPr/>
        </p:nvSpPr>
        <p:spPr bwMode="auto">
          <a:xfrm>
            <a:off x="5938838" y="4208463"/>
            <a:ext cx="17462" cy="1111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20" y="0"/>
              </a:cxn>
              <a:cxn ang="0">
                <a:pos x="64" y="5"/>
              </a:cxn>
            </a:cxnLst>
            <a:rect l="0" t="0" r="r" b="b"/>
            <a:pathLst>
              <a:path w="64" h="42">
                <a:moveTo>
                  <a:pt x="0" y="42"/>
                </a:moveTo>
                <a:lnTo>
                  <a:pt x="20" y="0"/>
                </a:lnTo>
                <a:lnTo>
                  <a:pt x="64" y="5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87" name="Line 1385"/>
          <p:cNvSpPr>
            <a:spLocks noChangeShapeType="1"/>
          </p:cNvSpPr>
          <p:nvPr/>
        </p:nvSpPr>
        <p:spPr bwMode="auto">
          <a:xfrm flipV="1">
            <a:off x="5938838" y="4035425"/>
            <a:ext cx="298450" cy="16351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88" name="Line 1386"/>
          <p:cNvSpPr>
            <a:spLocks noChangeShapeType="1"/>
          </p:cNvSpPr>
          <p:nvPr/>
        </p:nvSpPr>
        <p:spPr bwMode="auto">
          <a:xfrm flipH="1">
            <a:off x="6275388" y="4005263"/>
            <a:ext cx="17462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89" name="Line 1387"/>
          <p:cNvSpPr>
            <a:spLocks noChangeShapeType="1"/>
          </p:cNvSpPr>
          <p:nvPr/>
        </p:nvSpPr>
        <p:spPr bwMode="auto">
          <a:xfrm flipH="1">
            <a:off x="6289675" y="4087813"/>
            <a:ext cx="1588" cy="3968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90" name="Line 1388"/>
          <p:cNvSpPr>
            <a:spLocks noChangeShapeType="1"/>
          </p:cNvSpPr>
          <p:nvPr/>
        </p:nvSpPr>
        <p:spPr bwMode="auto">
          <a:xfrm flipH="1">
            <a:off x="6418263" y="4090988"/>
            <a:ext cx="15875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91" name="Line 1389"/>
          <p:cNvSpPr>
            <a:spLocks noChangeShapeType="1"/>
          </p:cNvSpPr>
          <p:nvPr/>
        </p:nvSpPr>
        <p:spPr bwMode="auto">
          <a:xfrm>
            <a:off x="5937250" y="4252913"/>
            <a:ext cx="3175" cy="158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92" name="Line 1390"/>
          <p:cNvSpPr>
            <a:spLocks noChangeShapeType="1"/>
          </p:cNvSpPr>
          <p:nvPr/>
        </p:nvSpPr>
        <p:spPr bwMode="auto">
          <a:xfrm flipH="1">
            <a:off x="6088063" y="4062413"/>
            <a:ext cx="149225" cy="555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93" name="Line 1391"/>
          <p:cNvSpPr>
            <a:spLocks noChangeShapeType="1"/>
          </p:cNvSpPr>
          <p:nvPr/>
        </p:nvSpPr>
        <p:spPr bwMode="auto">
          <a:xfrm flipH="1">
            <a:off x="5938838" y="4087813"/>
            <a:ext cx="296862" cy="1127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94" name="Line 1392"/>
          <p:cNvSpPr>
            <a:spLocks noChangeShapeType="1"/>
          </p:cNvSpPr>
          <p:nvPr/>
        </p:nvSpPr>
        <p:spPr bwMode="auto">
          <a:xfrm flipH="1">
            <a:off x="5938838" y="4170363"/>
            <a:ext cx="149225" cy="571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95" name="Line 1393"/>
          <p:cNvSpPr>
            <a:spLocks noChangeShapeType="1"/>
          </p:cNvSpPr>
          <p:nvPr/>
        </p:nvSpPr>
        <p:spPr bwMode="auto">
          <a:xfrm flipH="1">
            <a:off x="6184900" y="4060825"/>
            <a:ext cx="7938" cy="5556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96" name="Line 1394"/>
          <p:cNvSpPr>
            <a:spLocks noChangeShapeType="1"/>
          </p:cNvSpPr>
          <p:nvPr/>
        </p:nvSpPr>
        <p:spPr bwMode="auto">
          <a:xfrm flipH="1">
            <a:off x="6134100" y="4087813"/>
            <a:ext cx="7938" cy="571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97" name="Line 1395"/>
          <p:cNvSpPr>
            <a:spLocks noChangeShapeType="1"/>
          </p:cNvSpPr>
          <p:nvPr/>
        </p:nvSpPr>
        <p:spPr bwMode="auto">
          <a:xfrm flipH="1">
            <a:off x="6083300" y="4116388"/>
            <a:ext cx="7938" cy="555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98" name="Line 1396"/>
          <p:cNvSpPr>
            <a:spLocks noChangeShapeType="1"/>
          </p:cNvSpPr>
          <p:nvPr/>
        </p:nvSpPr>
        <p:spPr bwMode="auto">
          <a:xfrm flipH="1">
            <a:off x="6032500" y="4143375"/>
            <a:ext cx="7938" cy="571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399" name="Line 1397"/>
          <p:cNvSpPr>
            <a:spLocks noChangeShapeType="1"/>
          </p:cNvSpPr>
          <p:nvPr/>
        </p:nvSpPr>
        <p:spPr bwMode="auto">
          <a:xfrm flipH="1">
            <a:off x="5981700" y="4171950"/>
            <a:ext cx="7938" cy="571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00" name="Line 1398"/>
          <p:cNvSpPr>
            <a:spLocks noChangeShapeType="1"/>
          </p:cNvSpPr>
          <p:nvPr/>
        </p:nvSpPr>
        <p:spPr bwMode="auto">
          <a:xfrm flipV="1">
            <a:off x="6418263" y="4114800"/>
            <a:ext cx="1587" cy="476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01" name="Line 1399"/>
          <p:cNvSpPr>
            <a:spLocks noChangeShapeType="1"/>
          </p:cNvSpPr>
          <p:nvPr/>
        </p:nvSpPr>
        <p:spPr bwMode="auto">
          <a:xfrm flipV="1">
            <a:off x="6253163" y="4071938"/>
            <a:ext cx="87312" cy="1555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02" name="Line 1400"/>
          <p:cNvSpPr>
            <a:spLocks noChangeShapeType="1"/>
          </p:cNvSpPr>
          <p:nvPr/>
        </p:nvSpPr>
        <p:spPr bwMode="auto">
          <a:xfrm flipV="1">
            <a:off x="6103938" y="4041775"/>
            <a:ext cx="144462" cy="2571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03" name="Line 1401"/>
          <p:cNvSpPr>
            <a:spLocks noChangeShapeType="1"/>
          </p:cNvSpPr>
          <p:nvPr/>
        </p:nvSpPr>
        <p:spPr bwMode="auto">
          <a:xfrm flipV="1">
            <a:off x="6013450" y="4111625"/>
            <a:ext cx="84138" cy="15240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04" name="Line 1402"/>
          <p:cNvSpPr>
            <a:spLocks noChangeShapeType="1"/>
          </p:cNvSpPr>
          <p:nvPr/>
        </p:nvSpPr>
        <p:spPr bwMode="auto">
          <a:xfrm flipH="1" flipV="1">
            <a:off x="5945188" y="4224338"/>
            <a:ext cx="228600" cy="476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05" name="Line 1403"/>
          <p:cNvSpPr>
            <a:spLocks noChangeShapeType="1"/>
          </p:cNvSpPr>
          <p:nvPr/>
        </p:nvSpPr>
        <p:spPr bwMode="auto">
          <a:xfrm flipH="1" flipV="1">
            <a:off x="5976938" y="4179888"/>
            <a:ext cx="265112" cy="539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06" name="Line 1404"/>
          <p:cNvSpPr>
            <a:spLocks noChangeShapeType="1"/>
          </p:cNvSpPr>
          <p:nvPr/>
        </p:nvSpPr>
        <p:spPr bwMode="auto">
          <a:xfrm flipH="1" flipV="1">
            <a:off x="6045200" y="4141788"/>
            <a:ext cx="265113" cy="555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07" name="Line 1405"/>
          <p:cNvSpPr>
            <a:spLocks noChangeShapeType="1"/>
          </p:cNvSpPr>
          <p:nvPr/>
        </p:nvSpPr>
        <p:spPr bwMode="auto">
          <a:xfrm flipH="1" flipV="1">
            <a:off x="6113463" y="4103688"/>
            <a:ext cx="265112" cy="555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08" name="Line 1406"/>
          <p:cNvSpPr>
            <a:spLocks noChangeShapeType="1"/>
          </p:cNvSpPr>
          <p:nvPr/>
        </p:nvSpPr>
        <p:spPr bwMode="auto">
          <a:xfrm flipH="1" flipV="1">
            <a:off x="6183313" y="4065588"/>
            <a:ext cx="225425" cy="476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09" name="Freeform 1407"/>
          <p:cNvSpPr>
            <a:spLocks/>
          </p:cNvSpPr>
          <p:nvPr/>
        </p:nvSpPr>
        <p:spPr bwMode="auto">
          <a:xfrm>
            <a:off x="6111875" y="4140200"/>
            <a:ext cx="300038" cy="217488"/>
          </a:xfrm>
          <a:custGeom>
            <a:avLst/>
            <a:gdLst/>
            <a:ahLst/>
            <a:cxnLst>
              <a:cxn ang="0">
                <a:pos x="7" y="620"/>
              </a:cxn>
              <a:cxn ang="0">
                <a:pos x="0" y="821"/>
              </a:cxn>
              <a:cxn ang="0">
                <a:pos x="1128" y="202"/>
              </a:cxn>
              <a:cxn ang="0">
                <a:pos x="1135" y="0"/>
              </a:cxn>
              <a:cxn ang="0">
                <a:pos x="7" y="620"/>
              </a:cxn>
            </a:cxnLst>
            <a:rect l="0" t="0" r="r" b="b"/>
            <a:pathLst>
              <a:path w="1135" h="821">
                <a:moveTo>
                  <a:pt x="7" y="620"/>
                </a:moveTo>
                <a:lnTo>
                  <a:pt x="0" y="821"/>
                </a:lnTo>
                <a:lnTo>
                  <a:pt x="1128" y="202"/>
                </a:lnTo>
                <a:lnTo>
                  <a:pt x="1135" y="0"/>
                </a:lnTo>
                <a:lnTo>
                  <a:pt x="7" y="620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10" name="Line 1408"/>
          <p:cNvSpPr>
            <a:spLocks noChangeShapeType="1"/>
          </p:cNvSpPr>
          <p:nvPr/>
        </p:nvSpPr>
        <p:spPr bwMode="auto">
          <a:xfrm>
            <a:off x="6113463" y="4305300"/>
            <a:ext cx="3175" cy="158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11" name="Line 1409"/>
          <p:cNvSpPr>
            <a:spLocks noChangeShapeType="1"/>
          </p:cNvSpPr>
          <p:nvPr/>
        </p:nvSpPr>
        <p:spPr bwMode="auto">
          <a:xfrm flipH="1">
            <a:off x="6262688" y="4167188"/>
            <a:ext cx="149225" cy="555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12" name="Line 1410"/>
          <p:cNvSpPr>
            <a:spLocks noChangeShapeType="1"/>
          </p:cNvSpPr>
          <p:nvPr/>
        </p:nvSpPr>
        <p:spPr bwMode="auto">
          <a:xfrm flipH="1">
            <a:off x="6113463" y="4192588"/>
            <a:ext cx="296862" cy="1127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13" name="Line 1411"/>
          <p:cNvSpPr>
            <a:spLocks noChangeShapeType="1"/>
          </p:cNvSpPr>
          <p:nvPr/>
        </p:nvSpPr>
        <p:spPr bwMode="auto">
          <a:xfrm flipH="1">
            <a:off x="6113463" y="4275138"/>
            <a:ext cx="149225" cy="571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14" name="Line 1412"/>
          <p:cNvSpPr>
            <a:spLocks noChangeShapeType="1"/>
          </p:cNvSpPr>
          <p:nvPr/>
        </p:nvSpPr>
        <p:spPr bwMode="auto">
          <a:xfrm flipH="1">
            <a:off x="6359525" y="4165600"/>
            <a:ext cx="7938" cy="5556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15" name="Line 1413"/>
          <p:cNvSpPr>
            <a:spLocks noChangeShapeType="1"/>
          </p:cNvSpPr>
          <p:nvPr/>
        </p:nvSpPr>
        <p:spPr bwMode="auto">
          <a:xfrm flipH="1">
            <a:off x="6308725" y="4192588"/>
            <a:ext cx="7938" cy="571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16" name="Line 1414"/>
          <p:cNvSpPr>
            <a:spLocks noChangeShapeType="1"/>
          </p:cNvSpPr>
          <p:nvPr/>
        </p:nvSpPr>
        <p:spPr bwMode="auto">
          <a:xfrm flipH="1">
            <a:off x="6257925" y="4221163"/>
            <a:ext cx="7938" cy="571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17" name="Line 1415"/>
          <p:cNvSpPr>
            <a:spLocks noChangeShapeType="1"/>
          </p:cNvSpPr>
          <p:nvPr/>
        </p:nvSpPr>
        <p:spPr bwMode="auto">
          <a:xfrm flipH="1">
            <a:off x="6207125" y="4248150"/>
            <a:ext cx="7938" cy="571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18" name="Line 1416"/>
          <p:cNvSpPr>
            <a:spLocks noChangeShapeType="1"/>
          </p:cNvSpPr>
          <p:nvPr/>
        </p:nvSpPr>
        <p:spPr bwMode="auto">
          <a:xfrm flipH="1">
            <a:off x="6156325" y="4276725"/>
            <a:ext cx="7938" cy="571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19" name="Freeform 1417"/>
          <p:cNvSpPr>
            <a:spLocks/>
          </p:cNvSpPr>
          <p:nvPr/>
        </p:nvSpPr>
        <p:spPr bwMode="auto">
          <a:xfrm>
            <a:off x="6275388" y="4005263"/>
            <a:ext cx="158750" cy="114300"/>
          </a:xfrm>
          <a:custGeom>
            <a:avLst/>
            <a:gdLst/>
            <a:ahLst/>
            <a:cxnLst>
              <a:cxn ang="0">
                <a:pos x="0" y="106"/>
              </a:cxn>
              <a:cxn ang="0">
                <a:pos x="65" y="0"/>
              </a:cxn>
              <a:cxn ang="0">
                <a:pos x="601" y="322"/>
              </a:cxn>
              <a:cxn ang="0">
                <a:pos x="536" y="429"/>
              </a:cxn>
              <a:cxn ang="0">
                <a:pos x="0" y="106"/>
              </a:cxn>
            </a:cxnLst>
            <a:rect l="0" t="0" r="r" b="b"/>
            <a:pathLst>
              <a:path w="601" h="429">
                <a:moveTo>
                  <a:pt x="0" y="106"/>
                </a:moveTo>
                <a:lnTo>
                  <a:pt x="65" y="0"/>
                </a:lnTo>
                <a:lnTo>
                  <a:pt x="601" y="322"/>
                </a:lnTo>
                <a:lnTo>
                  <a:pt x="536" y="429"/>
                </a:lnTo>
                <a:lnTo>
                  <a:pt x="0" y="106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20" name="Line 1418"/>
          <p:cNvSpPr>
            <a:spLocks noChangeShapeType="1"/>
          </p:cNvSpPr>
          <p:nvPr/>
        </p:nvSpPr>
        <p:spPr bwMode="auto">
          <a:xfrm>
            <a:off x="6275388" y="4033838"/>
            <a:ext cx="1587" cy="158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21" name="Line 1419"/>
          <p:cNvSpPr>
            <a:spLocks noChangeShapeType="1"/>
          </p:cNvSpPr>
          <p:nvPr/>
        </p:nvSpPr>
        <p:spPr bwMode="auto">
          <a:xfrm flipV="1">
            <a:off x="6310313" y="4025900"/>
            <a:ext cx="17462" cy="285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22" name="Line 1420"/>
          <p:cNvSpPr>
            <a:spLocks noChangeShapeType="1"/>
          </p:cNvSpPr>
          <p:nvPr/>
        </p:nvSpPr>
        <p:spPr bwMode="auto">
          <a:xfrm flipV="1">
            <a:off x="6346825" y="4048125"/>
            <a:ext cx="17463" cy="285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23" name="Line 1421"/>
          <p:cNvSpPr>
            <a:spLocks noChangeShapeType="1"/>
          </p:cNvSpPr>
          <p:nvPr/>
        </p:nvSpPr>
        <p:spPr bwMode="auto">
          <a:xfrm flipV="1">
            <a:off x="6381750" y="4068763"/>
            <a:ext cx="17463" cy="285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24" name="Line 1422"/>
          <p:cNvSpPr>
            <a:spLocks noChangeShapeType="1"/>
          </p:cNvSpPr>
          <p:nvPr/>
        </p:nvSpPr>
        <p:spPr bwMode="auto">
          <a:xfrm>
            <a:off x="6278563" y="4029075"/>
            <a:ext cx="141287" cy="857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25" name="Line 1423"/>
          <p:cNvSpPr>
            <a:spLocks noChangeShapeType="1"/>
          </p:cNvSpPr>
          <p:nvPr/>
        </p:nvSpPr>
        <p:spPr bwMode="auto">
          <a:xfrm>
            <a:off x="6281738" y="4024313"/>
            <a:ext cx="141287" cy="857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26" name="Line 1424"/>
          <p:cNvSpPr>
            <a:spLocks noChangeShapeType="1"/>
          </p:cNvSpPr>
          <p:nvPr/>
        </p:nvSpPr>
        <p:spPr bwMode="auto">
          <a:xfrm>
            <a:off x="6284913" y="4019550"/>
            <a:ext cx="141287" cy="857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27" name="Line 1425"/>
          <p:cNvSpPr>
            <a:spLocks noChangeShapeType="1"/>
          </p:cNvSpPr>
          <p:nvPr/>
        </p:nvSpPr>
        <p:spPr bwMode="auto">
          <a:xfrm>
            <a:off x="6286500" y="4014788"/>
            <a:ext cx="142875" cy="857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28" name="Line 1426"/>
          <p:cNvSpPr>
            <a:spLocks noChangeShapeType="1"/>
          </p:cNvSpPr>
          <p:nvPr/>
        </p:nvSpPr>
        <p:spPr bwMode="auto">
          <a:xfrm>
            <a:off x="6289675" y="4010025"/>
            <a:ext cx="142875" cy="857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29" name="Line 1427"/>
          <p:cNvSpPr>
            <a:spLocks noChangeShapeType="1"/>
          </p:cNvSpPr>
          <p:nvPr/>
        </p:nvSpPr>
        <p:spPr bwMode="auto">
          <a:xfrm flipV="1">
            <a:off x="6115050" y="4168775"/>
            <a:ext cx="63500" cy="349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30" name="Line 1428"/>
          <p:cNvSpPr>
            <a:spLocks noChangeShapeType="1"/>
          </p:cNvSpPr>
          <p:nvPr/>
        </p:nvSpPr>
        <p:spPr bwMode="auto">
          <a:xfrm flipH="1">
            <a:off x="6145213" y="4148138"/>
            <a:ext cx="3175" cy="7620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31" name="Line 1429"/>
          <p:cNvSpPr>
            <a:spLocks noChangeShapeType="1"/>
          </p:cNvSpPr>
          <p:nvPr/>
        </p:nvSpPr>
        <p:spPr bwMode="auto">
          <a:xfrm flipH="1">
            <a:off x="6078538" y="4200525"/>
            <a:ext cx="1587" cy="4603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32" name="Line 1430"/>
          <p:cNvSpPr>
            <a:spLocks noChangeShapeType="1"/>
          </p:cNvSpPr>
          <p:nvPr/>
        </p:nvSpPr>
        <p:spPr bwMode="auto">
          <a:xfrm flipH="1">
            <a:off x="6115050" y="4167188"/>
            <a:ext cx="68263" cy="365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33" name="Line 1431"/>
          <p:cNvSpPr>
            <a:spLocks noChangeShapeType="1"/>
          </p:cNvSpPr>
          <p:nvPr/>
        </p:nvSpPr>
        <p:spPr bwMode="auto">
          <a:xfrm flipV="1">
            <a:off x="6111875" y="4305300"/>
            <a:ext cx="1588" cy="5238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34" name="Freeform 1432"/>
          <p:cNvSpPr>
            <a:spLocks/>
          </p:cNvSpPr>
          <p:nvPr/>
        </p:nvSpPr>
        <p:spPr bwMode="auto">
          <a:xfrm>
            <a:off x="6097588" y="4294188"/>
            <a:ext cx="15875" cy="30162"/>
          </a:xfrm>
          <a:custGeom>
            <a:avLst/>
            <a:gdLst/>
            <a:ahLst/>
            <a:cxnLst>
              <a:cxn ang="0">
                <a:pos x="59" y="112"/>
              </a:cxn>
              <a:cxn ang="0">
                <a:pos x="42" y="48"/>
              </a:cxn>
              <a:cxn ang="0">
                <a:pos x="0" y="0"/>
              </a:cxn>
            </a:cxnLst>
            <a:rect l="0" t="0" r="r" b="b"/>
            <a:pathLst>
              <a:path w="59" h="112">
                <a:moveTo>
                  <a:pt x="59" y="112"/>
                </a:moveTo>
                <a:lnTo>
                  <a:pt x="42" y="48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35" name="Line 1433"/>
          <p:cNvSpPr>
            <a:spLocks noChangeShapeType="1"/>
          </p:cNvSpPr>
          <p:nvPr/>
        </p:nvSpPr>
        <p:spPr bwMode="auto">
          <a:xfrm flipV="1">
            <a:off x="6113463" y="4140200"/>
            <a:ext cx="298450" cy="16510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36" name="Line 1434"/>
          <p:cNvSpPr>
            <a:spLocks noChangeShapeType="1"/>
          </p:cNvSpPr>
          <p:nvPr/>
        </p:nvSpPr>
        <p:spPr bwMode="auto">
          <a:xfrm flipV="1">
            <a:off x="5937250" y="4089400"/>
            <a:ext cx="298450" cy="16351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37" name="Line 1435"/>
          <p:cNvSpPr>
            <a:spLocks noChangeShapeType="1"/>
          </p:cNvSpPr>
          <p:nvPr/>
        </p:nvSpPr>
        <p:spPr bwMode="auto">
          <a:xfrm flipH="1">
            <a:off x="6022975" y="4235450"/>
            <a:ext cx="55563" cy="301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38" name="Line 1436"/>
          <p:cNvSpPr>
            <a:spLocks noChangeShapeType="1"/>
          </p:cNvSpPr>
          <p:nvPr/>
        </p:nvSpPr>
        <p:spPr bwMode="auto">
          <a:xfrm flipH="1">
            <a:off x="6024563" y="4202113"/>
            <a:ext cx="53975" cy="301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39" name="Line 1437"/>
          <p:cNvSpPr>
            <a:spLocks noChangeShapeType="1"/>
          </p:cNvSpPr>
          <p:nvPr/>
        </p:nvSpPr>
        <p:spPr bwMode="auto">
          <a:xfrm flipH="1">
            <a:off x="6078538" y="4235450"/>
            <a:ext cx="55562" cy="301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40" name="Line 1438"/>
          <p:cNvSpPr>
            <a:spLocks noChangeShapeType="1"/>
          </p:cNvSpPr>
          <p:nvPr/>
        </p:nvSpPr>
        <p:spPr bwMode="auto">
          <a:xfrm flipH="1">
            <a:off x="6078538" y="4268788"/>
            <a:ext cx="53975" cy="301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41" name="Line 1439"/>
          <p:cNvSpPr>
            <a:spLocks noChangeShapeType="1"/>
          </p:cNvSpPr>
          <p:nvPr/>
        </p:nvSpPr>
        <p:spPr bwMode="auto">
          <a:xfrm flipV="1">
            <a:off x="6111875" y="4194175"/>
            <a:ext cx="298450" cy="16351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42" name="Freeform 1440"/>
          <p:cNvSpPr>
            <a:spLocks/>
          </p:cNvSpPr>
          <p:nvPr/>
        </p:nvSpPr>
        <p:spPr bwMode="auto">
          <a:xfrm>
            <a:off x="5938838" y="4219575"/>
            <a:ext cx="25400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" y="74"/>
              </a:cxn>
              <a:cxn ang="0">
                <a:pos x="98" y="70"/>
              </a:cxn>
            </a:cxnLst>
            <a:rect l="0" t="0" r="r" b="b"/>
            <a:pathLst>
              <a:path w="98" h="74">
                <a:moveTo>
                  <a:pt x="0" y="0"/>
                </a:moveTo>
                <a:lnTo>
                  <a:pt x="28" y="74"/>
                </a:lnTo>
                <a:lnTo>
                  <a:pt x="98" y="7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43" name="Freeform 1441"/>
          <p:cNvSpPr>
            <a:spLocks/>
          </p:cNvSpPr>
          <p:nvPr/>
        </p:nvSpPr>
        <p:spPr bwMode="auto">
          <a:xfrm>
            <a:off x="6113463" y="4324350"/>
            <a:ext cx="25400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" y="72"/>
              </a:cxn>
              <a:cxn ang="0">
                <a:pos x="99" y="69"/>
              </a:cxn>
            </a:cxnLst>
            <a:rect l="0" t="0" r="r" b="b"/>
            <a:pathLst>
              <a:path w="99" h="72">
                <a:moveTo>
                  <a:pt x="0" y="0"/>
                </a:moveTo>
                <a:lnTo>
                  <a:pt x="27" y="72"/>
                </a:lnTo>
                <a:lnTo>
                  <a:pt x="99" y="69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44" name="Line 1442"/>
          <p:cNvSpPr>
            <a:spLocks noChangeShapeType="1"/>
          </p:cNvSpPr>
          <p:nvPr/>
        </p:nvSpPr>
        <p:spPr bwMode="auto">
          <a:xfrm flipH="1" flipV="1">
            <a:off x="6024563" y="4232275"/>
            <a:ext cx="53975" cy="3333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45" name="Line 1443"/>
          <p:cNvSpPr>
            <a:spLocks noChangeShapeType="1"/>
          </p:cNvSpPr>
          <p:nvPr/>
        </p:nvSpPr>
        <p:spPr bwMode="auto">
          <a:xfrm flipH="1" flipV="1">
            <a:off x="6022975" y="4265613"/>
            <a:ext cx="55563" cy="333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46" name="Line 1444"/>
          <p:cNvSpPr>
            <a:spLocks noChangeShapeType="1"/>
          </p:cNvSpPr>
          <p:nvPr/>
        </p:nvSpPr>
        <p:spPr bwMode="auto">
          <a:xfrm flipV="1">
            <a:off x="6078538" y="4265613"/>
            <a:ext cx="1587" cy="333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47" name="Line 1445"/>
          <p:cNvSpPr>
            <a:spLocks noChangeShapeType="1"/>
          </p:cNvSpPr>
          <p:nvPr/>
        </p:nvSpPr>
        <p:spPr bwMode="auto">
          <a:xfrm flipH="1">
            <a:off x="6022975" y="4232275"/>
            <a:ext cx="1588" cy="333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48" name="Line 1446"/>
          <p:cNvSpPr>
            <a:spLocks noChangeShapeType="1"/>
          </p:cNvSpPr>
          <p:nvPr/>
        </p:nvSpPr>
        <p:spPr bwMode="auto">
          <a:xfrm flipV="1">
            <a:off x="6235700" y="4035425"/>
            <a:ext cx="1588" cy="539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49" name="Freeform 1447"/>
          <p:cNvSpPr>
            <a:spLocks/>
          </p:cNvSpPr>
          <p:nvPr/>
        </p:nvSpPr>
        <p:spPr bwMode="auto">
          <a:xfrm>
            <a:off x="6208713" y="4056063"/>
            <a:ext cx="28575" cy="47625"/>
          </a:xfrm>
          <a:custGeom>
            <a:avLst/>
            <a:gdLst/>
            <a:ahLst/>
            <a:cxnLst>
              <a:cxn ang="0">
                <a:pos x="0" y="183"/>
              </a:cxn>
              <a:cxn ang="0">
                <a:pos x="73" y="105"/>
              </a:cxn>
              <a:cxn ang="0">
                <a:pos x="106" y="0"/>
              </a:cxn>
            </a:cxnLst>
            <a:rect l="0" t="0" r="r" b="b"/>
            <a:pathLst>
              <a:path w="106" h="183">
                <a:moveTo>
                  <a:pt x="0" y="183"/>
                </a:moveTo>
                <a:lnTo>
                  <a:pt x="73" y="105"/>
                </a:lnTo>
                <a:lnTo>
                  <a:pt x="106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50" name="Freeform 1448"/>
          <p:cNvSpPr>
            <a:spLocks/>
          </p:cNvSpPr>
          <p:nvPr/>
        </p:nvSpPr>
        <p:spPr bwMode="auto">
          <a:xfrm>
            <a:off x="6192838" y="4081463"/>
            <a:ext cx="25400" cy="34925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62" y="0"/>
              </a:cxn>
              <a:cxn ang="0">
                <a:pos x="96" y="48"/>
              </a:cxn>
              <a:cxn ang="0">
                <a:pos x="88" y="131"/>
              </a:cxn>
            </a:cxnLst>
            <a:rect l="0" t="0" r="r" b="b"/>
            <a:pathLst>
              <a:path w="96" h="131">
                <a:moveTo>
                  <a:pt x="0" y="9"/>
                </a:moveTo>
                <a:lnTo>
                  <a:pt x="62" y="0"/>
                </a:lnTo>
                <a:lnTo>
                  <a:pt x="96" y="48"/>
                </a:lnTo>
                <a:lnTo>
                  <a:pt x="88" y="131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51" name="Freeform 1449"/>
          <p:cNvSpPr>
            <a:spLocks/>
          </p:cNvSpPr>
          <p:nvPr/>
        </p:nvSpPr>
        <p:spPr bwMode="auto">
          <a:xfrm>
            <a:off x="6384925" y="4195763"/>
            <a:ext cx="25400" cy="34925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62" y="0"/>
              </a:cxn>
              <a:cxn ang="0">
                <a:pos x="96" y="46"/>
              </a:cxn>
              <a:cxn ang="0">
                <a:pos x="89" y="130"/>
              </a:cxn>
            </a:cxnLst>
            <a:rect l="0" t="0" r="r" b="b"/>
            <a:pathLst>
              <a:path w="96" h="130">
                <a:moveTo>
                  <a:pt x="0" y="8"/>
                </a:moveTo>
                <a:lnTo>
                  <a:pt x="62" y="0"/>
                </a:lnTo>
                <a:lnTo>
                  <a:pt x="96" y="46"/>
                </a:lnTo>
                <a:lnTo>
                  <a:pt x="89" y="13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52" name="Line 1450"/>
          <p:cNvSpPr>
            <a:spLocks noChangeShapeType="1"/>
          </p:cNvSpPr>
          <p:nvPr/>
        </p:nvSpPr>
        <p:spPr bwMode="auto">
          <a:xfrm flipV="1">
            <a:off x="6410325" y="4140200"/>
            <a:ext cx="1588" cy="539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53" name="Freeform 1451"/>
          <p:cNvSpPr>
            <a:spLocks/>
          </p:cNvSpPr>
          <p:nvPr/>
        </p:nvSpPr>
        <p:spPr bwMode="auto">
          <a:xfrm>
            <a:off x="6383338" y="4160838"/>
            <a:ext cx="28575" cy="47625"/>
          </a:xfrm>
          <a:custGeom>
            <a:avLst/>
            <a:gdLst/>
            <a:ahLst/>
            <a:cxnLst>
              <a:cxn ang="0">
                <a:pos x="0" y="182"/>
              </a:cxn>
              <a:cxn ang="0">
                <a:pos x="74" y="106"/>
              </a:cxn>
              <a:cxn ang="0">
                <a:pos x="107" y="0"/>
              </a:cxn>
            </a:cxnLst>
            <a:rect l="0" t="0" r="r" b="b"/>
            <a:pathLst>
              <a:path w="107" h="182">
                <a:moveTo>
                  <a:pt x="0" y="182"/>
                </a:moveTo>
                <a:lnTo>
                  <a:pt x="74" y="106"/>
                </a:lnTo>
                <a:lnTo>
                  <a:pt x="107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54" name="Line 1452"/>
          <p:cNvSpPr>
            <a:spLocks noChangeShapeType="1"/>
          </p:cNvSpPr>
          <p:nvPr/>
        </p:nvSpPr>
        <p:spPr bwMode="auto">
          <a:xfrm flipV="1">
            <a:off x="6035675" y="4057650"/>
            <a:ext cx="203200" cy="1111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55" name="Line 1453"/>
          <p:cNvSpPr>
            <a:spLocks noChangeShapeType="1"/>
          </p:cNvSpPr>
          <p:nvPr/>
        </p:nvSpPr>
        <p:spPr bwMode="auto">
          <a:xfrm flipV="1">
            <a:off x="6227763" y="4173538"/>
            <a:ext cx="201612" cy="1111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56" name="Line 1454"/>
          <p:cNvSpPr>
            <a:spLocks noChangeShapeType="1"/>
          </p:cNvSpPr>
          <p:nvPr/>
        </p:nvSpPr>
        <p:spPr bwMode="auto">
          <a:xfrm>
            <a:off x="6102350" y="4159250"/>
            <a:ext cx="88900" cy="539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57" name="Freeform 1455"/>
          <p:cNvSpPr>
            <a:spLocks/>
          </p:cNvSpPr>
          <p:nvPr/>
        </p:nvSpPr>
        <p:spPr bwMode="auto">
          <a:xfrm>
            <a:off x="6054725" y="4254500"/>
            <a:ext cx="46038" cy="25400"/>
          </a:xfrm>
          <a:custGeom>
            <a:avLst/>
            <a:gdLst/>
            <a:ahLst/>
            <a:cxnLst>
              <a:cxn ang="0">
                <a:pos x="149" y="88"/>
              </a:cxn>
              <a:cxn ang="0">
                <a:pos x="88" y="101"/>
              </a:cxn>
              <a:cxn ang="0">
                <a:pos x="26" y="85"/>
              </a:cxn>
              <a:cxn ang="0">
                <a:pos x="0" y="49"/>
              </a:cxn>
              <a:cxn ang="0">
                <a:pos x="26" y="14"/>
              </a:cxn>
              <a:cxn ang="0">
                <a:pos x="88" y="0"/>
              </a:cxn>
              <a:cxn ang="0">
                <a:pos x="149" y="17"/>
              </a:cxn>
              <a:cxn ang="0">
                <a:pos x="174" y="54"/>
              </a:cxn>
              <a:cxn ang="0">
                <a:pos x="149" y="88"/>
              </a:cxn>
            </a:cxnLst>
            <a:rect l="0" t="0" r="r" b="b"/>
            <a:pathLst>
              <a:path w="174" h="101">
                <a:moveTo>
                  <a:pt x="149" y="88"/>
                </a:moveTo>
                <a:lnTo>
                  <a:pt x="88" y="101"/>
                </a:lnTo>
                <a:lnTo>
                  <a:pt x="26" y="85"/>
                </a:lnTo>
                <a:lnTo>
                  <a:pt x="0" y="49"/>
                </a:lnTo>
                <a:lnTo>
                  <a:pt x="26" y="14"/>
                </a:lnTo>
                <a:lnTo>
                  <a:pt x="88" y="0"/>
                </a:lnTo>
                <a:lnTo>
                  <a:pt x="149" y="17"/>
                </a:lnTo>
                <a:lnTo>
                  <a:pt x="174" y="54"/>
                </a:lnTo>
                <a:lnTo>
                  <a:pt x="149" y="88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58" name="Freeform 1456"/>
          <p:cNvSpPr>
            <a:spLocks/>
          </p:cNvSpPr>
          <p:nvPr/>
        </p:nvSpPr>
        <p:spPr bwMode="auto">
          <a:xfrm>
            <a:off x="6056313" y="4221163"/>
            <a:ext cx="46037" cy="25400"/>
          </a:xfrm>
          <a:custGeom>
            <a:avLst/>
            <a:gdLst/>
            <a:ahLst/>
            <a:cxnLst>
              <a:cxn ang="0">
                <a:pos x="149" y="88"/>
              </a:cxn>
              <a:cxn ang="0">
                <a:pos x="88" y="100"/>
              </a:cxn>
              <a:cxn ang="0">
                <a:pos x="26" y="84"/>
              </a:cxn>
              <a:cxn ang="0">
                <a:pos x="0" y="48"/>
              </a:cxn>
              <a:cxn ang="0">
                <a:pos x="26" y="13"/>
              </a:cxn>
              <a:cxn ang="0">
                <a:pos x="88" y="0"/>
              </a:cxn>
              <a:cxn ang="0">
                <a:pos x="149" y="16"/>
              </a:cxn>
              <a:cxn ang="0">
                <a:pos x="175" y="52"/>
              </a:cxn>
              <a:cxn ang="0">
                <a:pos x="149" y="88"/>
              </a:cxn>
            </a:cxnLst>
            <a:rect l="0" t="0" r="r" b="b"/>
            <a:pathLst>
              <a:path w="175" h="100">
                <a:moveTo>
                  <a:pt x="149" y="88"/>
                </a:moveTo>
                <a:lnTo>
                  <a:pt x="88" y="100"/>
                </a:lnTo>
                <a:lnTo>
                  <a:pt x="26" y="84"/>
                </a:lnTo>
                <a:lnTo>
                  <a:pt x="0" y="48"/>
                </a:lnTo>
                <a:lnTo>
                  <a:pt x="26" y="13"/>
                </a:lnTo>
                <a:lnTo>
                  <a:pt x="88" y="0"/>
                </a:lnTo>
                <a:lnTo>
                  <a:pt x="149" y="16"/>
                </a:lnTo>
                <a:lnTo>
                  <a:pt x="175" y="52"/>
                </a:lnTo>
                <a:lnTo>
                  <a:pt x="149" y="88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59" name="Line 1457"/>
          <p:cNvSpPr>
            <a:spLocks noChangeShapeType="1"/>
          </p:cNvSpPr>
          <p:nvPr/>
        </p:nvSpPr>
        <p:spPr bwMode="auto">
          <a:xfrm flipH="1" flipV="1">
            <a:off x="6078538" y="4202113"/>
            <a:ext cx="55562" cy="333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60" name="Line 1458"/>
          <p:cNvSpPr>
            <a:spLocks noChangeShapeType="1"/>
          </p:cNvSpPr>
          <p:nvPr/>
        </p:nvSpPr>
        <p:spPr bwMode="auto">
          <a:xfrm flipH="1" flipV="1">
            <a:off x="6078538" y="4235450"/>
            <a:ext cx="53975" cy="333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61" name="Line 1459"/>
          <p:cNvSpPr>
            <a:spLocks noChangeShapeType="1"/>
          </p:cNvSpPr>
          <p:nvPr/>
        </p:nvSpPr>
        <p:spPr bwMode="auto">
          <a:xfrm flipH="1" flipV="1">
            <a:off x="6113463" y="4187825"/>
            <a:ext cx="28575" cy="1746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62" name="Line 1460"/>
          <p:cNvSpPr>
            <a:spLocks noChangeShapeType="1"/>
          </p:cNvSpPr>
          <p:nvPr/>
        </p:nvSpPr>
        <p:spPr bwMode="auto">
          <a:xfrm>
            <a:off x="6151563" y="4167188"/>
            <a:ext cx="26987" cy="174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63" name="Freeform 1461"/>
          <p:cNvSpPr>
            <a:spLocks/>
          </p:cNvSpPr>
          <p:nvPr/>
        </p:nvSpPr>
        <p:spPr bwMode="auto">
          <a:xfrm>
            <a:off x="6142038" y="4184650"/>
            <a:ext cx="44450" cy="25400"/>
          </a:xfrm>
          <a:custGeom>
            <a:avLst/>
            <a:gdLst/>
            <a:ahLst/>
            <a:cxnLst>
              <a:cxn ang="0">
                <a:pos x="143" y="0"/>
              </a:cxn>
              <a:cxn ang="0">
                <a:pos x="173" y="42"/>
              </a:cxn>
              <a:cxn ang="0">
                <a:pos x="143" y="83"/>
              </a:cxn>
              <a:cxn ang="0">
                <a:pos x="72" y="98"/>
              </a:cxn>
              <a:cxn ang="0">
                <a:pos x="0" y="79"/>
              </a:cxn>
            </a:cxnLst>
            <a:rect l="0" t="0" r="r" b="b"/>
            <a:pathLst>
              <a:path w="173" h="98">
                <a:moveTo>
                  <a:pt x="143" y="0"/>
                </a:moveTo>
                <a:lnTo>
                  <a:pt x="173" y="42"/>
                </a:lnTo>
                <a:lnTo>
                  <a:pt x="143" y="83"/>
                </a:lnTo>
                <a:lnTo>
                  <a:pt x="72" y="98"/>
                </a:lnTo>
                <a:lnTo>
                  <a:pt x="0" y="79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64" name="Freeform 1462"/>
          <p:cNvSpPr>
            <a:spLocks/>
          </p:cNvSpPr>
          <p:nvPr/>
        </p:nvSpPr>
        <p:spPr bwMode="auto">
          <a:xfrm>
            <a:off x="6105525" y="4162425"/>
            <a:ext cx="46038" cy="25400"/>
          </a:xfrm>
          <a:custGeom>
            <a:avLst/>
            <a:gdLst/>
            <a:ahLst/>
            <a:cxnLst>
              <a:cxn ang="0">
                <a:pos x="30" y="98"/>
              </a:cxn>
              <a:cxn ang="0">
                <a:pos x="0" y="56"/>
              </a:cxn>
              <a:cxn ang="0">
                <a:pos x="30" y="14"/>
              </a:cxn>
              <a:cxn ang="0">
                <a:pos x="101" y="0"/>
              </a:cxn>
              <a:cxn ang="0">
                <a:pos x="173" y="19"/>
              </a:cxn>
            </a:cxnLst>
            <a:rect l="0" t="0" r="r" b="b"/>
            <a:pathLst>
              <a:path w="173" h="98">
                <a:moveTo>
                  <a:pt x="30" y="98"/>
                </a:moveTo>
                <a:lnTo>
                  <a:pt x="0" y="56"/>
                </a:lnTo>
                <a:lnTo>
                  <a:pt x="30" y="14"/>
                </a:lnTo>
                <a:lnTo>
                  <a:pt x="101" y="0"/>
                </a:lnTo>
                <a:lnTo>
                  <a:pt x="173" y="19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65" name="Line 1463"/>
          <p:cNvSpPr>
            <a:spLocks noChangeShapeType="1"/>
          </p:cNvSpPr>
          <p:nvPr/>
        </p:nvSpPr>
        <p:spPr bwMode="auto">
          <a:xfrm flipH="1" flipV="1">
            <a:off x="6102350" y="4159250"/>
            <a:ext cx="88900" cy="539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66" name="Line 1464"/>
          <p:cNvSpPr>
            <a:spLocks noChangeShapeType="1"/>
          </p:cNvSpPr>
          <p:nvPr/>
        </p:nvSpPr>
        <p:spPr bwMode="auto">
          <a:xfrm>
            <a:off x="6210300" y="4268788"/>
            <a:ext cx="47625" cy="158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67" name="Line 1465"/>
          <p:cNvSpPr>
            <a:spLocks noChangeShapeType="1"/>
          </p:cNvSpPr>
          <p:nvPr/>
        </p:nvSpPr>
        <p:spPr bwMode="auto">
          <a:xfrm flipV="1">
            <a:off x="6132513" y="4235450"/>
            <a:ext cx="1587" cy="333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68" name="Line 1466"/>
          <p:cNvSpPr>
            <a:spLocks noChangeShapeType="1"/>
          </p:cNvSpPr>
          <p:nvPr/>
        </p:nvSpPr>
        <p:spPr bwMode="auto">
          <a:xfrm flipH="1">
            <a:off x="6018213" y="4152900"/>
            <a:ext cx="47625" cy="158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69" name="Line 1467"/>
          <p:cNvSpPr>
            <a:spLocks noChangeShapeType="1"/>
          </p:cNvSpPr>
          <p:nvPr/>
        </p:nvSpPr>
        <p:spPr bwMode="auto">
          <a:xfrm flipV="1">
            <a:off x="6078538" y="4202113"/>
            <a:ext cx="1587" cy="333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70" name="Freeform 1468"/>
          <p:cNvSpPr>
            <a:spLocks/>
          </p:cNvSpPr>
          <p:nvPr/>
        </p:nvSpPr>
        <p:spPr bwMode="auto">
          <a:xfrm>
            <a:off x="6267450" y="4094163"/>
            <a:ext cx="46038" cy="26987"/>
          </a:xfrm>
          <a:custGeom>
            <a:avLst/>
            <a:gdLst/>
            <a:ahLst/>
            <a:cxnLst>
              <a:cxn ang="0">
                <a:pos x="148" y="88"/>
              </a:cxn>
              <a:cxn ang="0">
                <a:pos x="86" y="101"/>
              </a:cxn>
              <a:cxn ang="0">
                <a:pos x="25" y="85"/>
              </a:cxn>
              <a:cxn ang="0">
                <a:pos x="0" y="49"/>
              </a:cxn>
              <a:cxn ang="0">
                <a:pos x="24" y="13"/>
              </a:cxn>
              <a:cxn ang="0">
                <a:pos x="86" y="0"/>
              </a:cxn>
              <a:cxn ang="0">
                <a:pos x="148" y="17"/>
              </a:cxn>
              <a:cxn ang="0">
                <a:pos x="174" y="52"/>
              </a:cxn>
              <a:cxn ang="0">
                <a:pos x="148" y="88"/>
              </a:cxn>
            </a:cxnLst>
            <a:rect l="0" t="0" r="r" b="b"/>
            <a:pathLst>
              <a:path w="174" h="101">
                <a:moveTo>
                  <a:pt x="148" y="88"/>
                </a:moveTo>
                <a:lnTo>
                  <a:pt x="86" y="101"/>
                </a:lnTo>
                <a:lnTo>
                  <a:pt x="25" y="85"/>
                </a:lnTo>
                <a:lnTo>
                  <a:pt x="0" y="49"/>
                </a:lnTo>
                <a:lnTo>
                  <a:pt x="24" y="13"/>
                </a:lnTo>
                <a:lnTo>
                  <a:pt x="86" y="0"/>
                </a:lnTo>
                <a:lnTo>
                  <a:pt x="148" y="17"/>
                </a:lnTo>
                <a:lnTo>
                  <a:pt x="174" y="52"/>
                </a:lnTo>
                <a:lnTo>
                  <a:pt x="148" y="88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71" name="Line 1469"/>
          <p:cNvSpPr>
            <a:spLocks noChangeShapeType="1"/>
          </p:cNvSpPr>
          <p:nvPr/>
        </p:nvSpPr>
        <p:spPr bwMode="auto">
          <a:xfrm flipH="1" flipV="1">
            <a:off x="6262688" y="4090988"/>
            <a:ext cx="55562" cy="3333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72" name="Line 1470"/>
          <p:cNvSpPr>
            <a:spLocks noChangeShapeType="1"/>
          </p:cNvSpPr>
          <p:nvPr/>
        </p:nvSpPr>
        <p:spPr bwMode="auto">
          <a:xfrm>
            <a:off x="6275388" y="4033838"/>
            <a:ext cx="142875" cy="857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73" name="Freeform 1471"/>
          <p:cNvSpPr>
            <a:spLocks/>
          </p:cNvSpPr>
          <p:nvPr/>
        </p:nvSpPr>
        <p:spPr bwMode="auto">
          <a:xfrm>
            <a:off x="6396038" y="4130675"/>
            <a:ext cx="15875" cy="30163"/>
          </a:xfrm>
          <a:custGeom>
            <a:avLst/>
            <a:gdLst/>
            <a:ahLst/>
            <a:cxnLst>
              <a:cxn ang="0">
                <a:pos x="59" y="112"/>
              </a:cxn>
              <a:cxn ang="0">
                <a:pos x="43" y="48"/>
              </a:cxn>
              <a:cxn ang="0">
                <a:pos x="0" y="0"/>
              </a:cxn>
            </a:cxnLst>
            <a:rect l="0" t="0" r="r" b="b"/>
            <a:pathLst>
              <a:path w="59" h="112">
                <a:moveTo>
                  <a:pt x="59" y="112"/>
                </a:moveTo>
                <a:lnTo>
                  <a:pt x="43" y="48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74" name="Line 1472"/>
          <p:cNvSpPr>
            <a:spLocks noChangeShapeType="1"/>
          </p:cNvSpPr>
          <p:nvPr/>
        </p:nvSpPr>
        <p:spPr bwMode="auto">
          <a:xfrm flipV="1">
            <a:off x="6396038" y="4119563"/>
            <a:ext cx="22225" cy="111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75" name="Freeform 1473"/>
          <p:cNvSpPr>
            <a:spLocks/>
          </p:cNvSpPr>
          <p:nvPr/>
        </p:nvSpPr>
        <p:spPr bwMode="auto">
          <a:xfrm>
            <a:off x="6405563" y="4121150"/>
            <a:ext cx="6350" cy="19050"/>
          </a:xfrm>
          <a:custGeom>
            <a:avLst/>
            <a:gdLst/>
            <a:ahLst/>
            <a:cxnLst>
              <a:cxn ang="0">
                <a:pos x="26" y="71"/>
              </a:cxn>
              <a:cxn ang="0">
                <a:pos x="0" y="35"/>
              </a:cxn>
              <a:cxn ang="0">
                <a:pos x="25" y="0"/>
              </a:cxn>
            </a:cxnLst>
            <a:rect l="0" t="0" r="r" b="b"/>
            <a:pathLst>
              <a:path w="26" h="71">
                <a:moveTo>
                  <a:pt x="26" y="71"/>
                </a:moveTo>
                <a:lnTo>
                  <a:pt x="0" y="35"/>
                </a:lnTo>
                <a:lnTo>
                  <a:pt x="25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76" name="Line 1474"/>
          <p:cNvSpPr>
            <a:spLocks noChangeShapeType="1"/>
          </p:cNvSpPr>
          <p:nvPr/>
        </p:nvSpPr>
        <p:spPr bwMode="auto">
          <a:xfrm>
            <a:off x="6396038" y="4130675"/>
            <a:ext cx="15875" cy="95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77" name="Line 1475"/>
          <p:cNvSpPr>
            <a:spLocks noChangeShapeType="1"/>
          </p:cNvSpPr>
          <p:nvPr/>
        </p:nvSpPr>
        <p:spPr bwMode="auto">
          <a:xfrm flipV="1">
            <a:off x="6410325" y="4110038"/>
            <a:ext cx="12700" cy="1270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78" name="Freeform 1476"/>
          <p:cNvSpPr>
            <a:spLocks/>
          </p:cNvSpPr>
          <p:nvPr/>
        </p:nvSpPr>
        <p:spPr bwMode="auto">
          <a:xfrm>
            <a:off x="6237288" y="4044950"/>
            <a:ext cx="17462" cy="11113"/>
          </a:xfrm>
          <a:custGeom>
            <a:avLst/>
            <a:gdLst/>
            <a:ahLst/>
            <a:cxnLst>
              <a:cxn ang="0">
                <a:pos x="0" y="43"/>
              </a:cxn>
              <a:cxn ang="0">
                <a:pos x="20" y="0"/>
              </a:cxn>
              <a:cxn ang="0">
                <a:pos x="65" y="5"/>
              </a:cxn>
            </a:cxnLst>
            <a:rect l="0" t="0" r="r" b="b"/>
            <a:pathLst>
              <a:path w="65" h="43">
                <a:moveTo>
                  <a:pt x="0" y="43"/>
                </a:moveTo>
                <a:lnTo>
                  <a:pt x="20" y="0"/>
                </a:lnTo>
                <a:lnTo>
                  <a:pt x="65" y="5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79" name="Line 1477"/>
          <p:cNvSpPr>
            <a:spLocks noChangeShapeType="1"/>
          </p:cNvSpPr>
          <p:nvPr/>
        </p:nvSpPr>
        <p:spPr bwMode="auto">
          <a:xfrm flipV="1">
            <a:off x="6254750" y="4033838"/>
            <a:ext cx="20638" cy="111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80" name="Freeform 1478"/>
          <p:cNvSpPr>
            <a:spLocks/>
          </p:cNvSpPr>
          <p:nvPr/>
        </p:nvSpPr>
        <p:spPr bwMode="auto">
          <a:xfrm>
            <a:off x="6237288" y="4035425"/>
            <a:ext cx="33337" cy="4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2" y="16"/>
              </a:cxn>
              <a:cxn ang="0">
                <a:pos x="124" y="2"/>
              </a:cxn>
            </a:cxnLst>
            <a:rect l="0" t="0" r="r" b="b"/>
            <a:pathLst>
              <a:path w="124" h="16">
                <a:moveTo>
                  <a:pt x="0" y="0"/>
                </a:moveTo>
                <a:lnTo>
                  <a:pt x="62" y="16"/>
                </a:lnTo>
                <a:lnTo>
                  <a:pt x="124" y="2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81" name="Line 1479"/>
          <p:cNvSpPr>
            <a:spLocks noChangeShapeType="1"/>
          </p:cNvSpPr>
          <p:nvPr/>
        </p:nvSpPr>
        <p:spPr bwMode="auto">
          <a:xfrm flipH="1" flipV="1">
            <a:off x="6237288" y="4035425"/>
            <a:ext cx="17462" cy="95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82" name="Line 1480"/>
          <p:cNvSpPr>
            <a:spLocks noChangeShapeType="1"/>
          </p:cNvSpPr>
          <p:nvPr/>
        </p:nvSpPr>
        <p:spPr bwMode="auto">
          <a:xfrm flipH="1">
            <a:off x="6262688" y="4092575"/>
            <a:ext cx="55562" cy="3016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83" name="Line 1481"/>
          <p:cNvSpPr>
            <a:spLocks noChangeShapeType="1"/>
          </p:cNvSpPr>
          <p:nvPr/>
        </p:nvSpPr>
        <p:spPr bwMode="auto">
          <a:xfrm flipV="1">
            <a:off x="6269038" y="4025900"/>
            <a:ext cx="11112" cy="1111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84" name="Freeform 1482"/>
          <p:cNvSpPr>
            <a:spLocks/>
          </p:cNvSpPr>
          <p:nvPr/>
        </p:nvSpPr>
        <p:spPr bwMode="auto">
          <a:xfrm>
            <a:off x="6053138" y="4206875"/>
            <a:ext cx="52387" cy="31750"/>
          </a:xfrm>
          <a:custGeom>
            <a:avLst/>
            <a:gdLst/>
            <a:ahLst/>
            <a:cxnLst>
              <a:cxn ang="0">
                <a:pos x="30" y="16"/>
              </a:cxn>
              <a:cxn ang="0">
                <a:pos x="0" y="57"/>
              </a:cxn>
              <a:cxn ang="0">
                <a:pos x="30" y="99"/>
              </a:cxn>
              <a:cxn ang="0">
                <a:pos x="101" y="118"/>
              </a:cxn>
              <a:cxn ang="0">
                <a:pos x="173" y="102"/>
              </a:cxn>
              <a:cxn ang="0">
                <a:pos x="203" y="61"/>
              </a:cxn>
              <a:cxn ang="0">
                <a:pos x="173" y="19"/>
              </a:cxn>
              <a:cxn ang="0">
                <a:pos x="101" y="0"/>
              </a:cxn>
              <a:cxn ang="0">
                <a:pos x="30" y="16"/>
              </a:cxn>
            </a:cxnLst>
            <a:rect l="0" t="0" r="r" b="b"/>
            <a:pathLst>
              <a:path w="203" h="118">
                <a:moveTo>
                  <a:pt x="30" y="16"/>
                </a:moveTo>
                <a:lnTo>
                  <a:pt x="0" y="57"/>
                </a:lnTo>
                <a:lnTo>
                  <a:pt x="30" y="99"/>
                </a:lnTo>
                <a:lnTo>
                  <a:pt x="101" y="118"/>
                </a:lnTo>
                <a:lnTo>
                  <a:pt x="173" y="102"/>
                </a:lnTo>
                <a:lnTo>
                  <a:pt x="203" y="61"/>
                </a:lnTo>
                <a:lnTo>
                  <a:pt x="173" y="19"/>
                </a:lnTo>
                <a:lnTo>
                  <a:pt x="101" y="0"/>
                </a:lnTo>
                <a:lnTo>
                  <a:pt x="30" y="16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85" name="Line 1483"/>
          <p:cNvSpPr>
            <a:spLocks noChangeShapeType="1"/>
          </p:cNvSpPr>
          <p:nvPr/>
        </p:nvSpPr>
        <p:spPr bwMode="auto">
          <a:xfrm flipV="1">
            <a:off x="6048375" y="4206875"/>
            <a:ext cx="61913" cy="333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86" name="Freeform 1484"/>
          <p:cNvSpPr>
            <a:spLocks/>
          </p:cNvSpPr>
          <p:nvPr/>
        </p:nvSpPr>
        <p:spPr bwMode="auto">
          <a:xfrm>
            <a:off x="6018213" y="4187825"/>
            <a:ext cx="122237" cy="71438"/>
          </a:xfrm>
          <a:custGeom>
            <a:avLst/>
            <a:gdLst/>
            <a:ahLst/>
            <a:cxnLst>
              <a:cxn ang="0">
                <a:pos x="397" y="232"/>
              </a:cxn>
              <a:cxn ang="0">
                <a:pos x="232" y="266"/>
              </a:cxn>
              <a:cxn ang="0">
                <a:pos x="68" y="223"/>
              </a:cxn>
              <a:cxn ang="0">
                <a:pos x="0" y="127"/>
              </a:cxn>
              <a:cxn ang="0">
                <a:pos x="68" y="34"/>
              </a:cxn>
              <a:cxn ang="0">
                <a:pos x="232" y="0"/>
              </a:cxn>
              <a:cxn ang="0">
                <a:pos x="397" y="43"/>
              </a:cxn>
              <a:cxn ang="0">
                <a:pos x="464" y="138"/>
              </a:cxn>
              <a:cxn ang="0">
                <a:pos x="397" y="232"/>
              </a:cxn>
            </a:cxnLst>
            <a:rect l="0" t="0" r="r" b="b"/>
            <a:pathLst>
              <a:path w="464" h="266">
                <a:moveTo>
                  <a:pt x="397" y="232"/>
                </a:moveTo>
                <a:lnTo>
                  <a:pt x="232" y="266"/>
                </a:lnTo>
                <a:lnTo>
                  <a:pt x="68" y="223"/>
                </a:lnTo>
                <a:lnTo>
                  <a:pt x="0" y="127"/>
                </a:lnTo>
                <a:lnTo>
                  <a:pt x="68" y="34"/>
                </a:lnTo>
                <a:lnTo>
                  <a:pt x="232" y="0"/>
                </a:lnTo>
                <a:lnTo>
                  <a:pt x="397" y="43"/>
                </a:lnTo>
                <a:lnTo>
                  <a:pt x="464" y="138"/>
                </a:lnTo>
                <a:lnTo>
                  <a:pt x="397" y="232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87" name="Line 1485"/>
          <p:cNvSpPr>
            <a:spLocks noChangeShapeType="1"/>
          </p:cNvSpPr>
          <p:nvPr/>
        </p:nvSpPr>
        <p:spPr bwMode="auto">
          <a:xfrm>
            <a:off x="5938838" y="4219575"/>
            <a:ext cx="139700" cy="8413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88" name="Line 1486"/>
          <p:cNvSpPr>
            <a:spLocks noChangeShapeType="1"/>
          </p:cNvSpPr>
          <p:nvPr/>
        </p:nvSpPr>
        <p:spPr bwMode="auto">
          <a:xfrm flipV="1">
            <a:off x="6078538" y="4294188"/>
            <a:ext cx="19050" cy="95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89" name="Line 1487"/>
          <p:cNvSpPr>
            <a:spLocks noChangeShapeType="1"/>
          </p:cNvSpPr>
          <p:nvPr/>
        </p:nvSpPr>
        <p:spPr bwMode="auto">
          <a:xfrm flipH="1" flipV="1">
            <a:off x="6097588" y="4294188"/>
            <a:ext cx="15875" cy="111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90" name="Freeform 1488"/>
          <p:cNvSpPr>
            <a:spLocks/>
          </p:cNvSpPr>
          <p:nvPr/>
        </p:nvSpPr>
        <p:spPr bwMode="auto">
          <a:xfrm>
            <a:off x="6081713" y="4300538"/>
            <a:ext cx="31750" cy="3175"/>
          </a:xfrm>
          <a:custGeom>
            <a:avLst/>
            <a:gdLst/>
            <a:ahLst/>
            <a:cxnLst>
              <a:cxn ang="0">
                <a:pos x="119" y="15"/>
              </a:cxn>
              <a:cxn ang="0">
                <a:pos x="61" y="0"/>
              </a:cxn>
              <a:cxn ang="0">
                <a:pos x="0" y="11"/>
              </a:cxn>
            </a:cxnLst>
            <a:rect l="0" t="0" r="r" b="b"/>
            <a:pathLst>
              <a:path w="119" h="15">
                <a:moveTo>
                  <a:pt x="119" y="15"/>
                </a:moveTo>
                <a:lnTo>
                  <a:pt x="61" y="0"/>
                </a:lnTo>
                <a:lnTo>
                  <a:pt x="0" y="11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91" name="Line 1489"/>
          <p:cNvSpPr>
            <a:spLocks noChangeShapeType="1"/>
          </p:cNvSpPr>
          <p:nvPr/>
        </p:nvSpPr>
        <p:spPr bwMode="auto">
          <a:xfrm>
            <a:off x="6065838" y="4297363"/>
            <a:ext cx="23812" cy="31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92" name="Line 1490"/>
          <p:cNvSpPr>
            <a:spLocks noChangeShapeType="1"/>
          </p:cNvSpPr>
          <p:nvPr/>
        </p:nvSpPr>
        <p:spPr bwMode="auto">
          <a:xfrm flipV="1">
            <a:off x="5938838" y="4210050"/>
            <a:ext cx="17462" cy="95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93" name="Line 1491"/>
          <p:cNvSpPr>
            <a:spLocks noChangeShapeType="1"/>
          </p:cNvSpPr>
          <p:nvPr/>
        </p:nvSpPr>
        <p:spPr bwMode="auto">
          <a:xfrm>
            <a:off x="5938838" y="4198938"/>
            <a:ext cx="17462" cy="111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94" name="Freeform 1492"/>
          <p:cNvSpPr>
            <a:spLocks/>
          </p:cNvSpPr>
          <p:nvPr/>
        </p:nvSpPr>
        <p:spPr bwMode="auto">
          <a:xfrm>
            <a:off x="5940425" y="4200525"/>
            <a:ext cx="6350" cy="17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" y="35"/>
              </a:cxn>
              <a:cxn ang="0">
                <a:pos x="2" y="69"/>
              </a:cxn>
            </a:cxnLst>
            <a:rect l="0" t="0" r="r" b="b"/>
            <a:pathLst>
              <a:path w="25" h="69">
                <a:moveTo>
                  <a:pt x="0" y="0"/>
                </a:moveTo>
                <a:lnTo>
                  <a:pt x="25" y="35"/>
                </a:lnTo>
                <a:lnTo>
                  <a:pt x="2" y="69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95" name="Line 1493"/>
          <p:cNvSpPr>
            <a:spLocks noChangeShapeType="1"/>
          </p:cNvSpPr>
          <p:nvPr/>
        </p:nvSpPr>
        <p:spPr bwMode="auto">
          <a:xfrm flipH="1" flipV="1">
            <a:off x="5945188" y="4214813"/>
            <a:ext cx="6350" cy="1270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96" name="Line 1494"/>
          <p:cNvSpPr>
            <a:spLocks noChangeShapeType="1"/>
          </p:cNvSpPr>
          <p:nvPr/>
        </p:nvSpPr>
        <p:spPr bwMode="auto">
          <a:xfrm flipH="1" flipV="1">
            <a:off x="6048375" y="4203700"/>
            <a:ext cx="61913" cy="381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97" name="Line 1495"/>
          <p:cNvSpPr>
            <a:spLocks noChangeShapeType="1"/>
          </p:cNvSpPr>
          <p:nvPr/>
        </p:nvSpPr>
        <p:spPr bwMode="auto">
          <a:xfrm>
            <a:off x="6292850" y="4005263"/>
            <a:ext cx="141288" cy="857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98" name="Freeform 1496"/>
          <p:cNvSpPr>
            <a:spLocks/>
          </p:cNvSpPr>
          <p:nvPr/>
        </p:nvSpPr>
        <p:spPr bwMode="auto">
          <a:xfrm>
            <a:off x="6491288" y="3838575"/>
            <a:ext cx="22225" cy="1111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33" y="0"/>
              </a:cxn>
              <a:cxn ang="0">
                <a:pos x="83" y="2"/>
              </a:cxn>
            </a:cxnLst>
            <a:rect l="0" t="0" r="r" b="b"/>
            <a:pathLst>
              <a:path w="83" h="44">
                <a:moveTo>
                  <a:pt x="0" y="44"/>
                </a:moveTo>
                <a:lnTo>
                  <a:pt x="33" y="0"/>
                </a:lnTo>
                <a:lnTo>
                  <a:pt x="83" y="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499" name="Line 1497"/>
          <p:cNvSpPr>
            <a:spLocks noChangeShapeType="1"/>
          </p:cNvSpPr>
          <p:nvPr/>
        </p:nvSpPr>
        <p:spPr bwMode="auto">
          <a:xfrm>
            <a:off x="6556375" y="3813175"/>
            <a:ext cx="20638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00" name="Freeform 1498"/>
          <p:cNvSpPr>
            <a:spLocks/>
          </p:cNvSpPr>
          <p:nvPr/>
        </p:nvSpPr>
        <p:spPr bwMode="auto">
          <a:xfrm>
            <a:off x="6553200" y="3821113"/>
            <a:ext cx="19050" cy="11112"/>
          </a:xfrm>
          <a:custGeom>
            <a:avLst/>
            <a:gdLst/>
            <a:ahLst/>
            <a:cxnLst>
              <a:cxn ang="0">
                <a:pos x="71" y="4"/>
              </a:cxn>
              <a:cxn ang="0">
                <a:pos x="26" y="0"/>
              </a:cxn>
              <a:cxn ang="0">
                <a:pos x="0" y="41"/>
              </a:cxn>
            </a:cxnLst>
            <a:rect l="0" t="0" r="r" b="b"/>
            <a:pathLst>
              <a:path w="71" h="41">
                <a:moveTo>
                  <a:pt x="71" y="4"/>
                </a:moveTo>
                <a:lnTo>
                  <a:pt x="26" y="0"/>
                </a:lnTo>
                <a:lnTo>
                  <a:pt x="0" y="41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01" name="Line 1499"/>
          <p:cNvSpPr>
            <a:spLocks noChangeShapeType="1"/>
          </p:cNvSpPr>
          <p:nvPr/>
        </p:nvSpPr>
        <p:spPr bwMode="auto">
          <a:xfrm flipV="1">
            <a:off x="6838950" y="3665538"/>
            <a:ext cx="46038" cy="139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02" name="Line 1500"/>
          <p:cNvSpPr>
            <a:spLocks noChangeShapeType="1"/>
          </p:cNvSpPr>
          <p:nvPr/>
        </p:nvSpPr>
        <p:spPr bwMode="auto">
          <a:xfrm flipV="1">
            <a:off x="6869113" y="3665538"/>
            <a:ext cx="44450" cy="139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03" name="Line 1501"/>
          <p:cNvSpPr>
            <a:spLocks noChangeShapeType="1"/>
          </p:cNvSpPr>
          <p:nvPr/>
        </p:nvSpPr>
        <p:spPr bwMode="auto">
          <a:xfrm flipV="1">
            <a:off x="6870700" y="3675063"/>
            <a:ext cx="44450" cy="139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04" name="Line 1502"/>
          <p:cNvSpPr>
            <a:spLocks noChangeShapeType="1"/>
          </p:cNvSpPr>
          <p:nvPr/>
        </p:nvSpPr>
        <p:spPr bwMode="auto">
          <a:xfrm flipV="1">
            <a:off x="6837363" y="3656013"/>
            <a:ext cx="46037" cy="139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05" name="Line 1503"/>
          <p:cNvSpPr>
            <a:spLocks noChangeShapeType="1"/>
          </p:cNvSpPr>
          <p:nvPr/>
        </p:nvSpPr>
        <p:spPr bwMode="auto">
          <a:xfrm flipV="1">
            <a:off x="6586538" y="3848100"/>
            <a:ext cx="179387" cy="2127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06" name="Line 1504"/>
          <p:cNvSpPr>
            <a:spLocks noChangeShapeType="1"/>
          </p:cNvSpPr>
          <p:nvPr/>
        </p:nvSpPr>
        <p:spPr bwMode="auto">
          <a:xfrm>
            <a:off x="6702425" y="3840163"/>
            <a:ext cx="142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07" name="Freeform 1505"/>
          <p:cNvSpPr>
            <a:spLocks/>
          </p:cNvSpPr>
          <p:nvPr/>
        </p:nvSpPr>
        <p:spPr bwMode="auto">
          <a:xfrm>
            <a:off x="6745288" y="3816350"/>
            <a:ext cx="109537" cy="66675"/>
          </a:xfrm>
          <a:custGeom>
            <a:avLst/>
            <a:gdLst/>
            <a:ahLst/>
            <a:cxnLst>
              <a:cxn ang="0">
                <a:pos x="416" y="249"/>
              </a:cxn>
              <a:cxn ang="0">
                <a:pos x="207" y="173"/>
              </a:cxn>
              <a:cxn ang="0">
                <a:pos x="51" y="80"/>
              </a:cxn>
              <a:cxn ang="0">
                <a:pos x="0" y="0"/>
              </a:cxn>
            </a:cxnLst>
            <a:rect l="0" t="0" r="r" b="b"/>
            <a:pathLst>
              <a:path w="416" h="249">
                <a:moveTo>
                  <a:pt x="416" y="249"/>
                </a:moveTo>
                <a:lnTo>
                  <a:pt x="207" y="173"/>
                </a:lnTo>
                <a:lnTo>
                  <a:pt x="51" y="8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08" name="Freeform 1506"/>
          <p:cNvSpPr>
            <a:spLocks/>
          </p:cNvSpPr>
          <p:nvPr/>
        </p:nvSpPr>
        <p:spPr bwMode="auto">
          <a:xfrm>
            <a:off x="6562725" y="3821113"/>
            <a:ext cx="139700" cy="77787"/>
          </a:xfrm>
          <a:custGeom>
            <a:avLst/>
            <a:gdLst/>
            <a:ahLst/>
            <a:cxnLst>
              <a:cxn ang="0">
                <a:pos x="302" y="296"/>
              </a:cxn>
              <a:cxn ang="0">
                <a:pos x="66" y="186"/>
              </a:cxn>
              <a:cxn ang="0">
                <a:pos x="2" y="118"/>
              </a:cxn>
              <a:cxn ang="0">
                <a:pos x="0" y="55"/>
              </a:cxn>
              <a:cxn ang="0">
                <a:pos x="75" y="10"/>
              </a:cxn>
              <a:cxn ang="0">
                <a:pos x="230" y="0"/>
              </a:cxn>
              <a:cxn ang="0">
                <a:pos x="439" y="39"/>
              </a:cxn>
              <a:cxn ang="0">
                <a:pos x="525" y="69"/>
              </a:cxn>
            </a:cxnLst>
            <a:rect l="0" t="0" r="r" b="b"/>
            <a:pathLst>
              <a:path w="525" h="296">
                <a:moveTo>
                  <a:pt x="302" y="296"/>
                </a:moveTo>
                <a:lnTo>
                  <a:pt x="66" y="186"/>
                </a:lnTo>
                <a:lnTo>
                  <a:pt x="2" y="118"/>
                </a:lnTo>
                <a:lnTo>
                  <a:pt x="0" y="55"/>
                </a:lnTo>
                <a:lnTo>
                  <a:pt x="75" y="10"/>
                </a:lnTo>
                <a:lnTo>
                  <a:pt x="230" y="0"/>
                </a:lnTo>
                <a:lnTo>
                  <a:pt x="439" y="39"/>
                </a:lnTo>
                <a:lnTo>
                  <a:pt x="525" y="6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09" name="Line 1507"/>
          <p:cNvSpPr>
            <a:spLocks noChangeShapeType="1"/>
          </p:cNvSpPr>
          <p:nvPr/>
        </p:nvSpPr>
        <p:spPr bwMode="auto">
          <a:xfrm flipH="1" flipV="1">
            <a:off x="6765925" y="3860800"/>
            <a:ext cx="65088" cy="222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10" name="Line 1508"/>
          <p:cNvSpPr>
            <a:spLocks noChangeShapeType="1"/>
          </p:cNvSpPr>
          <p:nvPr/>
        </p:nvSpPr>
        <p:spPr bwMode="auto">
          <a:xfrm flipV="1">
            <a:off x="6861175" y="3997325"/>
            <a:ext cx="1588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11" name="Freeform 1509"/>
          <p:cNvSpPr>
            <a:spLocks/>
          </p:cNvSpPr>
          <p:nvPr/>
        </p:nvSpPr>
        <p:spPr bwMode="auto">
          <a:xfrm>
            <a:off x="6851650" y="3989388"/>
            <a:ext cx="9525" cy="26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" y="46"/>
              </a:cxn>
              <a:cxn ang="0">
                <a:pos x="36" y="98"/>
              </a:cxn>
            </a:cxnLst>
            <a:rect l="0" t="0" r="r" b="b"/>
            <a:pathLst>
              <a:path w="36" h="98">
                <a:moveTo>
                  <a:pt x="0" y="0"/>
                </a:moveTo>
                <a:lnTo>
                  <a:pt x="28" y="46"/>
                </a:lnTo>
                <a:lnTo>
                  <a:pt x="36" y="9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12" name="Line 1510"/>
          <p:cNvSpPr>
            <a:spLocks noChangeShapeType="1"/>
          </p:cNvSpPr>
          <p:nvPr/>
        </p:nvSpPr>
        <p:spPr bwMode="auto">
          <a:xfrm flipH="1">
            <a:off x="6781800" y="4003675"/>
            <a:ext cx="6350" cy="222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13" name="Line 1511"/>
          <p:cNvSpPr>
            <a:spLocks noChangeShapeType="1"/>
          </p:cNvSpPr>
          <p:nvPr/>
        </p:nvSpPr>
        <p:spPr bwMode="auto">
          <a:xfrm flipV="1">
            <a:off x="6754813" y="3932238"/>
            <a:ext cx="4762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14" name="Line 1512"/>
          <p:cNvSpPr>
            <a:spLocks noChangeShapeType="1"/>
          </p:cNvSpPr>
          <p:nvPr/>
        </p:nvSpPr>
        <p:spPr bwMode="auto">
          <a:xfrm flipH="1">
            <a:off x="6700838" y="3898900"/>
            <a:ext cx="4762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15" name="Line 1513"/>
          <p:cNvSpPr>
            <a:spLocks noChangeShapeType="1"/>
          </p:cNvSpPr>
          <p:nvPr/>
        </p:nvSpPr>
        <p:spPr bwMode="auto">
          <a:xfrm flipV="1">
            <a:off x="6754813" y="3876675"/>
            <a:ext cx="3175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16" name="Line 1514"/>
          <p:cNvSpPr>
            <a:spLocks noChangeShapeType="1"/>
          </p:cNvSpPr>
          <p:nvPr/>
        </p:nvSpPr>
        <p:spPr bwMode="auto">
          <a:xfrm flipV="1">
            <a:off x="6808788" y="3910013"/>
            <a:ext cx="4762" cy="333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17" name="Line 1515"/>
          <p:cNvSpPr>
            <a:spLocks noChangeShapeType="1"/>
          </p:cNvSpPr>
          <p:nvPr/>
        </p:nvSpPr>
        <p:spPr bwMode="auto">
          <a:xfrm>
            <a:off x="6784975" y="4014788"/>
            <a:ext cx="3175" cy="174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18" name="Line 1516"/>
          <p:cNvSpPr>
            <a:spLocks noChangeShapeType="1"/>
          </p:cNvSpPr>
          <p:nvPr/>
        </p:nvSpPr>
        <p:spPr bwMode="auto">
          <a:xfrm flipH="1">
            <a:off x="6491288" y="3829050"/>
            <a:ext cx="6350" cy="222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19" name="Line 1517"/>
          <p:cNvSpPr>
            <a:spLocks noChangeShapeType="1"/>
          </p:cNvSpPr>
          <p:nvPr/>
        </p:nvSpPr>
        <p:spPr bwMode="auto">
          <a:xfrm>
            <a:off x="6494463" y="3840163"/>
            <a:ext cx="1587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20" name="Freeform 1518"/>
          <p:cNvSpPr>
            <a:spLocks/>
          </p:cNvSpPr>
          <p:nvPr/>
        </p:nvSpPr>
        <p:spPr bwMode="auto">
          <a:xfrm>
            <a:off x="6642100" y="3860800"/>
            <a:ext cx="92075" cy="38100"/>
          </a:xfrm>
          <a:custGeom>
            <a:avLst/>
            <a:gdLst/>
            <a:ahLst/>
            <a:cxnLst>
              <a:cxn ang="0">
                <a:pos x="343" y="0"/>
              </a:cxn>
              <a:cxn ang="0">
                <a:pos x="206" y="19"/>
              </a:cxn>
              <a:cxn ang="0">
                <a:pos x="0" y="146"/>
              </a:cxn>
            </a:cxnLst>
            <a:rect l="0" t="0" r="r" b="b"/>
            <a:pathLst>
              <a:path w="343" h="146">
                <a:moveTo>
                  <a:pt x="343" y="0"/>
                </a:moveTo>
                <a:lnTo>
                  <a:pt x="206" y="19"/>
                </a:lnTo>
                <a:lnTo>
                  <a:pt x="0" y="146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21" name="Freeform 1519"/>
          <p:cNvSpPr>
            <a:spLocks/>
          </p:cNvSpPr>
          <p:nvPr/>
        </p:nvSpPr>
        <p:spPr bwMode="auto">
          <a:xfrm>
            <a:off x="6732588" y="3927475"/>
            <a:ext cx="44450" cy="23813"/>
          </a:xfrm>
          <a:custGeom>
            <a:avLst/>
            <a:gdLst/>
            <a:ahLst/>
            <a:cxnLst>
              <a:cxn ang="0">
                <a:pos x="24" y="8"/>
              </a:cxn>
              <a:cxn ang="0">
                <a:pos x="0" y="37"/>
              </a:cxn>
              <a:cxn ang="0">
                <a:pos x="25" y="70"/>
              </a:cxn>
              <a:cxn ang="0">
                <a:pos x="87" y="89"/>
              </a:cxn>
              <a:cxn ang="0">
                <a:pos x="148" y="82"/>
              </a:cxn>
              <a:cxn ang="0">
                <a:pos x="173" y="53"/>
              </a:cxn>
              <a:cxn ang="0">
                <a:pos x="147" y="19"/>
              </a:cxn>
              <a:cxn ang="0">
                <a:pos x="86" y="0"/>
              </a:cxn>
              <a:cxn ang="0">
                <a:pos x="24" y="8"/>
              </a:cxn>
            </a:cxnLst>
            <a:rect l="0" t="0" r="r" b="b"/>
            <a:pathLst>
              <a:path w="173" h="89">
                <a:moveTo>
                  <a:pt x="24" y="8"/>
                </a:moveTo>
                <a:lnTo>
                  <a:pt x="0" y="37"/>
                </a:lnTo>
                <a:lnTo>
                  <a:pt x="25" y="70"/>
                </a:lnTo>
                <a:lnTo>
                  <a:pt x="87" y="89"/>
                </a:lnTo>
                <a:lnTo>
                  <a:pt x="148" y="82"/>
                </a:lnTo>
                <a:lnTo>
                  <a:pt x="173" y="53"/>
                </a:lnTo>
                <a:lnTo>
                  <a:pt x="147" y="19"/>
                </a:lnTo>
                <a:lnTo>
                  <a:pt x="86" y="0"/>
                </a:lnTo>
                <a:lnTo>
                  <a:pt x="24" y="8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22" name="Line 1520"/>
          <p:cNvSpPr>
            <a:spLocks noChangeShapeType="1"/>
          </p:cNvSpPr>
          <p:nvPr/>
        </p:nvSpPr>
        <p:spPr bwMode="auto">
          <a:xfrm flipH="1">
            <a:off x="6754813" y="3943350"/>
            <a:ext cx="53975" cy="238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23" name="Line 1521"/>
          <p:cNvSpPr>
            <a:spLocks noChangeShapeType="1"/>
          </p:cNvSpPr>
          <p:nvPr/>
        </p:nvSpPr>
        <p:spPr bwMode="auto">
          <a:xfrm flipH="1">
            <a:off x="6700838" y="3911600"/>
            <a:ext cx="53975" cy="222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24" name="Line 1522"/>
          <p:cNvSpPr>
            <a:spLocks noChangeShapeType="1"/>
          </p:cNvSpPr>
          <p:nvPr/>
        </p:nvSpPr>
        <p:spPr bwMode="auto">
          <a:xfrm flipH="1" flipV="1">
            <a:off x="6700838" y="3933825"/>
            <a:ext cx="53975" cy="333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25" name="Line 1523"/>
          <p:cNvSpPr>
            <a:spLocks noChangeShapeType="1"/>
          </p:cNvSpPr>
          <p:nvPr/>
        </p:nvSpPr>
        <p:spPr bwMode="auto">
          <a:xfrm flipH="1" flipV="1">
            <a:off x="6754813" y="3911600"/>
            <a:ext cx="53975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26" name="Line 1524"/>
          <p:cNvSpPr>
            <a:spLocks noChangeShapeType="1"/>
          </p:cNvSpPr>
          <p:nvPr/>
        </p:nvSpPr>
        <p:spPr bwMode="auto">
          <a:xfrm flipH="1" flipV="1">
            <a:off x="6851650" y="3990975"/>
            <a:ext cx="11113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27" name="Line 1525"/>
          <p:cNvSpPr>
            <a:spLocks noChangeShapeType="1"/>
          </p:cNvSpPr>
          <p:nvPr/>
        </p:nvSpPr>
        <p:spPr bwMode="auto">
          <a:xfrm flipH="1" flipV="1">
            <a:off x="6846888" y="3984625"/>
            <a:ext cx="9525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28" name="Line 1526"/>
          <p:cNvSpPr>
            <a:spLocks noChangeShapeType="1"/>
          </p:cNvSpPr>
          <p:nvPr/>
        </p:nvSpPr>
        <p:spPr bwMode="auto">
          <a:xfrm flipH="1" flipV="1">
            <a:off x="6846888" y="3984625"/>
            <a:ext cx="4762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29" name="Line 1527"/>
          <p:cNvSpPr>
            <a:spLocks noChangeShapeType="1"/>
          </p:cNvSpPr>
          <p:nvPr/>
        </p:nvSpPr>
        <p:spPr bwMode="auto">
          <a:xfrm flipH="1" flipV="1">
            <a:off x="6716713" y="3840163"/>
            <a:ext cx="7937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30" name="Line 1528"/>
          <p:cNvSpPr>
            <a:spLocks noChangeShapeType="1"/>
          </p:cNvSpPr>
          <p:nvPr/>
        </p:nvSpPr>
        <p:spPr bwMode="auto">
          <a:xfrm flipH="1" flipV="1">
            <a:off x="6724650" y="3843338"/>
            <a:ext cx="9525" cy="174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31" name="Line 1529"/>
          <p:cNvSpPr>
            <a:spLocks noChangeShapeType="1"/>
          </p:cNvSpPr>
          <p:nvPr/>
        </p:nvSpPr>
        <p:spPr bwMode="auto">
          <a:xfrm flipH="1" flipV="1">
            <a:off x="6734175" y="3860800"/>
            <a:ext cx="317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32" name="Line 1530"/>
          <p:cNvSpPr>
            <a:spLocks noChangeShapeType="1"/>
          </p:cNvSpPr>
          <p:nvPr/>
        </p:nvSpPr>
        <p:spPr bwMode="auto">
          <a:xfrm flipV="1">
            <a:off x="6577013" y="3822700"/>
            <a:ext cx="4762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33" name="Line 1531"/>
          <p:cNvSpPr>
            <a:spLocks noChangeShapeType="1"/>
          </p:cNvSpPr>
          <p:nvPr/>
        </p:nvSpPr>
        <p:spPr bwMode="auto">
          <a:xfrm>
            <a:off x="6570663" y="3822700"/>
            <a:ext cx="111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34" name="Freeform 1532"/>
          <p:cNvSpPr>
            <a:spLocks/>
          </p:cNvSpPr>
          <p:nvPr/>
        </p:nvSpPr>
        <p:spPr bwMode="auto">
          <a:xfrm>
            <a:off x="6491288" y="3836988"/>
            <a:ext cx="265112" cy="158750"/>
          </a:xfrm>
          <a:custGeom>
            <a:avLst/>
            <a:gdLst/>
            <a:ahLst/>
            <a:cxnLst>
              <a:cxn ang="0">
                <a:pos x="1002" y="599"/>
              </a:cxn>
              <a:cxn ang="0">
                <a:pos x="932" y="558"/>
              </a:cxn>
              <a:cxn ang="0">
                <a:pos x="0" y="0"/>
              </a:cxn>
              <a:cxn ang="0">
                <a:pos x="36" y="20"/>
              </a:cxn>
              <a:cxn ang="0">
                <a:pos x="1002" y="599"/>
              </a:cxn>
            </a:cxnLst>
            <a:rect l="0" t="0" r="r" b="b"/>
            <a:pathLst>
              <a:path w="1002" h="599">
                <a:moveTo>
                  <a:pt x="1002" y="599"/>
                </a:moveTo>
                <a:lnTo>
                  <a:pt x="932" y="558"/>
                </a:lnTo>
                <a:lnTo>
                  <a:pt x="0" y="0"/>
                </a:lnTo>
                <a:lnTo>
                  <a:pt x="36" y="20"/>
                </a:lnTo>
                <a:lnTo>
                  <a:pt x="1002" y="599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35" name="Line 1533"/>
          <p:cNvSpPr>
            <a:spLocks noChangeShapeType="1"/>
          </p:cNvSpPr>
          <p:nvPr/>
        </p:nvSpPr>
        <p:spPr bwMode="auto">
          <a:xfrm flipH="1">
            <a:off x="6754813" y="3995738"/>
            <a:ext cx="1587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36" name="Line 1534"/>
          <p:cNvSpPr>
            <a:spLocks noChangeShapeType="1"/>
          </p:cNvSpPr>
          <p:nvPr/>
        </p:nvSpPr>
        <p:spPr bwMode="auto">
          <a:xfrm flipH="1" flipV="1">
            <a:off x="6677025" y="3948113"/>
            <a:ext cx="15875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37" name="Line 1535"/>
          <p:cNvSpPr>
            <a:spLocks noChangeShapeType="1"/>
          </p:cNvSpPr>
          <p:nvPr/>
        </p:nvSpPr>
        <p:spPr bwMode="auto">
          <a:xfrm flipH="1" flipV="1">
            <a:off x="6615113" y="3911600"/>
            <a:ext cx="14287" cy="7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38" name="Line 1536"/>
          <p:cNvSpPr>
            <a:spLocks noChangeShapeType="1"/>
          </p:cNvSpPr>
          <p:nvPr/>
        </p:nvSpPr>
        <p:spPr bwMode="auto">
          <a:xfrm flipH="1" flipV="1">
            <a:off x="6553200" y="3875088"/>
            <a:ext cx="11113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39" name="Line 1537"/>
          <p:cNvSpPr>
            <a:spLocks noChangeShapeType="1"/>
          </p:cNvSpPr>
          <p:nvPr/>
        </p:nvSpPr>
        <p:spPr bwMode="auto">
          <a:xfrm flipH="1" flipV="1">
            <a:off x="6499225" y="3841750"/>
            <a:ext cx="254000" cy="152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40" name="Line 1538"/>
          <p:cNvSpPr>
            <a:spLocks noChangeShapeType="1"/>
          </p:cNvSpPr>
          <p:nvPr/>
        </p:nvSpPr>
        <p:spPr bwMode="auto">
          <a:xfrm flipH="1" flipV="1">
            <a:off x="6497638" y="3840163"/>
            <a:ext cx="252412" cy="152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41" name="Line 1539"/>
          <p:cNvSpPr>
            <a:spLocks noChangeShapeType="1"/>
          </p:cNvSpPr>
          <p:nvPr/>
        </p:nvSpPr>
        <p:spPr bwMode="auto">
          <a:xfrm flipH="1" flipV="1">
            <a:off x="6496050" y="3840163"/>
            <a:ext cx="250825" cy="1508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42" name="Line 1540"/>
          <p:cNvSpPr>
            <a:spLocks noChangeShapeType="1"/>
          </p:cNvSpPr>
          <p:nvPr/>
        </p:nvSpPr>
        <p:spPr bwMode="auto">
          <a:xfrm flipH="1" flipV="1">
            <a:off x="6494463" y="3838575"/>
            <a:ext cx="249237" cy="1492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43" name="Line 1541"/>
          <p:cNvSpPr>
            <a:spLocks noChangeShapeType="1"/>
          </p:cNvSpPr>
          <p:nvPr/>
        </p:nvSpPr>
        <p:spPr bwMode="auto">
          <a:xfrm flipH="1" flipV="1">
            <a:off x="6492875" y="3838575"/>
            <a:ext cx="247650" cy="147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44" name="Line 1542"/>
          <p:cNvSpPr>
            <a:spLocks noChangeShapeType="1"/>
          </p:cNvSpPr>
          <p:nvPr/>
        </p:nvSpPr>
        <p:spPr bwMode="auto">
          <a:xfrm>
            <a:off x="6500813" y="3843338"/>
            <a:ext cx="255587" cy="152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45" name="Line 1543"/>
          <p:cNvSpPr>
            <a:spLocks noChangeShapeType="1"/>
          </p:cNvSpPr>
          <p:nvPr/>
        </p:nvSpPr>
        <p:spPr bwMode="auto">
          <a:xfrm>
            <a:off x="6491288" y="3836988"/>
            <a:ext cx="247650" cy="1476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46" name="Freeform 1544"/>
          <p:cNvSpPr>
            <a:spLocks/>
          </p:cNvSpPr>
          <p:nvPr/>
        </p:nvSpPr>
        <p:spPr bwMode="auto">
          <a:xfrm>
            <a:off x="6699250" y="3865563"/>
            <a:ext cx="122238" cy="61912"/>
          </a:xfrm>
          <a:custGeom>
            <a:avLst/>
            <a:gdLst/>
            <a:ahLst/>
            <a:cxnLst>
              <a:cxn ang="0">
                <a:pos x="66" y="19"/>
              </a:cxn>
              <a:cxn ang="0">
                <a:pos x="0" y="95"/>
              </a:cxn>
              <a:cxn ang="0">
                <a:pos x="68" y="185"/>
              </a:cxn>
              <a:cxn ang="0">
                <a:pos x="232" y="235"/>
              </a:cxn>
              <a:cxn ang="0">
                <a:pos x="395" y="215"/>
              </a:cxn>
              <a:cxn ang="0">
                <a:pos x="461" y="139"/>
              </a:cxn>
              <a:cxn ang="0">
                <a:pos x="393" y="49"/>
              </a:cxn>
              <a:cxn ang="0">
                <a:pos x="229" y="0"/>
              </a:cxn>
              <a:cxn ang="0">
                <a:pos x="66" y="19"/>
              </a:cxn>
            </a:cxnLst>
            <a:rect l="0" t="0" r="r" b="b"/>
            <a:pathLst>
              <a:path w="461" h="235">
                <a:moveTo>
                  <a:pt x="66" y="19"/>
                </a:moveTo>
                <a:lnTo>
                  <a:pt x="0" y="95"/>
                </a:lnTo>
                <a:lnTo>
                  <a:pt x="68" y="185"/>
                </a:lnTo>
                <a:lnTo>
                  <a:pt x="232" y="235"/>
                </a:lnTo>
                <a:lnTo>
                  <a:pt x="395" y="215"/>
                </a:lnTo>
                <a:lnTo>
                  <a:pt x="461" y="139"/>
                </a:lnTo>
                <a:lnTo>
                  <a:pt x="393" y="49"/>
                </a:lnTo>
                <a:lnTo>
                  <a:pt x="229" y="0"/>
                </a:lnTo>
                <a:lnTo>
                  <a:pt x="66" y="19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47" name="Freeform 1545"/>
          <p:cNvSpPr>
            <a:spLocks/>
          </p:cNvSpPr>
          <p:nvPr/>
        </p:nvSpPr>
        <p:spPr bwMode="auto">
          <a:xfrm>
            <a:off x="6642100" y="3898900"/>
            <a:ext cx="41275" cy="46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" y="69"/>
              </a:cxn>
              <a:cxn ang="0">
                <a:pos x="156" y="174"/>
              </a:cxn>
            </a:cxnLst>
            <a:rect l="0" t="0" r="r" b="b"/>
            <a:pathLst>
              <a:path w="156" h="174">
                <a:moveTo>
                  <a:pt x="0" y="0"/>
                </a:moveTo>
                <a:lnTo>
                  <a:pt x="29" y="69"/>
                </a:lnTo>
                <a:lnTo>
                  <a:pt x="156" y="17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48" name="Freeform 1546"/>
          <p:cNvSpPr>
            <a:spLocks/>
          </p:cNvSpPr>
          <p:nvPr/>
        </p:nvSpPr>
        <p:spPr bwMode="auto">
          <a:xfrm>
            <a:off x="6707188" y="3873500"/>
            <a:ext cx="128587" cy="61913"/>
          </a:xfrm>
          <a:custGeom>
            <a:avLst/>
            <a:gdLst/>
            <a:ahLst/>
            <a:cxnLst>
              <a:cxn ang="0">
                <a:pos x="0" y="169"/>
              </a:cxn>
              <a:cxn ang="0">
                <a:pos x="203" y="230"/>
              </a:cxn>
              <a:cxn ang="0">
                <a:pos x="406" y="207"/>
              </a:cxn>
              <a:cxn ang="0">
                <a:pos x="488" y="111"/>
              </a:cxn>
              <a:cxn ang="0">
                <a:pos x="403" y="0"/>
              </a:cxn>
            </a:cxnLst>
            <a:rect l="0" t="0" r="r" b="b"/>
            <a:pathLst>
              <a:path w="488" h="230">
                <a:moveTo>
                  <a:pt x="0" y="169"/>
                </a:moveTo>
                <a:lnTo>
                  <a:pt x="203" y="230"/>
                </a:lnTo>
                <a:lnTo>
                  <a:pt x="406" y="207"/>
                </a:lnTo>
                <a:lnTo>
                  <a:pt x="488" y="111"/>
                </a:lnTo>
                <a:lnTo>
                  <a:pt x="403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49" name="Freeform 1547"/>
          <p:cNvSpPr>
            <a:spLocks/>
          </p:cNvSpPr>
          <p:nvPr/>
        </p:nvSpPr>
        <p:spPr bwMode="auto">
          <a:xfrm>
            <a:off x="6683375" y="3857625"/>
            <a:ext cx="130175" cy="60325"/>
          </a:xfrm>
          <a:custGeom>
            <a:avLst/>
            <a:gdLst/>
            <a:ahLst/>
            <a:cxnLst>
              <a:cxn ang="0">
                <a:pos x="489" y="62"/>
              </a:cxn>
              <a:cxn ang="0">
                <a:pos x="285" y="0"/>
              </a:cxn>
              <a:cxn ang="0">
                <a:pos x="83" y="23"/>
              </a:cxn>
              <a:cxn ang="0">
                <a:pos x="0" y="119"/>
              </a:cxn>
              <a:cxn ang="0">
                <a:pos x="86" y="231"/>
              </a:cxn>
            </a:cxnLst>
            <a:rect l="0" t="0" r="r" b="b"/>
            <a:pathLst>
              <a:path w="489" h="231">
                <a:moveTo>
                  <a:pt x="489" y="62"/>
                </a:moveTo>
                <a:lnTo>
                  <a:pt x="285" y="0"/>
                </a:lnTo>
                <a:lnTo>
                  <a:pt x="83" y="23"/>
                </a:lnTo>
                <a:lnTo>
                  <a:pt x="0" y="119"/>
                </a:lnTo>
                <a:lnTo>
                  <a:pt x="86" y="231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50" name="Freeform 1548"/>
          <p:cNvSpPr>
            <a:spLocks/>
          </p:cNvSpPr>
          <p:nvPr/>
        </p:nvSpPr>
        <p:spPr bwMode="auto">
          <a:xfrm>
            <a:off x="6643688" y="3859213"/>
            <a:ext cx="41275" cy="28575"/>
          </a:xfrm>
          <a:custGeom>
            <a:avLst/>
            <a:gdLst/>
            <a:ahLst/>
            <a:cxnLst>
              <a:cxn ang="0">
                <a:pos x="152" y="105"/>
              </a:cxn>
              <a:cxn ang="0">
                <a:pos x="110" y="41"/>
              </a:cxn>
              <a:cxn ang="0">
                <a:pos x="0" y="0"/>
              </a:cxn>
            </a:cxnLst>
            <a:rect l="0" t="0" r="r" b="b"/>
            <a:pathLst>
              <a:path w="152" h="105">
                <a:moveTo>
                  <a:pt x="152" y="105"/>
                </a:moveTo>
                <a:lnTo>
                  <a:pt x="110" y="41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51" name="Freeform 1549"/>
          <p:cNvSpPr>
            <a:spLocks/>
          </p:cNvSpPr>
          <p:nvPr/>
        </p:nvSpPr>
        <p:spPr bwMode="auto">
          <a:xfrm>
            <a:off x="6708775" y="3832225"/>
            <a:ext cx="47625" cy="25400"/>
          </a:xfrm>
          <a:custGeom>
            <a:avLst/>
            <a:gdLst/>
            <a:ahLst/>
            <a:cxnLst>
              <a:cxn ang="0">
                <a:pos x="181" y="93"/>
              </a:cxn>
              <a:cxn ang="0">
                <a:pos x="61" y="61"/>
              </a:cxn>
              <a:cxn ang="0">
                <a:pos x="0" y="0"/>
              </a:cxn>
            </a:cxnLst>
            <a:rect l="0" t="0" r="r" b="b"/>
            <a:pathLst>
              <a:path w="181" h="93">
                <a:moveTo>
                  <a:pt x="181" y="93"/>
                </a:moveTo>
                <a:lnTo>
                  <a:pt x="61" y="61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52" name="Line 1550"/>
          <p:cNvSpPr>
            <a:spLocks noChangeShapeType="1"/>
          </p:cNvSpPr>
          <p:nvPr/>
        </p:nvSpPr>
        <p:spPr bwMode="auto">
          <a:xfrm>
            <a:off x="6673850" y="3946525"/>
            <a:ext cx="1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53" name="Line 1551"/>
          <p:cNvSpPr>
            <a:spLocks noChangeShapeType="1"/>
          </p:cNvSpPr>
          <p:nvPr/>
        </p:nvSpPr>
        <p:spPr bwMode="auto">
          <a:xfrm flipH="1" flipV="1">
            <a:off x="6738938" y="3984625"/>
            <a:ext cx="17462" cy="111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54" name="Line 1552"/>
          <p:cNvSpPr>
            <a:spLocks noChangeShapeType="1"/>
          </p:cNvSpPr>
          <p:nvPr/>
        </p:nvSpPr>
        <p:spPr bwMode="auto">
          <a:xfrm flipH="1" flipV="1">
            <a:off x="6753225" y="3994150"/>
            <a:ext cx="79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55" name="Line 1553"/>
          <p:cNvSpPr>
            <a:spLocks noChangeShapeType="1"/>
          </p:cNvSpPr>
          <p:nvPr/>
        </p:nvSpPr>
        <p:spPr bwMode="auto">
          <a:xfrm flipH="1" flipV="1">
            <a:off x="6808788" y="3925888"/>
            <a:ext cx="9525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56" name="Freeform 1554"/>
          <p:cNvSpPr>
            <a:spLocks/>
          </p:cNvSpPr>
          <p:nvPr/>
        </p:nvSpPr>
        <p:spPr bwMode="auto">
          <a:xfrm>
            <a:off x="6732588" y="3883025"/>
            <a:ext cx="53975" cy="26988"/>
          </a:xfrm>
          <a:custGeom>
            <a:avLst/>
            <a:gdLst/>
            <a:ahLst/>
            <a:cxnLst>
              <a:cxn ang="0">
                <a:pos x="30" y="8"/>
              </a:cxn>
              <a:cxn ang="0">
                <a:pos x="0" y="42"/>
              </a:cxn>
              <a:cxn ang="0">
                <a:pos x="30" y="81"/>
              </a:cxn>
              <a:cxn ang="0">
                <a:pos x="101" y="103"/>
              </a:cxn>
              <a:cxn ang="0">
                <a:pos x="173" y="94"/>
              </a:cxn>
              <a:cxn ang="0">
                <a:pos x="202" y="61"/>
              </a:cxn>
              <a:cxn ang="0">
                <a:pos x="172" y="22"/>
              </a:cxn>
              <a:cxn ang="0">
                <a:pos x="100" y="0"/>
              </a:cxn>
              <a:cxn ang="0">
                <a:pos x="30" y="8"/>
              </a:cxn>
            </a:cxnLst>
            <a:rect l="0" t="0" r="r" b="b"/>
            <a:pathLst>
              <a:path w="202" h="103">
                <a:moveTo>
                  <a:pt x="30" y="8"/>
                </a:moveTo>
                <a:lnTo>
                  <a:pt x="0" y="42"/>
                </a:lnTo>
                <a:lnTo>
                  <a:pt x="30" y="81"/>
                </a:lnTo>
                <a:lnTo>
                  <a:pt x="101" y="103"/>
                </a:lnTo>
                <a:lnTo>
                  <a:pt x="173" y="94"/>
                </a:lnTo>
                <a:lnTo>
                  <a:pt x="202" y="61"/>
                </a:lnTo>
                <a:lnTo>
                  <a:pt x="172" y="22"/>
                </a:lnTo>
                <a:lnTo>
                  <a:pt x="100" y="0"/>
                </a:lnTo>
                <a:lnTo>
                  <a:pt x="30" y="8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57" name="Line 1555"/>
          <p:cNvSpPr>
            <a:spLocks noChangeShapeType="1"/>
          </p:cNvSpPr>
          <p:nvPr/>
        </p:nvSpPr>
        <p:spPr bwMode="auto">
          <a:xfrm flipV="1">
            <a:off x="6716713" y="3878263"/>
            <a:ext cx="85725" cy="365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58" name="Line 1556"/>
          <p:cNvSpPr>
            <a:spLocks noChangeShapeType="1"/>
          </p:cNvSpPr>
          <p:nvPr/>
        </p:nvSpPr>
        <p:spPr bwMode="auto">
          <a:xfrm flipH="1" flipV="1">
            <a:off x="6673850" y="3946525"/>
            <a:ext cx="31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59" name="Line 1557"/>
          <p:cNvSpPr>
            <a:spLocks noChangeShapeType="1"/>
          </p:cNvSpPr>
          <p:nvPr/>
        </p:nvSpPr>
        <p:spPr bwMode="auto">
          <a:xfrm flipH="1">
            <a:off x="6705600" y="3876675"/>
            <a:ext cx="52388" cy="222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60" name="Line 1558"/>
          <p:cNvSpPr>
            <a:spLocks noChangeShapeType="1"/>
          </p:cNvSpPr>
          <p:nvPr/>
        </p:nvSpPr>
        <p:spPr bwMode="auto">
          <a:xfrm flipH="1">
            <a:off x="6759575" y="3910013"/>
            <a:ext cx="53975" cy="222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61" name="Line 1559"/>
          <p:cNvSpPr>
            <a:spLocks noChangeShapeType="1"/>
          </p:cNvSpPr>
          <p:nvPr/>
        </p:nvSpPr>
        <p:spPr bwMode="auto">
          <a:xfrm flipH="1" flipV="1">
            <a:off x="6772275" y="3994150"/>
            <a:ext cx="15875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62" name="Freeform 1560"/>
          <p:cNvSpPr>
            <a:spLocks/>
          </p:cNvSpPr>
          <p:nvPr/>
        </p:nvSpPr>
        <p:spPr bwMode="auto">
          <a:xfrm>
            <a:off x="6772275" y="3994150"/>
            <a:ext cx="9525" cy="31750"/>
          </a:xfrm>
          <a:custGeom>
            <a:avLst/>
            <a:gdLst/>
            <a:ahLst/>
            <a:cxnLst>
              <a:cxn ang="0">
                <a:pos x="41" y="115"/>
              </a:cxn>
              <a:cxn ang="0">
                <a:pos x="37" y="49"/>
              </a:cxn>
              <a:cxn ang="0">
                <a:pos x="0" y="0"/>
              </a:cxn>
            </a:cxnLst>
            <a:rect l="0" t="0" r="r" b="b"/>
            <a:pathLst>
              <a:path w="41" h="115">
                <a:moveTo>
                  <a:pt x="41" y="115"/>
                </a:moveTo>
                <a:lnTo>
                  <a:pt x="37" y="49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63" name="Line 1561"/>
          <p:cNvSpPr>
            <a:spLocks noChangeShapeType="1"/>
          </p:cNvSpPr>
          <p:nvPr/>
        </p:nvSpPr>
        <p:spPr bwMode="auto">
          <a:xfrm flipH="1" flipV="1">
            <a:off x="6705600" y="3898900"/>
            <a:ext cx="53975" cy="333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64" name="Line 1562"/>
          <p:cNvSpPr>
            <a:spLocks noChangeShapeType="1"/>
          </p:cNvSpPr>
          <p:nvPr/>
        </p:nvSpPr>
        <p:spPr bwMode="auto">
          <a:xfrm flipH="1">
            <a:off x="6756400" y="3994150"/>
            <a:ext cx="158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65" name="Freeform 1563"/>
          <p:cNvSpPr>
            <a:spLocks/>
          </p:cNvSpPr>
          <p:nvPr/>
        </p:nvSpPr>
        <p:spPr bwMode="auto">
          <a:xfrm>
            <a:off x="6756400" y="3995738"/>
            <a:ext cx="30163" cy="7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6" y="6"/>
              </a:cxn>
              <a:cxn ang="0">
                <a:pos x="112" y="28"/>
              </a:cxn>
            </a:cxnLst>
            <a:rect l="0" t="0" r="r" b="b"/>
            <a:pathLst>
              <a:path w="112" h="28">
                <a:moveTo>
                  <a:pt x="0" y="0"/>
                </a:moveTo>
                <a:lnTo>
                  <a:pt x="56" y="6"/>
                </a:lnTo>
                <a:lnTo>
                  <a:pt x="112" y="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66" name="Line 1564"/>
          <p:cNvSpPr>
            <a:spLocks noChangeShapeType="1"/>
          </p:cNvSpPr>
          <p:nvPr/>
        </p:nvSpPr>
        <p:spPr bwMode="auto">
          <a:xfrm flipV="1">
            <a:off x="6675438" y="3944938"/>
            <a:ext cx="79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67" name="Line 1565"/>
          <p:cNvSpPr>
            <a:spLocks noChangeShapeType="1"/>
          </p:cNvSpPr>
          <p:nvPr/>
        </p:nvSpPr>
        <p:spPr bwMode="auto">
          <a:xfrm flipH="1">
            <a:off x="6677025" y="3938588"/>
            <a:ext cx="12700" cy="79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68" name="Freeform 1566"/>
          <p:cNvSpPr>
            <a:spLocks/>
          </p:cNvSpPr>
          <p:nvPr/>
        </p:nvSpPr>
        <p:spPr bwMode="auto">
          <a:xfrm>
            <a:off x="6735763" y="3892550"/>
            <a:ext cx="46037" cy="23813"/>
          </a:xfrm>
          <a:custGeom>
            <a:avLst/>
            <a:gdLst/>
            <a:ahLst/>
            <a:cxnLst>
              <a:cxn ang="0">
                <a:pos x="25" y="8"/>
              </a:cxn>
              <a:cxn ang="0">
                <a:pos x="0" y="37"/>
              </a:cxn>
              <a:cxn ang="0">
                <a:pos x="25" y="70"/>
              </a:cxn>
              <a:cxn ang="0">
                <a:pos x="87" y="89"/>
              </a:cxn>
              <a:cxn ang="0">
                <a:pos x="148" y="81"/>
              </a:cxn>
              <a:cxn ang="0">
                <a:pos x="174" y="53"/>
              </a:cxn>
              <a:cxn ang="0">
                <a:pos x="147" y="19"/>
              </a:cxn>
              <a:cxn ang="0">
                <a:pos x="86" y="0"/>
              </a:cxn>
              <a:cxn ang="0">
                <a:pos x="25" y="8"/>
              </a:cxn>
            </a:cxnLst>
            <a:rect l="0" t="0" r="r" b="b"/>
            <a:pathLst>
              <a:path w="174" h="89">
                <a:moveTo>
                  <a:pt x="25" y="8"/>
                </a:moveTo>
                <a:lnTo>
                  <a:pt x="0" y="37"/>
                </a:lnTo>
                <a:lnTo>
                  <a:pt x="25" y="70"/>
                </a:lnTo>
                <a:lnTo>
                  <a:pt x="87" y="89"/>
                </a:lnTo>
                <a:lnTo>
                  <a:pt x="148" y="81"/>
                </a:lnTo>
                <a:lnTo>
                  <a:pt x="174" y="53"/>
                </a:lnTo>
                <a:lnTo>
                  <a:pt x="147" y="19"/>
                </a:lnTo>
                <a:lnTo>
                  <a:pt x="86" y="0"/>
                </a:lnTo>
                <a:lnTo>
                  <a:pt x="25" y="8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69" name="Line 1567"/>
          <p:cNvSpPr>
            <a:spLocks noChangeShapeType="1"/>
          </p:cNvSpPr>
          <p:nvPr/>
        </p:nvSpPr>
        <p:spPr bwMode="auto">
          <a:xfrm flipH="1" flipV="1">
            <a:off x="6757988" y="3876675"/>
            <a:ext cx="55562" cy="333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70" name="Line 1568"/>
          <p:cNvSpPr>
            <a:spLocks noChangeShapeType="1"/>
          </p:cNvSpPr>
          <p:nvPr/>
        </p:nvSpPr>
        <p:spPr bwMode="auto">
          <a:xfrm flipH="1" flipV="1">
            <a:off x="6808788" y="3925888"/>
            <a:ext cx="4762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71" name="Line 1569"/>
          <p:cNvSpPr>
            <a:spLocks noChangeShapeType="1"/>
          </p:cNvSpPr>
          <p:nvPr/>
        </p:nvSpPr>
        <p:spPr bwMode="auto">
          <a:xfrm flipH="1" flipV="1">
            <a:off x="6813550" y="3929063"/>
            <a:ext cx="4763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72" name="Line 1570"/>
          <p:cNvSpPr>
            <a:spLocks noChangeShapeType="1"/>
          </p:cNvSpPr>
          <p:nvPr/>
        </p:nvSpPr>
        <p:spPr bwMode="auto">
          <a:xfrm flipH="1" flipV="1">
            <a:off x="6723063" y="3873500"/>
            <a:ext cx="76200" cy="460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73" name="Line 1571"/>
          <p:cNvSpPr>
            <a:spLocks noChangeShapeType="1"/>
          </p:cNvSpPr>
          <p:nvPr/>
        </p:nvSpPr>
        <p:spPr bwMode="auto">
          <a:xfrm flipV="1">
            <a:off x="6702425" y="3916363"/>
            <a:ext cx="9525" cy="79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74" name="Line 1572"/>
          <p:cNvSpPr>
            <a:spLocks noChangeShapeType="1"/>
          </p:cNvSpPr>
          <p:nvPr/>
        </p:nvSpPr>
        <p:spPr bwMode="auto">
          <a:xfrm flipV="1">
            <a:off x="6707188" y="3916363"/>
            <a:ext cx="47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75" name="Line 1573"/>
          <p:cNvSpPr>
            <a:spLocks noChangeShapeType="1"/>
          </p:cNvSpPr>
          <p:nvPr/>
        </p:nvSpPr>
        <p:spPr bwMode="auto">
          <a:xfrm flipV="1">
            <a:off x="6702425" y="3917950"/>
            <a:ext cx="4763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76" name="Line 1574"/>
          <p:cNvSpPr>
            <a:spLocks noChangeShapeType="1"/>
          </p:cNvSpPr>
          <p:nvPr/>
        </p:nvSpPr>
        <p:spPr bwMode="auto">
          <a:xfrm flipH="1">
            <a:off x="6616700" y="3813175"/>
            <a:ext cx="74613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77" name="Line 1575"/>
          <p:cNvSpPr>
            <a:spLocks noChangeShapeType="1"/>
          </p:cNvSpPr>
          <p:nvPr/>
        </p:nvSpPr>
        <p:spPr bwMode="auto">
          <a:xfrm>
            <a:off x="6564313" y="3879850"/>
            <a:ext cx="158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78" name="Line 1576"/>
          <p:cNvSpPr>
            <a:spLocks noChangeShapeType="1"/>
          </p:cNvSpPr>
          <p:nvPr/>
        </p:nvSpPr>
        <p:spPr bwMode="auto">
          <a:xfrm flipH="1">
            <a:off x="6500813" y="3838575"/>
            <a:ext cx="12700" cy="47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79" name="Freeform 1577"/>
          <p:cNvSpPr>
            <a:spLocks/>
          </p:cNvSpPr>
          <p:nvPr/>
        </p:nvSpPr>
        <p:spPr bwMode="auto">
          <a:xfrm>
            <a:off x="6497638" y="3830638"/>
            <a:ext cx="7937" cy="12700"/>
          </a:xfrm>
          <a:custGeom>
            <a:avLst/>
            <a:gdLst/>
            <a:ahLst/>
            <a:cxnLst>
              <a:cxn ang="0">
                <a:pos x="10" y="46"/>
              </a:cxn>
              <a:cxn ang="0">
                <a:pos x="27" y="27"/>
              </a:cxn>
              <a:cxn ang="0">
                <a:pos x="0" y="0"/>
              </a:cxn>
            </a:cxnLst>
            <a:rect l="0" t="0" r="r" b="b"/>
            <a:pathLst>
              <a:path w="27" h="46">
                <a:moveTo>
                  <a:pt x="10" y="46"/>
                </a:moveTo>
                <a:lnTo>
                  <a:pt x="27" y="2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80" name="Line 1578"/>
          <p:cNvSpPr>
            <a:spLocks noChangeShapeType="1"/>
          </p:cNvSpPr>
          <p:nvPr/>
        </p:nvSpPr>
        <p:spPr bwMode="auto">
          <a:xfrm flipH="1">
            <a:off x="6499225" y="3841750"/>
            <a:ext cx="476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81" name="Freeform 1579"/>
          <p:cNvSpPr>
            <a:spLocks/>
          </p:cNvSpPr>
          <p:nvPr/>
        </p:nvSpPr>
        <p:spPr bwMode="auto">
          <a:xfrm>
            <a:off x="6592888" y="3800475"/>
            <a:ext cx="115887" cy="60325"/>
          </a:xfrm>
          <a:custGeom>
            <a:avLst/>
            <a:gdLst/>
            <a:ahLst/>
            <a:cxnLst>
              <a:cxn ang="0">
                <a:pos x="374" y="205"/>
              </a:cxn>
              <a:cxn ang="0">
                <a:pos x="220" y="223"/>
              </a:cxn>
              <a:cxn ang="0">
                <a:pos x="65" y="175"/>
              </a:cxn>
              <a:cxn ang="0">
                <a:pos x="0" y="91"/>
              </a:cxn>
              <a:cxn ang="0">
                <a:pos x="63" y="18"/>
              </a:cxn>
              <a:cxn ang="0">
                <a:pos x="217" y="0"/>
              </a:cxn>
              <a:cxn ang="0">
                <a:pos x="372" y="48"/>
              </a:cxn>
              <a:cxn ang="0">
                <a:pos x="437" y="132"/>
              </a:cxn>
              <a:cxn ang="0">
                <a:pos x="374" y="205"/>
              </a:cxn>
            </a:cxnLst>
            <a:rect l="0" t="0" r="r" b="b"/>
            <a:pathLst>
              <a:path w="437" h="223">
                <a:moveTo>
                  <a:pt x="374" y="205"/>
                </a:moveTo>
                <a:lnTo>
                  <a:pt x="220" y="223"/>
                </a:lnTo>
                <a:lnTo>
                  <a:pt x="65" y="175"/>
                </a:lnTo>
                <a:lnTo>
                  <a:pt x="0" y="91"/>
                </a:lnTo>
                <a:lnTo>
                  <a:pt x="63" y="18"/>
                </a:lnTo>
                <a:lnTo>
                  <a:pt x="217" y="0"/>
                </a:lnTo>
                <a:lnTo>
                  <a:pt x="372" y="48"/>
                </a:lnTo>
                <a:lnTo>
                  <a:pt x="437" y="132"/>
                </a:lnTo>
                <a:lnTo>
                  <a:pt x="374" y="205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82" name="Freeform 1580"/>
          <p:cNvSpPr>
            <a:spLocks/>
          </p:cNvSpPr>
          <p:nvPr/>
        </p:nvSpPr>
        <p:spPr bwMode="auto">
          <a:xfrm>
            <a:off x="6627813" y="3819525"/>
            <a:ext cx="46037" cy="22225"/>
          </a:xfrm>
          <a:custGeom>
            <a:avLst/>
            <a:gdLst/>
            <a:ahLst/>
            <a:cxnLst>
              <a:cxn ang="0">
                <a:pos x="147" y="81"/>
              </a:cxn>
              <a:cxn ang="0">
                <a:pos x="86" y="87"/>
              </a:cxn>
              <a:cxn ang="0">
                <a:pos x="25" y="69"/>
              </a:cxn>
              <a:cxn ang="0">
                <a:pos x="0" y="35"/>
              </a:cxn>
              <a:cxn ang="0">
                <a:pos x="24" y="6"/>
              </a:cxn>
              <a:cxn ang="0">
                <a:pos x="85" y="0"/>
              </a:cxn>
              <a:cxn ang="0">
                <a:pos x="147" y="19"/>
              </a:cxn>
              <a:cxn ang="0">
                <a:pos x="173" y="52"/>
              </a:cxn>
              <a:cxn ang="0">
                <a:pos x="147" y="81"/>
              </a:cxn>
            </a:cxnLst>
            <a:rect l="0" t="0" r="r" b="b"/>
            <a:pathLst>
              <a:path w="173" h="87">
                <a:moveTo>
                  <a:pt x="147" y="81"/>
                </a:moveTo>
                <a:lnTo>
                  <a:pt x="86" y="87"/>
                </a:lnTo>
                <a:lnTo>
                  <a:pt x="25" y="69"/>
                </a:lnTo>
                <a:lnTo>
                  <a:pt x="0" y="35"/>
                </a:lnTo>
                <a:lnTo>
                  <a:pt x="24" y="6"/>
                </a:lnTo>
                <a:lnTo>
                  <a:pt x="85" y="0"/>
                </a:lnTo>
                <a:lnTo>
                  <a:pt x="147" y="19"/>
                </a:lnTo>
                <a:lnTo>
                  <a:pt x="173" y="52"/>
                </a:lnTo>
                <a:lnTo>
                  <a:pt x="147" y="81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83" name="Line 1581"/>
          <p:cNvSpPr>
            <a:spLocks noChangeShapeType="1"/>
          </p:cNvSpPr>
          <p:nvPr/>
        </p:nvSpPr>
        <p:spPr bwMode="auto">
          <a:xfrm flipH="1" flipV="1">
            <a:off x="6604000" y="3808413"/>
            <a:ext cx="127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84" name="Line 1582"/>
          <p:cNvSpPr>
            <a:spLocks noChangeShapeType="1"/>
          </p:cNvSpPr>
          <p:nvPr/>
        </p:nvSpPr>
        <p:spPr bwMode="auto">
          <a:xfrm>
            <a:off x="6564313" y="3879850"/>
            <a:ext cx="31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85" name="Line 1583"/>
          <p:cNvSpPr>
            <a:spLocks noChangeShapeType="1"/>
          </p:cNvSpPr>
          <p:nvPr/>
        </p:nvSpPr>
        <p:spPr bwMode="auto">
          <a:xfrm>
            <a:off x="6497638" y="3829050"/>
            <a:ext cx="15875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86" name="Line 1584"/>
          <p:cNvSpPr>
            <a:spLocks noChangeShapeType="1"/>
          </p:cNvSpPr>
          <p:nvPr/>
        </p:nvSpPr>
        <p:spPr bwMode="auto">
          <a:xfrm flipH="1">
            <a:off x="6581775" y="3867150"/>
            <a:ext cx="15875" cy="111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87" name="Line 1585"/>
          <p:cNvSpPr>
            <a:spLocks noChangeShapeType="1"/>
          </p:cNvSpPr>
          <p:nvPr/>
        </p:nvSpPr>
        <p:spPr bwMode="auto">
          <a:xfrm flipV="1">
            <a:off x="6565900" y="3881438"/>
            <a:ext cx="1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88" name="Line 1586"/>
          <p:cNvSpPr>
            <a:spLocks noChangeShapeType="1"/>
          </p:cNvSpPr>
          <p:nvPr/>
        </p:nvSpPr>
        <p:spPr bwMode="auto">
          <a:xfrm flipV="1">
            <a:off x="6581775" y="3876675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89" name="Line 1587"/>
          <p:cNvSpPr>
            <a:spLocks noChangeShapeType="1"/>
          </p:cNvSpPr>
          <p:nvPr/>
        </p:nvSpPr>
        <p:spPr bwMode="auto">
          <a:xfrm flipH="1" flipV="1">
            <a:off x="6619875" y="3890963"/>
            <a:ext cx="25400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90" name="Line 1588"/>
          <p:cNvSpPr>
            <a:spLocks noChangeShapeType="1"/>
          </p:cNvSpPr>
          <p:nvPr/>
        </p:nvSpPr>
        <p:spPr bwMode="auto">
          <a:xfrm flipH="1" flipV="1">
            <a:off x="6610350" y="3805238"/>
            <a:ext cx="79375" cy="47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91" name="Line 1589"/>
          <p:cNvSpPr>
            <a:spLocks noChangeShapeType="1"/>
          </p:cNvSpPr>
          <p:nvPr/>
        </p:nvSpPr>
        <p:spPr bwMode="auto">
          <a:xfrm flipH="1">
            <a:off x="6604000" y="3805238"/>
            <a:ext cx="6350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92" name="Line 1590"/>
          <p:cNvSpPr>
            <a:spLocks noChangeShapeType="1"/>
          </p:cNvSpPr>
          <p:nvPr/>
        </p:nvSpPr>
        <p:spPr bwMode="auto">
          <a:xfrm flipH="1">
            <a:off x="6610350" y="3844925"/>
            <a:ext cx="6350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93" name="Line 1591"/>
          <p:cNvSpPr>
            <a:spLocks noChangeShapeType="1"/>
          </p:cNvSpPr>
          <p:nvPr/>
        </p:nvSpPr>
        <p:spPr bwMode="auto">
          <a:xfrm flipH="1" flipV="1">
            <a:off x="6491288" y="3836988"/>
            <a:ext cx="9525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94" name="Line 1592"/>
          <p:cNvSpPr>
            <a:spLocks noChangeShapeType="1"/>
          </p:cNvSpPr>
          <p:nvPr/>
        </p:nvSpPr>
        <p:spPr bwMode="auto">
          <a:xfrm flipV="1">
            <a:off x="6605588" y="3844925"/>
            <a:ext cx="11112" cy="111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95" name="Line 1593"/>
          <p:cNvSpPr>
            <a:spLocks noChangeShapeType="1"/>
          </p:cNvSpPr>
          <p:nvPr/>
        </p:nvSpPr>
        <p:spPr bwMode="auto">
          <a:xfrm flipH="1">
            <a:off x="6605588" y="3848100"/>
            <a:ext cx="4762" cy="7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96" name="Line 1594"/>
          <p:cNvSpPr>
            <a:spLocks noChangeShapeType="1"/>
          </p:cNvSpPr>
          <p:nvPr/>
        </p:nvSpPr>
        <p:spPr bwMode="auto">
          <a:xfrm flipV="1">
            <a:off x="6807200" y="3806825"/>
            <a:ext cx="14288" cy="428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97" name="Line 1595"/>
          <p:cNvSpPr>
            <a:spLocks noChangeShapeType="1"/>
          </p:cNvSpPr>
          <p:nvPr/>
        </p:nvSpPr>
        <p:spPr bwMode="auto">
          <a:xfrm flipV="1">
            <a:off x="6877050" y="3827463"/>
            <a:ext cx="14288" cy="444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98" name="Line 1596"/>
          <p:cNvSpPr>
            <a:spLocks noChangeShapeType="1"/>
          </p:cNvSpPr>
          <p:nvPr/>
        </p:nvSpPr>
        <p:spPr bwMode="auto">
          <a:xfrm flipV="1">
            <a:off x="6804025" y="3783013"/>
            <a:ext cx="14288" cy="444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99" name="Freeform 1597"/>
          <p:cNvSpPr>
            <a:spLocks/>
          </p:cNvSpPr>
          <p:nvPr/>
        </p:nvSpPr>
        <p:spPr bwMode="auto">
          <a:xfrm>
            <a:off x="6805613" y="3783013"/>
            <a:ext cx="98425" cy="44450"/>
          </a:xfrm>
          <a:custGeom>
            <a:avLst/>
            <a:gdLst/>
            <a:ahLst/>
            <a:cxnLst>
              <a:cxn ang="0">
                <a:pos x="49" y="0"/>
              </a:cxn>
              <a:cxn ang="0">
                <a:pos x="0" y="27"/>
              </a:cxn>
              <a:cxn ang="0">
                <a:pos x="62" y="87"/>
              </a:cxn>
              <a:cxn ang="0">
                <a:pos x="197" y="145"/>
              </a:cxn>
              <a:cxn ang="0">
                <a:pos x="326" y="167"/>
              </a:cxn>
              <a:cxn ang="0">
                <a:pos x="373" y="140"/>
              </a:cxn>
              <a:cxn ang="0">
                <a:pos x="312" y="80"/>
              </a:cxn>
              <a:cxn ang="0">
                <a:pos x="178" y="22"/>
              </a:cxn>
              <a:cxn ang="0">
                <a:pos x="49" y="0"/>
              </a:cxn>
            </a:cxnLst>
            <a:rect l="0" t="0" r="r" b="b"/>
            <a:pathLst>
              <a:path w="373" h="167">
                <a:moveTo>
                  <a:pt x="49" y="0"/>
                </a:moveTo>
                <a:lnTo>
                  <a:pt x="0" y="27"/>
                </a:lnTo>
                <a:lnTo>
                  <a:pt x="62" y="87"/>
                </a:lnTo>
                <a:lnTo>
                  <a:pt x="197" y="145"/>
                </a:lnTo>
                <a:lnTo>
                  <a:pt x="326" y="167"/>
                </a:lnTo>
                <a:lnTo>
                  <a:pt x="373" y="140"/>
                </a:lnTo>
                <a:lnTo>
                  <a:pt x="312" y="80"/>
                </a:lnTo>
                <a:lnTo>
                  <a:pt x="178" y="22"/>
                </a:lnTo>
                <a:lnTo>
                  <a:pt x="49" y="0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00" name="Freeform 1598"/>
          <p:cNvSpPr>
            <a:spLocks/>
          </p:cNvSpPr>
          <p:nvPr/>
        </p:nvSpPr>
        <p:spPr bwMode="auto">
          <a:xfrm>
            <a:off x="6832600" y="3795713"/>
            <a:ext cx="42863" cy="19050"/>
          </a:xfrm>
          <a:custGeom>
            <a:avLst/>
            <a:gdLst/>
            <a:ahLst/>
            <a:cxnLst>
              <a:cxn ang="0">
                <a:pos x="144" y="74"/>
              </a:cxn>
              <a:cxn ang="0">
                <a:pos x="88" y="64"/>
              </a:cxn>
              <a:cxn ang="0">
                <a:pos x="28" y="39"/>
              </a:cxn>
              <a:cxn ang="0">
                <a:pos x="0" y="12"/>
              </a:cxn>
              <a:cxn ang="0">
                <a:pos x="21" y="0"/>
              </a:cxn>
              <a:cxn ang="0">
                <a:pos x="79" y="10"/>
              </a:cxn>
              <a:cxn ang="0">
                <a:pos x="139" y="36"/>
              </a:cxn>
              <a:cxn ang="0">
                <a:pos x="166" y="62"/>
              </a:cxn>
              <a:cxn ang="0">
                <a:pos x="144" y="74"/>
              </a:cxn>
            </a:cxnLst>
            <a:rect l="0" t="0" r="r" b="b"/>
            <a:pathLst>
              <a:path w="166" h="74">
                <a:moveTo>
                  <a:pt x="144" y="74"/>
                </a:moveTo>
                <a:lnTo>
                  <a:pt x="88" y="64"/>
                </a:lnTo>
                <a:lnTo>
                  <a:pt x="28" y="39"/>
                </a:lnTo>
                <a:lnTo>
                  <a:pt x="0" y="12"/>
                </a:lnTo>
                <a:lnTo>
                  <a:pt x="21" y="0"/>
                </a:lnTo>
                <a:lnTo>
                  <a:pt x="79" y="10"/>
                </a:lnTo>
                <a:lnTo>
                  <a:pt x="139" y="36"/>
                </a:lnTo>
                <a:lnTo>
                  <a:pt x="166" y="62"/>
                </a:lnTo>
                <a:lnTo>
                  <a:pt x="144" y="74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01" name="Line 1599"/>
          <p:cNvSpPr>
            <a:spLocks noChangeShapeType="1"/>
          </p:cNvSpPr>
          <p:nvPr/>
        </p:nvSpPr>
        <p:spPr bwMode="auto">
          <a:xfrm flipH="1" flipV="1">
            <a:off x="6786563" y="3816350"/>
            <a:ext cx="106362" cy="650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02" name="Line 1600"/>
          <p:cNvSpPr>
            <a:spLocks noChangeShapeType="1"/>
          </p:cNvSpPr>
          <p:nvPr/>
        </p:nvSpPr>
        <p:spPr bwMode="auto">
          <a:xfrm flipH="1" flipV="1">
            <a:off x="6831013" y="3883025"/>
            <a:ext cx="4762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03" name="Line 1601"/>
          <p:cNvSpPr>
            <a:spLocks noChangeShapeType="1"/>
          </p:cNvSpPr>
          <p:nvPr/>
        </p:nvSpPr>
        <p:spPr bwMode="auto">
          <a:xfrm flipV="1">
            <a:off x="6869113" y="3805238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04" name="Line 1602"/>
          <p:cNvSpPr>
            <a:spLocks noChangeShapeType="1"/>
          </p:cNvSpPr>
          <p:nvPr/>
        </p:nvSpPr>
        <p:spPr bwMode="auto">
          <a:xfrm>
            <a:off x="6870700" y="3814763"/>
            <a:ext cx="20638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05" name="Line 1603"/>
          <p:cNvSpPr>
            <a:spLocks noChangeShapeType="1"/>
          </p:cNvSpPr>
          <p:nvPr/>
        </p:nvSpPr>
        <p:spPr bwMode="auto">
          <a:xfrm flipH="1">
            <a:off x="6821488" y="3805238"/>
            <a:ext cx="174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06" name="Line 1604"/>
          <p:cNvSpPr>
            <a:spLocks noChangeShapeType="1"/>
          </p:cNvSpPr>
          <p:nvPr/>
        </p:nvSpPr>
        <p:spPr bwMode="auto">
          <a:xfrm flipH="1" flipV="1">
            <a:off x="6818313" y="3783013"/>
            <a:ext cx="19050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07" name="Line 1605"/>
          <p:cNvSpPr>
            <a:spLocks noChangeShapeType="1"/>
          </p:cNvSpPr>
          <p:nvPr/>
        </p:nvSpPr>
        <p:spPr bwMode="auto">
          <a:xfrm flipV="1">
            <a:off x="6483350" y="3914775"/>
            <a:ext cx="1588" cy="460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08" name="Freeform 1606"/>
          <p:cNvSpPr>
            <a:spLocks/>
          </p:cNvSpPr>
          <p:nvPr/>
        </p:nvSpPr>
        <p:spPr bwMode="auto">
          <a:xfrm>
            <a:off x="6456363" y="3921125"/>
            <a:ext cx="53975" cy="33338"/>
          </a:xfrm>
          <a:custGeom>
            <a:avLst/>
            <a:gdLst/>
            <a:ahLst/>
            <a:cxnLst>
              <a:cxn ang="0">
                <a:pos x="173" y="18"/>
              </a:cxn>
              <a:cxn ang="0">
                <a:pos x="101" y="0"/>
              </a:cxn>
              <a:cxn ang="0">
                <a:pos x="30" y="18"/>
              </a:cxn>
              <a:cxn ang="0">
                <a:pos x="0" y="61"/>
              </a:cxn>
              <a:cxn ang="0">
                <a:pos x="30" y="105"/>
              </a:cxn>
              <a:cxn ang="0">
                <a:pos x="101" y="122"/>
              </a:cxn>
              <a:cxn ang="0">
                <a:pos x="173" y="105"/>
              </a:cxn>
              <a:cxn ang="0">
                <a:pos x="203" y="61"/>
              </a:cxn>
              <a:cxn ang="0">
                <a:pos x="173" y="18"/>
              </a:cxn>
            </a:cxnLst>
            <a:rect l="0" t="0" r="r" b="b"/>
            <a:pathLst>
              <a:path w="203" h="122">
                <a:moveTo>
                  <a:pt x="173" y="18"/>
                </a:moveTo>
                <a:lnTo>
                  <a:pt x="101" y="0"/>
                </a:lnTo>
                <a:lnTo>
                  <a:pt x="30" y="18"/>
                </a:lnTo>
                <a:lnTo>
                  <a:pt x="0" y="61"/>
                </a:lnTo>
                <a:lnTo>
                  <a:pt x="30" y="105"/>
                </a:lnTo>
                <a:lnTo>
                  <a:pt x="101" y="122"/>
                </a:lnTo>
                <a:lnTo>
                  <a:pt x="173" y="105"/>
                </a:lnTo>
                <a:lnTo>
                  <a:pt x="203" y="61"/>
                </a:lnTo>
                <a:lnTo>
                  <a:pt x="173" y="18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09" name="Line 1607"/>
          <p:cNvSpPr>
            <a:spLocks noChangeShapeType="1"/>
          </p:cNvSpPr>
          <p:nvPr/>
        </p:nvSpPr>
        <p:spPr bwMode="auto">
          <a:xfrm>
            <a:off x="6453188" y="3919538"/>
            <a:ext cx="61912" cy="365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10" name="Line 1608"/>
          <p:cNvSpPr>
            <a:spLocks noChangeShapeType="1"/>
          </p:cNvSpPr>
          <p:nvPr/>
        </p:nvSpPr>
        <p:spPr bwMode="auto">
          <a:xfrm flipH="1">
            <a:off x="6453188" y="3919538"/>
            <a:ext cx="61912" cy="365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11" name="Freeform 1609"/>
          <p:cNvSpPr>
            <a:spLocks/>
          </p:cNvSpPr>
          <p:nvPr/>
        </p:nvSpPr>
        <p:spPr bwMode="auto">
          <a:xfrm>
            <a:off x="6877050" y="3656013"/>
            <a:ext cx="44450" cy="19050"/>
          </a:xfrm>
          <a:custGeom>
            <a:avLst/>
            <a:gdLst/>
            <a:ahLst/>
            <a:cxnLst>
              <a:cxn ang="0">
                <a:pos x="144" y="73"/>
              </a:cxn>
              <a:cxn ang="0">
                <a:pos x="87" y="65"/>
              </a:cxn>
              <a:cxn ang="0">
                <a:pos x="27" y="38"/>
              </a:cxn>
              <a:cxn ang="0">
                <a:pos x="0" y="11"/>
              </a:cxn>
              <a:cxn ang="0">
                <a:pos x="21" y="0"/>
              </a:cxn>
              <a:cxn ang="0">
                <a:pos x="78" y="10"/>
              </a:cxn>
              <a:cxn ang="0">
                <a:pos x="138" y="36"/>
              </a:cxn>
              <a:cxn ang="0">
                <a:pos x="166" y="62"/>
              </a:cxn>
              <a:cxn ang="0">
                <a:pos x="144" y="73"/>
              </a:cxn>
            </a:cxnLst>
            <a:rect l="0" t="0" r="r" b="b"/>
            <a:pathLst>
              <a:path w="166" h="73">
                <a:moveTo>
                  <a:pt x="144" y="73"/>
                </a:moveTo>
                <a:lnTo>
                  <a:pt x="87" y="65"/>
                </a:lnTo>
                <a:lnTo>
                  <a:pt x="27" y="38"/>
                </a:lnTo>
                <a:lnTo>
                  <a:pt x="0" y="11"/>
                </a:lnTo>
                <a:lnTo>
                  <a:pt x="21" y="0"/>
                </a:lnTo>
                <a:lnTo>
                  <a:pt x="78" y="10"/>
                </a:lnTo>
                <a:lnTo>
                  <a:pt x="138" y="36"/>
                </a:lnTo>
                <a:lnTo>
                  <a:pt x="166" y="62"/>
                </a:lnTo>
                <a:lnTo>
                  <a:pt x="144" y="73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12" name="Freeform 1610"/>
          <p:cNvSpPr>
            <a:spLocks/>
          </p:cNvSpPr>
          <p:nvPr/>
        </p:nvSpPr>
        <p:spPr bwMode="auto">
          <a:xfrm>
            <a:off x="6884988" y="3652838"/>
            <a:ext cx="31750" cy="14287"/>
          </a:xfrm>
          <a:custGeom>
            <a:avLst/>
            <a:gdLst/>
            <a:ahLst/>
            <a:cxnLst>
              <a:cxn ang="0">
                <a:pos x="104" y="53"/>
              </a:cxn>
              <a:cxn ang="0">
                <a:pos x="63" y="47"/>
              </a:cxn>
              <a:cxn ang="0">
                <a:pos x="20" y="28"/>
              </a:cxn>
              <a:cxn ang="0">
                <a:pos x="0" y="9"/>
              </a:cxn>
              <a:cxn ang="0">
                <a:pos x="16" y="0"/>
              </a:cxn>
              <a:cxn ang="0">
                <a:pos x="57" y="8"/>
              </a:cxn>
              <a:cxn ang="0">
                <a:pos x="99" y="25"/>
              </a:cxn>
              <a:cxn ang="0">
                <a:pos x="120" y="44"/>
              </a:cxn>
              <a:cxn ang="0">
                <a:pos x="104" y="53"/>
              </a:cxn>
            </a:cxnLst>
            <a:rect l="0" t="0" r="r" b="b"/>
            <a:pathLst>
              <a:path w="120" h="53">
                <a:moveTo>
                  <a:pt x="104" y="53"/>
                </a:moveTo>
                <a:lnTo>
                  <a:pt x="63" y="47"/>
                </a:lnTo>
                <a:lnTo>
                  <a:pt x="20" y="28"/>
                </a:lnTo>
                <a:lnTo>
                  <a:pt x="0" y="9"/>
                </a:lnTo>
                <a:lnTo>
                  <a:pt x="16" y="0"/>
                </a:lnTo>
                <a:lnTo>
                  <a:pt x="57" y="8"/>
                </a:lnTo>
                <a:lnTo>
                  <a:pt x="99" y="25"/>
                </a:lnTo>
                <a:lnTo>
                  <a:pt x="120" y="44"/>
                </a:lnTo>
                <a:lnTo>
                  <a:pt x="104" y="53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13" name="Line 1611"/>
          <p:cNvSpPr>
            <a:spLocks noChangeShapeType="1"/>
          </p:cNvSpPr>
          <p:nvPr/>
        </p:nvSpPr>
        <p:spPr bwMode="auto">
          <a:xfrm flipH="1" flipV="1">
            <a:off x="6913563" y="3667125"/>
            <a:ext cx="1587" cy="79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14" name="Line 1612"/>
          <p:cNvSpPr>
            <a:spLocks noChangeShapeType="1"/>
          </p:cNvSpPr>
          <p:nvPr/>
        </p:nvSpPr>
        <p:spPr bwMode="auto">
          <a:xfrm flipV="1">
            <a:off x="6913563" y="3644900"/>
            <a:ext cx="6350" cy="222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15" name="Line 1613"/>
          <p:cNvSpPr>
            <a:spLocks noChangeShapeType="1"/>
          </p:cNvSpPr>
          <p:nvPr/>
        </p:nvSpPr>
        <p:spPr bwMode="auto">
          <a:xfrm flipH="1">
            <a:off x="6883400" y="3652838"/>
            <a:ext cx="6350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16" name="Line 1614"/>
          <p:cNvSpPr>
            <a:spLocks noChangeShapeType="1"/>
          </p:cNvSpPr>
          <p:nvPr/>
        </p:nvSpPr>
        <p:spPr bwMode="auto">
          <a:xfrm flipV="1">
            <a:off x="6911975" y="3636963"/>
            <a:ext cx="6350" cy="222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17" name="Line 1615"/>
          <p:cNvSpPr>
            <a:spLocks noChangeShapeType="1"/>
          </p:cNvSpPr>
          <p:nvPr/>
        </p:nvSpPr>
        <p:spPr bwMode="auto">
          <a:xfrm>
            <a:off x="6911975" y="3659188"/>
            <a:ext cx="1588" cy="63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18" name="Line 1616"/>
          <p:cNvSpPr>
            <a:spLocks noChangeShapeType="1"/>
          </p:cNvSpPr>
          <p:nvPr/>
        </p:nvSpPr>
        <p:spPr bwMode="auto">
          <a:xfrm flipV="1">
            <a:off x="6884988" y="3659188"/>
            <a:ext cx="6350" cy="63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19" name="Line 1617"/>
          <p:cNvSpPr>
            <a:spLocks noChangeShapeType="1"/>
          </p:cNvSpPr>
          <p:nvPr/>
        </p:nvSpPr>
        <p:spPr bwMode="auto">
          <a:xfrm flipV="1">
            <a:off x="6889750" y="3630613"/>
            <a:ext cx="6350" cy="222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20" name="Line 1618"/>
          <p:cNvSpPr>
            <a:spLocks noChangeShapeType="1"/>
          </p:cNvSpPr>
          <p:nvPr/>
        </p:nvSpPr>
        <p:spPr bwMode="auto">
          <a:xfrm flipV="1">
            <a:off x="6553200" y="3813175"/>
            <a:ext cx="3175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21" name="Line 1619"/>
          <p:cNvSpPr>
            <a:spLocks noChangeShapeType="1"/>
          </p:cNvSpPr>
          <p:nvPr/>
        </p:nvSpPr>
        <p:spPr bwMode="auto">
          <a:xfrm flipV="1">
            <a:off x="5826125" y="3519488"/>
            <a:ext cx="1588" cy="460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22" name="Line 1620"/>
          <p:cNvSpPr>
            <a:spLocks noChangeShapeType="1"/>
          </p:cNvSpPr>
          <p:nvPr/>
        </p:nvSpPr>
        <p:spPr bwMode="auto">
          <a:xfrm flipH="1">
            <a:off x="5795963" y="3524250"/>
            <a:ext cx="61912" cy="365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23" name="Line 1621"/>
          <p:cNvSpPr>
            <a:spLocks noChangeShapeType="1"/>
          </p:cNvSpPr>
          <p:nvPr/>
        </p:nvSpPr>
        <p:spPr bwMode="auto">
          <a:xfrm>
            <a:off x="5795963" y="3524250"/>
            <a:ext cx="61912" cy="365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24" name="Freeform 1622"/>
          <p:cNvSpPr>
            <a:spLocks/>
          </p:cNvSpPr>
          <p:nvPr/>
        </p:nvSpPr>
        <p:spPr bwMode="auto">
          <a:xfrm>
            <a:off x="5821363" y="3540125"/>
            <a:ext cx="46037" cy="26988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72" y="105"/>
              </a:cxn>
              <a:cxn ang="0">
                <a:pos x="144" y="87"/>
              </a:cxn>
              <a:cxn ang="0">
                <a:pos x="173" y="44"/>
              </a:cxn>
              <a:cxn ang="0">
                <a:pos x="144" y="0"/>
              </a:cxn>
            </a:cxnLst>
            <a:rect l="0" t="0" r="r" b="b"/>
            <a:pathLst>
              <a:path w="173" h="105">
                <a:moveTo>
                  <a:pt x="0" y="87"/>
                </a:moveTo>
                <a:lnTo>
                  <a:pt x="72" y="105"/>
                </a:lnTo>
                <a:lnTo>
                  <a:pt x="144" y="87"/>
                </a:lnTo>
                <a:lnTo>
                  <a:pt x="173" y="44"/>
                </a:lnTo>
                <a:lnTo>
                  <a:pt x="144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25" name="Line 1623"/>
          <p:cNvSpPr>
            <a:spLocks noChangeShapeType="1"/>
          </p:cNvSpPr>
          <p:nvPr/>
        </p:nvSpPr>
        <p:spPr bwMode="auto">
          <a:xfrm>
            <a:off x="5794375" y="3546475"/>
            <a:ext cx="26988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26" name="Freeform 1624"/>
          <p:cNvSpPr>
            <a:spLocks/>
          </p:cNvSpPr>
          <p:nvPr/>
        </p:nvSpPr>
        <p:spPr bwMode="auto">
          <a:xfrm>
            <a:off x="5786438" y="3517900"/>
            <a:ext cx="44450" cy="28575"/>
          </a:xfrm>
          <a:custGeom>
            <a:avLst/>
            <a:gdLst/>
            <a:ahLst/>
            <a:cxnLst>
              <a:cxn ang="0">
                <a:pos x="173" y="19"/>
              </a:cxn>
              <a:cxn ang="0">
                <a:pos x="101" y="0"/>
              </a:cxn>
              <a:cxn ang="0">
                <a:pos x="30" y="19"/>
              </a:cxn>
              <a:cxn ang="0">
                <a:pos x="0" y="62"/>
              </a:cxn>
              <a:cxn ang="0">
                <a:pos x="30" y="105"/>
              </a:cxn>
            </a:cxnLst>
            <a:rect l="0" t="0" r="r" b="b"/>
            <a:pathLst>
              <a:path w="173" h="105">
                <a:moveTo>
                  <a:pt x="173" y="19"/>
                </a:moveTo>
                <a:lnTo>
                  <a:pt x="101" y="0"/>
                </a:lnTo>
                <a:lnTo>
                  <a:pt x="30" y="19"/>
                </a:lnTo>
                <a:lnTo>
                  <a:pt x="0" y="62"/>
                </a:lnTo>
                <a:lnTo>
                  <a:pt x="30" y="105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27" name="Line 1625"/>
          <p:cNvSpPr>
            <a:spLocks noChangeShapeType="1"/>
          </p:cNvSpPr>
          <p:nvPr/>
        </p:nvSpPr>
        <p:spPr bwMode="auto">
          <a:xfrm flipH="1" flipV="1">
            <a:off x="5830888" y="3522663"/>
            <a:ext cx="28575" cy="174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28" name="Line 1626"/>
          <p:cNvSpPr>
            <a:spLocks noChangeShapeType="1"/>
          </p:cNvSpPr>
          <p:nvPr/>
        </p:nvSpPr>
        <p:spPr bwMode="auto">
          <a:xfrm flipH="1">
            <a:off x="5126038" y="2633663"/>
            <a:ext cx="531812" cy="5159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29" name="Line 1627"/>
          <p:cNvSpPr>
            <a:spLocks noChangeShapeType="1"/>
          </p:cNvSpPr>
          <p:nvPr/>
        </p:nvSpPr>
        <p:spPr bwMode="auto">
          <a:xfrm flipH="1">
            <a:off x="5006975" y="2562225"/>
            <a:ext cx="531813" cy="5159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30" name="Line 1628"/>
          <p:cNvSpPr>
            <a:spLocks noChangeShapeType="1"/>
          </p:cNvSpPr>
          <p:nvPr/>
        </p:nvSpPr>
        <p:spPr bwMode="auto">
          <a:xfrm flipH="1">
            <a:off x="5175250" y="2757488"/>
            <a:ext cx="204788" cy="266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31" name="Line 1629"/>
          <p:cNvSpPr>
            <a:spLocks noChangeShapeType="1"/>
          </p:cNvSpPr>
          <p:nvPr/>
        </p:nvSpPr>
        <p:spPr bwMode="auto">
          <a:xfrm flipH="1">
            <a:off x="5294313" y="2828925"/>
            <a:ext cx="204787" cy="266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32" name="Line 1630"/>
          <p:cNvSpPr>
            <a:spLocks noChangeShapeType="1"/>
          </p:cNvSpPr>
          <p:nvPr/>
        </p:nvSpPr>
        <p:spPr bwMode="auto">
          <a:xfrm flipH="1" flipV="1">
            <a:off x="5149850" y="3025775"/>
            <a:ext cx="12700" cy="3651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33" name="Freeform 1631"/>
          <p:cNvSpPr>
            <a:spLocks/>
          </p:cNvSpPr>
          <p:nvPr/>
        </p:nvSpPr>
        <p:spPr bwMode="auto">
          <a:xfrm>
            <a:off x="5226050" y="3327400"/>
            <a:ext cx="284163" cy="349250"/>
          </a:xfrm>
          <a:custGeom>
            <a:avLst/>
            <a:gdLst/>
            <a:ahLst/>
            <a:cxnLst>
              <a:cxn ang="0">
                <a:pos x="724" y="27"/>
              </a:cxn>
              <a:cxn ang="0">
                <a:pos x="1077" y="241"/>
              </a:cxn>
              <a:cxn ang="0">
                <a:pos x="939" y="212"/>
              </a:cxn>
              <a:cxn ang="0">
                <a:pos x="778" y="271"/>
              </a:cxn>
              <a:cxn ang="0">
                <a:pos x="615" y="407"/>
              </a:cxn>
              <a:cxn ang="0">
                <a:pos x="477" y="600"/>
              </a:cxn>
              <a:cxn ang="0">
                <a:pos x="385" y="820"/>
              </a:cxn>
              <a:cxn ang="0">
                <a:pos x="353" y="1035"/>
              </a:cxn>
              <a:cxn ang="0">
                <a:pos x="385" y="1210"/>
              </a:cxn>
              <a:cxn ang="0">
                <a:pos x="477" y="1320"/>
              </a:cxn>
              <a:cxn ang="0">
                <a:pos x="125" y="1108"/>
              </a:cxn>
              <a:cxn ang="0">
                <a:pos x="33" y="998"/>
              </a:cxn>
              <a:cxn ang="0">
                <a:pos x="0" y="823"/>
              </a:cxn>
              <a:cxn ang="0">
                <a:pos x="33" y="608"/>
              </a:cxn>
              <a:cxn ang="0">
                <a:pos x="125" y="388"/>
              </a:cxn>
              <a:cxn ang="0">
                <a:pos x="261" y="195"/>
              </a:cxn>
              <a:cxn ang="0">
                <a:pos x="424" y="58"/>
              </a:cxn>
              <a:cxn ang="0">
                <a:pos x="586" y="0"/>
              </a:cxn>
              <a:cxn ang="0">
                <a:pos x="724" y="27"/>
              </a:cxn>
            </a:cxnLst>
            <a:rect l="0" t="0" r="r" b="b"/>
            <a:pathLst>
              <a:path w="1077" h="1320">
                <a:moveTo>
                  <a:pt x="724" y="27"/>
                </a:moveTo>
                <a:lnTo>
                  <a:pt x="1077" y="241"/>
                </a:lnTo>
                <a:lnTo>
                  <a:pt x="939" y="212"/>
                </a:lnTo>
                <a:lnTo>
                  <a:pt x="778" y="271"/>
                </a:lnTo>
                <a:lnTo>
                  <a:pt x="615" y="407"/>
                </a:lnTo>
                <a:lnTo>
                  <a:pt x="477" y="600"/>
                </a:lnTo>
                <a:lnTo>
                  <a:pt x="385" y="820"/>
                </a:lnTo>
                <a:lnTo>
                  <a:pt x="353" y="1035"/>
                </a:lnTo>
                <a:lnTo>
                  <a:pt x="385" y="1210"/>
                </a:lnTo>
                <a:lnTo>
                  <a:pt x="477" y="1320"/>
                </a:lnTo>
                <a:lnTo>
                  <a:pt x="125" y="1108"/>
                </a:lnTo>
                <a:lnTo>
                  <a:pt x="33" y="998"/>
                </a:lnTo>
                <a:lnTo>
                  <a:pt x="0" y="823"/>
                </a:lnTo>
                <a:lnTo>
                  <a:pt x="33" y="608"/>
                </a:lnTo>
                <a:lnTo>
                  <a:pt x="125" y="388"/>
                </a:lnTo>
                <a:lnTo>
                  <a:pt x="261" y="195"/>
                </a:lnTo>
                <a:lnTo>
                  <a:pt x="424" y="58"/>
                </a:lnTo>
                <a:lnTo>
                  <a:pt x="586" y="0"/>
                </a:lnTo>
                <a:lnTo>
                  <a:pt x="724" y="27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34" name="Line 1632"/>
          <p:cNvSpPr>
            <a:spLocks noChangeShapeType="1"/>
          </p:cNvSpPr>
          <p:nvPr/>
        </p:nvSpPr>
        <p:spPr bwMode="auto">
          <a:xfrm flipH="1">
            <a:off x="5414963" y="3335338"/>
            <a:ext cx="1587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35" name="Line 1633"/>
          <p:cNvSpPr>
            <a:spLocks noChangeShapeType="1"/>
          </p:cNvSpPr>
          <p:nvPr/>
        </p:nvSpPr>
        <p:spPr bwMode="auto">
          <a:xfrm>
            <a:off x="5337175" y="3343275"/>
            <a:ext cx="93663" cy="555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36" name="Line 1634"/>
          <p:cNvSpPr>
            <a:spLocks noChangeShapeType="1"/>
          </p:cNvSpPr>
          <p:nvPr/>
        </p:nvSpPr>
        <p:spPr bwMode="auto">
          <a:xfrm>
            <a:off x="5257800" y="3430588"/>
            <a:ext cx="93663" cy="555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37" name="Line 1635"/>
          <p:cNvSpPr>
            <a:spLocks noChangeShapeType="1"/>
          </p:cNvSpPr>
          <p:nvPr/>
        </p:nvSpPr>
        <p:spPr bwMode="auto">
          <a:xfrm>
            <a:off x="5226050" y="3544888"/>
            <a:ext cx="93663" cy="555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38" name="Freeform 1636"/>
          <p:cNvSpPr>
            <a:spLocks/>
          </p:cNvSpPr>
          <p:nvPr/>
        </p:nvSpPr>
        <p:spPr bwMode="auto">
          <a:xfrm>
            <a:off x="5313363" y="3336925"/>
            <a:ext cx="119062" cy="49213"/>
          </a:xfrm>
          <a:custGeom>
            <a:avLst/>
            <a:gdLst/>
            <a:ahLst/>
            <a:cxnLst>
              <a:cxn ang="0">
                <a:pos x="453" y="28"/>
              </a:cxn>
              <a:cxn ang="0">
                <a:pos x="315" y="0"/>
              </a:cxn>
              <a:cxn ang="0">
                <a:pos x="153" y="59"/>
              </a:cxn>
              <a:cxn ang="0">
                <a:pos x="0" y="188"/>
              </a:cxn>
            </a:cxnLst>
            <a:rect l="0" t="0" r="r" b="b"/>
            <a:pathLst>
              <a:path w="453" h="188">
                <a:moveTo>
                  <a:pt x="453" y="28"/>
                </a:moveTo>
                <a:lnTo>
                  <a:pt x="315" y="0"/>
                </a:lnTo>
                <a:lnTo>
                  <a:pt x="153" y="59"/>
                </a:lnTo>
                <a:lnTo>
                  <a:pt x="0" y="18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39" name="Freeform 1637"/>
          <p:cNvSpPr>
            <a:spLocks/>
          </p:cNvSpPr>
          <p:nvPr/>
        </p:nvSpPr>
        <p:spPr bwMode="auto">
          <a:xfrm>
            <a:off x="5240338" y="3500438"/>
            <a:ext cx="33337" cy="130175"/>
          </a:xfrm>
          <a:custGeom>
            <a:avLst/>
            <a:gdLst/>
            <a:ahLst/>
            <a:cxnLst>
              <a:cxn ang="0">
                <a:pos x="31" y="0"/>
              </a:cxn>
              <a:cxn ang="0">
                <a:pos x="0" y="202"/>
              </a:cxn>
              <a:cxn ang="0">
                <a:pos x="34" y="378"/>
              </a:cxn>
              <a:cxn ang="0">
                <a:pos x="125" y="487"/>
              </a:cxn>
            </a:cxnLst>
            <a:rect l="0" t="0" r="r" b="b"/>
            <a:pathLst>
              <a:path w="125" h="487">
                <a:moveTo>
                  <a:pt x="31" y="0"/>
                </a:moveTo>
                <a:lnTo>
                  <a:pt x="0" y="202"/>
                </a:lnTo>
                <a:lnTo>
                  <a:pt x="34" y="378"/>
                </a:lnTo>
                <a:lnTo>
                  <a:pt x="125" y="487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40" name="Freeform 1638"/>
          <p:cNvSpPr>
            <a:spLocks/>
          </p:cNvSpPr>
          <p:nvPr/>
        </p:nvSpPr>
        <p:spPr bwMode="auto">
          <a:xfrm>
            <a:off x="5327650" y="3346450"/>
            <a:ext cx="120650" cy="49213"/>
          </a:xfrm>
          <a:custGeom>
            <a:avLst/>
            <a:gdLst/>
            <a:ahLst/>
            <a:cxnLst>
              <a:cxn ang="0">
                <a:pos x="453" y="27"/>
              </a:cxn>
              <a:cxn ang="0">
                <a:pos x="315" y="0"/>
              </a:cxn>
              <a:cxn ang="0">
                <a:pos x="152" y="58"/>
              </a:cxn>
              <a:cxn ang="0">
                <a:pos x="0" y="187"/>
              </a:cxn>
            </a:cxnLst>
            <a:rect l="0" t="0" r="r" b="b"/>
            <a:pathLst>
              <a:path w="453" h="187">
                <a:moveTo>
                  <a:pt x="453" y="27"/>
                </a:moveTo>
                <a:lnTo>
                  <a:pt x="315" y="0"/>
                </a:lnTo>
                <a:lnTo>
                  <a:pt x="152" y="58"/>
                </a:lnTo>
                <a:lnTo>
                  <a:pt x="0" y="187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41" name="Freeform 1639"/>
          <p:cNvSpPr>
            <a:spLocks/>
          </p:cNvSpPr>
          <p:nvPr/>
        </p:nvSpPr>
        <p:spPr bwMode="auto">
          <a:xfrm>
            <a:off x="5256213" y="3509963"/>
            <a:ext cx="33337" cy="130175"/>
          </a:xfrm>
          <a:custGeom>
            <a:avLst/>
            <a:gdLst/>
            <a:ahLst/>
            <a:cxnLst>
              <a:cxn ang="0">
                <a:pos x="30" y="0"/>
              </a:cxn>
              <a:cxn ang="0">
                <a:pos x="0" y="203"/>
              </a:cxn>
              <a:cxn ang="0">
                <a:pos x="32" y="378"/>
              </a:cxn>
              <a:cxn ang="0">
                <a:pos x="124" y="488"/>
              </a:cxn>
            </a:cxnLst>
            <a:rect l="0" t="0" r="r" b="b"/>
            <a:pathLst>
              <a:path w="124" h="488">
                <a:moveTo>
                  <a:pt x="30" y="0"/>
                </a:moveTo>
                <a:lnTo>
                  <a:pt x="0" y="203"/>
                </a:lnTo>
                <a:lnTo>
                  <a:pt x="32" y="378"/>
                </a:lnTo>
                <a:lnTo>
                  <a:pt x="124" y="48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42" name="Freeform 1640"/>
          <p:cNvSpPr>
            <a:spLocks/>
          </p:cNvSpPr>
          <p:nvPr/>
        </p:nvSpPr>
        <p:spPr bwMode="auto">
          <a:xfrm>
            <a:off x="5343525" y="3355975"/>
            <a:ext cx="120650" cy="49213"/>
          </a:xfrm>
          <a:custGeom>
            <a:avLst/>
            <a:gdLst/>
            <a:ahLst/>
            <a:cxnLst>
              <a:cxn ang="0">
                <a:pos x="454" y="28"/>
              </a:cxn>
              <a:cxn ang="0">
                <a:pos x="316" y="0"/>
              </a:cxn>
              <a:cxn ang="0">
                <a:pos x="153" y="59"/>
              </a:cxn>
              <a:cxn ang="0">
                <a:pos x="0" y="188"/>
              </a:cxn>
            </a:cxnLst>
            <a:rect l="0" t="0" r="r" b="b"/>
            <a:pathLst>
              <a:path w="454" h="188">
                <a:moveTo>
                  <a:pt x="454" y="28"/>
                </a:moveTo>
                <a:lnTo>
                  <a:pt x="316" y="0"/>
                </a:lnTo>
                <a:lnTo>
                  <a:pt x="153" y="59"/>
                </a:lnTo>
                <a:lnTo>
                  <a:pt x="0" y="18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43" name="Freeform 1641"/>
          <p:cNvSpPr>
            <a:spLocks/>
          </p:cNvSpPr>
          <p:nvPr/>
        </p:nvSpPr>
        <p:spPr bwMode="auto">
          <a:xfrm>
            <a:off x="5272088" y="3519488"/>
            <a:ext cx="33337" cy="128587"/>
          </a:xfrm>
          <a:custGeom>
            <a:avLst/>
            <a:gdLst/>
            <a:ahLst/>
            <a:cxnLst>
              <a:cxn ang="0">
                <a:pos x="30" y="0"/>
              </a:cxn>
              <a:cxn ang="0">
                <a:pos x="0" y="202"/>
              </a:cxn>
              <a:cxn ang="0">
                <a:pos x="32" y="378"/>
              </a:cxn>
              <a:cxn ang="0">
                <a:pos x="124" y="488"/>
              </a:cxn>
            </a:cxnLst>
            <a:rect l="0" t="0" r="r" b="b"/>
            <a:pathLst>
              <a:path w="124" h="488">
                <a:moveTo>
                  <a:pt x="30" y="0"/>
                </a:moveTo>
                <a:lnTo>
                  <a:pt x="0" y="202"/>
                </a:lnTo>
                <a:lnTo>
                  <a:pt x="32" y="378"/>
                </a:lnTo>
                <a:lnTo>
                  <a:pt x="124" y="48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44" name="Freeform 1642"/>
          <p:cNvSpPr>
            <a:spLocks/>
          </p:cNvSpPr>
          <p:nvPr/>
        </p:nvSpPr>
        <p:spPr bwMode="auto">
          <a:xfrm>
            <a:off x="5359400" y="3365500"/>
            <a:ext cx="120650" cy="49213"/>
          </a:xfrm>
          <a:custGeom>
            <a:avLst/>
            <a:gdLst/>
            <a:ahLst/>
            <a:cxnLst>
              <a:cxn ang="0">
                <a:pos x="453" y="27"/>
              </a:cxn>
              <a:cxn ang="0">
                <a:pos x="315" y="0"/>
              </a:cxn>
              <a:cxn ang="0">
                <a:pos x="153" y="59"/>
              </a:cxn>
              <a:cxn ang="0">
                <a:pos x="0" y="186"/>
              </a:cxn>
            </a:cxnLst>
            <a:rect l="0" t="0" r="r" b="b"/>
            <a:pathLst>
              <a:path w="453" h="186">
                <a:moveTo>
                  <a:pt x="453" y="27"/>
                </a:moveTo>
                <a:lnTo>
                  <a:pt x="315" y="0"/>
                </a:lnTo>
                <a:lnTo>
                  <a:pt x="153" y="59"/>
                </a:lnTo>
                <a:lnTo>
                  <a:pt x="0" y="186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45" name="Freeform 1643"/>
          <p:cNvSpPr>
            <a:spLocks/>
          </p:cNvSpPr>
          <p:nvPr/>
        </p:nvSpPr>
        <p:spPr bwMode="auto">
          <a:xfrm>
            <a:off x="5287963" y="3529013"/>
            <a:ext cx="33337" cy="128587"/>
          </a:xfrm>
          <a:custGeom>
            <a:avLst/>
            <a:gdLst/>
            <a:ahLst/>
            <a:cxnLst>
              <a:cxn ang="0">
                <a:pos x="30" y="0"/>
              </a:cxn>
              <a:cxn ang="0">
                <a:pos x="0" y="204"/>
              </a:cxn>
              <a:cxn ang="0">
                <a:pos x="32" y="379"/>
              </a:cxn>
              <a:cxn ang="0">
                <a:pos x="124" y="489"/>
              </a:cxn>
            </a:cxnLst>
            <a:rect l="0" t="0" r="r" b="b"/>
            <a:pathLst>
              <a:path w="124" h="489">
                <a:moveTo>
                  <a:pt x="30" y="0"/>
                </a:moveTo>
                <a:lnTo>
                  <a:pt x="0" y="204"/>
                </a:lnTo>
                <a:lnTo>
                  <a:pt x="32" y="379"/>
                </a:lnTo>
                <a:lnTo>
                  <a:pt x="124" y="48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46" name="Freeform 1644"/>
          <p:cNvSpPr>
            <a:spLocks/>
          </p:cNvSpPr>
          <p:nvPr/>
        </p:nvSpPr>
        <p:spPr bwMode="auto">
          <a:xfrm>
            <a:off x="5375275" y="3375025"/>
            <a:ext cx="119063" cy="49213"/>
          </a:xfrm>
          <a:custGeom>
            <a:avLst/>
            <a:gdLst/>
            <a:ahLst/>
            <a:cxnLst>
              <a:cxn ang="0">
                <a:pos x="453" y="28"/>
              </a:cxn>
              <a:cxn ang="0">
                <a:pos x="315" y="0"/>
              </a:cxn>
              <a:cxn ang="0">
                <a:pos x="153" y="58"/>
              </a:cxn>
              <a:cxn ang="0">
                <a:pos x="0" y="187"/>
              </a:cxn>
            </a:cxnLst>
            <a:rect l="0" t="0" r="r" b="b"/>
            <a:pathLst>
              <a:path w="453" h="187">
                <a:moveTo>
                  <a:pt x="453" y="28"/>
                </a:moveTo>
                <a:lnTo>
                  <a:pt x="315" y="0"/>
                </a:lnTo>
                <a:lnTo>
                  <a:pt x="153" y="58"/>
                </a:lnTo>
                <a:lnTo>
                  <a:pt x="0" y="187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47" name="Freeform 1645"/>
          <p:cNvSpPr>
            <a:spLocks/>
          </p:cNvSpPr>
          <p:nvPr/>
        </p:nvSpPr>
        <p:spPr bwMode="auto">
          <a:xfrm>
            <a:off x="5303838" y="3538538"/>
            <a:ext cx="31750" cy="128587"/>
          </a:xfrm>
          <a:custGeom>
            <a:avLst/>
            <a:gdLst/>
            <a:ahLst/>
            <a:cxnLst>
              <a:cxn ang="0">
                <a:pos x="30" y="0"/>
              </a:cxn>
              <a:cxn ang="0">
                <a:pos x="0" y="202"/>
              </a:cxn>
              <a:cxn ang="0">
                <a:pos x="32" y="378"/>
              </a:cxn>
              <a:cxn ang="0">
                <a:pos x="124" y="488"/>
              </a:cxn>
            </a:cxnLst>
            <a:rect l="0" t="0" r="r" b="b"/>
            <a:pathLst>
              <a:path w="124" h="488">
                <a:moveTo>
                  <a:pt x="30" y="0"/>
                </a:moveTo>
                <a:lnTo>
                  <a:pt x="0" y="202"/>
                </a:lnTo>
                <a:lnTo>
                  <a:pt x="32" y="378"/>
                </a:lnTo>
                <a:lnTo>
                  <a:pt x="124" y="48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48" name="Line 1646"/>
          <p:cNvSpPr>
            <a:spLocks noChangeShapeType="1"/>
          </p:cNvSpPr>
          <p:nvPr/>
        </p:nvSpPr>
        <p:spPr bwMode="auto">
          <a:xfrm flipH="1" flipV="1">
            <a:off x="5091113" y="3155950"/>
            <a:ext cx="1587" cy="15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49" name="Line 1647"/>
          <p:cNvSpPr>
            <a:spLocks noChangeShapeType="1"/>
          </p:cNvSpPr>
          <p:nvPr/>
        </p:nvSpPr>
        <p:spPr bwMode="auto">
          <a:xfrm flipH="1">
            <a:off x="5267325" y="2597150"/>
            <a:ext cx="330200" cy="22701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50" name="Line 1648"/>
          <p:cNvSpPr>
            <a:spLocks noChangeShapeType="1"/>
          </p:cNvSpPr>
          <p:nvPr/>
        </p:nvSpPr>
        <p:spPr bwMode="auto">
          <a:xfrm flipH="1">
            <a:off x="5008563" y="2632075"/>
            <a:ext cx="647700" cy="4476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51" name="Line 1649"/>
          <p:cNvSpPr>
            <a:spLocks noChangeShapeType="1"/>
          </p:cNvSpPr>
          <p:nvPr/>
        </p:nvSpPr>
        <p:spPr bwMode="auto">
          <a:xfrm flipH="1">
            <a:off x="5045075" y="2887663"/>
            <a:ext cx="352425" cy="2428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52" name="Line 1650"/>
          <p:cNvSpPr>
            <a:spLocks noChangeShapeType="1"/>
          </p:cNvSpPr>
          <p:nvPr/>
        </p:nvSpPr>
        <p:spPr bwMode="auto">
          <a:xfrm>
            <a:off x="5467350" y="2630488"/>
            <a:ext cx="95250" cy="952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53" name="Line 1651"/>
          <p:cNvSpPr>
            <a:spLocks noChangeShapeType="1"/>
          </p:cNvSpPr>
          <p:nvPr/>
        </p:nvSpPr>
        <p:spPr bwMode="auto">
          <a:xfrm>
            <a:off x="5372100" y="2724150"/>
            <a:ext cx="95250" cy="936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54" name="Line 1652"/>
          <p:cNvSpPr>
            <a:spLocks noChangeShapeType="1"/>
          </p:cNvSpPr>
          <p:nvPr/>
        </p:nvSpPr>
        <p:spPr bwMode="auto">
          <a:xfrm>
            <a:off x="5276850" y="2816225"/>
            <a:ext cx="95250" cy="952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55" name="Line 1653"/>
          <p:cNvSpPr>
            <a:spLocks noChangeShapeType="1"/>
          </p:cNvSpPr>
          <p:nvPr/>
        </p:nvSpPr>
        <p:spPr bwMode="auto">
          <a:xfrm>
            <a:off x="5181600" y="2908300"/>
            <a:ext cx="95250" cy="952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56" name="Line 1654"/>
          <p:cNvSpPr>
            <a:spLocks noChangeShapeType="1"/>
          </p:cNvSpPr>
          <p:nvPr/>
        </p:nvSpPr>
        <p:spPr bwMode="auto">
          <a:xfrm>
            <a:off x="5086350" y="3000375"/>
            <a:ext cx="95250" cy="952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57" name="Line 1655"/>
          <p:cNvSpPr>
            <a:spLocks noChangeShapeType="1"/>
          </p:cNvSpPr>
          <p:nvPr/>
        </p:nvSpPr>
        <p:spPr bwMode="auto">
          <a:xfrm flipH="1" flipV="1">
            <a:off x="5257800" y="3621088"/>
            <a:ext cx="93663" cy="555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58" name="Line 1656"/>
          <p:cNvSpPr>
            <a:spLocks noChangeShapeType="1"/>
          </p:cNvSpPr>
          <p:nvPr/>
        </p:nvSpPr>
        <p:spPr bwMode="auto">
          <a:xfrm flipH="1" flipV="1">
            <a:off x="5319713" y="3600450"/>
            <a:ext cx="58737" cy="130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59" name="Line 1657"/>
          <p:cNvSpPr>
            <a:spLocks noChangeShapeType="1"/>
          </p:cNvSpPr>
          <p:nvPr/>
        </p:nvSpPr>
        <p:spPr bwMode="auto">
          <a:xfrm>
            <a:off x="5226050" y="3544888"/>
            <a:ext cx="93663" cy="555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60" name="Line 1658"/>
          <p:cNvSpPr>
            <a:spLocks noChangeShapeType="1"/>
          </p:cNvSpPr>
          <p:nvPr/>
        </p:nvSpPr>
        <p:spPr bwMode="auto">
          <a:xfrm>
            <a:off x="5924550" y="3516313"/>
            <a:ext cx="6350" cy="793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61" name="Line 1659"/>
          <p:cNvSpPr>
            <a:spLocks noChangeShapeType="1"/>
          </p:cNvSpPr>
          <p:nvPr/>
        </p:nvSpPr>
        <p:spPr bwMode="auto">
          <a:xfrm flipV="1">
            <a:off x="5921375" y="3619500"/>
            <a:ext cx="22225" cy="1428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62" name="Line 1660"/>
          <p:cNvSpPr>
            <a:spLocks noChangeShapeType="1"/>
          </p:cNvSpPr>
          <p:nvPr/>
        </p:nvSpPr>
        <p:spPr bwMode="auto">
          <a:xfrm flipH="1" flipV="1">
            <a:off x="5416550" y="3525838"/>
            <a:ext cx="93663" cy="555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63" name="Line 1661"/>
          <p:cNvSpPr>
            <a:spLocks noChangeShapeType="1"/>
          </p:cNvSpPr>
          <p:nvPr/>
        </p:nvSpPr>
        <p:spPr bwMode="auto">
          <a:xfrm flipV="1">
            <a:off x="5905500" y="3482975"/>
            <a:ext cx="127000" cy="889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64" name="Line 1662"/>
          <p:cNvSpPr>
            <a:spLocks noChangeShapeType="1"/>
          </p:cNvSpPr>
          <p:nvPr/>
        </p:nvSpPr>
        <p:spPr bwMode="auto">
          <a:xfrm flipH="1" flipV="1">
            <a:off x="5543550" y="3467100"/>
            <a:ext cx="214313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65" name="Freeform 1663"/>
          <p:cNvSpPr>
            <a:spLocks/>
          </p:cNvSpPr>
          <p:nvPr/>
        </p:nvSpPr>
        <p:spPr bwMode="auto">
          <a:xfrm>
            <a:off x="5981700" y="3487738"/>
            <a:ext cx="31750" cy="38100"/>
          </a:xfrm>
          <a:custGeom>
            <a:avLst/>
            <a:gdLst/>
            <a:ahLst/>
            <a:cxnLst>
              <a:cxn ang="0">
                <a:pos x="118" y="109"/>
              </a:cxn>
              <a:cxn ang="0">
                <a:pos x="98" y="50"/>
              </a:cxn>
              <a:cxn ang="0">
                <a:pos x="54" y="4"/>
              </a:cxn>
              <a:cxn ang="0">
                <a:pos x="13" y="0"/>
              </a:cxn>
              <a:cxn ang="0">
                <a:pos x="0" y="38"/>
              </a:cxn>
              <a:cxn ang="0">
                <a:pos x="20" y="96"/>
              </a:cxn>
              <a:cxn ang="0">
                <a:pos x="64" y="142"/>
              </a:cxn>
              <a:cxn ang="0">
                <a:pos x="104" y="146"/>
              </a:cxn>
              <a:cxn ang="0">
                <a:pos x="118" y="109"/>
              </a:cxn>
            </a:cxnLst>
            <a:rect l="0" t="0" r="r" b="b"/>
            <a:pathLst>
              <a:path w="118" h="146">
                <a:moveTo>
                  <a:pt x="118" y="109"/>
                </a:moveTo>
                <a:lnTo>
                  <a:pt x="98" y="50"/>
                </a:lnTo>
                <a:lnTo>
                  <a:pt x="54" y="4"/>
                </a:lnTo>
                <a:lnTo>
                  <a:pt x="13" y="0"/>
                </a:lnTo>
                <a:lnTo>
                  <a:pt x="0" y="38"/>
                </a:lnTo>
                <a:lnTo>
                  <a:pt x="20" y="96"/>
                </a:lnTo>
                <a:lnTo>
                  <a:pt x="64" y="142"/>
                </a:lnTo>
                <a:lnTo>
                  <a:pt x="104" y="146"/>
                </a:lnTo>
                <a:lnTo>
                  <a:pt x="118" y="109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66" name="Freeform 1664"/>
          <p:cNvSpPr>
            <a:spLocks/>
          </p:cNvSpPr>
          <p:nvPr/>
        </p:nvSpPr>
        <p:spPr bwMode="auto">
          <a:xfrm>
            <a:off x="5999163" y="3476625"/>
            <a:ext cx="31750" cy="38100"/>
          </a:xfrm>
          <a:custGeom>
            <a:avLst/>
            <a:gdLst/>
            <a:ahLst/>
            <a:cxnLst>
              <a:cxn ang="0">
                <a:pos x="120" y="109"/>
              </a:cxn>
              <a:cxn ang="0">
                <a:pos x="99" y="51"/>
              </a:cxn>
              <a:cxn ang="0">
                <a:pos x="55" y="5"/>
              </a:cxn>
              <a:cxn ang="0">
                <a:pos x="14" y="0"/>
              </a:cxn>
              <a:cxn ang="0">
                <a:pos x="0" y="37"/>
              </a:cxn>
              <a:cxn ang="0">
                <a:pos x="22" y="96"/>
              </a:cxn>
              <a:cxn ang="0">
                <a:pos x="66" y="142"/>
              </a:cxn>
              <a:cxn ang="0">
                <a:pos x="106" y="147"/>
              </a:cxn>
              <a:cxn ang="0">
                <a:pos x="120" y="109"/>
              </a:cxn>
            </a:cxnLst>
            <a:rect l="0" t="0" r="r" b="b"/>
            <a:pathLst>
              <a:path w="120" h="147">
                <a:moveTo>
                  <a:pt x="120" y="109"/>
                </a:moveTo>
                <a:lnTo>
                  <a:pt x="99" y="51"/>
                </a:lnTo>
                <a:lnTo>
                  <a:pt x="55" y="5"/>
                </a:lnTo>
                <a:lnTo>
                  <a:pt x="14" y="0"/>
                </a:lnTo>
                <a:lnTo>
                  <a:pt x="0" y="37"/>
                </a:lnTo>
                <a:lnTo>
                  <a:pt x="22" y="96"/>
                </a:lnTo>
                <a:lnTo>
                  <a:pt x="66" y="142"/>
                </a:lnTo>
                <a:lnTo>
                  <a:pt x="106" y="147"/>
                </a:lnTo>
                <a:lnTo>
                  <a:pt x="120" y="109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67" name="Line 1665"/>
          <p:cNvSpPr>
            <a:spLocks noChangeShapeType="1"/>
          </p:cNvSpPr>
          <p:nvPr/>
        </p:nvSpPr>
        <p:spPr bwMode="auto">
          <a:xfrm>
            <a:off x="5729288" y="3497263"/>
            <a:ext cx="50800" cy="174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68" name="Line 1666"/>
          <p:cNvSpPr>
            <a:spLocks noChangeShapeType="1"/>
          </p:cNvSpPr>
          <p:nvPr/>
        </p:nvSpPr>
        <p:spPr bwMode="auto">
          <a:xfrm flipV="1">
            <a:off x="5907088" y="3498850"/>
            <a:ext cx="69850" cy="492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69" name="Line 1667"/>
          <p:cNvSpPr>
            <a:spLocks noChangeShapeType="1"/>
          </p:cNvSpPr>
          <p:nvPr/>
        </p:nvSpPr>
        <p:spPr bwMode="auto">
          <a:xfrm flipH="1">
            <a:off x="5857875" y="3540125"/>
            <a:ext cx="22225" cy="1428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70" name="Line 1668"/>
          <p:cNvSpPr>
            <a:spLocks noChangeShapeType="1"/>
          </p:cNvSpPr>
          <p:nvPr/>
        </p:nvSpPr>
        <p:spPr bwMode="auto">
          <a:xfrm flipV="1">
            <a:off x="5934075" y="3533775"/>
            <a:ext cx="69850" cy="492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71" name="Line 1669"/>
          <p:cNvSpPr>
            <a:spLocks noChangeShapeType="1"/>
          </p:cNvSpPr>
          <p:nvPr/>
        </p:nvSpPr>
        <p:spPr bwMode="auto">
          <a:xfrm flipV="1">
            <a:off x="6002338" y="3514725"/>
            <a:ext cx="17462" cy="111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72" name="Line 1670"/>
          <p:cNvSpPr>
            <a:spLocks noChangeShapeType="1"/>
          </p:cNvSpPr>
          <p:nvPr/>
        </p:nvSpPr>
        <p:spPr bwMode="auto">
          <a:xfrm flipH="1">
            <a:off x="5983288" y="3490913"/>
            <a:ext cx="15875" cy="111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73" name="Line 1671"/>
          <p:cNvSpPr>
            <a:spLocks noChangeShapeType="1"/>
          </p:cNvSpPr>
          <p:nvPr/>
        </p:nvSpPr>
        <p:spPr bwMode="auto">
          <a:xfrm flipH="1">
            <a:off x="6013450" y="3500438"/>
            <a:ext cx="15875" cy="111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74" name="Line 1672"/>
          <p:cNvSpPr>
            <a:spLocks noChangeShapeType="1"/>
          </p:cNvSpPr>
          <p:nvPr/>
        </p:nvSpPr>
        <p:spPr bwMode="auto">
          <a:xfrm flipV="1">
            <a:off x="5921375" y="3479800"/>
            <a:ext cx="69850" cy="492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75" name="Line 1673"/>
          <p:cNvSpPr>
            <a:spLocks noChangeShapeType="1"/>
          </p:cNvSpPr>
          <p:nvPr/>
        </p:nvSpPr>
        <p:spPr bwMode="auto">
          <a:xfrm flipV="1">
            <a:off x="5992813" y="3475038"/>
            <a:ext cx="17462" cy="127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76" name="Line 1674"/>
          <p:cNvSpPr>
            <a:spLocks noChangeShapeType="1"/>
          </p:cNvSpPr>
          <p:nvPr/>
        </p:nvSpPr>
        <p:spPr bwMode="auto">
          <a:xfrm flipV="1">
            <a:off x="5891213" y="3492500"/>
            <a:ext cx="20637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77" name="Line 1675"/>
          <p:cNvSpPr>
            <a:spLocks noChangeShapeType="1"/>
          </p:cNvSpPr>
          <p:nvPr/>
        </p:nvSpPr>
        <p:spPr bwMode="auto">
          <a:xfrm flipH="1" flipV="1">
            <a:off x="5449888" y="3409950"/>
            <a:ext cx="93662" cy="57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78" name="Freeform 1676"/>
          <p:cNvSpPr>
            <a:spLocks/>
          </p:cNvSpPr>
          <p:nvPr/>
        </p:nvSpPr>
        <p:spPr bwMode="auto">
          <a:xfrm>
            <a:off x="5103813" y="3181350"/>
            <a:ext cx="19050" cy="127000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43" y="362"/>
              </a:cxn>
              <a:cxn ang="0">
                <a:pos x="73" y="164"/>
              </a:cxn>
              <a:cxn ang="0">
                <a:pos x="43" y="2"/>
              </a:cxn>
              <a:cxn ang="0">
                <a:pos x="42" y="0"/>
              </a:cxn>
            </a:cxnLst>
            <a:rect l="0" t="0" r="r" b="b"/>
            <a:pathLst>
              <a:path w="73" h="480">
                <a:moveTo>
                  <a:pt x="0" y="480"/>
                </a:moveTo>
                <a:lnTo>
                  <a:pt x="43" y="362"/>
                </a:lnTo>
                <a:lnTo>
                  <a:pt x="73" y="164"/>
                </a:lnTo>
                <a:lnTo>
                  <a:pt x="43" y="2"/>
                </a:lnTo>
                <a:lnTo>
                  <a:pt x="42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79" name="Freeform 1677"/>
          <p:cNvSpPr>
            <a:spLocks/>
          </p:cNvSpPr>
          <p:nvPr/>
        </p:nvSpPr>
        <p:spPr bwMode="auto">
          <a:xfrm>
            <a:off x="4984750" y="3109913"/>
            <a:ext cx="19050" cy="127000"/>
          </a:xfrm>
          <a:custGeom>
            <a:avLst/>
            <a:gdLst/>
            <a:ahLst/>
            <a:cxnLst>
              <a:cxn ang="0">
                <a:pos x="0" y="481"/>
              </a:cxn>
              <a:cxn ang="0">
                <a:pos x="43" y="363"/>
              </a:cxn>
              <a:cxn ang="0">
                <a:pos x="73" y="165"/>
              </a:cxn>
              <a:cxn ang="0">
                <a:pos x="43" y="3"/>
              </a:cxn>
              <a:cxn ang="0">
                <a:pos x="42" y="0"/>
              </a:cxn>
            </a:cxnLst>
            <a:rect l="0" t="0" r="r" b="b"/>
            <a:pathLst>
              <a:path w="73" h="481">
                <a:moveTo>
                  <a:pt x="0" y="481"/>
                </a:moveTo>
                <a:lnTo>
                  <a:pt x="43" y="363"/>
                </a:lnTo>
                <a:lnTo>
                  <a:pt x="73" y="165"/>
                </a:lnTo>
                <a:lnTo>
                  <a:pt x="43" y="3"/>
                </a:lnTo>
                <a:lnTo>
                  <a:pt x="42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80" name="Line 1678"/>
          <p:cNvSpPr>
            <a:spLocks noChangeShapeType="1"/>
          </p:cNvSpPr>
          <p:nvPr/>
        </p:nvSpPr>
        <p:spPr bwMode="auto">
          <a:xfrm flipV="1">
            <a:off x="5106988" y="3025775"/>
            <a:ext cx="34925" cy="809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81" name="Freeform 1679"/>
          <p:cNvSpPr>
            <a:spLocks/>
          </p:cNvSpPr>
          <p:nvPr/>
        </p:nvSpPr>
        <p:spPr bwMode="auto">
          <a:xfrm>
            <a:off x="5110163" y="3024188"/>
            <a:ext cx="65087" cy="103187"/>
          </a:xfrm>
          <a:custGeom>
            <a:avLst/>
            <a:gdLst/>
            <a:ahLst/>
            <a:cxnLst>
              <a:cxn ang="0">
                <a:pos x="242" y="0"/>
              </a:cxn>
              <a:cxn ang="0">
                <a:pos x="241" y="166"/>
              </a:cxn>
              <a:cxn ang="0">
                <a:pos x="137" y="337"/>
              </a:cxn>
              <a:cxn ang="0">
                <a:pos x="0" y="391"/>
              </a:cxn>
            </a:cxnLst>
            <a:rect l="0" t="0" r="r" b="b"/>
            <a:pathLst>
              <a:path w="242" h="391">
                <a:moveTo>
                  <a:pt x="242" y="0"/>
                </a:moveTo>
                <a:lnTo>
                  <a:pt x="241" y="166"/>
                </a:lnTo>
                <a:lnTo>
                  <a:pt x="137" y="337"/>
                </a:lnTo>
                <a:lnTo>
                  <a:pt x="0" y="391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82" name="Freeform 1680"/>
          <p:cNvSpPr>
            <a:spLocks/>
          </p:cNvSpPr>
          <p:nvPr/>
        </p:nvSpPr>
        <p:spPr bwMode="auto">
          <a:xfrm>
            <a:off x="5230813" y="3095625"/>
            <a:ext cx="63500" cy="103188"/>
          </a:xfrm>
          <a:custGeom>
            <a:avLst/>
            <a:gdLst/>
            <a:ahLst/>
            <a:cxnLst>
              <a:cxn ang="0">
                <a:pos x="241" y="0"/>
              </a:cxn>
              <a:cxn ang="0">
                <a:pos x="241" y="167"/>
              </a:cxn>
              <a:cxn ang="0">
                <a:pos x="136" y="337"/>
              </a:cxn>
              <a:cxn ang="0">
                <a:pos x="0" y="391"/>
              </a:cxn>
            </a:cxnLst>
            <a:rect l="0" t="0" r="r" b="b"/>
            <a:pathLst>
              <a:path w="241" h="391">
                <a:moveTo>
                  <a:pt x="241" y="0"/>
                </a:moveTo>
                <a:lnTo>
                  <a:pt x="241" y="167"/>
                </a:lnTo>
                <a:lnTo>
                  <a:pt x="136" y="337"/>
                </a:lnTo>
                <a:lnTo>
                  <a:pt x="0" y="391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83" name="Freeform 1681"/>
          <p:cNvSpPr>
            <a:spLocks/>
          </p:cNvSpPr>
          <p:nvPr/>
        </p:nvSpPr>
        <p:spPr bwMode="auto">
          <a:xfrm>
            <a:off x="5245100" y="3116263"/>
            <a:ext cx="28575" cy="49212"/>
          </a:xfrm>
          <a:custGeom>
            <a:avLst/>
            <a:gdLst/>
            <a:ahLst/>
            <a:cxnLst>
              <a:cxn ang="0">
                <a:pos x="78" y="0"/>
              </a:cxn>
              <a:cxn ang="0">
                <a:pos x="108" y="36"/>
              </a:cxn>
              <a:cxn ang="0">
                <a:pos x="97" y="106"/>
              </a:cxn>
              <a:cxn ang="0">
                <a:pos x="52" y="168"/>
              </a:cxn>
              <a:cxn ang="0">
                <a:pos x="0" y="186"/>
              </a:cxn>
            </a:cxnLst>
            <a:rect l="0" t="0" r="r" b="b"/>
            <a:pathLst>
              <a:path w="108" h="186">
                <a:moveTo>
                  <a:pt x="78" y="0"/>
                </a:moveTo>
                <a:lnTo>
                  <a:pt x="108" y="36"/>
                </a:lnTo>
                <a:lnTo>
                  <a:pt x="97" y="106"/>
                </a:lnTo>
                <a:lnTo>
                  <a:pt x="52" y="168"/>
                </a:lnTo>
                <a:lnTo>
                  <a:pt x="0" y="186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84" name="Line 1682"/>
          <p:cNvSpPr>
            <a:spLocks noChangeShapeType="1"/>
          </p:cNvSpPr>
          <p:nvPr/>
        </p:nvSpPr>
        <p:spPr bwMode="auto">
          <a:xfrm flipH="1" flipV="1">
            <a:off x="5222875" y="3160713"/>
            <a:ext cx="22225" cy="47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85" name="Line 1683"/>
          <p:cNvSpPr>
            <a:spLocks noChangeShapeType="1"/>
          </p:cNvSpPr>
          <p:nvPr/>
        </p:nvSpPr>
        <p:spPr bwMode="auto">
          <a:xfrm>
            <a:off x="5207000" y="3130550"/>
            <a:ext cx="73025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86" name="Line 1684"/>
          <p:cNvSpPr>
            <a:spLocks noChangeShapeType="1"/>
          </p:cNvSpPr>
          <p:nvPr/>
        </p:nvSpPr>
        <p:spPr bwMode="auto">
          <a:xfrm flipV="1">
            <a:off x="5226050" y="3098800"/>
            <a:ext cx="34925" cy="809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87" name="Line 1685"/>
          <p:cNvSpPr>
            <a:spLocks noChangeShapeType="1"/>
          </p:cNvSpPr>
          <p:nvPr/>
        </p:nvSpPr>
        <p:spPr bwMode="auto">
          <a:xfrm flipH="1" flipV="1">
            <a:off x="5102225" y="3089275"/>
            <a:ext cx="22225" cy="47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88" name="Freeform 1686"/>
          <p:cNvSpPr>
            <a:spLocks/>
          </p:cNvSpPr>
          <p:nvPr/>
        </p:nvSpPr>
        <p:spPr bwMode="auto">
          <a:xfrm>
            <a:off x="5124450" y="3044825"/>
            <a:ext cx="28575" cy="49213"/>
          </a:xfrm>
          <a:custGeom>
            <a:avLst/>
            <a:gdLst/>
            <a:ahLst/>
            <a:cxnLst>
              <a:cxn ang="0">
                <a:pos x="79" y="0"/>
              </a:cxn>
              <a:cxn ang="0">
                <a:pos x="108" y="37"/>
              </a:cxn>
              <a:cxn ang="0">
                <a:pos x="98" y="106"/>
              </a:cxn>
              <a:cxn ang="0">
                <a:pos x="53" y="168"/>
              </a:cxn>
              <a:cxn ang="0">
                <a:pos x="0" y="186"/>
              </a:cxn>
            </a:cxnLst>
            <a:rect l="0" t="0" r="r" b="b"/>
            <a:pathLst>
              <a:path w="108" h="186">
                <a:moveTo>
                  <a:pt x="79" y="0"/>
                </a:moveTo>
                <a:lnTo>
                  <a:pt x="108" y="37"/>
                </a:lnTo>
                <a:lnTo>
                  <a:pt x="98" y="106"/>
                </a:lnTo>
                <a:lnTo>
                  <a:pt x="53" y="168"/>
                </a:lnTo>
                <a:lnTo>
                  <a:pt x="0" y="186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89" name="Line 1687"/>
          <p:cNvSpPr>
            <a:spLocks noChangeShapeType="1"/>
          </p:cNvSpPr>
          <p:nvPr/>
        </p:nvSpPr>
        <p:spPr bwMode="auto">
          <a:xfrm>
            <a:off x="5087938" y="3059113"/>
            <a:ext cx="73025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90" name="Line 1688"/>
          <p:cNvSpPr>
            <a:spLocks noChangeShapeType="1"/>
          </p:cNvSpPr>
          <p:nvPr/>
        </p:nvSpPr>
        <p:spPr bwMode="auto">
          <a:xfrm flipH="1">
            <a:off x="5000625" y="3124200"/>
            <a:ext cx="96838" cy="1270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91" name="Line 1689"/>
          <p:cNvSpPr>
            <a:spLocks noChangeShapeType="1"/>
          </p:cNvSpPr>
          <p:nvPr/>
        </p:nvSpPr>
        <p:spPr bwMode="auto">
          <a:xfrm flipH="1">
            <a:off x="5119688" y="3195638"/>
            <a:ext cx="98425" cy="1270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92" name="Freeform 1690"/>
          <p:cNvSpPr>
            <a:spLocks/>
          </p:cNvSpPr>
          <p:nvPr/>
        </p:nvSpPr>
        <p:spPr bwMode="auto">
          <a:xfrm>
            <a:off x="5108575" y="3294063"/>
            <a:ext cx="23813" cy="22225"/>
          </a:xfrm>
          <a:custGeom>
            <a:avLst/>
            <a:gdLst/>
            <a:ahLst/>
            <a:cxnLst>
              <a:cxn ang="0">
                <a:pos x="5" y="0"/>
              </a:cxn>
              <a:cxn ang="0">
                <a:pos x="0" y="65"/>
              </a:cxn>
              <a:cxn ang="0">
                <a:pos x="37" y="87"/>
              </a:cxn>
              <a:cxn ang="0">
                <a:pos x="89" y="50"/>
              </a:cxn>
            </a:cxnLst>
            <a:rect l="0" t="0" r="r" b="b"/>
            <a:pathLst>
              <a:path w="89" h="87">
                <a:moveTo>
                  <a:pt x="5" y="0"/>
                </a:moveTo>
                <a:lnTo>
                  <a:pt x="0" y="65"/>
                </a:lnTo>
                <a:lnTo>
                  <a:pt x="37" y="87"/>
                </a:lnTo>
                <a:lnTo>
                  <a:pt x="89" y="5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93" name="Line 1691"/>
          <p:cNvSpPr>
            <a:spLocks noChangeShapeType="1"/>
          </p:cNvSpPr>
          <p:nvPr/>
        </p:nvSpPr>
        <p:spPr bwMode="auto">
          <a:xfrm flipV="1">
            <a:off x="5105400" y="3276600"/>
            <a:ext cx="0" cy="333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94" name="Freeform 1692"/>
          <p:cNvSpPr>
            <a:spLocks/>
          </p:cNvSpPr>
          <p:nvPr/>
        </p:nvSpPr>
        <p:spPr bwMode="auto">
          <a:xfrm>
            <a:off x="4989513" y="3222625"/>
            <a:ext cx="23812" cy="2222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64"/>
              </a:cxn>
              <a:cxn ang="0">
                <a:pos x="38" y="85"/>
              </a:cxn>
              <a:cxn ang="0">
                <a:pos x="90" y="49"/>
              </a:cxn>
            </a:cxnLst>
            <a:rect l="0" t="0" r="r" b="b"/>
            <a:pathLst>
              <a:path w="90" h="85">
                <a:moveTo>
                  <a:pt x="4" y="0"/>
                </a:moveTo>
                <a:lnTo>
                  <a:pt x="0" y="64"/>
                </a:lnTo>
                <a:lnTo>
                  <a:pt x="38" y="85"/>
                </a:lnTo>
                <a:lnTo>
                  <a:pt x="90" y="49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95" name="Line 1693"/>
          <p:cNvSpPr>
            <a:spLocks noChangeShapeType="1"/>
          </p:cNvSpPr>
          <p:nvPr/>
        </p:nvSpPr>
        <p:spPr bwMode="auto">
          <a:xfrm>
            <a:off x="4984750" y="3236913"/>
            <a:ext cx="15875" cy="142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96" name="Line 1694"/>
          <p:cNvSpPr>
            <a:spLocks noChangeShapeType="1"/>
          </p:cNvSpPr>
          <p:nvPr/>
        </p:nvSpPr>
        <p:spPr bwMode="auto">
          <a:xfrm flipH="1" flipV="1">
            <a:off x="5218113" y="3195638"/>
            <a:ext cx="12700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97" name="Line 1695"/>
          <p:cNvSpPr>
            <a:spLocks noChangeShapeType="1"/>
          </p:cNvSpPr>
          <p:nvPr/>
        </p:nvSpPr>
        <p:spPr bwMode="auto">
          <a:xfrm flipH="1">
            <a:off x="5208588" y="3197225"/>
            <a:ext cx="17462" cy="1111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98" name="Line 1696"/>
          <p:cNvSpPr>
            <a:spLocks noChangeShapeType="1"/>
          </p:cNvSpPr>
          <p:nvPr/>
        </p:nvSpPr>
        <p:spPr bwMode="auto">
          <a:xfrm flipH="1" flipV="1">
            <a:off x="5097463" y="3124200"/>
            <a:ext cx="12700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99" name="Line 1697"/>
          <p:cNvSpPr>
            <a:spLocks noChangeShapeType="1"/>
          </p:cNvSpPr>
          <p:nvPr/>
        </p:nvSpPr>
        <p:spPr bwMode="auto">
          <a:xfrm flipH="1">
            <a:off x="5089525" y="3125788"/>
            <a:ext cx="17463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00" name="Line 1698"/>
          <p:cNvSpPr>
            <a:spLocks noChangeShapeType="1"/>
          </p:cNvSpPr>
          <p:nvPr/>
        </p:nvSpPr>
        <p:spPr bwMode="auto">
          <a:xfrm flipH="1">
            <a:off x="5119688" y="3170238"/>
            <a:ext cx="3175" cy="222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01" name="Line 1699"/>
          <p:cNvSpPr>
            <a:spLocks noChangeShapeType="1"/>
          </p:cNvSpPr>
          <p:nvPr/>
        </p:nvSpPr>
        <p:spPr bwMode="auto">
          <a:xfrm flipH="1">
            <a:off x="4999038" y="3098800"/>
            <a:ext cx="3175" cy="206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02" name="Line 1700"/>
          <p:cNvSpPr>
            <a:spLocks noChangeShapeType="1"/>
          </p:cNvSpPr>
          <p:nvPr/>
        </p:nvSpPr>
        <p:spPr bwMode="auto">
          <a:xfrm>
            <a:off x="5243513" y="3111500"/>
            <a:ext cx="22225" cy="47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03" name="Freeform 1701"/>
          <p:cNvSpPr>
            <a:spLocks/>
          </p:cNvSpPr>
          <p:nvPr/>
        </p:nvSpPr>
        <p:spPr bwMode="auto">
          <a:xfrm>
            <a:off x="5214938" y="3111500"/>
            <a:ext cx="28575" cy="49213"/>
          </a:xfrm>
          <a:custGeom>
            <a:avLst/>
            <a:gdLst/>
            <a:ahLst/>
            <a:cxnLst>
              <a:cxn ang="0">
                <a:pos x="29" y="186"/>
              </a:cxn>
              <a:cxn ang="0">
                <a:pos x="0" y="150"/>
              </a:cxn>
              <a:cxn ang="0">
                <a:pos x="11" y="80"/>
              </a:cxn>
              <a:cxn ang="0">
                <a:pos x="56" y="18"/>
              </a:cxn>
              <a:cxn ang="0">
                <a:pos x="108" y="0"/>
              </a:cxn>
            </a:cxnLst>
            <a:rect l="0" t="0" r="r" b="b"/>
            <a:pathLst>
              <a:path w="108" h="186">
                <a:moveTo>
                  <a:pt x="29" y="186"/>
                </a:moveTo>
                <a:lnTo>
                  <a:pt x="0" y="150"/>
                </a:lnTo>
                <a:lnTo>
                  <a:pt x="11" y="80"/>
                </a:lnTo>
                <a:lnTo>
                  <a:pt x="56" y="18"/>
                </a:lnTo>
                <a:lnTo>
                  <a:pt x="108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04" name="Line 1702"/>
          <p:cNvSpPr>
            <a:spLocks noChangeShapeType="1"/>
          </p:cNvSpPr>
          <p:nvPr/>
        </p:nvSpPr>
        <p:spPr bwMode="auto">
          <a:xfrm>
            <a:off x="5122863" y="3040063"/>
            <a:ext cx="23812" cy="47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05" name="Freeform 1703"/>
          <p:cNvSpPr>
            <a:spLocks/>
          </p:cNvSpPr>
          <p:nvPr/>
        </p:nvSpPr>
        <p:spPr bwMode="auto">
          <a:xfrm>
            <a:off x="5094288" y="3040063"/>
            <a:ext cx="28575" cy="49212"/>
          </a:xfrm>
          <a:custGeom>
            <a:avLst/>
            <a:gdLst/>
            <a:ahLst/>
            <a:cxnLst>
              <a:cxn ang="0">
                <a:pos x="29" y="187"/>
              </a:cxn>
              <a:cxn ang="0">
                <a:pos x="0" y="150"/>
              </a:cxn>
              <a:cxn ang="0">
                <a:pos x="11" y="81"/>
              </a:cxn>
              <a:cxn ang="0">
                <a:pos x="56" y="19"/>
              </a:cxn>
              <a:cxn ang="0">
                <a:pos x="108" y="0"/>
              </a:cxn>
            </a:cxnLst>
            <a:rect l="0" t="0" r="r" b="b"/>
            <a:pathLst>
              <a:path w="108" h="187">
                <a:moveTo>
                  <a:pt x="29" y="187"/>
                </a:moveTo>
                <a:lnTo>
                  <a:pt x="0" y="150"/>
                </a:lnTo>
                <a:lnTo>
                  <a:pt x="11" y="81"/>
                </a:lnTo>
                <a:lnTo>
                  <a:pt x="56" y="19"/>
                </a:lnTo>
                <a:lnTo>
                  <a:pt x="108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06" name="Freeform 1704"/>
          <p:cNvSpPr>
            <a:spLocks/>
          </p:cNvSpPr>
          <p:nvPr/>
        </p:nvSpPr>
        <p:spPr bwMode="auto">
          <a:xfrm>
            <a:off x="5297488" y="3081338"/>
            <a:ext cx="7937" cy="25400"/>
          </a:xfrm>
          <a:custGeom>
            <a:avLst/>
            <a:gdLst/>
            <a:ahLst/>
            <a:cxnLst>
              <a:cxn ang="0">
                <a:pos x="29" y="0"/>
              </a:cxn>
              <a:cxn ang="0">
                <a:pos x="5" y="48"/>
              </a:cxn>
              <a:cxn ang="0">
                <a:pos x="0" y="95"/>
              </a:cxn>
            </a:cxnLst>
            <a:rect l="0" t="0" r="r" b="b"/>
            <a:pathLst>
              <a:path w="29" h="95">
                <a:moveTo>
                  <a:pt x="29" y="0"/>
                </a:moveTo>
                <a:lnTo>
                  <a:pt x="5" y="48"/>
                </a:lnTo>
                <a:lnTo>
                  <a:pt x="0" y="95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07" name="Line 1705"/>
          <p:cNvSpPr>
            <a:spLocks noChangeShapeType="1"/>
          </p:cNvSpPr>
          <p:nvPr/>
        </p:nvSpPr>
        <p:spPr bwMode="auto">
          <a:xfrm flipH="1" flipV="1">
            <a:off x="5221288" y="3125788"/>
            <a:ext cx="44450" cy="269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08" name="Freeform 1706"/>
          <p:cNvSpPr>
            <a:spLocks/>
          </p:cNvSpPr>
          <p:nvPr/>
        </p:nvSpPr>
        <p:spPr bwMode="auto">
          <a:xfrm>
            <a:off x="5178425" y="3009900"/>
            <a:ext cx="7938" cy="23813"/>
          </a:xfrm>
          <a:custGeom>
            <a:avLst/>
            <a:gdLst/>
            <a:ahLst/>
            <a:cxnLst>
              <a:cxn ang="0">
                <a:pos x="30" y="0"/>
              </a:cxn>
              <a:cxn ang="0">
                <a:pos x="6" y="48"/>
              </a:cxn>
              <a:cxn ang="0">
                <a:pos x="0" y="94"/>
              </a:cxn>
            </a:cxnLst>
            <a:rect l="0" t="0" r="r" b="b"/>
            <a:pathLst>
              <a:path w="30" h="94">
                <a:moveTo>
                  <a:pt x="30" y="0"/>
                </a:moveTo>
                <a:lnTo>
                  <a:pt x="6" y="48"/>
                </a:lnTo>
                <a:lnTo>
                  <a:pt x="0" y="9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09" name="Line 1707"/>
          <p:cNvSpPr>
            <a:spLocks noChangeShapeType="1"/>
          </p:cNvSpPr>
          <p:nvPr/>
        </p:nvSpPr>
        <p:spPr bwMode="auto">
          <a:xfrm flipH="1" flipV="1">
            <a:off x="5102225" y="3052763"/>
            <a:ext cx="46038" cy="285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10" name="Line 1708"/>
          <p:cNvSpPr>
            <a:spLocks noChangeShapeType="1"/>
          </p:cNvSpPr>
          <p:nvPr/>
        </p:nvSpPr>
        <p:spPr bwMode="auto">
          <a:xfrm flipH="1" flipV="1">
            <a:off x="5003800" y="3106738"/>
            <a:ext cx="87313" cy="508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11" name="Line 1709"/>
          <p:cNvSpPr>
            <a:spLocks noChangeShapeType="1"/>
          </p:cNvSpPr>
          <p:nvPr/>
        </p:nvSpPr>
        <p:spPr bwMode="auto">
          <a:xfrm>
            <a:off x="5126038" y="3149600"/>
            <a:ext cx="4762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12" name="Freeform 1710"/>
          <p:cNvSpPr>
            <a:spLocks/>
          </p:cNvSpPr>
          <p:nvPr/>
        </p:nvSpPr>
        <p:spPr bwMode="auto">
          <a:xfrm>
            <a:off x="5110163" y="3140075"/>
            <a:ext cx="20637" cy="25400"/>
          </a:xfrm>
          <a:custGeom>
            <a:avLst/>
            <a:gdLst/>
            <a:ahLst/>
            <a:cxnLst>
              <a:cxn ang="0">
                <a:pos x="79" y="97"/>
              </a:cxn>
              <a:cxn ang="0">
                <a:pos x="48" y="44"/>
              </a:cxn>
              <a:cxn ang="0">
                <a:pos x="0" y="0"/>
              </a:cxn>
            </a:cxnLst>
            <a:rect l="0" t="0" r="r" b="b"/>
            <a:pathLst>
              <a:path w="79" h="97">
                <a:moveTo>
                  <a:pt x="79" y="97"/>
                </a:moveTo>
                <a:lnTo>
                  <a:pt x="48" y="44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13" name="Freeform 1711"/>
          <p:cNvSpPr>
            <a:spLocks/>
          </p:cNvSpPr>
          <p:nvPr/>
        </p:nvSpPr>
        <p:spPr bwMode="auto">
          <a:xfrm>
            <a:off x="5114925" y="3149600"/>
            <a:ext cx="11113" cy="31750"/>
          </a:xfrm>
          <a:custGeom>
            <a:avLst/>
            <a:gdLst/>
            <a:ahLst/>
            <a:cxnLst>
              <a:cxn ang="0">
                <a:pos x="40" y="0"/>
              </a:cxn>
              <a:cxn ang="0">
                <a:pos x="36" y="59"/>
              </a:cxn>
              <a:cxn ang="0">
                <a:pos x="0" y="118"/>
              </a:cxn>
            </a:cxnLst>
            <a:rect l="0" t="0" r="r" b="b"/>
            <a:pathLst>
              <a:path w="40" h="118">
                <a:moveTo>
                  <a:pt x="40" y="0"/>
                </a:moveTo>
                <a:lnTo>
                  <a:pt x="36" y="59"/>
                </a:lnTo>
                <a:lnTo>
                  <a:pt x="0" y="118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14" name="Line 1712"/>
          <p:cNvSpPr>
            <a:spLocks noChangeShapeType="1"/>
          </p:cNvSpPr>
          <p:nvPr/>
        </p:nvSpPr>
        <p:spPr bwMode="auto">
          <a:xfrm flipH="1">
            <a:off x="5114925" y="3165475"/>
            <a:ext cx="15875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15" name="Line 1713"/>
          <p:cNvSpPr>
            <a:spLocks noChangeShapeType="1"/>
          </p:cNvSpPr>
          <p:nvPr/>
        </p:nvSpPr>
        <p:spPr bwMode="auto">
          <a:xfrm flipH="1">
            <a:off x="5091113" y="3140075"/>
            <a:ext cx="19050" cy="174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16" name="Line 1714"/>
          <p:cNvSpPr>
            <a:spLocks noChangeShapeType="1"/>
          </p:cNvSpPr>
          <p:nvPr/>
        </p:nvSpPr>
        <p:spPr bwMode="auto">
          <a:xfrm>
            <a:off x="5110163" y="3140075"/>
            <a:ext cx="15875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17" name="Freeform 1715"/>
          <p:cNvSpPr>
            <a:spLocks/>
          </p:cNvSpPr>
          <p:nvPr/>
        </p:nvSpPr>
        <p:spPr bwMode="auto">
          <a:xfrm>
            <a:off x="5094288" y="3148013"/>
            <a:ext cx="31750" cy="7937"/>
          </a:xfrm>
          <a:custGeom>
            <a:avLst/>
            <a:gdLst/>
            <a:ahLst/>
            <a:cxnLst>
              <a:cxn ang="0">
                <a:pos x="119" y="9"/>
              </a:cxn>
              <a:cxn ang="0">
                <a:pos x="59" y="0"/>
              </a:cxn>
              <a:cxn ang="0">
                <a:pos x="0" y="29"/>
              </a:cxn>
            </a:cxnLst>
            <a:rect l="0" t="0" r="r" b="b"/>
            <a:pathLst>
              <a:path w="119" h="29">
                <a:moveTo>
                  <a:pt x="119" y="9"/>
                </a:moveTo>
                <a:lnTo>
                  <a:pt x="59" y="0"/>
                </a:lnTo>
                <a:lnTo>
                  <a:pt x="0" y="29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18" name="Line 1716"/>
          <p:cNvSpPr>
            <a:spLocks noChangeShapeType="1"/>
          </p:cNvSpPr>
          <p:nvPr/>
        </p:nvSpPr>
        <p:spPr bwMode="auto">
          <a:xfrm flipH="1">
            <a:off x="5078413" y="3149600"/>
            <a:ext cx="23812" cy="15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19" name="Line 1717"/>
          <p:cNvSpPr>
            <a:spLocks noChangeShapeType="1"/>
          </p:cNvSpPr>
          <p:nvPr/>
        </p:nvSpPr>
        <p:spPr bwMode="auto">
          <a:xfrm>
            <a:off x="5006975" y="3078163"/>
            <a:ext cx="4763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20" name="Freeform 1718"/>
          <p:cNvSpPr>
            <a:spLocks/>
          </p:cNvSpPr>
          <p:nvPr/>
        </p:nvSpPr>
        <p:spPr bwMode="auto">
          <a:xfrm>
            <a:off x="4995863" y="3078163"/>
            <a:ext cx="11112" cy="31750"/>
          </a:xfrm>
          <a:custGeom>
            <a:avLst/>
            <a:gdLst/>
            <a:ahLst/>
            <a:cxnLst>
              <a:cxn ang="0">
                <a:pos x="40" y="0"/>
              </a:cxn>
              <a:cxn ang="0">
                <a:pos x="36" y="60"/>
              </a:cxn>
              <a:cxn ang="0">
                <a:pos x="0" y="117"/>
              </a:cxn>
            </a:cxnLst>
            <a:rect l="0" t="0" r="r" b="b"/>
            <a:pathLst>
              <a:path w="40" h="117">
                <a:moveTo>
                  <a:pt x="40" y="0"/>
                </a:moveTo>
                <a:lnTo>
                  <a:pt x="36" y="60"/>
                </a:lnTo>
                <a:lnTo>
                  <a:pt x="0" y="117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21" name="Freeform 1719"/>
          <p:cNvSpPr>
            <a:spLocks/>
          </p:cNvSpPr>
          <p:nvPr/>
        </p:nvSpPr>
        <p:spPr bwMode="auto">
          <a:xfrm>
            <a:off x="5011738" y="3086100"/>
            <a:ext cx="11112" cy="7938"/>
          </a:xfrm>
          <a:custGeom>
            <a:avLst/>
            <a:gdLst/>
            <a:ahLst/>
            <a:cxnLst>
              <a:cxn ang="0">
                <a:pos x="0" y="31"/>
              </a:cxn>
              <a:cxn ang="0">
                <a:pos x="5" y="0"/>
              </a:cxn>
              <a:cxn ang="0">
                <a:pos x="43" y="9"/>
              </a:cxn>
            </a:cxnLst>
            <a:rect l="0" t="0" r="r" b="b"/>
            <a:pathLst>
              <a:path w="43" h="31">
                <a:moveTo>
                  <a:pt x="0" y="31"/>
                </a:moveTo>
                <a:lnTo>
                  <a:pt x="5" y="0"/>
                </a:lnTo>
                <a:lnTo>
                  <a:pt x="43" y="9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22" name="Line 1720"/>
          <p:cNvSpPr>
            <a:spLocks noChangeShapeType="1"/>
          </p:cNvSpPr>
          <p:nvPr/>
        </p:nvSpPr>
        <p:spPr bwMode="auto">
          <a:xfrm flipH="1">
            <a:off x="4995863" y="3094038"/>
            <a:ext cx="15875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23" name="Line 1721"/>
          <p:cNvSpPr>
            <a:spLocks noChangeShapeType="1"/>
          </p:cNvSpPr>
          <p:nvPr/>
        </p:nvSpPr>
        <p:spPr bwMode="auto">
          <a:xfrm flipH="1">
            <a:off x="5003800" y="3087688"/>
            <a:ext cx="19050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24" name="Line 1722"/>
          <p:cNvSpPr>
            <a:spLocks noChangeShapeType="1"/>
          </p:cNvSpPr>
          <p:nvPr/>
        </p:nvSpPr>
        <p:spPr bwMode="auto">
          <a:xfrm flipH="1" flipV="1">
            <a:off x="5006975" y="3078163"/>
            <a:ext cx="15875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25" name="Freeform 1723"/>
          <p:cNvSpPr>
            <a:spLocks/>
          </p:cNvSpPr>
          <p:nvPr/>
        </p:nvSpPr>
        <p:spPr bwMode="auto">
          <a:xfrm>
            <a:off x="5006975" y="3078163"/>
            <a:ext cx="6350" cy="2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" y="43"/>
              </a:cxn>
              <a:cxn ang="0">
                <a:pos x="3" y="94"/>
              </a:cxn>
            </a:cxnLst>
            <a:rect l="0" t="0" r="r" b="b"/>
            <a:pathLst>
              <a:path w="27" h="94">
                <a:moveTo>
                  <a:pt x="0" y="0"/>
                </a:moveTo>
                <a:lnTo>
                  <a:pt x="27" y="43"/>
                </a:lnTo>
                <a:lnTo>
                  <a:pt x="3" y="9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26" name="Line 1724"/>
          <p:cNvSpPr>
            <a:spLocks noChangeShapeType="1"/>
          </p:cNvSpPr>
          <p:nvPr/>
        </p:nvSpPr>
        <p:spPr bwMode="auto">
          <a:xfrm>
            <a:off x="5011738" y="3095625"/>
            <a:ext cx="6350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27" name="Line 1725"/>
          <p:cNvSpPr>
            <a:spLocks noChangeShapeType="1"/>
          </p:cNvSpPr>
          <p:nvPr/>
        </p:nvSpPr>
        <p:spPr bwMode="auto">
          <a:xfrm flipH="1" flipV="1">
            <a:off x="5351463" y="3486150"/>
            <a:ext cx="82550" cy="492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28" name="Line 1726"/>
          <p:cNvSpPr>
            <a:spLocks noChangeShapeType="1"/>
          </p:cNvSpPr>
          <p:nvPr/>
        </p:nvSpPr>
        <p:spPr bwMode="auto">
          <a:xfrm flipH="1" flipV="1">
            <a:off x="5426075" y="3530600"/>
            <a:ext cx="22225" cy="142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29" name="Line 1727"/>
          <p:cNvSpPr>
            <a:spLocks noChangeShapeType="1"/>
          </p:cNvSpPr>
          <p:nvPr/>
        </p:nvSpPr>
        <p:spPr bwMode="auto">
          <a:xfrm flipH="1" flipV="1">
            <a:off x="5257800" y="3430588"/>
            <a:ext cx="93663" cy="555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30" name="Line 1728"/>
          <p:cNvSpPr>
            <a:spLocks noChangeShapeType="1"/>
          </p:cNvSpPr>
          <p:nvPr/>
        </p:nvSpPr>
        <p:spPr bwMode="auto">
          <a:xfrm flipH="1" flipV="1">
            <a:off x="5130800" y="3228975"/>
            <a:ext cx="80963" cy="492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31" name="Line 1729"/>
          <p:cNvSpPr>
            <a:spLocks noChangeShapeType="1"/>
          </p:cNvSpPr>
          <p:nvPr/>
        </p:nvSpPr>
        <p:spPr bwMode="auto">
          <a:xfrm>
            <a:off x="5845175" y="3459163"/>
            <a:ext cx="44450" cy="269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32" name="Line 1730"/>
          <p:cNvSpPr>
            <a:spLocks noChangeShapeType="1"/>
          </p:cNvSpPr>
          <p:nvPr/>
        </p:nvSpPr>
        <p:spPr bwMode="auto">
          <a:xfrm flipH="1">
            <a:off x="5430838" y="3387725"/>
            <a:ext cx="138112" cy="111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33" name="Line 1731"/>
          <p:cNvSpPr>
            <a:spLocks noChangeShapeType="1"/>
          </p:cNvSpPr>
          <p:nvPr/>
        </p:nvSpPr>
        <p:spPr bwMode="auto">
          <a:xfrm flipH="1">
            <a:off x="5510213" y="3373438"/>
            <a:ext cx="192087" cy="174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34" name="Line 1732"/>
          <p:cNvSpPr>
            <a:spLocks noChangeShapeType="1"/>
          </p:cNvSpPr>
          <p:nvPr/>
        </p:nvSpPr>
        <p:spPr bwMode="auto">
          <a:xfrm flipH="1">
            <a:off x="5854700" y="3448050"/>
            <a:ext cx="25400" cy="492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35" name="Line 1733"/>
          <p:cNvSpPr>
            <a:spLocks noChangeShapeType="1"/>
          </p:cNvSpPr>
          <p:nvPr/>
        </p:nvSpPr>
        <p:spPr bwMode="auto">
          <a:xfrm flipV="1">
            <a:off x="5170488" y="3222625"/>
            <a:ext cx="1587" cy="539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36" name="Line 1734"/>
          <p:cNvSpPr>
            <a:spLocks noChangeShapeType="1"/>
          </p:cNvSpPr>
          <p:nvPr/>
        </p:nvSpPr>
        <p:spPr bwMode="auto">
          <a:xfrm flipH="1" flipV="1">
            <a:off x="5416550" y="3335338"/>
            <a:ext cx="93663" cy="555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37" name="Line 1735"/>
          <p:cNvSpPr>
            <a:spLocks noChangeShapeType="1"/>
          </p:cNvSpPr>
          <p:nvPr/>
        </p:nvSpPr>
        <p:spPr bwMode="auto">
          <a:xfrm flipH="1" flipV="1">
            <a:off x="5337175" y="3343275"/>
            <a:ext cx="93663" cy="555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38" name="Line 1736"/>
          <p:cNvSpPr>
            <a:spLocks noChangeShapeType="1"/>
          </p:cNvSpPr>
          <p:nvPr/>
        </p:nvSpPr>
        <p:spPr bwMode="auto">
          <a:xfrm flipH="1">
            <a:off x="5140325" y="3235325"/>
            <a:ext cx="60325" cy="365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39" name="Line 1737"/>
          <p:cNvSpPr>
            <a:spLocks noChangeShapeType="1"/>
          </p:cNvSpPr>
          <p:nvPr/>
        </p:nvSpPr>
        <p:spPr bwMode="auto">
          <a:xfrm>
            <a:off x="5176838" y="3233738"/>
            <a:ext cx="26987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40" name="Freeform 1738"/>
          <p:cNvSpPr>
            <a:spLocks/>
          </p:cNvSpPr>
          <p:nvPr/>
        </p:nvSpPr>
        <p:spPr bwMode="auto">
          <a:xfrm>
            <a:off x="5165725" y="3249613"/>
            <a:ext cx="46038" cy="26987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73" y="105"/>
              </a:cxn>
              <a:cxn ang="0">
                <a:pos x="144" y="87"/>
              </a:cxn>
              <a:cxn ang="0">
                <a:pos x="174" y="44"/>
              </a:cxn>
              <a:cxn ang="0">
                <a:pos x="144" y="0"/>
              </a:cxn>
            </a:cxnLst>
            <a:rect l="0" t="0" r="r" b="b"/>
            <a:pathLst>
              <a:path w="174" h="105">
                <a:moveTo>
                  <a:pt x="0" y="87"/>
                </a:moveTo>
                <a:lnTo>
                  <a:pt x="73" y="105"/>
                </a:lnTo>
                <a:lnTo>
                  <a:pt x="144" y="87"/>
                </a:lnTo>
                <a:lnTo>
                  <a:pt x="174" y="44"/>
                </a:lnTo>
                <a:lnTo>
                  <a:pt x="144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41" name="Line 1739"/>
          <p:cNvSpPr>
            <a:spLocks noChangeShapeType="1"/>
          </p:cNvSpPr>
          <p:nvPr/>
        </p:nvSpPr>
        <p:spPr bwMode="auto">
          <a:xfrm flipH="1" flipV="1">
            <a:off x="5138738" y="3255963"/>
            <a:ext cx="26987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42" name="Freeform 1740"/>
          <p:cNvSpPr>
            <a:spLocks/>
          </p:cNvSpPr>
          <p:nvPr/>
        </p:nvSpPr>
        <p:spPr bwMode="auto">
          <a:xfrm>
            <a:off x="5130800" y="3228975"/>
            <a:ext cx="46038" cy="26988"/>
          </a:xfrm>
          <a:custGeom>
            <a:avLst/>
            <a:gdLst/>
            <a:ahLst/>
            <a:cxnLst>
              <a:cxn ang="0">
                <a:pos x="173" y="18"/>
              </a:cxn>
              <a:cxn ang="0">
                <a:pos x="101" y="0"/>
              </a:cxn>
              <a:cxn ang="0">
                <a:pos x="28" y="18"/>
              </a:cxn>
              <a:cxn ang="0">
                <a:pos x="0" y="62"/>
              </a:cxn>
              <a:cxn ang="0">
                <a:pos x="28" y="105"/>
              </a:cxn>
            </a:cxnLst>
            <a:rect l="0" t="0" r="r" b="b"/>
            <a:pathLst>
              <a:path w="173" h="105">
                <a:moveTo>
                  <a:pt x="173" y="18"/>
                </a:moveTo>
                <a:lnTo>
                  <a:pt x="101" y="0"/>
                </a:lnTo>
                <a:lnTo>
                  <a:pt x="28" y="18"/>
                </a:lnTo>
                <a:lnTo>
                  <a:pt x="0" y="62"/>
                </a:lnTo>
                <a:lnTo>
                  <a:pt x="28" y="105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43" name="Line 1741"/>
          <p:cNvSpPr>
            <a:spLocks noChangeShapeType="1"/>
          </p:cNvSpPr>
          <p:nvPr/>
        </p:nvSpPr>
        <p:spPr bwMode="auto">
          <a:xfrm flipV="1">
            <a:off x="5662613" y="3422650"/>
            <a:ext cx="1587" cy="444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44" name="Line 1742"/>
          <p:cNvSpPr>
            <a:spLocks noChangeShapeType="1"/>
          </p:cNvSpPr>
          <p:nvPr/>
        </p:nvSpPr>
        <p:spPr bwMode="auto">
          <a:xfrm flipH="1">
            <a:off x="5632450" y="3425825"/>
            <a:ext cx="61913" cy="381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45" name="Line 1743"/>
          <p:cNvSpPr>
            <a:spLocks noChangeShapeType="1"/>
          </p:cNvSpPr>
          <p:nvPr/>
        </p:nvSpPr>
        <p:spPr bwMode="auto">
          <a:xfrm>
            <a:off x="5632450" y="3425825"/>
            <a:ext cx="61913" cy="381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46" name="Freeform 1744"/>
          <p:cNvSpPr>
            <a:spLocks/>
          </p:cNvSpPr>
          <p:nvPr/>
        </p:nvSpPr>
        <p:spPr bwMode="auto">
          <a:xfrm>
            <a:off x="5635625" y="3429000"/>
            <a:ext cx="53975" cy="31750"/>
          </a:xfrm>
          <a:custGeom>
            <a:avLst/>
            <a:gdLst/>
            <a:ahLst/>
            <a:cxnLst>
              <a:cxn ang="0">
                <a:pos x="175" y="17"/>
              </a:cxn>
              <a:cxn ang="0">
                <a:pos x="102" y="0"/>
              </a:cxn>
              <a:cxn ang="0">
                <a:pos x="30" y="17"/>
              </a:cxn>
              <a:cxn ang="0">
                <a:pos x="0" y="61"/>
              </a:cxn>
              <a:cxn ang="0">
                <a:pos x="30" y="104"/>
              </a:cxn>
              <a:cxn ang="0">
                <a:pos x="102" y="122"/>
              </a:cxn>
              <a:cxn ang="0">
                <a:pos x="175" y="104"/>
              </a:cxn>
              <a:cxn ang="0">
                <a:pos x="205" y="61"/>
              </a:cxn>
              <a:cxn ang="0">
                <a:pos x="175" y="17"/>
              </a:cxn>
            </a:cxnLst>
            <a:rect l="0" t="0" r="r" b="b"/>
            <a:pathLst>
              <a:path w="205" h="122">
                <a:moveTo>
                  <a:pt x="175" y="17"/>
                </a:moveTo>
                <a:lnTo>
                  <a:pt x="102" y="0"/>
                </a:lnTo>
                <a:lnTo>
                  <a:pt x="30" y="17"/>
                </a:lnTo>
                <a:lnTo>
                  <a:pt x="0" y="61"/>
                </a:lnTo>
                <a:lnTo>
                  <a:pt x="30" y="104"/>
                </a:lnTo>
                <a:lnTo>
                  <a:pt x="102" y="122"/>
                </a:lnTo>
                <a:lnTo>
                  <a:pt x="175" y="104"/>
                </a:lnTo>
                <a:lnTo>
                  <a:pt x="205" y="61"/>
                </a:lnTo>
                <a:lnTo>
                  <a:pt x="175" y="17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47" name="Line 1745"/>
          <p:cNvSpPr>
            <a:spLocks noChangeShapeType="1"/>
          </p:cNvSpPr>
          <p:nvPr/>
        </p:nvSpPr>
        <p:spPr bwMode="auto">
          <a:xfrm flipH="1">
            <a:off x="5499100" y="2670175"/>
            <a:ext cx="165100" cy="158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48" name="Line 1746"/>
          <p:cNvSpPr>
            <a:spLocks noChangeShapeType="1"/>
          </p:cNvSpPr>
          <p:nvPr/>
        </p:nvSpPr>
        <p:spPr bwMode="auto">
          <a:xfrm flipH="1">
            <a:off x="5380038" y="2597150"/>
            <a:ext cx="163512" cy="1603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49" name="Line 1747"/>
          <p:cNvSpPr>
            <a:spLocks noChangeShapeType="1"/>
          </p:cNvSpPr>
          <p:nvPr/>
        </p:nvSpPr>
        <p:spPr bwMode="auto">
          <a:xfrm flipH="1" flipV="1">
            <a:off x="5202238" y="2960688"/>
            <a:ext cx="952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50" name="Line 1748"/>
          <p:cNvSpPr>
            <a:spLocks noChangeShapeType="1"/>
          </p:cNvSpPr>
          <p:nvPr/>
        </p:nvSpPr>
        <p:spPr bwMode="auto">
          <a:xfrm flipH="1" flipV="1">
            <a:off x="5180013" y="2960688"/>
            <a:ext cx="55562" cy="333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51" name="Freeform 1749"/>
          <p:cNvSpPr>
            <a:spLocks/>
          </p:cNvSpPr>
          <p:nvPr/>
        </p:nvSpPr>
        <p:spPr bwMode="auto">
          <a:xfrm>
            <a:off x="5129213" y="3024188"/>
            <a:ext cx="53975" cy="41275"/>
          </a:xfrm>
          <a:custGeom>
            <a:avLst/>
            <a:gdLst/>
            <a:ahLst/>
            <a:cxnLst>
              <a:cxn ang="0">
                <a:pos x="28" y="35"/>
              </a:cxn>
              <a:cxn ang="0">
                <a:pos x="98" y="0"/>
              </a:cxn>
              <a:cxn ang="0">
                <a:pos x="168" y="11"/>
              </a:cxn>
              <a:cxn ang="0">
                <a:pos x="199" y="61"/>
              </a:cxn>
              <a:cxn ang="0">
                <a:pos x="171" y="121"/>
              </a:cxn>
              <a:cxn ang="0">
                <a:pos x="102" y="156"/>
              </a:cxn>
              <a:cxn ang="0">
                <a:pos x="31" y="145"/>
              </a:cxn>
              <a:cxn ang="0">
                <a:pos x="0" y="95"/>
              </a:cxn>
              <a:cxn ang="0">
                <a:pos x="28" y="35"/>
              </a:cxn>
            </a:cxnLst>
            <a:rect l="0" t="0" r="r" b="b"/>
            <a:pathLst>
              <a:path w="199" h="156">
                <a:moveTo>
                  <a:pt x="28" y="35"/>
                </a:moveTo>
                <a:lnTo>
                  <a:pt x="98" y="0"/>
                </a:lnTo>
                <a:lnTo>
                  <a:pt x="168" y="11"/>
                </a:lnTo>
                <a:lnTo>
                  <a:pt x="199" y="61"/>
                </a:lnTo>
                <a:lnTo>
                  <a:pt x="171" y="121"/>
                </a:lnTo>
                <a:lnTo>
                  <a:pt x="102" y="156"/>
                </a:lnTo>
                <a:lnTo>
                  <a:pt x="31" y="145"/>
                </a:lnTo>
                <a:lnTo>
                  <a:pt x="0" y="95"/>
                </a:lnTo>
                <a:lnTo>
                  <a:pt x="28" y="35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52" name="Line 1750"/>
          <p:cNvSpPr>
            <a:spLocks noChangeShapeType="1"/>
          </p:cNvSpPr>
          <p:nvPr/>
        </p:nvSpPr>
        <p:spPr bwMode="auto">
          <a:xfrm flipH="1" flipV="1">
            <a:off x="5124450" y="3025775"/>
            <a:ext cx="63500" cy="381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53" name="Line 1751"/>
          <p:cNvSpPr>
            <a:spLocks noChangeShapeType="1"/>
          </p:cNvSpPr>
          <p:nvPr/>
        </p:nvSpPr>
        <p:spPr bwMode="auto">
          <a:xfrm flipH="1">
            <a:off x="5126038" y="3016250"/>
            <a:ext cx="60325" cy="571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54" name="Line 1752"/>
          <p:cNvSpPr>
            <a:spLocks noChangeShapeType="1"/>
          </p:cNvSpPr>
          <p:nvPr/>
        </p:nvSpPr>
        <p:spPr bwMode="auto">
          <a:xfrm flipH="1">
            <a:off x="5181600" y="2951163"/>
            <a:ext cx="52388" cy="523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55" name="Freeform 1753"/>
          <p:cNvSpPr>
            <a:spLocks/>
          </p:cNvSpPr>
          <p:nvPr/>
        </p:nvSpPr>
        <p:spPr bwMode="auto">
          <a:xfrm>
            <a:off x="5184775" y="2959100"/>
            <a:ext cx="44450" cy="36513"/>
          </a:xfrm>
          <a:custGeom>
            <a:avLst/>
            <a:gdLst/>
            <a:ahLst/>
            <a:cxnLst>
              <a:cxn ang="0">
                <a:pos x="23" y="30"/>
              </a:cxn>
              <a:cxn ang="0">
                <a:pos x="83" y="0"/>
              </a:cxn>
              <a:cxn ang="0">
                <a:pos x="144" y="10"/>
              </a:cxn>
              <a:cxn ang="0">
                <a:pos x="170" y="52"/>
              </a:cxn>
              <a:cxn ang="0">
                <a:pos x="146" y="103"/>
              </a:cxn>
              <a:cxn ang="0">
                <a:pos x="86" y="133"/>
              </a:cxn>
              <a:cxn ang="0">
                <a:pos x="25" y="123"/>
              </a:cxn>
              <a:cxn ang="0">
                <a:pos x="0" y="81"/>
              </a:cxn>
              <a:cxn ang="0">
                <a:pos x="23" y="30"/>
              </a:cxn>
            </a:cxnLst>
            <a:rect l="0" t="0" r="r" b="b"/>
            <a:pathLst>
              <a:path w="170" h="133">
                <a:moveTo>
                  <a:pt x="23" y="30"/>
                </a:moveTo>
                <a:lnTo>
                  <a:pt x="83" y="0"/>
                </a:lnTo>
                <a:lnTo>
                  <a:pt x="144" y="10"/>
                </a:lnTo>
                <a:lnTo>
                  <a:pt x="170" y="52"/>
                </a:lnTo>
                <a:lnTo>
                  <a:pt x="146" y="103"/>
                </a:lnTo>
                <a:lnTo>
                  <a:pt x="86" y="133"/>
                </a:lnTo>
                <a:lnTo>
                  <a:pt x="25" y="123"/>
                </a:lnTo>
                <a:lnTo>
                  <a:pt x="0" y="81"/>
                </a:lnTo>
                <a:lnTo>
                  <a:pt x="23" y="30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56" name="Line 1754"/>
          <p:cNvSpPr>
            <a:spLocks noChangeShapeType="1"/>
          </p:cNvSpPr>
          <p:nvPr/>
        </p:nvSpPr>
        <p:spPr bwMode="auto">
          <a:xfrm flipV="1">
            <a:off x="5472113" y="2798763"/>
            <a:ext cx="57150" cy="650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57" name="Line 1755"/>
          <p:cNvSpPr>
            <a:spLocks noChangeShapeType="1"/>
          </p:cNvSpPr>
          <p:nvPr/>
        </p:nvSpPr>
        <p:spPr bwMode="auto">
          <a:xfrm flipV="1">
            <a:off x="5353050" y="2727325"/>
            <a:ext cx="57150" cy="650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58" name="Line 1756"/>
          <p:cNvSpPr>
            <a:spLocks noChangeShapeType="1"/>
          </p:cNvSpPr>
          <p:nvPr/>
        </p:nvSpPr>
        <p:spPr bwMode="auto">
          <a:xfrm flipH="1" flipV="1">
            <a:off x="5472113" y="2698750"/>
            <a:ext cx="952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59" name="Line 1757"/>
          <p:cNvSpPr>
            <a:spLocks noChangeShapeType="1"/>
          </p:cNvSpPr>
          <p:nvPr/>
        </p:nvSpPr>
        <p:spPr bwMode="auto">
          <a:xfrm flipV="1">
            <a:off x="5451475" y="2689225"/>
            <a:ext cx="52388" cy="523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60" name="Line 1758"/>
          <p:cNvSpPr>
            <a:spLocks noChangeShapeType="1"/>
          </p:cNvSpPr>
          <p:nvPr/>
        </p:nvSpPr>
        <p:spPr bwMode="auto">
          <a:xfrm flipV="1">
            <a:off x="5648325" y="2660650"/>
            <a:ext cx="31750" cy="2381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61" name="Line 1759"/>
          <p:cNvSpPr>
            <a:spLocks noChangeShapeType="1"/>
          </p:cNvSpPr>
          <p:nvPr/>
        </p:nvSpPr>
        <p:spPr bwMode="auto">
          <a:xfrm flipV="1">
            <a:off x="5527675" y="2587625"/>
            <a:ext cx="31750" cy="254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62" name="Line 1760"/>
          <p:cNvSpPr>
            <a:spLocks noChangeShapeType="1"/>
          </p:cNvSpPr>
          <p:nvPr/>
        </p:nvSpPr>
        <p:spPr bwMode="auto">
          <a:xfrm>
            <a:off x="5449888" y="2698750"/>
            <a:ext cx="55562" cy="333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63" name="Freeform 1761"/>
          <p:cNvSpPr>
            <a:spLocks/>
          </p:cNvSpPr>
          <p:nvPr/>
        </p:nvSpPr>
        <p:spPr bwMode="auto">
          <a:xfrm>
            <a:off x="5454650" y="2697163"/>
            <a:ext cx="46038" cy="34925"/>
          </a:xfrm>
          <a:custGeom>
            <a:avLst/>
            <a:gdLst/>
            <a:ahLst/>
            <a:cxnLst>
              <a:cxn ang="0">
                <a:pos x="24" y="30"/>
              </a:cxn>
              <a:cxn ang="0">
                <a:pos x="84" y="0"/>
              </a:cxn>
              <a:cxn ang="0">
                <a:pos x="145" y="10"/>
              </a:cxn>
              <a:cxn ang="0">
                <a:pos x="170" y="54"/>
              </a:cxn>
              <a:cxn ang="0">
                <a:pos x="147" y="105"/>
              </a:cxn>
              <a:cxn ang="0">
                <a:pos x="87" y="134"/>
              </a:cxn>
              <a:cxn ang="0">
                <a:pos x="26" y="125"/>
              </a:cxn>
              <a:cxn ang="0">
                <a:pos x="0" y="82"/>
              </a:cxn>
              <a:cxn ang="0">
                <a:pos x="24" y="30"/>
              </a:cxn>
            </a:cxnLst>
            <a:rect l="0" t="0" r="r" b="b"/>
            <a:pathLst>
              <a:path w="170" h="134">
                <a:moveTo>
                  <a:pt x="24" y="30"/>
                </a:moveTo>
                <a:lnTo>
                  <a:pt x="84" y="0"/>
                </a:lnTo>
                <a:lnTo>
                  <a:pt x="145" y="10"/>
                </a:lnTo>
                <a:lnTo>
                  <a:pt x="170" y="54"/>
                </a:lnTo>
                <a:lnTo>
                  <a:pt x="147" y="105"/>
                </a:lnTo>
                <a:lnTo>
                  <a:pt x="87" y="134"/>
                </a:lnTo>
                <a:lnTo>
                  <a:pt x="26" y="125"/>
                </a:lnTo>
                <a:lnTo>
                  <a:pt x="0" y="82"/>
                </a:lnTo>
                <a:lnTo>
                  <a:pt x="24" y="30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64" name="Line 1762"/>
          <p:cNvSpPr>
            <a:spLocks noChangeShapeType="1"/>
          </p:cNvSpPr>
          <p:nvPr/>
        </p:nvSpPr>
        <p:spPr bwMode="auto">
          <a:xfrm>
            <a:off x="5538788" y="2562225"/>
            <a:ext cx="119062" cy="714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65" name="Line 1763"/>
          <p:cNvSpPr>
            <a:spLocks noChangeShapeType="1"/>
          </p:cNvSpPr>
          <p:nvPr/>
        </p:nvSpPr>
        <p:spPr bwMode="auto">
          <a:xfrm flipV="1">
            <a:off x="5643563" y="2624138"/>
            <a:ext cx="31750" cy="254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66" name="Line 1764"/>
          <p:cNvSpPr>
            <a:spLocks noChangeShapeType="1"/>
          </p:cNvSpPr>
          <p:nvPr/>
        </p:nvSpPr>
        <p:spPr bwMode="auto">
          <a:xfrm flipV="1">
            <a:off x="5522913" y="2551113"/>
            <a:ext cx="31750" cy="254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67" name="Line 1765"/>
          <p:cNvSpPr>
            <a:spLocks noChangeShapeType="1"/>
          </p:cNvSpPr>
          <p:nvPr/>
        </p:nvSpPr>
        <p:spPr bwMode="auto">
          <a:xfrm flipH="1" flipV="1">
            <a:off x="5902325" y="2563813"/>
            <a:ext cx="26988" cy="920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68" name="Line 1766"/>
          <p:cNvSpPr>
            <a:spLocks noChangeShapeType="1"/>
          </p:cNvSpPr>
          <p:nvPr/>
        </p:nvSpPr>
        <p:spPr bwMode="auto">
          <a:xfrm flipH="1" flipV="1">
            <a:off x="5846763" y="2532063"/>
            <a:ext cx="28575" cy="920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69" name="Line 1767"/>
          <p:cNvSpPr>
            <a:spLocks noChangeShapeType="1"/>
          </p:cNvSpPr>
          <p:nvPr/>
        </p:nvSpPr>
        <p:spPr bwMode="auto">
          <a:xfrm>
            <a:off x="5875338" y="2624138"/>
            <a:ext cx="5397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70" name="Freeform 1768"/>
          <p:cNvSpPr>
            <a:spLocks/>
          </p:cNvSpPr>
          <p:nvPr/>
        </p:nvSpPr>
        <p:spPr bwMode="auto">
          <a:xfrm>
            <a:off x="5913438" y="2640013"/>
            <a:ext cx="11112" cy="952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38" y="32"/>
              </a:cxn>
              <a:cxn ang="0">
                <a:pos x="0" y="23"/>
              </a:cxn>
            </a:cxnLst>
            <a:rect l="0" t="0" r="r" b="b"/>
            <a:pathLst>
              <a:path w="44" h="32">
                <a:moveTo>
                  <a:pt x="44" y="0"/>
                </a:moveTo>
                <a:lnTo>
                  <a:pt x="38" y="32"/>
                </a:lnTo>
                <a:lnTo>
                  <a:pt x="0" y="23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71" name="Freeform 1769"/>
          <p:cNvSpPr>
            <a:spLocks/>
          </p:cNvSpPr>
          <p:nvPr/>
        </p:nvSpPr>
        <p:spPr bwMode="auto">
          <a:xfrm>
            <a:off x="5870575" y="2608263"/>
            <a:ext cx="20638" cy="25400"/>
          </a:xfrm>
          <a:custGeom>
            <a:avLst/>
            <a:gdLst/>
            <a:ahLst/>
            <a:cxnLst>
              <a:cxn ang="0">
                <a:pos x="81" y="97"/>
              </a:cxn>
              <a:cxn ang="0">
                <a:pos x="31" y="53"/>
              </a:cxn>
              <a:cxn ang="0">
                <a:pos x="0" y="0"/>
              </a:cxn>
            </a:cxnLst>
            <a:rect l="0" t="0" r="r" b="b"/>
            <a:pathLst>
              <a:path w="81" h="97">
                <a:moveTo>
                  <a:pt x="81" y="97"/>
                </a:moveTo>
                <a:lnTo>
                  <a:pt x="31" y="53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72" name="Line 1770"/>
          <p:cNvSpPr>
            <a:spLocks noChangeShapeType="1"/>
          </p:cNvSpPr>
          <p:nvPr/>
        </p:nvSpPr>
        <p:spPr bwMode="auto">
          <a:xfrm>
            <a:off x="5878513" y="2501900"/>
            <a:ext cx="49212" cy="730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73" name="Freeform 1771"/>
          <p:cNvSpPr>
            <a:spLocks/>
          </p:cNvSpPr>
          <p:nvPr/>
        </p:nvSpPr>
        <p:spPr bwMode="auto">
          <a:xfrm>
            <a:off x="5829300" y="2493963"/>
            <a:ext cx="44450" cy="41275"/>
          </a:xfrm>
          <a:custGeom>
            <a:avLst/>
            <a:gdLst/>
            <a:ahLst/>
            <a:cxnLst>
              <a:cxn ang="0">
                <a:pos x="6" y="28"/>
              </a:cxn>
              <a:cxn ang="0">
                <a:pos x="0" y="0"/>
              </a:cxn>
              <a:cxn ang="0">
                <a:pos x="45" y="17"/>
              </a:cxn>
              <a:cxn ang="0">
                <a:pos x="114" y="68"/>
              </a:cxn>
              <a:cxn ang="0">
                <a:pos x="166" y="124"/>
              </a:cxn>
              <a:cxn ang="0">
                <a:pos x="170" y="152"/>
              </a:cxn>
              <a:cxn ang="0">
                <a:pos x="125" y="136"/>
              </a:cxn>
              <a:cxn ang="0">
                <a:pos x="57" y="84"/>
              </a:cxn>
              <a:cxn ang="0">
                <a:pos x="6" y="28"/>
              </a:cxn>
            </a:cxnLst>
            <a:rect l="0" t="0" r="r" b="b"/>
            <a:pathLst>
              <a:path w="170" h="152">
                <a:moveTo>
                  <a:pt x="6" y="28"/>
                </a:moveTo>
                <a:lnTo>
                  <a:pt x="0" y="0"/>
                </a:lnTo>
                <a:lnTo>
                  <a:pt x="45" y="17"/>
                </a:lnTo>
                <a:lnTo>
                  <a:pt x="114" y="68"/>
                </a:lnTo>
                <a:lnTo>
                  <a:pt x="166" y="124"/>
                </a:lnTo>
                <a:lnTo>
                  <a:pt x="170" y="152"/>
                </a:lnTo>
                <a:lnTo>
                  <a:pt x="125" y="136"/>
                </a:lnTo>
                <a:lnTo>
                  <a:pt x="57" y="84"/>
                </a:lnTo>
                <a:lnTo>
                  <a:pt x="6" y="28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74" name="Line 1772"/>
          <p:cNvSpPr>
            <a:spLocks noChangeShapeType="1"/>
          </p:cNvSpPr>
          <p:nvPr/>
        </p:nvSpPr>
        <p:spPr bwMode="auto">
          <a:xfrm flipV="1">
            <a:off x="5826125" y="2476500"/>
            <a:ext cx="55563" cy="730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75" name="Line 1773"/>
          <p:cNvSpPr>
            <a:spLocks noChangeShapeType="1"/>
          </p:cNvSpPr>
          <p:nvPr/>
        </p:nvSpPr>
        <p:spPr bwMode="auto">
          <a:xfrm>
            <a:off x="5837238" y="2519363"/>
            <a:ext cx="11112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76" name="Freeform 1774"/>
          <p:cNvSpPr>
            <a:spLocks/>
          </p:cNvSpPr>
          <p:nvPr/>
        </p:nvSpPr>
        <p:spPr bwMode="auto">
          <a:xfrm>
            <a:off x="5830888" y="2517775"/>
            <a:ext cx="22225" cy="19050"/>
          </a:xfrm>
          <a:custGeom>
            <a:avLst/>
            <a:gdLst/>
            <a:ahLst/>
            <a:cxnLst>
              <a:cxn ang="0">
                <a:pos x="2" y="13"/>
              </a:cxn>
              <a:cxn ang="0">
                <a:pos x="0" y="0"/>
              </a:cxn>
              <a:cxn ang="0">
                <a:pos x="21" y="7"/>
              </a:cxn>
              <a:cxn ang="0">
                <a:pos x="56" y="32"/>
              </a:cxn>
              <a:cxn ang="0">
                <a:pos x="80" y="60"/>
              </a:cxn>
              <a:cxn ang="0">
                <a:pos x="82" y="73"/>
              </a:cxn>
              <a:cxn ang="0">
                <a:pos x="61" y="65"/>
              </a:cxn>
              <a:cxn ang="0">
                <a:pos x="28" y="40"/>
              </a:cxn>
              <a:cxn ang="0">
                <a:pos x="2" y="13"/>
              </a:cxn>
            </a:cxnLst>
            <a:rect l="0" t="0" r="r" b="b"/>
            <a:pathLst>
              <a:path w="82" h="73">
                <a:moveTo>
                  <a:pt x="2" y="13"/>
                </a:moveTo>
                <a:lnTo>
                  <a:pt x="0" y="0"/>
                </a:lnTo>
                <a:lnTo>
                  <a:pt x="21" y="7"/>
                </a:lnTo>
                <a:lnTo>
                  <a:pt x="56" y="32"/>
                </a:lnTo>
                <a:lnTo>
                  <a:pt x="80" y="60"/>
                </a:lnTo>
                <a:lnTo>
                  <a:pt x="82" y="73"/>
                </a:lnTo>
                <a:lnTo>
                  <a:pt x="61" y="65"/>
                </a:lnTo>
                <a:lnTo>
                  <a:pt x="28" y="40"/>
                </a:lnTo>
                <a:lnTo>
                  <a:pt x="2" y="13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77" name="Line 1775"/>
          <p:cNvSpPr>
            <a:spLocks noChangeShapeType="1"/>
          </p:cNvSpPr>
          <p:nvPr/>
        </p:nvSpPr>
        <p:spPr bwMode="auto">
          <a:xfrm>
            <a:off x="5859463" y="2551113"/>
            <a:ext cx="39687" cy="603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78" name="Line 1776"/>
          <p:cNvSpPr>
            <a:spLocks noChangeShapeType="1"/>
          </p:cNvSpPr>
          <p:nvPr/>
        </p:nvSpPr>
        <p:spPr bwMode="auto">
          <a:xfrm flipH="1" flipV="1">
            <a:off x="5842000" y="2498725"/>
            <a:ext cx="20638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79" name="Line 1777"/>
          <p:cNvSpPr>
            <a:spLocks noChangeShapeType="1"/>
          </p:cNvSpPr>
          <p:nvPr/>
        </p:nvSpPr>
        <p:spPr bwMode="auto">
          <a:xfrm>
            <a:off x="5740400" y="2479675"/>
            <a:ext cx="39688" cy="603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80" name="Line 1778"/>
          <p:cNvSpPr>
            <a:spLocks noChangeShapeType="1"/>
          </p:cNvSpPr>
          <p:nvPr/>
        </p:nvSpPr>
        <p:spPr bwMode="auto">
          <a:xfrm>
            <a:off x="5759450" y="2428875"/>
            <a:ext cx="49213" cy="7461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81" name="Freeform 1779"/>
          <p:cNvSpPr>
            <a:spLocks/>
          </p:cNvSpPr>
          <p:nvPr/>
        </p:nvSpPr>
        <p:spPr bwMode="auto">
          <a:xfrm>
            <a:off x="5759450" y="2428875"/>
            <a:ext cx="168275" cy="146050"/>
          </a:xfrm>
          <a:custGeom>
            <a:avLst/>
            <a:gdLst/>
            <a:ahLst/>
            <a:cxnLst>
              <a:cxn ang="0">
                <a:pos x="187" y="276"/>
              </a:cxn>
              <a:cxn ang="0">
                <a:pos x="0" y="0"/>
              </a:cxn>
              <a:cxn ang="0">
                <a:pos x="452" y="272"/>
              </a:cxn>
              <a:cxn ang="0">
                <a:pos x="639" y="548"/>
              </a:cxn>
              <a:cxn ang="0">
                <a:pos x="577" y="510"/>
              </a:cxn>
              <a:cxn ang="0">
                <a:pos x="602" y="546"/>
              </a:cxn>
              <a:cxn ang="0">
                <a:pos x="273" y="349"/>
              </a:cxn>
              <a:cxn ang="0">
                <a:pos x="249" y="314"/>
              </a:cxn>
              <a:cxn ang="0">
                <a:pos x="187" y="276"/>
              </a:cxn>
            </a:cxnLst>
            <a:rect l="0" t="0" r="r" b="b"/>
            <a:pathLst>
              <a:path w="639" h="548">
                <a:moveTo>
                  <a:pt x="187" y="276"/>
                </a:moveTo>
                <a:lnTo>
                  <a:pt x="0" y="0"/>
                </a:lnTo>
                <a:lnTo>
                  <a:pt x="452" y="272"/>
                </a:lnTo>
                <a:lnTo>
                  <a:pt x="639" y="548"/>
                </a:lnTo>
                <a:lnTo>
                  <a:pt x="577" y="510"/>
                </a:lnTo>
                <a:lnTo>
                  <a:pt x="602" y="546"/>
                </a:lnTo>
                <a:lnTo>
                  <a:pt x="273" y="349"/>
                </a:lnTo>
                <a:lnTo>
                  <a:pt x="249" y="314"/>
                </a:lnTo>
                <a:lnTo>
                  <a:pt x="187" y="276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82" name="Line 1780"/>
          <p:cNvSpPr>
            <a:spLocks noChangeShapeType="1"/>
          </p:cNvSpPr>
          <p:nvPr/>
        </p:nvSpPr>
        <p:spPr bwMode="auto">
          <a:xfrm flipV="1">
            <a:off x="5808663" y="2500313"/>
            <a:ext cx="1587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83" name="Line 1781"/>
          <p:cNvSpPr>
            <a:spLocks noChangeShapeType="1"/>
          </p:cNvSpPr>
          <p:nvPr/>
        </p:nvSpPr>
        <p:spPr bwMode="auto">
          <a:xfrm>
            <a:off x="5822950" y="2466975"/>
            <a:ext cx="82550" cy="730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84" name="Line 1782"/>
          <p:cNvSpPr>
            <a:spLocks noChangeShapeType="1"/>
          </p:cNvSpPr>
          <p:nvPr/>
        </p:nvSpPr>
        <p:spPr bwMode="auto">
          <a:xfrm>
            <a:off x="5765800" y="2433638"/>
            <a:ext cx="155575" cy="136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85" name="Line 1783"/>
          <p:cNvSpPr>
            <a:spLocks noChangeShapeType="1"/>
          </p:cNvSpPr>
          <p:nvPr/>
        </p:nvSpPr>
        <p:spPr bwMode="auto">
          <a:xfrm>
            <a:off x="5781675" y="2463800"/>
            <a:ext cx="103188" cy="904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86" name="Line 1784"/>
          <p:cNvSpPr>
            <a:spLocks noChangeShapeType="1"/>
          </p:cNvSpPr>
          <p:nvPr/>
        </p:nvSpPr>
        <p:spPr bwMode="auto">
          <a:xfrm flipH="1">
            <a:off x="5778500" y="2451100"/>
            <a:ext cx="15875" cy="63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87" name="Line 1785"/>
          <p:cNvSpPr>
            <a:spLocks noChangeShapeType="1"/>
          </p:cNvSpPr>
          <p:nvPr/>
        </p:nvSpPr>
        <p:spPr bwMode="auto">
          <a:xfrm flipH="1">
            <a:off x="5797550" y="2471738"/>
            <a:ext cx="31750" cy="142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88" name="Line 1786"/>
          <p:cNvSpPr>
            <a:spLocks noChangeShapeType="1"/>
          </p:cNvSpPr>
          <p:nvPr/>
        </p:nvSpPr>
        <p:spPr bwMode="auto">
          <a:xfrm flipH="1">
            <a:off x="5821363" y="2493963"/>
            <a:ext cx="44450" cy="174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89" name="Line 1787"/>
          <p:cNvSpPr>
            <a:spLocks noChangeShapeType="1"/>
          </p:cNvSpPr>
          <p:nvPr/>
        </p:nvSpPr>
        <p:spPr bwMode="auto">
          <a:xfrm flipH="1">
            <a:off x="5851525" y="2519363"/>
            <a:ext cx="38100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90" name="Line 1788"/>
          <p:cNvSpPr>
            <a:spLocks noChangeShapeType="1"/>
          </p:cNvSpPr>
          <p:nvPr/>
        </p:nvSpPr>
        <p:spPr bwMode="auto">
          <a:xfrm flipH="1">
            <a:off x="5886450" y="2546350"/>
            <a:ext cx="22225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91" name="Line 1789"/>
          <p:cNvSpPr>
            <a:spLocks noChangeShapeType="1"/>
          </p:cNvSpPr>
          <p:nvPr/>
        </p:nvSpPr>
        <p:spPr bwMode="auto">
          <a:xfrm flipH="1" flipV="1">
            <a:off x="5846763" y="2532063"/>
            <a:ext cx="55562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92" name="Freeform 1790"/>
          <p:cNvSpPr>
            <a:spLocks/>
          </p:cNvSpPr>
          <p:nvPr/>
        </p:nvSpPr>
        <p:spPr bwMode="auto">
          <a:xfrm>
            <a:off x="5900738" y="2559050"/>
            <a:ext cx="6350" cy="3175"/>
          </a:xfrm>
          <a:custGeom>
            <a:avLst/>
            <a:gdLst/>
            <a:ahLst/>
            <a:cxnLst>
              <a:cxn ang="0">
                <a:pos x="23" y="8"/>
              </a:cxn>
              <a:cxn ang="0">
                <a:pos x="0" y="0"/>
              </a:cxn>
              <a:cxn ang="0">
                <a:pos x="3" y="14"/>
              </a:cxn>
            </a:cxnLst>
            <a:rect l="0" t="0" r="r" b="b"/>
            <a:pathLst>
              <a:path w="23" h="14">
                <a:moveTo>
                  <a:pt x="23" y="8"/>
                </a:moveTo>
                <a:lnTo>
                  <a:pt x="0" y="0"/>
                </a:lnTo>
                <a:lnTo>
                  <a:pt x="3" y="1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93" name="Freeform 1791"/>
          <p:cNvSpPr>
            <a:spLocks/>
          </p:cNvSpPr>
          <p:nvPr/>
        </p:nvSpPr>
        <p:spPr bwMode="auto">
          <a:xfrm>
            <a:off x="5911850" y="2565400"/>
            <a:ext cx="7938" cy="26988"/>
          </a:xfrm>
          <a:custGeom>
            <a:avLst/>
            <a:gdLst/>
            <a:ahLst/>
            <a:cxnLst>
              <a:cxn ang="0">
                <a:pos x="9" y="107"/>
              </a:cxn>
              <a:cxn ang="0">
                <a:pos x="28" y="47"/>
              </a:cxn>
              <a:cxn ang="0">
                <a:pos x="0" y="0"/>
              </a:cxn>
            </a:cxnLst>
            <a:rect l="0" t="0" r="r" b="b"/>
            <a:pathLst>
              <a:path w="28" h="107">
                <a:moveTo>
                  <a:pt x="9" y="107"/>
                </a:moveTo>
                <a:lnTo>
                  <a:pt x="28" y="4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94" name="Line 1792"/>
          <p:cNvSpPr>
            <a:spLocks noChangeShapeType="1"/>
          </p:cNvSpPr>
          <p:nvPr/>
        </p:nvSpPr>
        <p:spPr bwMode="auto">
          <a:xfrm flipV="1">
            <a:off x="5899150" y="2574925"/>
            <a:ext cx="28575" cy="3651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95" name="Freeform 1793"/>
          <p:cNvSpPr>
            <a:spLocks/>
          </p:cNvSpPr>
          <p:nvPr/>
        </p:nvSpPr>
        <p:spPr bwMode="auto">
          <a:xfrm>
            <a:off x="5891213" y="2592388"/>
            <a:ext cx="22225" cy="9525"/>
          </a:xfrm>
          <a:custGeom>
            <a:avLst/>
            <a:gdLst/>
            <a:ahLst/>
            <a:cxnLst>
              <a:cxn ang="0">
                <a:pos x="84" y="0"/>
              </a:cxn>
              <a:cxn ang="0">
                <a:pos x="37" y="36"/>
              </a:cxn>
              <a:cxn ang="0">
                <a:pos x="0" y="23"/>
              </a:cxn>
            </a:cxnLst>
            <a:rect l="0" t="0" r="r" b="b"/>
            <a:pathLst>
              <a:path w="84" h="36">
                <a:moveTo>
                  <a:pt x="84" y="0"/>
                </a:moveTo>
                <a:lnTo>
                  <a:pt x="37" y="36"/>
                </a:lnTo>
                <a:lnTo>
                  <a:pt x="0" y="23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96" name="Line 1794"/>
          <p:cNvSpPr>
            <a:spLocks noChangeShapeType="1"/>
          </p:cNvSpPr>
          <p:nvPr/>
        </p:nvSpPr>
        <p:spPr bwMode="auto">
          <a:xfrm>
            <a:off x="5895975" y="2554288"/>
            <a:ext cx="6350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97" name="Line 1795"/>
          <p:cNvSpPr>
            <a:spLocks noChangeShapeType="1"/>
          </p:cNvSpPr>
          <p:nvPr/>
        </p:nvSpPr>
        <p:spPr bwMode="auto">
          <a:xfrm>
            <a:off x="5900738" y="2562225"/>
            <a:ext cx="1587" cy="47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98" name="Line 1796"/>
          <p:cNvSpPr>
            <a:spLocks noChangeShapeType="1"/>
          </p:cNvSpPr>
          <p:nvPr/>
        </p:nvSpPr>
        <p:spPr bwMode="auto">
          <a:xfrm flipH="1" flipV="1">
            <a:off x="5895975" y="2554288"/>
            <a:ext cx="31750" cy="206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799" name="Freeform 1797"/>
          <p:cNvSpPr>
            <a:spLocks/>
          </p:cNvSpPr>
          <p:nvPr/>
        </p:nvSpPr>
        <p:spPr bwMode="auto">
          <a:xfrm>
            <a:off x="5794375" y="2511425"/>
            <a:ext cx="30163" cy="9525"/>
          </a:xfrm>
          <a:custGeom>
            <a:avLst/>
            <a:gdLst/>
            <a:ahLst/>
            <a:cxnLst>
              <a:cxn ang="0">
                <a:pos x="115" y="7"/>
              </a:cxn>
              <a:cxn ang="0">
                <a:pos x="55" y="0"/>
              </a:cxn>
              <a:cxn ang="0">
                <a:pos x="0" y="39"/>
              </a:cxn>
            </a:cxnLst>
            <a:rect l="0" t="0" r="r" b="b"/>
            <a:pathLst>
              <a:path w="115" h="39">
                <a:moveTo>
                  <a:pt x="115" y="7"/>
                </a:moveTo>
                <a:lnTo>
                  <a:pt x="55" y="0"/>
                </a:lnTo>
                <a:lnTo>
                  <a:pt x="0" y="39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00" name="Line 1798"/>
          <p:cNvSpPr>
            <a:spLocks noChangeShapeType="1"/>
          </p:cNvSpPr>
          <p:nvPr/>
        </p:nvSpPr>
        <p:spPr bwMode="auto">
          <a:xfrm flipV="1">
            <a:off x="5780088" y="2503488"/>
            <a:ext cx="28575" cy="3651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01" name="Freeform 1799"/>
          <p:cNvSpPr>
            <a:spLocks/>
          </p:cNvSpPr>
          <p:nvPr/>
        </p:nvSpPr>
        <p:spPr bwMode="auto">
          <a:xfrm>
            <a:off x="5772150" y="2520950"/>
            <a:ext cx="22225" cy="9525"/>
          </a:xfrm>
          <a:custGeom>
            <a:avLst/>
            <a:gdLst/>
            <a:ahLst/>
            <a:cxnLst>
              <a:cxn ang="0">
                <a:pos x="85" y="0"/>
              </a:cxn>
              <a:cxn ang="0">
                <a:pos x="38" y="36"/>
              </a:cxn>
              <a:cxn ang="0">
                <a:pos x="0" y="23"/>
              </a:cxn>
            </a:cxnLst>
            <a:rect l="0" t="0" r="r" b="b"/>
            <a:pathLst>
              <a:path w="85" h="36">
                <a:moveTo>
                  <a:pt x="85" y="0"/>
                </a:moveTo>
                <a:lnTo>
                  <a:pt x="38" y="36"/>
                </a:lnTo>
                <a:lnTo>
                  <a:pt x="0" y="23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02" name="Line 1800"/>
          <p:cNvSpPr>
            <a:spLocks noChangeShapeType="1"/>
          </p:cNvSpPr>
          <p:nvPr/>
        </p:nvSpPr>
        <p:spPr bwMode="auto">
          <a:xfrm>
            <a:off x="5840413" y="2522538"/>
            <a:ext cx="6350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03" name="Freeform 1801"/>
          <p:cNvSpPr>
            <a:spLocks/>
          </p:cNvSpPr>
          <p:nvPr/>
        </p:nvSpPr>
        <p:spPr bwMode="auto">
          <a:xfrm>
            <a:off x="5830888" y="2516188"/>
            <a:ext cx="15875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" y="27"/>
              </a:cxn>
              <a:cxn ang="0">
                <a:pos x="62" y="55"/>
              </a:cxn>
            </a:cxnLst>
            <a:rect l="0" t="0" r="r" b="b"/>
            <a:pathLst>
              <a:path w="62" h="55">
                <a:moveTo>
                  <a:pt x="0" y="0"/>
                </a:moveTo>
                <a:lnTo>
                  <a:pt x="35" y="27"/>
                </a:lnTo>
                <a:lnTo>
                  <a:pt x="62" y="55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04" name="Line 1802"/>
          <p:cNvSpPr>
            <a:spLocks noChangeShapeType="1"/>
          </p:cNvSpPr>
          <p:nvPr/>
        </p:nvSpPr>
        <p:spPr bwMode="auto">
          <a:xfrm>
            <a:off x="5845175" y="2528888"/>
            <a:ext cx="3175" cy="63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05" name="Line 1803"/>
          <p:cNvSpPr>
            <a:spLocks noChangeShapeType="1"/>
          </p:cNvSpPr>
          <p:nvPr/>
        </p:nvSpPr>
        <p:spPr bwMode="auto">
          <a:xfrm flipH="1" flipV="1">
            <a:off x="5808663" y="2503488"/>
            <a:ext cx="31750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06" name="Line 1804"/>
          <p:cNvSpPr>
            <a:spLocks noChangeShapeType="1"/>
          </p:cNvSpPr>
          <p:nvPr/>
        </p:nvSpPr>
        <p:spPr bwMode="auto">
          <a:xfrm flipV="1">
            <a:off x="5848350" y="2530475"/>
            <a:ext cx="14288" cy="47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07" name="Line 1805"/>
          <p:cNvSpPr>
            <a:spLocks noChangeShapeType="1"/>
          </p:cNvSpPr>
          <p:nvPr/>
        </p:nvSpPr>
        <p:spPr bwMode="auto">
          <a:xfrm>
            <a:off x="5857875" y="2532063"/>
            <a:ext cx="6350" cy="15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08" name="Line 1806"/>
          <p:cNvSpPr>
            <a:spLocks noChangeShapeType="1"/>
          </p:cNvSpPr>
          <p:nvPr/>
        </p:nvSpPr>
        <p:spPr bwMode="auto">
          <a:xfrm>
            <a:off x="5862638" y="2530475"/>
            <a:ext cx="1587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09" name="Freeform 1807"/>
          <p:cNvSpPr>
            <a:spLocks/>
          </p:cNvSpPr>
          <p:nvPr/>
        </p:nvSpPr>
        <p:spPr bwMode="auto">
          <a:xfrm>
            <a:off x="5835650" y="2474913"/>
            <a:ext cx="65088" cy="58737"/>
          </a:xfrm>
          <a:custGeom>
            <a:avLst/>
            <a:gdLst/>
            <a:ahLst/>
            <a:cxnLst>
              <a:cxn ang="0">
                <a:pos x="247" y="220"/>
              </a:cxn>
              <a:cxn ang="0">
                <a:pos x="140" y="105"/>
              </a:cxn>
              <a:cxn ang="0">
                <a:pos x="0" y="0"/>
              </a:cxn>
            </a:cxnLst>
            <a:rect l="0" t="0" r="r" b="b"/>
            <a:pathLst>
              <a:path w="247" h="220">
                <a:moveTo>
                  <a:pt x="247" y="220"/>
                </a:moveTo>
                <a:lnTo>
                  <a:pt x="140" y="105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10" name="Line 1808"/>
          <p:cNvSpPr>
            <a:spLocks noChangeShapeType="1"/>
          </p:cNvSpPr>
          <p:nvPr/>
        </p:nvSpPr>
        <p:spPr bwMode="auto">
          <a:xfrm>
            <a:off x="5843588" y="2560638"/>
            <a:ext cx="23812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11" name="Line 1809"/>
          <p:cNvSpPr>
            <a:spLocks noChangeShapeType="1"/>
          </p:cNvSpPr>
          <p:nvPr/>
        </p:nvSpPr>
        <p:spPr bwMode="auto">
          <a:xfrm>
            <a:off x="5724525" y="2489200"/>
            <a:ext cx="23813" cy="15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12" name="Line 1810"/>
          <p:cNvSpPr>
            <a:spLocks noChangeShapeType="1"/>
          </p:cNvSpPr>
          <p:nvPr/>
        </p:nvSpPr>
        <p:spPr bwMode="auto">
          <a:xfrm flipH="1" flipV="1">
            <a:off x="5864225" y="2530475"/>
            <a:ext cx="15875" cy="15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13" name="Line 1811"/>
          <p:cNvSpPr>
            <a:spLocks noChangeShapeType="1"/>
          </p:cNvSpPr>
          <p:nvPr/>
        </p:nvSpPr>
        <p:spPr bwMode="auto">
          <a:xfrm flipH="1" flipV="1">
            <a:off x="5873750" y="2527300"/>
            <a:ext cx="6350" cy="47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14" name="Line 1812"/>
          <p:cNvSpPr>
            <a:spLocks noChangeShapeType="1"/>
          </p:cNvSpPr>
          <p:nvPr/>
        </p:nvSpPr>
        <p:spPr bwMode="auto">
          <a:xfrm flipH="1">
            <a:off x="5837238" y="2498725"/>
            <a:ext cx="4762" cy="206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15" name="Line 1813"/>
          <p:cNvSpPr>
            <a:spLocks noChangeShapeType="1"/>
          </p:cNvSpPr>
          <p:nvPr/>
        </p:nvSpPr>
        <p:spPr bwMode="auto">
          <a:xfrm flipH="1" flipV="1">
            <a:off x="5830888" y="2501900"/>
            <a:ext cx="1587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16" name="Line 1814"/>
          <p:cNvSpPr>
            <a:spLocks noChangeShapeType="1"/>
          </p:cNvSpPr>
          <p:nvPr/>
        </p:nvSpPr>
        <p:spPr bwMode="auto">
          <a:xfrm>
            <a:off x="5832475" y="2520950"/>
            <a:ext cx="20638" cy="12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17" name="Line 1815"/>
          <p:cNvSpPr>
            <a:spLocks noChangeShapeType="1"/>
          </p:cNvSpPr>
          <p:nvPr/>
        </p:nvSpPr>
        <p:spPr bwMode="auto">
          <a:xfrm flipV="1">
            <a:off x="5853113" y="2527300"/>
            <a:ext cx="20637" cy="63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18" name="Line 1816"/>
          <p:cNvSpPr>
            <a:spLocks noChangeShapeType="1"/>
          </p:cNvSpPr>
          <p:nvPr/>
        </p:nvSpPr>
        <p:spPr bwMode="auto">
          <a:xfrm flipH="1" flipV="1">
            <a:off x="5824538" y="2497138"/>
            <a:ext cx="6350" cy="12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19" name="Line 1817"/>
          <p:cNvSpPr>
            <a:spLocks noChangeShapeType="1"/>
          </p:cNvSpPr>
          <p:nvPr/>
        </p:nvSpPr>
        <p:spPr bwMode="auto">
          <a:xfrm flipH="1" flipV="1">
            <a:off x="5824538" y="2497138"/>
            <a:ext cx="6350" cy="47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20" name="Line 1818"/>
          <p:cNvSpPr>
            <a:spLocks noChangeShapeType="1"/>
          </p:cNvSpPr>
          <p:nvPr/>
        </p:nvSpPr>
        <p:spPr bwMode="auto">
          <a:xfrm flipH="1" flipV="1">
            <a:off x="5830888" y="2501900"/>
            <a:ext cx="42862" cy="254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21" name="Line 1819"/>
          <p:cNvSpPr>
            <a:spLocks noChangeShapeType="1"/>
          </p:cNvSpPr>
          <p:nvPr/>
        </p:nvSpPr>
        <p:spPr bwMode="auto">
          <a:xfrm flipH="1" flipV="1">
            <a:off x="5838825" y="2495550"/>
            <a:ext cx="1588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22" name="Line 1820"/>
          <p:cNvSpPr>
            <a:spLocks noChangeShapeType="1"/>
          </p:cNvSpPr>
          <p:nvPr/>
        </p:nvSpPr>
        <p:spPr bwMode="auto">
          <a:xfrm>
            <a:off x="5838825" y="2495550"/>
            <a:ext cx="3175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23" name="Freeform 1821"/>
          <p:cNvSpPr>
            <a:spLocks/>
          </p:cNvSpPr>
          <p:nvPr/>
        </p:nvSpPr>
        <p:spPr bwMode="auto">
          <a:xfrm>
            <a:off x="5835650" y="2474913"/>
            <a:ext cx="17463" cy="52387"/>
          </a:xfrm>
          <a:custGeom>
            <a:avLst/>
            <a:gdLst/>
            <a:ahLst/>
            <a:cxnLst>
              <a:cxn ang="0">
                <a:pos x="0" y="196"/>
              </a:cxn>
              <a:cxn ang="0">
                <a:pos x="68" y="99"/>
              </a:cxn>
              <a:cxn ang="0">
                <a:pos x="0" y="0"/>
              </a:cxn>
            </a:cxnLst>
            <a:rect l="0" t="0" r="r" b="b"/>
            <a:pathLst>
              <a:path w="68" h="196">
                <a:moveTo>
                  <a:pt x="0" y="196"/>
                </a:moveTo>
                <a:lnTo>
                  <a:pt x="68" y="99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24" name="Freeform 1822"/>
          <p:cNvSpPr>
            <a:spLocks/>
          </p:cNvSpPr>
          <p:nvPr/>
        </p:nvSpPr>
        <p:spPr bwMode="auto">
          <a:xfrm>
            <a:off x="5715000" y="2444750"/>
            <a:ext cx="87313" cy="11113"/>
          </a:xfrm>
          <a:custGeom>
            <a:avLst/>
            <a:gdLst/>
            <a:ahLst/>
            <a:cxnLst>
              <a:cxn ang="0">
                <a:pos x="0" y="41"/>
              </a:cxn>
              <a:cxn ang="0">
                <a:pos x="164" y="0"/>
              </a:cxn>
              <a:cxn ang="0">
                <a:pos x="329" y="41"/>
              </a:cxn>
            </a:cxnLst>
            <a:rect l="0" t="0" r="r" b="b"/>
            <a:pathLst>
              <a:path w="329" h="41">
                <a:moveTo>
                  <a:pt x="0" y="41"/>
                </a:moveTo>
                <a:lnTo>
                  <a:pt x="164" y="0"/>
                </a:lnTo>
                <a:lnTo>
                  <a:pt x="329" y="41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25" name="Freeform 1823"/>
          <p:cNvSpPr>
            <a:spLocks/>
          </p:cNvSpPr>
          <p:nvPr/>
        </p:nvSpPr>
        <p:spPr bwMode="auto">
          <a:xfrm>
            <a:off x="5738813" y="2527300"/>
            <a:ext cx="31750" cy="3175"/>
          </a:xfrm>
          <a:custGeom>
            <a:avLst/>
            <a:gdLst/>
            <a:ahLst/>
            <a:cxnLst>
              <a:cxn ang="0">
                <a:pos x="124" y="0"/>
              </a:cxn>
              <a:cxn ang="0">
                <a:pos x="62" y="16"/>
              </a:cxn>
              <a:cxn ang="0">
                <a:pos x="0" y="0"/>
              </a:cxn>
            </a:cxnLst>
            <a:rect l="0" t="0" r="r" b="b"/>
            <a:pathLst>
              <a:path w="124" h="16">
                <a:moveTo>
                  <a:pt x="124" y="0"/>
                </a:moveTo>
                <a:lnTo>
                  <a:pt x="62" y="16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26" name="Line 1824"/>
          <p:cNvSpPr>
            <a:spLocks noChangeShapeType="1"/>
          </p:cNvSpPr>
          <p:nvPr/>
        </p:nvSpPr>
        <p:spPr bwMode="auto">
          <a:xfrm flipH="1" flipV="1">
            <a:off x="5797550" y="2490788"/>
            <a:ext cx="15875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27" name="Freeform 1825"/>
          <p:cNvSpPr>
            <a:spLocks/>
          </p:cNvSpPr>
          <p:nvPr/>
        </p:nvSpPr>
        <p:spPr bwMode="auto">
          <a:xfrm>
            <a:off x="5789613" y="2493963"/>
            <a:ext cx="19050" cy="127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31" y="0"/>
              </a:cxn>
              <a:cxn ang="0">
                <a:pos x="61" y="8"/>
              </a:cxn>
              <a:cxn ang="0">
                <a:pos x="74" y="26"/>
              </a:cxn>
              <a:cxn ang="0">
                <a:pos x="61" y="45"/>
              </a:cxn>
            </a:cxnLst>
            <a:rect l="0" t="0" r="r" b="b"/>
            <a:pathLst>
              <a:path w="74" h="45">
                <a:moveTo>
                  <a:pt x="0" y="8"/>
                </a:moveTo>
                <a:lnTo>
                  <a:pt x="31" y="0"/>
                </a:lnTo>
                <a:lnTo>
                  <a:pt x="61" y="8"/>
                </a:lnTo>
                <a:lnTo>
                  <a:pt x="74" y="26"/>
                </a:lnTo>
                <a:lnTo>
                  <a:pt x="61" y="45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28" name="Line 1826"/>
          <p:cNvSpPr>
            <a:spLocks noChangeShapeType="1"/>
          </p:cNvSpPr>
          <p:nvPr/>
        </p:nvSpPr>
        <p:spPr bwMode="auto">
          <a:xfrm>
            <a:off x="5700713" y="2511425"/>
            <a:ext cx="53975" cy="333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29" name="Freeform 1827"/>
          <p:cNvSpPr>
            <a:spLocks/>
          </p:cNvSpPr>
          <p:nvPr/>
        </p:nvSpPr>
        <p:spPr bwMode="auto">
          <a:xfrm>
            <a:off x="5738813" y="2535238"/>
            <a:ext cx="31750" cy="3175"/>
          </a:xfrm>
          <a:custGeom>
            <a:avLst/>
            <a:gdLst/>
            <a:ahLst/>
            <a:cxnLst>
              <a:cxn ang="0">
                <a:pos x="124" y="0"/>
              </a:cxn>
              <a:cxn ang="0">
                <a:pos x="62" y="16"/>
              </a:cxn>
              <a:cxn ang="0">
                <a:pos x="0" y="0"/>
              </a:cxn>
            </a:cxnLst>
            <a:rect l="0" t="0" r="r" b="b"/>
            <a:pathLst>
              <a:path w="124" h="16">
                <a:moveTo>
                  <a:pt x="124" y="0"/>
                </a:moveTo>
                <a:lnTo>
                  <a:pt x="62" y="16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30" name="Line 1828"/>
          <p:cNvSpPr>
            <a:spLocks noChangeShapeType="1"/>
          </p:cNvSpPr>
          <p:nvPr/>
        </p:nvSpPr>
        <p:spPr bwMode="auto">
          <a:xfrm flipH="1" flipV="1">
            <a:off x="5797550" y="2498725"/>
            <a:ext cx="15875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31" name="Freeform 1829"/>
          <p:cNvSpPr>
            <a:spLocks/>
          </p:cNvSpPr>
          <p:nvPr/>
        </p:nvSpPr>
        <p:spPr bwMode="auto">
          <a:xfrm>
            <a:off x="5789613" y="2501900"/>
            <a:ext cx="19050" cy="11113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31" y="0"/>
              </a:cxn>
              <a:cxn ang="0">
                <a:pos x="61" y="8"/>
              </a:cxn>
              <a:cxn ang="0">
                <a:pos x="74" y="26"/>
              </a:cxn>
              <a:cxn ang="0">
                <a:pos x="61" y="44"/>
              </a:cxn>
            </a:cxnLst>
            <a:rect l="0" t="0" r="r" b="b"/>
            <a:pathLst>
              <a:path w="74" h="44">
                <a:moveTo>
                  <a:pt x="0" y="8"/>
                </a:moveTo>
                <a:lnTo>
                  <a:pt x="31" y="0"/>
                </a:lnTo>
                <a:lnTo>
                  <a:pt x="61" y="8"/>
                </a:lnTo>
                <a:lnTo>
                  <a:pt x="74" y="26"/>
                </a:lnTo>
                <a:lnTo>
                  <a:pt x="61" y="4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32" name="Line 1830"/>
          <p:cNvSpPr>
            <a:spLocks noChangeShapeType="1"/>
          </p:cNvSpPr>
          <p:nvPr/>
        </p:nvSpPr>
        <p:spPr bwMode="auto">
          <a:xfrm>
            <a:off x="5700713" y="2503488"/>
            <a:ext cx="53975" cy="333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33" name="Line 1831"/>
          <p:cNvSpPr>
            <a:spLocks noChangeShapeType="1"/>
          </p:cNvSpPr>
          <p:nvPr/>
        </p:nvSpPr>
        <p:spPr bwMode="auto">
          <a:xfrm flipV="1">
            <a:off x="5754688" y="2508250"/>
            <a:ext cx="58737" cy="3651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34" name="Line 1832"/>
          <p:cNvSpPr>
            <a:spLocks noChangeShapeType="1"/>
          </p:cNvSpPr>
          <p:nvPr/>
        </p:nvSpPr>
        <p:spPr bwMode="auto">
          <a:xfrm>
            <a:off x="5754688" y="2536825"/>
            <a:ext cx="1587" cy="79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35" name="Line 1833"/>
          <p:cNvSpPr>
            <a:spLocks noChangeShapeType="1"/>
          </p:cNvSpPr>
          <p:nvPr/>
        </p:nvSpPr>
        <p:spPr bwMode="auto">
          <a:xfrm>
            <a:off x="5813425" y="2500313"/>
            <a:ext cx="1588" cy="79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36" name="Line 1834"/>
          <p:cNvSpPr>
            <a:spLocks noChangeShapeType="1"/>
          </p:cNvSpPr>
          <p:nvPr/>
        </p:nvSpPr>
        <p:spPr bwMode="auto">
          <a:xfrm flipV="1">
            <a:off x="5754688" y="2500313"/>
            <a:ext cx="58737" cy="3651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37" name="Freeform 1835"/>
          <p:cNvSpPr>
            <a:spLocks/>
          </p:cNvSpPr>
          <p:nvPr/>
        </p:nvSpPr>
        <p:spPr bwMode="auto">
          <a:xfrm>
            <a:off x="5738813" y="2497138"/>
            <a:ext cx="26987" cy="15875"/>
          </a:xfrm>
          <a:custGeom>
            <a:avLst/>
            <a:gdLst/>
            <a:ahLst/>
            <a:cxnLst>
              <a:cxn ang="0">
                <a:pos x="100" y="49"/>
              </a:cxn>
              <a:cxn ang="0">
                <a:pos x="59" y="59"/>
              </a:cxn>
              <a:cxn ang="0">
                <a:pos x="18" y="49"/>
              </a:cxn>
              <a:cxn ang="0">
                <a:pos x="0" y="25"/>
              </a:cxn>
              <a:cxn ang="0">
                <a:pos x="18" y="0"/>
              </a:cxn>
            </a:cxnLst>
            <a:rect l="0" t="0" r="r" b="b"/>
            <a:pathLst>
              <a:path w="100" h="59">
                <a:moveTo>
                  <a:pt x="100" y="49"/>
                </a:moveTo>
                <a:lnTo>
                  <a:pt x="59" y="59"/>
                </a:lnTo>
                <a:lnTo>
                  <a:pt x="18" y="49"/>
                </a:lnTo>
                <a:lnTo>
                  <a:pt x="0" y="25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38" name="Line 1836"/>
          <p:cNvSpPr>
            <a:spLocks noChangeShapeType="1"/>
          </p:cNvSpPr>
          <p:nvPr/>
        </p:nvSpPr>
        <p:spPr bwMode="auto">
          <a:xfrm flipV="1">
            <a:off x="5754688" y="2500313"/>
            <a:ext cx="26987" cy="174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39" name="Line 1837"/>
          <p:cNvSpPr>
            <a:spLocks noChangeShapeType="1"/>
          </p:cNvSpPr>
          <p:nvPr/>
        </p:nvSpPr>
        <p:spPr bwMode="auto">
          <a:xfrm flipV="1">
            <a:off x="5781675" y="2490788"/>
            <a:ext cx="15875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40" name="Line 1838"/>
          <p:cNvSpPr>
            <a:spLocks noChangeShapeType="1"/>
          </p:cNvSpPr>
          <p:nvPr/>
        </p:nvSpPr>
        <p:spPr bwMode="auto">
          <a:xfrm flipV="1">
            <a:off x="5732463" y="2487613"/>
            <a:ext cx="26987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41" name="Line 1839"/>
          <p:cNvSpPr>
            <a:spLocks noChangeShapeType="1"/>
          </p:cNvSpPr>
          <p:nvPr/>
        </p:nvSpPr>
        <p:spPr bwMode="auto">
          <a:xfrm flipV="1">
            <a:off x="5759450" y="2478088"/>
            <a:ext cx="17463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42" name="Line 1840"/>
          <p:cNvSpPr>
            <a:spLocks noChangeShapeType="1"/>
          </p:cNvSpPr>
          <p:nvPr/>
        </p:nvSpPr>
        <p:spPr bwMode="auto">
          <a:xfrm>
            <a:off x="5759450" y="2468563"/>
            <a:ext cx="17463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43" name="Freeform 1841"/>
          <p:cNvSpPr>
            <a:spLocks/>
          </p:cNvSpPr>
          <p:nvPr/>
        </p:nvSpPr>
        <p:spPr bwMode="auto">
          <a:xfrm>
            <a:off x="5751513" y="2471738"/>
            <a:ext cx="20637" cy="11112"/>
          </a:xfrm>
          <a:custGeom>
            <a:avLst/>
            <a:gdLst/>
            <a:ahLst/>
            <a:cxnLst>
              <a:cxn ang="0">
                <a:pos x="61" y="45"/>
              </a:cxn>
              <a:cxn ang="0">
                <a:pos x="74" y="26"/>
              </a:cxn>
              <a:cxn ang="0">
                <a:pos x="61" y="7"/>
              </a:cxn>
              <a:cxn ang="0">
                <a:pos x="30" y="0"/>
              </a:cxn>
              <a:cxn ang="0">
                <a:pos x="0" y="7"/>
              </a:cxn>
            </a:cxnLst>
            <a:rect l="0" t="0" r="r" b="b"/>
            <a:pathLst>
              <a:path w="74" h="45">
                <a:moveTo>
                  <a:pt x="61" y="45"/>
                </a:moveTo>
                <a:lnTo>
                  <a:pt x="74" y="26"/>
                </a:lnTo>
                <a:lnTo>
                  <a:pt x="61" y="7"/>
                </a:lnTo>
                <a:lnTo>
                  <a:pt x="30" y="0"/>
                </a:lnTo>
                <a:lnTo>
                  <a:pt x="0" y="7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44" name="Line 1842"/>
          <p:cNvSpPr>
            <a:spLocks noChangeShapeType="1"/>
          </p:cNvSpPr>
          <p:nvPr/>
        </p:nvSpPr>
        <p:spPr bwMode="auto">
          <a:xfrm flipV="1">
            <a:off x="5700713" y="2476500"/>
            <a:ext cx="58737" cy="349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45" name="Freeform 1843"/>
          <p:cNvSpPr>
            <a:spLocks/>
          </p:cNvSpPr>
          <p:nvPr/>
        </p:nvSpPr>
        <p:spPr bwMode="auto">
          <a:xfrm>
            <a:off x="5710238" y="2501900"/>
            <a:ext cx="6350" cy="20638"/>
          </a:xfrm>
          <a:custGeom>
            <a:avLst/>
            <a:gdLst/>
            <a:ahLst/>
            <a:cxnLst>
              <a:cxn ang="0">
                <a:pos x="26" y="0"/>
              </a:cxn>
              <a:cxn ang="0">
                <a:pos x="0" y="38"/>
              </a:cxn>
              <a:cxn ang="0">
                <a:pos x="26" y="74"/>
              </a:cxn>
            </a:cxnLst>
            <a:rect l="0" t="0" r="r" b="b"/>
            <a:pathLst>
              <a:path w="26" h="74">
                <a:moveTo>
                  <a:pt x="26" y="0"/>
                </a:moveTo>
                <a:lnTo>
                  <a:pt x="0" y="38"/>
                </a:lnTo>
                <a:lnTo>
                  <a:pt x="26" y="74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46" name="Line 1844"/>
          <p:cNvSpPr>
            <a:spLocks noChangeShapeType="1"/>
          </p:cNvSpPr>
          <p:nvPr/>
        </p:nvSpPr>
        <p:spPr bwMode="auto">
          <a:xfrm flipV="1">
            <a:off x="5775325" y="2498725"/>
            <a:ext cx="22225" cy="142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47" name="Line 1845"/>
          <p:cNvSpPr>
            <a:spLocks noChangeShapeType="1"/>
          </p:cNvSpPr>
          <p:nvPr/>
        </p:nvSpPr>
        <p:spPr bwMode="auto">
          <a:xfrm flipV="1">
            <a:off x="5753100" y="2486025"/>
            <a:ext cx="23813" cy="12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48" name="Line 1846"/>
          <p:cNvSpPr>
            <a:spLocks noChangeShapeType="1"/>
          </p:cNvSpPr>
          <p:nvPr/>
        </p:nvSpPr>
        <p:spPr bwMode="auto">
          <a:xfrm>
            <a:off x="5759450" y="2476500"/>
            <a:ext cx="17463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49" name="Freeform 1847"/>
          <p:cNvSpPr>
            <a:spLocks/>
          </p:cNvSpPr>
          <p:nvPr/>
        </p:nvSpPr>
        <p:spPr bwMode="auto">
          <a:xfrm>
            <a:off x="5751513" y="2479675"/>
            <a:ext cx="20637" cy="11113"/>
          </a:xfrm>
          <a:custGeom>
            <a:avLst/>
            <a:gdLst/>
            <a:ahLst/>
            <a:cxnLst>
              <a:cxn ang="0">
                <a:pos x="61" y="45"/>
              </a:cxn>
              <a:cxn ang="0">
                <a:pos x="74" y="27"/>
              </a:cxn>
              <a:cxn ang="0">
                <a:pos x="61" y="8"/>
              </a:cxn>
              <a:cxn ang="0">
                <a:pos x="30" y="0"/>
              </a:cxn>
              <a:cxn ang="0">
                <a:pos x="0" y="8"/>
              </a:cxn>
            </a:cxnLst>
            <a:rect l="0" t="0" r="r" b="b"/>
            <a:pathLst>
              <a:path w="74" h="45">
                <a:moveTo>
                  <a:pt x="61" y="45"/>
                </a:moveTo>
                <a:lnTo>
                  <a:pt x="74" y="27"/>
                </a:lnTo>
                <a:lnTo>
                  <a:pt x="61" y="8"/>
                </a:lnTo>
                <a:lnTo>
                  <a:pt x="30" y="0"/>
                </a:lnTo>
                <a:lnTo>
                  <a:pt x="0" y="8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50" name="Line 1848"/>
          <p:cNvSpPr>
            <a:spLocks noChangeShapeType="1"/>
          </p:cNvSpPr>
          <p:nvPr/>
        </p:nvSpPr>
        <p:spPr bwMode="auto">
          <a:xfrm flipH="1" flipV="1">
            <a:off x="5753100" y="2498725"/>
            <a:ext cx="22225" cy="142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51" name="Line 1849"/>
          <p:cNvSpPr>
            <a:spLocks noChangeShapeType="1"/>
          </p:cNvSpPr>
          <p:nvPr/>
        </p:nvSpPr>
        <p:spPr bwMode="auto">
          <a:xfrm>
            <a:off x="5700713" y="2503488"/>
            <a:ext cx="1587" cy="79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52" name="Line 1850"/>
          <p:cNvSpPr>
            <a:spLocks noChangeShapeType="1"/>
          </p:cNvSpPr>
          <p:nvPr/>
        </p:nvSpPr>
        <p:spPr bwMode="auto">
          <a:xfrm>
            <a:off x="5797550" y="2490788"/>
            <a:ext cx="1588" cy="79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53" name="Line 1851"/>
          <p:cNvSpPr>
            <a:spLocks noChangeShapeType="1"/>
          </p:cNvSpPr>
          <p:nvPr/>
        </p:nvSpPr>
        <p:spPr bwMode="auto">
          <a:xfrm>
            <a:off x="5776913" y="2478088"/>
            <a:ext cx="1587" cy="79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54" name="Line 1852"/>
          <p:cNvSpPr>
            <a:spLocks noChangeShapeType="1"/>
          </p:cNvSpPr>
          <p:nvPr/>
        </p:nvSpPr>
        <p:spPr bwMode="auto">
          <a:xfrm>
            <a:off x="5759450" y="2468563"/>
            <a:ext cx="1588" cy="79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55" name="Line 1853"/>
          <p:cNvSpPr>
            <a:spLocks noChangeShapeType="1"/>
          </p:cNvSpPr>
          <p:nvPr/>
        </p:nvSpPr>
        <p:spPr bwMode="auto">
          <a:xfrm flipH="1" flipV="1">
            <a:off x="5759450" y="2487613"/>
            <a:ext cx="22225" cy="12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56" name="Line 1854"/>
          <p:cNvSpPr>
            <a:spLocks noChangeShapeType="1"/>
          </p:cNvSpPr>
          <p:nvPr/>
        </p:nvSpPr>
        <p:spPr bwMode="auto">
          <a:xfrm flipV="1">
            <a:off x="5700713" y="2468563"/>
            <a:ext cx="58737" cy="349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57" name="Line 1855"/>
          <p:cNvSpPr>
            <a:spLocks noChangeShapeType="1"/>
          </p:cNvSpPr>
          <p:nvPr/>
        </p:nvSpPr>
        <p:spPr bwMode="auto">
          <a:xfrm>
            <a:off x="5732463" y="2503488"/>
            <a:ext cx="22225" cy="142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58" name="Freeform 1856"/>
          <p:cNvSpPr>
            <a:spLocks/>
          </p:cNvSpPr>
          <p:nvPr/>
        </p:nvSpPr>
        <p:spPr bwMode="auto">
          <a:xfrm>
            <a:off x="5710238" y="2493963"/>
            <a:ext cx="6350" cy="20637"/>
          </a:xfrm>
          <a:custGeom>
            <a:avLst/>
            <a:gdLst/>
            <a:ahLst/>
            <a:cxnLst>
              <a:cxn ang="0">
                <a:pos x="26" y="0"/>
              </a:cxn>
              <a:cxn ang="0">
                <a:pos x="0" y="37"/>
              </a:cxn>
              <a:cxn ang="0">
                <a:pos x="26" y="73"/>
              </a:cxn>
            </a:cxnLst>
            <a:rect l="0" t="0" r="r" b="b"/>
            <a:pathLst>
              <a:path w="26" h="73">
                <a:moveTo>
                  <a:pt x="26" y="0"/>
                </a:moveTo>
                <a:lnTo>
                  <a:pt x="0" y="37"/>
                </a:lnTo>
                <a:lnTo>
                  <a:pt x="26" y="73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59" name="Line 1857"/>
          <p:cNvSpPr>
            <a:spLocks noChangeShapeType="1"/>
          </p:cNvSpPr>
          <p:nvPr/>
        </p:nvSpPr>
        <p:spPr bwMode="auto">
          <a:xfrm flipH="1" flipV="1">
            <a:off x="5759450" y="2428875"/>
            <a:ext cx="119063" cy="730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60" name="Line 1858"/>
          <p:cNvSpPr>
            <a:spLocks noChangeShapeType="1"/>
          </p:cNvSpPr>
          <p:nvPr/>
        </p:nvSpPr>
        <p:spPr bwMode="auto">
          <a:xfrm>
            <a:off x="5876925" y="4124325"/>
            <a:ext cx="185738" cy="112713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61" name="Line 1859"/>
          <p:cNvSpPr>
            <a:spLocks noChangeShapeType="1"/>
          </p:cNvSpPr>
          <p:nvPr/>
        </p:nvSpPr>
        <p:spPr bwMode="auto">
          <a:xfrm>
            <a:off x="5868988" y="4133850"/>
            <a:ext cx="185737" cy="111125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62" name="Line 1860"/>
          <p:cNvSpPr>
            <a:spLocks noChangeShapeType="1"/>
          </p:cNvSpPr>
          <p:nvPr/>
        </p:nvSpPr>
        <p:spPr bwMode="auto">
          <a:xfrm>
            <a:off x="5884863" y="4100513"/>
            <a:ext cx="107950" cy="65087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63" name="Line 1861"/>
          <p:cNvSpPr>
            <a:spLocks noChangeShapeType="1"/>
          </p:cNvSpPr>
          <p:nvPr/>
        </p:nvSpPr>
        <p:spPr bwMode="auto">
          <a:xfrm flipH="1">
            <a:off x="6040438" y="4160838"/>
            <a:ext cx="42862" cy="44450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64" name="Freeform 1862"/>
          <p:cNvSpPr>
            <a:spLocks/>
          </p:cNvSpPr>
          <p:nvPr/>
        </p:nvSpPr>
        <p:spPr bwMode="auto">
          <a:xfrm>
            <a:off x="5992813" y="4165600"/>
            <a:ext cx="22225" cy="25400"/>
          </a:xfrm>
          <a:custGeom>
            <a:avLst/>
            <a:gdLst/>
            <a:ahLst/>
            <a:cxnLst>
              <a:cxn ang="0">
                <a:pos x="85" y="93"/>
              </a:cxn>
              <a:cxn ang="0">
                <a:pos x="34" y="49"/>
              </a:cxn>
              <a:cxn ang="0">
                <a:pos x="0" y="0"/>
              </a:cxn>
            </a:cxnLst>
            <a:rect l="0" t="0" r="r" b="b"/>
            <a:pathLst>
              <a:path w="85" h="93">
                <a:moveTo>
                  <a:pt x="85" y="93"/>
                </a:moveTo>
                <a:lnTo>
                  <a:pt x="34" y="49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65" name="Freeform 1863"/>
          <p:cNvSpPr>
            <a:spLocks/>
          </p:cNvSpPr>
          <p:nvPr/>
        </p:nvSpPr>
        <p:spPr bwMode="auto">
          <a:xfrm>
            <a:off x="6064250" y="4168775"/>
            <a:ext cx="31750" cy="1111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64" y="0"/>
              </a:cxn>
              <a:cxn ang="0">
                <a:pos x="117" y="9"/>
              </a:cxn>
            </a:cxnLst>
            <a:rect l="0" t="0" r="r" b="b"/>
            <a:pathLst>
              <a:path w="117" h="44">
                <a:moveTo>
                  <a:pt x="0" y="44"/>
                </a:moveTo>
                <a:lnTo>
                  <a:pt x="64" y="0"/>
                </a:lnTo>
                <a:lnTo>
                  <a:pt x="117" y="9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66" name="Line 1864"/>
          <p:cNvSpPr>
            <a:spLocks noChangeShapeType="1"/>
          </p:cNvSpPr>
          <p:nvPr/>
        </p:nvSpPr>
        <p:spPr bwMode="auto">
          <a:xfrm flipH="1" flipV="1">
            <a:off x="6015038" y="4191000"/>
            <a:ext cx="25400" cy="14288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67" name="Freeform 1865"/>
          <p:cNvSpPr>
            <a:spLocks/>
          </p:cNvSpPr>
          <p:nvPr/>
        </p:nvSpPr>
        <p:spPr bwMode="auto">
          <a:xfrm>
            <a:off x="6024563" y="4189413"/>
            <a:ext cx="31750" cy="7937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60" y="32"/>
              </a:cxn>
              <a:cxn ang="0">
                <a:pos x="0" y="25"/>
              </a:cxn>
            </a:cxnLst>
            <a:rect l="0" t="0" r="r" b="b"/>
            <a:pathLst>
              <a:path w="118" h="32">
                <a:moveTo>
                  <a:pt x="118" y="0"/>
                </a:moveTo>
                <a:lnTo>
                  <a:pt x="60" y="32"/>
                </a:lnTo>
                <a:lnTo>
                  <a:pt x="0" y="25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68" name="Line 1866"/>
          <p:cNvSpPr>
            <a:spLocks noChangeShapeType="1"/>
          </p:cNvSpPr>
          <p:nvPr/>
        </p:nvSpPr>
        <p:spPr bwMode="auto">
          <a:xfrm flipH="1">
            <a:off x="5848350" y="4044950"/>
            <a:ext cx="42863" cy="46038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69" name="Freeform 1867"/>
          <p:cNvSpPr>
            <a:spLocks/>
          </p:cNvSpPr>
          <p:nvPr/>
        </p:nvSpPr>
        <p:spPr bwMode="auto">
          <a:xfrm>
            <a:off x="5873750" y="4100513"/>
            <a:ext cx="11113" cy="7937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38" y="28"/>
              </a:cxn>
              <a:cxn ang="0">
                <a:pos x="39" y="0"/>
              </a:cxn>
            </a:cxnLst>
            <a:rect l="0" t="0" r="r" b="b"/>
            <a:pathLst>
              <a:path w="39" h="28">
                <a:moveTo>
                  <a:pt x="0" y="18"/>
                </a:moveTo>
                <a:lnTo>
                  <a:pt x="38" y="28"/>
                </a:lnTo>
                <a:lnTo>
                  <a:pt x="39" y="0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70" name="Freeform 1868"/>
          <p:cNvSpPr>
            <a:spLocks/>
          </p:cNvSpPr>
          <p:nvPr/>
        </p:nvSpPr>
        <p:spPr bwMode="auto">
          <a:xfrm>
            <a:off x="5872163" y="4052888"/>
            <a:ext cx="31750" cy="12700"/>
          </a:xfrm>
          <a:custGeom>
            <a:avLst/>
            <a:gdLst/>
            <a:ahLst/>
            <a:cxnLst>
              <a:cxn ang="0">
                <a:pos x="0" y="43"/>
              </a:cxn>
              <a:cxn ang="0">
                <a:pos x="63" y="0"/>
              </a:cxn>
              <a:cxn ang="0">
                <a:pos x="116" y="9"/>
              </a:cxn>
            </a:cxnLst>
            <a:rect l="0" t="0" r="r" b="b"/>
            <a:pathLst>
              <a:path w="116" h="43">
                <a:moveTo>
                  <a:pt x="0" y="43"/>
                </a:moveTo>
                <a:lnTo>
                  <a:pt x="63" y="0"/>
                </a:lnTo>
                <a:lnTo>
                  <a:pt x="116" y="9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71" name="Freeform 1869"/>
          <p:cNvSpPr>
            <a:spLocks/>
          </p:cNvSpPr>
          <p:nvPr/>
        </p:nvSpPr>
        <p:spPr bwMode="auto">
          <a:xfrm>
            <a:off x="5857875" y="4073525"/>
            <a:ext cx="7938" cy="26988"/>
          </a:xfrm>
          <a:custGeom>
            <a:avLst/>
            <a:gdLst/>
            <a:ahLst/>
            <a:cxnLst>
              <a:cxn ang="0">
                <a:pos x="23" y="0"/>
              </a:cxn>
              <a:cxn ang="0">
                <a:pos x="0" y="55"/>
              </a:cxn>
              <a:cxn ang="0">
                <a:pos x="27" y="98"/>
              </a:cxn>
            </a:cxnLst>
            <a:rect l="0" t="0" r="r" b="b"/>
            <a:pathLst>
              <a:path w="27" h="98">
                <a:moveTo>
                  <a:pt x="23" y="0"/>
                </a:moveTo>
                <a:lnTo>
                  <a:pt x="0" y="55"/>
                </a:lnTo>
                <a:lnTo>
                  <a:pt x="27" y="98"/>
                </a:lnTo>
              </a:path>
            </a:pathLst>
          </a:custGeom>
          <a:noFill/>
          <a:ln w="0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72" name="Line 1870"/>
          <p:cNvSpPr>
            <a:spLocks noChangeShapeType="1"/>
          </p:cNvSpPr>
          <p:nvPr/>
        </p:nvSpPr>
        <p:spPr bwMode="auto">
          <a:xfrm>
            <a:off x="5848350" y="4090988"/>
            <a:ext cx="25400" cy="14287"/>
          </a:xfrm>
          <a:prstGeom prst="line">
            <a:avLst/>
          </a:prstGeom>
          <a:noFill/>
          <a:ln w="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73" name="Line 1871"/>
          <p:cNvSpPr>
            <a:spLocks noChangeShapeType="1"/>
          </p:cNvSpPr>
          <p:nvPr/>
        </p:nvSpPr>
        <p:spPr bwMode="auto">
          <a:xfrm>
            <a:off x="5759450" y="2455863"/>
            <a:ext cx="22225" cy="12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74" name="Freeform 1872"/>
          <p:cNvSpPr>
            <a:spLocks/>
          </p:cNvSpPr>
          <p:nvPr/>
        </p:nvSpPr>
        <p:spPr bwMode="auto">
          <a:xfrm>
            <a:off x="5759450" y="2460625"/>
            <a:ext cx="22225" cy="20638"/>
          </a:xfrm>
          <a:custGeom>
            <a:avLst/>
            <a:gdLst/>
            <a:ahLst/>
            <a:cxnLst>
              <a:cxn ang="0">
                <a:pos x="83" y="77"/>
              </a:cxn>
              <a:cxn ang="0">
                <a:pos x="71" y="35"/>
              </a:cxn>
              <a:cxn ang="0">
                <a:pos x="42" y="4"/>
              </a:cxn>
              <a:cxn ang="0">
                <a:pos x="12" y="0"/>
              </a:cxn>
              <a:cxn ang="0">
                <a:pos x="0" y="28"/>
              </a:cxn>
            </a:cxnLst>
            <a:rect l="0" t="0" r="r" b="b"/>
            <a:pathLst>
              <a:path w="83" h="77">
                <a:moveTo>
                  <a:pt x="83" y="77"/>
                </a:moveTo>
                <a:lnTo>
                  <a:pt x="71" y="35"/>
                </a:lnTo>
                <a:lnTo>
                  <a:pt x="42" y="4"/>
                </a:lnTo>
                <a:lnTo>
                  <a:pt x="12" y="0"/>
                </a:lnTo>
                <a:lnTo>
                  <a:pt x="0" y="28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75" name="Line 1873"/>
          <p:cNvSpPr>
            <a:spLocks noChangeShapeType="1"/>
          </p:cNvSpPr>
          <p:nvPr/>
        </p:nvSpPr>
        <p:spPr bwMode="auto">
          <a:xfrm>
            <a:off x="5753100" y="2459038"/>
            <a:ext cx="22225" cy="127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76" name="Freeform 1874"/>
          <p:cNvSpPr>
            <a:spLocks/>
          </p:cNvSpPr>
          <p:nvPr/>
        </p:nvSpPr>
        <p:spPr bwMode="auto">
          <a:xfrm>
            <a:off x="5753100" y="2465388"/>
            <a:ext cx="22225" cy="20637"/>
          </a:xfrm>
          <a:custGeom>
            <a:avLst/>
            <a:gdLst/>
            <a:ahLst/>
            <a:cxnLst>
              <a:cxn ang="0">
                <a:pos x="82" y="78"/>
              </a:cxn>
              <a:cxn ang="0">
                <a:pos x="70" y="35"/>
              </a:cxn>
              <a:cxn ang="0">
                <a:pos x="41" y="3"/>
              </a:cxn>
              <a:cxn ang="0">
                <a:pos x="12" y="0"/>
              </a:cxn>
              <a:cxn ang="0">
                <a:pos x="0" y="28"/>
              </a:cxn>
            </a:cxnLst>
            <a:rect l="0" t="0" r="r" b="b"/>
            <a:pathLst>
              <a:path w="82" h="78">
                <a:moveTo>
                  <a:pt x="82" y="78"/>
                </a:moveTo>
                <a:lnTo>
                  <a:pt x="70" y="35"/>
                </a:lnTo>
                <a:lnTo>
                  <a:pt x="41" y="3"/>
                </a:lnTo>
                <a:lnTo>
                  <a:pt x="12" y="0"/>
                </a:lnTo>
                <a:lnTo>
                  <a:pt x="0" y="28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77" name="Line 1875"/>
          <p:cNvSpPr>
            <a:spLocks noChangeShapeType="1"/>
          </p:cNvSpPr>
          <p:nvPr/>
        </p:nvSpPr>
        <p:spPr bwMode="auto">
          <a:xfrm flipV="1">
            <a:off x="5775325" y="2468563"/>
            <a:ext cx="6350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78" name="Line 1876"/>
          <p:cNvSpPr>
            <a:spLocks noChangeShapeType="1"/>
          </p:cNvSpPr>
          <p:nvPr/>
        </p:nvSpPr>
        <p:spPr bwMode="auto">
          <a:xfrm flipV="1">
            <a:off x="5753100" y="2455863"/>
            <a:ext cx="6350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79" name="Freeform 1877"/>
          <p:cNvSpPr>
            <a:spLocks/>
          </p:cNvSpPr>
          <p:nvPr/>
        </p:nvSpPr>
        <p:spPr bwMode="auto">
          <a:xfrm>
            <a:off x="733425" y="581025"/>
            <a:ext cx="112713" cy="249238"/>
          </a:xfrm>
          <a:custGeom>
            <a:avLst/>
            <a:gdLst/>
            <a:ahLst/>
            <a:cxnLst>
              <a:cxn ang="0">
                <a:pos x="116" y="948"/>
              </a:cxn>
              <a:cxn ang="0">
                <a:pos x="215" y="850"/>
              </a:cxn>
              <a:cxn ang="0">
                <a:pos x="350" y="642"/>
              </a:cxn>
              <a:cxn ang="0">
                <a:pos x="426" y="413"/>
              </a:cxn>
              <a:cxn ang="0">
                <a:pos x="431" y="204"/>
              </a:cxn>
              <a:cxn ang="0">
                <a:pos x="361" y="57"/>
              </a:cxn>
              <a:cxn ang="0">
                <a:pos x="232" y="0"/>
              </a:cxn>
              <a:cxn ang="0">
                <a:pos x="66" y="45"/>
              </a:cxn>
              <a:cxn ang="0">
                <a:pos x="0" y="87"/>
              </a:cxn>
            </a:cxnLst>
            <a:rect l="0" t="0" r="r" b="b"/>
            <a:pathLst>
              <a:path w="431" h="948">
                <a:moveTo>
                  <a:pt x="116" y="948"/>
                </a:moveTo>
                <a:lnTo>
                  <a:pt x="215" y="850"/>
                </a:lnTo>
                <a:lnTo>
                  <a:pt x="350" y="642"/>
                </a:lnTo>
                <a:lnTo>
                  <a:pt x="426" y="413"/>
                </a:lnTo>
                <a:lnTo>
                  <a:pt x="431" y="204"/>
                </a:lnTo>
                <a:lnTo>
                  <a:pt x="361" y="57"/>
                </a:lnTo>
                <a:lnTo>
                  <a:pt x="232" y="0"/>
                </a:lnTo>
                <a:lnTo>
                  <a:pt x="66" y="45"/>
                </a:lnTo>
                <a:lnTo>
                  <a:pt x="0" y="87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80" name="Freeform 1878"/>
          <p:cNvSpPr>
            <a:spLocks/>
          </p:cNvSpPr>
          <p:nvPr/>
        </p:nvSpPr>
        <p:spPr bwMode="auto">
          <a:xfrm>
            <a:off x="727075" y="527050"/>
            <a:ext cx="165100" cy="350838"/>
          </a:xfrm>
          <a:custGeom>
            <a:avLst/>
            <a:gdLst/>
            <a:ahLst/>
            <a:cxnLst>
              <a:cxn ang="0">
                <a:pos x="166" y="1328"/>
              </a:cxn>
              <a:cxn ang="0">
                <a:pos x="331" y="1159"/>
              </a:cxn>
              <a:cxn ang="0">
                <a:pos x="532" y="821"/>
              </a:cxn>
              <a:cxn ang="0">
                <a:pos x="623" y="461"/>
              </a:cxn>
              <a:cxn ang="0">
                <a:pos x="583" y="165"/>
              </a:cxn>
              <a:cxn ang="0">
                <a:pos x="422" y="0"/>
              </a:cxn>
              <a:cxn ang="0">
                <a:pos x="178" y="8"/>
              </a:cxn>
              <a:cxn ang="0">
                <a:pos x="62" y="66"/>
              </a:cxn>
              <a:cxn ang="0">
                <a:pos x="23" y="90"/>
              </a:cxn>
              <a:cxn ang="0">
                <a:pos x="0" y="107"/>
              </a:cxn>
            </a:cxnLst>
            <a:rect l="0" t="0" r="r" b="b"/>
            <a:pathLst>
              <a:path w="623" h="1328">
                <a:moveTo>
                  <a:pt x="166" y="1328"/>
                </a:moveTo>
                <a:lnTo>
                  <a:pt x="331" y="1159"/>
                </a:lnTo>
                <a:lnTo>
                  <a:pt x="532" y="821"/>
                </a:lnTo>
                <a:lnTo>
                  <a:pt x="623" y="461"/>
                </a:lnTo>
                <a:lnTo>
                  <a:pt x="583" y="165"/>
                </a:lnTo>
                <a:lnTo>
                  <a:pt x="422" y="0"/>
                </a:lnTo>
                <a:lnTo>
                  <a:pt x="178" y="8"/>
                </a:lnTo>
                <a:lnTo>
                  <a:pt x="62" y="66"/>
                </a:lnTo>
                <a:lnTo>
                  <a:pt x="23" y="90"/>
                </a:lnTo>
                <a:lnTo>
                  <a:pt x="0" y="107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81" name="Freeform 1879"/>
          <p:cNvSpPr>
            <a:spLocks/>
          </p:cNvSpPr>
          <p:nvPr/>
        </p:nvSpPr>
        <p:spPr bwMode="auto">
          <a:xfrm>
            <a:off x="933450" y="714375"/>
            <a:ext cx="149225" cy="241300"/>
          </a:xfrm>
          <a:custGeom>
            <a:avLst/>
            <a:gdLst/>
            <a:ahLst/>
            <a:cxnLst>
              <a:cxn ang="0">
                <a:pos x="0" y="63"/>
              </a:cxn>
              <a:cxn ang="0">
                <a:pos x="191" y="0"/>
              </a:cxn>
              <a:cxn ang="0">
                <a:pos x="384" y="17"/>
              </a:cxn>
              <a:cxn ang="0">
                <a:pos x="516" y="123"/>
              </a:cxn>
              <a:cxn ang="0">
                <a:pos x="563" y="299"/>
              </a:cxn>
              <a:cxn ang="0">
                <a:pos x="514" y="511"/>
              </a:cxn>
              <a:cxn ang="0">
                <a:pos x="379" y="718"/>
              </a:cxn>
              <a:cxn ang="0">
                <a:pos x="185" y="881"/>
              </a:cxn>
              <a:cxn ang="0">
                <a:pos x="137" y="908"/>
              </a:cxn>
            </a:cxnLst>
            <a:rect l="0" t="0" r="r" b="b"/>
            <a:pathLst>
              <a:path w="563" h="908">
                <a:moveTo>
                  <a:pt x="0" y="63"/>
                </a:moveTo>
                <a:lnTo>
                  <a:pt x="191" y="0"/>
                </a:lnTo>
                <a:lnTo>
                  <a:pt x="384" y="17"/>
                </a:lnTo>
                <a:lnTo>
                  <a:pt x="516" y="123"/>
                </a:lnTo>
                <a:lnTo>
                  <a:pt x="563" y="299"/>
                </a:lnTo>
                <a:lnTo>
                  <a:pt x="514" y="511"/>
                </a:lnTo>
                <a:lnTo>
                  <a:pt x="379" y="718"/>
                </a:lnTo>
                <a:lnTo>
                  <a:pt x="185" y="881"/>
                </a:lnTo>
                <a:lnTo>
                  <a:pt x="137" y="908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82" name="Freeform 1880"/>
          <p:cNvSpPr>
            <a:spLocks/>
          </p:cNvSpPr>
          <p:nvPr/>
        </p:nvSpPr>
        <p:spPr bwMode="auto">
          <a:xfrm>
            <a:off x="922338" y="660400"/>
            <a:ext cx="215900" cy="344488"/>
          </a:xfrm>
          <a:custGeom>
            <a:avLst/>
            <a:gdLst/>
            <a:ahLst/>
            <a:cxnLst>
              <a:cxn ang="0">
                <a:pos x="192" y="1297"/>
              </a:cxn>
              <a:cxn ang="0">
                <a:pos x="280" y="1249"/>
              </a:cxn>
              <a:cxn ang="0">
                <a:pos x="556" y="1019"/>
              </a:cxn>
              <a:cxn ang="0">
                <a:pos x="747" y="725"/>
              </a:cxn>
              <a:cxn ang="0">
                <a:pos x="816" y="423"/>
              </a:cxn>
              <a:cxn ang="0">
                <a:pos x="751" y="173"/>
              </a:cxn>
              <a:cxn ang="0">
                <a:pos x="563" y="22"/>
              </a:cxn>
              <a:cxn ang="0">
                <a:pos x="286" y="0"/>
              </a:cxn>
              <a:cxn ang="0">
                <a:pos x="0" y="99"/>
              </a:cxn>
            </a:cxnLst>
            <a:rect l="0" t="0" r="r" b="b"/>
            <a:pathLst>
              <a:path w="816" h="1297">
                <a:moveTo>
                  <a:pt x="192" y="1297"/>
                </a:moveTo>
                <a:lnTo>
                  <a:pt x="280" y="1249"/>
                </a:lnTo>
                <a:lnTo>
                  <a:pt x="556" y="1019"/>
                </a:lnTo>
                <a:lnTo>
                  <a:pt x="747" y="725"/>
                </a:lnTo>
                <a:lnTo>
                  <a:pt x="816" y="423"/>
                </a:lnTo>
                <a:lnTo>
                  <a:pt x="751" y="173"/>
                </a:lnTo>
                <a:lnTo>
                  <a:pt x="563" y="22"/>
                </a:lnTo>
                <a:lnTo>
                  <a:pt x="286" y="0"/>
                </a:lnTo>
                <a:lnTo>
                  <a:pt x="0" y="99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83" name="Line 1881"/>
          <p:cNvSpPr>
            <a:spLocks noChangeShapeType="1"/>
          </p:cNvSpPr>
          <p:nvPr/>
        </p:nvSpPr>
        <p:spPr bwMode="auto">
          <a:xfrm flipH="1" flipV="1">
            <a:off x="1903413" y="1395413"/>
            <a:ext cx="128587" cy="127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84" name="Line 1882"/>
          <p:cNvSpPr>
            <a:spLocks noChangeShapeType="1"/>
          </p:cNvSpPr>
          <p:nvPr/>
        </p:nvSpPr>
        <p:spPr bwMode="auto">
          <a:xfrm flipH="1" flipV="1">
            <a:off x="2049463" y="1484313"/>
            <a:ext cx="128587" cy="111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85" name="Freeform 1883"/>
          <p:cNvSpPr>
            <a:spLocks/>
          </p:cNvSpPr>
          <p:nvPr/>
        </p:nvSpPr>
        <p:spPr bwMode="auto">
          <a:xfrm>
            <a:off x="658813" y="590550"/>
            <a:ext cx="206375" cy="277813"/>
          </a:xfrm>
          <a:custGeom>
            <a:avLst/>
            <a:gdLst/>
            <a:ahLst/>
            <a:cxnLst>
              <a:cxn ang="0">
                <a:pos x="0" y="760"/>
              </a:cxn>
              <a:cxn ang="0">
                <a:pos x="52" y="493"/>
              </a:cxn>
              <a:cxn ang="0">
                <a:pos x="196" y="236"/>
              </a:cxn>
              <a:cxn ang="0">
                <a:pos x="391" y="55"/>
              </a:cxn>
              <a:cxn ang="0">
                <a:pos x="587" y="0"/>
              </a:cxn>
              <a:cxn ang="0">
                <a:pos x="730" y="87"/>
              </a:cxn>
              <a:cxn ang="0">
                <a:pos x="782" y="290"/>
              </a:cxn>
              <a:cxn ang="0">
                <a:pos x="730" y="557"/>
              </a:cxn>
              <a:cxn ang="0">
                <a:pos x="587" y="814"/>
              </a:cxn>
              <a:cxn ang="0">
                <a:pos x="391" y="995"/>
              </a:cxn>
              <a:cxn ang="0">
                <a:pos x="196" y="1050"/>
              </a:cxn>
              <a:cxn ang="0">
                <a:pos x="52" y="963"/>
              </a:cxn>
              <a:cxn ang="0">
                <a:pos x="0" y="760"/>
              </a:cxn>
            </a:cxnLst>
            <a:rect l="0" t="0" r="r" b="b"/>
            <a:pathLst>
              <a:path w="782" h="1050">
                <a:moveTo>
                  <a:pt x="0" y="760"/>
                </a:moveTo>
                <a:lnTo>
                  <a:pt x="52" y="493"/>
                </a:lnTo>
                <a:lnTo>
                  <a:pt x="196" y="236"/>
                </a:lnTo>
                <a:lnTo>
                  <a:pt x="391" y="55"/>
                </a:lnTo>
                <a:lnTo>
                  <a:pt x="587" y="0"/>
                </a:lnTo>
                <a:lnTo>
                  <a:pt x="730" y="87"/>
                </a:lnTo>
                <a:lnTo>
                  <a:pt x="782" y="290"/>
                </a:lnTo>
                <a:lnTo>
                  <a:pt x="730" y="557"/>
                </a:lnTo>
                <a:lnTo>
                  <a:pt x="587" y="814"/>
                </a:lnTo>
                <a:lnTo>
                  <a:pt x="391" y="995"/>
                </a:lnTo>
                <a:lnTo>
                  <a:pt x="196" y="1050"/>
                </a:lnTo>
                <a:lnTo>
                  <a:pt x="52" y="963"/>
                </a:lnTo>
                <a:lnTo>
                  <a:pt x="0" y="760"/>
                </a:lnTo>
                <a:close/>
              </a:path>
            </a:pathLst>
          </a:cu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86" name="Freeform 1884"/>
          <p:cNvSpPr>
            <a:spLocks/>
          </p:cNvSpPr>
          <p:nvPr/>
        </p:nvSpPr>
        <p:spPr bwMode="auto">
          <a:xfrm>
            <a:off x="1836738" y="1395413"/>
            <a:ext cx="212725" cy="173037"/>
          </a:xfrm>
          <a:custGeom>
            <a:avLst/>
            <a:gdLst/>
            <a:ahLst/>
            <a:cxnLst>
              <a:cxn ang="0">
                <a:pos x="0" y="318"/>
              </a:cxn>
              <a:cxn ang="0">
                <a:pos x="555" y="651"/>
              </a:cxn>
              <a:cxn ang="0">
                <a:pos x="649" y="565"/>
              </a:cxn>
              <a:cxn ang="0">
                <a:pos x="803" y="332"/>
              </a:cxn>
              <a:cxn ang="0">
                <a:pos x="249" y="0"/>
              </a:cxn>
              <a:cxn ang="0">
                <a:pos x="94" y="232"/>
              </a:cxn>
              <a:cxn ang="0">
                <a:pos x="0" y="318"/>
              </a:cxn>
            </a:cxnLst>
            <a:rect l="0" t="0" r="r" b="b"/>
            <a:pathLst>
              <a:path w="803" h="651">
                <a:moveTo>
                  <a:pt x="0" y="318"/>
                </a:moveTo>
                <a:lnTo>
                  <a:pt x="555" y="651"/>
                </a:lnTo>
                <a:lnTo>
                  <a:pt x="649" y="565"/>
                </a:lnTo>
                <a:lnTo>
                  <a:pt x="803" y="332"/>
                </a:lnTo>
                <a:lnTo>
                  <a:pt x="249" y="0"/>
                </a:lnTo>
                <a:lnTo>
                  <a:pt x="94" y="232"/>
                </a:lnTo>
                <a:lnTo>
                  <a:pt x="0" y="318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87" name="Line 1885"/>
          <p:cNvSpPr>
            <a:spLocks noChangeShapeType="1"/>
          </p:cNvSpPr>
          <p:nvPr/>
        </p:nvSpPr>
        <p:spPr bwMode="auto">
          <a:xfrm flipH="1" flipV="1">
            <a:off x="1836738" y="1477963"/>
            <a:ext cx="1587" cy="31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88" name="Line 1886"/>
          <p:cNvSpPr>
            <a:spLocks noChangeShapeType="1"/>
          </p:cNvSpPr>
          <p:nvPr/>
        </p:nvSpPr>
        <p:spPr bwMode="auto">
          <a:xfrm>
            <a:off x="1849438" y="1470025"/>
            <a:ext cx="147637" cy="873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89" name="Line 1887"/>
          <p:cNvSpPr>
            <a:spLocks noChangeShapeType="1"/>
          </p:cNvSpPr>
          <p:nvPr/>
        </p:nvSpPr>
        <p:spPr bwMode="auto">
          <a:xfrm>
            <a:off x="1862138" y="1457325"/>
            <a:ext cx="147637" cy="889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90" name="Line 1888"/>
          <p:cNvSpPr>
            <a:spLocks noChangeShapeType="1"/>
          </p:cNvSpPr>
          <p:nvPr/>
        </p:nvSpPr>
        <p:spPr bwMode="auto">
          <a:xfrm>
            <a:off x="1884363" y="1428750"/>
            <a:ext cx="147637" cy="873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91" name="Freeform 1889"/>
          <p:cNvSpPr>
            <a:spLocks/>
          </p:cNvSpPr>
          <p:nvPr/>
        </p:nvSpPr>
        <p:spPr bwMode="auto">
          <a:xfrm>
            <a:off x="1862138" y="1411288"/>
            <a:ext cx="65087" cy="84137"/>
          </a:xfrm>
          <a:custGeom>
            <a:avLst/>
            <a:gdLst/>
            <a:ahLst/>
            <a:cxnLst>
              <a:cxn ang="0">
                <a:pos x="0" y="319"/>
              </a:cxn>
              <a:cxn ang="0">
                <a:pos x="93" y="232"/>
              </a:cxn>
              <a:cxn ang="0">
                <a:pos x="248" y="0"/>
              </a:cxn>
            </a:cxnLst>
            <a:rect l="0" t="0" r="r" b="b"/>
            <a:pathLst>
              <a:path w="248" h="319">
                <a:moveTo>
                  <a:pt x="0" y="319"/>
                </a:moveTo>
                <a:lnTo>
                  <a:pt x="93" y="232"/>
                </a:lnTo>
                <a:lnTo>
                  <a:pt x="248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92" name="Freeform 1890"/>
          <p:cNvSpPr>
            <a:spLocks/>
          </p:cNvSpPr>
          <p:nvPr/>
        </p:nvSpPr>
        <p:spPr bwMode="auto">
          <a:xfrm>
            <a:off x="1885950" y="1425575"/>
            <a:ext cx="66675" cy="84138"/>
          </a:xfrm>
          <a:custGeom>
            <a:avLst/>
            <a:gdLst/>
            <a:ahLst/>
            <a:cxnLst>
              <a:cxn ang="0">
                <a:pos x="0" y="318"/>
              </a:cxn>
              <a:cxn ang="0">
                <a:pos x="94" y="232"/>
              </a:cxn>
              <a:cxn ang="0">
                <a:pos x="249" y="0"/>
              </a:cxn>
            </a:cxnLst>
            <a:rect l="0" t="0" r="r" b="b"/>
            <a:pathLst>
              <a:path w="249" h="318">
                <a:moveTo>
                  <a:pt x="0" y="318"/>
                </a:moveTo>
                <a:lnTo>
                  <a:pt x="94" y="232"/>
                </a:lnTo>
                <a:lnTo>
                  <a:pt x="249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93" name="Freeform 1891"/>
          <p:cNvSpPr>
            <a:spLocks/>
          </p:cNvSpPr>
          <p:nvPr/>
        </p:nvSpPr>
        <p:spPr bwMode="auto">
          <a:xfrm>
            <a:off x="1911350" y="1439863"/>
            <a:ext cx="65088" cy="84137"/>
          </a:xfrm>
          <a:custGeom>
            <a:avLst/>
            <a:gdLst/>
            <a:ahLst/>
            <a:cxnLst>
              <a:cxn ang="0">
                <a:pos x="0" y="319"/>
              </a:cxn>
              <a:cxn ang="0">
                <a:pos x="93" y="232"/>
              </a:cxn>
              <a:cxn ang="0">
                <a:pos x="248" y="0"/>
              </a:cxn>
            </a:cxnLst>
            <a:rect l="0" t="0" r="r" b="b"/>
            <a:pathLst>
              <a:path w="248" h="319">
                <a:moveTo>
                  <a:pt x="0" y="319"/>
                </a:moveTo>
                <a:lnTo>
                  <a:pt x="93" y="232"/>
                </a:lnTo>
                <a:lnTo>
                  <a:pt x="248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94" name="Freeform 1892"/>
          <p:cNvSpPr>
            <a:spLocks/>
          </p:cNvSpPr>
          <p:nvPr/>
        </p:nvSpPr>
        <p:spPr bwMode="auto">
          <a:xfrm>
            <a:off x="1935163" y="1454150"/>
            <a:ext cx="65087" cy="85725"/>
          </a:xfrm>
          <a:custGeom>
            <a:avLst/>
            <a:gdLst/>
            <a:ahLst/>
            <a:cxnLst>
              <a:cxn ang="0">
                <a:pos x="0" y="318"/>
              </a:cxn>
              <a:cxn ang="0">
                <a:pos x="94" y="232"/>
              </a:cxn>
              <a:cxn ang="0">
                <a:pos x="248" y="0"/>
              </a:cxn>
            </a:cxnLst>
            <a:rect l="0" t="0" r="r" b="b"/>
            <a:pathLst>
              <a:path w="248" h="318">
                <a:moveTo>
                  <a:pt x="0" y="318"/>
                </a:moveTo>
                <a:lnTo>
                  <a:pt x="94" y="232"/>
                </a:lnTo>
                <a:lnTo>
                  <a:pt x="248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95" name="Freeform 1893"/>
          <p:cNvSpPr>
            <a:spLocks/>
          </p:cNvSpPr>
          <p:nvPr/>
        </p:nvSpPr>
        <p:spPr bwMode="auto">
          <a:xfrm>
            <a:off x="1960563" y="1470025"/>
            <a:ext cx="65087" cy="84138"/>
          </a:xfrm>
          <a:custGeom>
            <a:avLst/>
            <a:gdLst/>
            <a:ahLst/>
            <a:cxnLst>
              <a:cxn ang="0">
                <a:pos x="0" y="320"/>
              </a:cxn>
              <a:cxn ang="0">
                <a:pos x="93" y="233"/>
              </a:cxn>
              <a:cxn ang="0">
                <a:pos x="248" y="0"/>
              </a:cxn>
            </a:cxnLst>
            <a:rect l="0" t="0" r="r" b="b"/>
            <a:pathLst>
              <a:path w="248" h="320">
                <a:moveTo>
                  <a:pt x="0" y="320"/>
                </a:moveTo>
                <a:lnTo>
                  <a:pt x="93" y="233"/>
                </a:lnTo>
                <a:lnTo>
                  <a:pt x="248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96" name="Freeform 1894"/>
          <p:cNvSpPr>
            <a:spLocks/>
          </p:cNvSpPr>
          <p:nvPr/>
        </p:nvSpPr>
        <p:spPr bwMode="auto">
          <a:xfrm>
            <a:off x="2701925" y="1914525"/>
            <a:ext cx="211138" cy="173038"/>
          </a:xfrm>
          <a:custGeom>
            <a:avLst/>
            <a:gdLst/>
            <a:ahLst/>
            <a:cxnLst>
              <a:cxn ang="0">
                <a:pos x="0" y="320"/>
              </a:cxn>
              <a:cxn ang="0">
                <a:pos x="555" y="653"/>
              </a:cxn>
              <a:cxn ang="0">
                <a:pos x="649" y="565"/>
              </a:cxn>
              <a:cxn ang="0">
                <a:pos x="803" y="333"/>
              </a:cxn>
              <a:cxn ang="0">
                <a:pos x="249" y="0"/>
              </a:cxn>
              <a:cxn ang="0">
                <a:pos x="94" y="233"/>
              </a:cxn>
              <a:cxn ang="0">
                <a:pos x="0" y="320"/>
              </a:cxn>
            </a:cxnLst>
            <a:rect l="0" t="0" r="r" b="b"/>
            <a:pathLst>
              <a:path w="803" h="653">
                <a:moveTo>
                  <a:pt x="0" y="320"/>
                </a:moveTo>
                <a:lnTo>
                  <a:pt x="555" y="653"/>
                </a:lnTo>
                <a:lnTo>
                  <a:pt x="649" y="565"/>
                </a:lnTo>
                <a:lnTo>
                  <a:pt x="803" y="333"/>
                </a:lnTo>
                <a:lnTo>
                  <a:pt x="249" y="0"/>
                </a:lnTo>
                <a:lnTo>
                  <a:pt x="94" y="233"/>
                </a:lnTo>
                <a:lnTo>
                  <a:pt x="0" y="320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97" name="Line 1895"/>
          <p:cNvSpPr>
            <a:spLocks noChangeShapeType="1"/>
          </p:cNvSpPr>
          <p:nvPr/>
        </p:nvSpPr>
        <p:spPr bwMode="auto">
          <a:xfrm flipH="1" flipV="1">
            <a:off x="2700338" y="1997075"/>
            <a:ext cx="1587" cy="158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98" name="Line 1896"/>
          <p:cNvSpPr>
            <a:spLocks noChangeShapeType="1"/>
          </p:cNvSpPr>
          <p:nvPr/>
        </p:nvSpPr>
        <p:spPr bwMode="auto">
          <a:xfrm>
            <a:off x="2714625" y="1989138"/>
            <a:ext cx="146050" cy="873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899" name="Line 1897"/>
          <p:cNvSpPr>
            <a:spLocks noChangeShapeType="1"/>
          </p:cNvSpPr>
          <p:nvPr/>
        </p:nvSpPr>
        <p:spPr bwMode="auto">
          <a:xfrm>
            <a:off x="2725738" y="1976438"/>
            <a:ext cx="147637" cy="873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00" name="Line 1898"/>
          <p:cNvSpPr>
            <a:spLocks noChangeShapeType="1"/>
          </p:cNvSpPr>
          <p:nvPr/>
        </p:nvSpPr>
        <p:spPr bwMode="auto">
          <a:xfrm>
            <a:off x="2747963" y="1947863"/>
            <a:ext cx="147637" cy="873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01" name="Freeform 1899"/>
          <p:cNvSpPr>
            <a:spLocks/>
          </p:cNvSpPr>
          <p:nvPr/>
        </p:nvSpPr>
        <p:spPr bwMode="auto">
          <a:xfrm>
            <a:off x="2725738" y="1928813"/>
            <a:ext cx="65087" cy="85725"/>
          </a:xfrm>
          <a:custGeom>
            <a:avLst/>
            <a:gdLst/>
            <a:ahLst/>
            <a:cxnLst>
              <a:cxn ang="0">
                <a:pos x="0" y="320"/>
              </a:cxn>
              <a:cxn ang="0">
                <a:pos x="93" y="232"/>
              </a:cxn>
              <a:cxn ang="0">
                <a:pos x="248" y="0"/>
              </a:cxn>
            </a:cxnLst>
            <a:rect l="0" t="0" r="r" b="b"/>
            <a:pathLst>
              <a:path w="248" h="320">
                <a:moveTo>
                  <a:pt x="0" y="320"/>
                </a:moveTo>
                <a:lnTo>
                  <a:pt x="93" y="232"/>
                </a:lnTo>
                <a:lnTo>
                  <a:pt x="248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02" name="Freeform 1900"/>
          <p:cNvSpPr>
            <a:spLocks/>
          </p:cNvSpPr>
          <p:nvPr/>
        </p:nvSpPr>
        <p:spPr bwMode="auto">
          <a:xfrm>
            <a:off x="2749550" y="1944688"/>
            <a:ext cx="66675" cy="84137"/>
          </a:xfrm>
          <a:custGeom>
            <a:avLst/>
            <a:gdLst/>
            <a:ahLst/>
            <a:cxnLst>
              <a:cxn ang="0">
                <a:pos x="0" y="320"/>
              </a:cxn>
              <a:cxn ang="0">
                <a:pos x="94" y="232"/>
              </a:cxn>
              <a:cxn ang="0">
                <a:pos x="249" y="0"/>
              </a:cxn>
            </a:cxnLst>
            <a:rect l="0" t="0" r="r" b="b"/>
            <a:pathLst>
              <a:path w="249" h="320">
                <a:moveTo>
                  <a:pt x="0" y="320"/>
                </a:moveTo>
                <a:lnTo>
                  <a:pt x="94" y="232"/>
                </a:lnTo>
                <a:lnTo>
                  <a:pt x="249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03" name="Freeform 1901"/>
          <p:cNvSpPr>
            <a:spLocks/>
          </p:cNvSpPr>
          <p:nvPr/>
        </p:nvSpPr>
        <p:spPr bwMode="auto">
          <a:xfrm>
            <a:off x="2774950" y="1958975"/>
            <a:ext cx="65088" cy="84138"/>
          </a:xfrm>
          <a:custGeom>
            <a:avLst/>
            <a:gdLst/>
            <a:ahLst/>
            <a:cxnLst>
              <a:cxn ang="0">
                <a:pos x="0" y="320"/>
              </a:cxn>
              <a:cxn ang="0">
                <a:pos x="93" y="233"/>
              </a:cxn>
              <a:cxn ang="0">
                <a:pos x="248" y="0"/>
              </a:cxn>
            </a:cxnLst>
            <a:rect l="0" t="0" r="r" b="b"/>
            <a:pathLst>
              <a:path w="248" h="320">
                <a:moveTo>
                  <a:pt x="0" y="320"/>
                </a:moveTo>
                <a:lnTo>
                  <a:pt x="93" y="233"/>
                </a:lnTo>
                <a:lnTo>
                  <a:pt x="248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04" name="Freeform 1902"/>
          <p:cNvSpPr>
            <a:spLocks/>
          </p:cNvSpPr>
          <p:nvPr/>
        </p:nvSpPr>
        <p:spPr bwMode="auto">
          <a:xfrm>
            <a:off x="2798763" y="1973263"/>
            <a:ext cx="66675" cy="84137"/>
          </a:xfrm>
          <a:custGeom>
            <a:avLst/>
            <a:gdLst/>
            <a:ahLst/>
            <a:cxnLst>
              <a:cxn ang="0">
                <a:pos x="0" y="320"/>
              </a:cxn>
              <a:cxn ang="0">
                <a:pos x="94" y="232"/>
              </a:cxn>
              <a:cxn ang="0">
                <a:pos x="248" y="0"/>
              </a:cxn>
            </a:cxnLst>
            <a:rect l="0" t="0" r="r" b="b"/>
            <a:pathLst>
              <a:path w="248" h="320">
                <a:moveTo>
                  <a:pt x="0" y="320"/>
                </a:moveTo>
                <a:lnTo>
                  <a:pt x="94" y="232"/>
                </a:lnTo>
                <a:lnTo>
                  <a:pt x="248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05" name="Freeform 1903"/>
          <p:cNvSpPr>
            <a:spLocks/>
          </p:cNvSpPr>
          <p:nvPr/>
        </p:nvSpPr>
        <p:spPr bwMode="auto">
          <a:xfrm>
            <a:off x="2824163" y="1987550"/>
            <a:ext cx="65087" cy="85725"/>
          </a:xfrm>
          <a:custGeom>
            <a:avLst/>
            <a:gdLst/>
            <a:ahLst/>
            <a:cxnLst>
              <a:cxn ang="0">
                <a:pos x="0" y="320"/>
              </a:cxn>
              <a:cxn ang="0">
                <a:pos x="93" y="233"/>
              </a:cxn>
              <a:cxn ang="0">
                <a:pos x="248" y="0"/>
              </a:cxn>
            </a:cxnLst>
            <a:rect l="0" t="0" r="r" b="b"/>
            <a:pathLst>
              <a:path w="248" h="320">
                <a:moveTo>
                  <a:pt x="0" y="320"/>
                </a:moveTo>
                <a:lnTo>
                  <a:pt x="93" y="233"/>
                </a:lnTo>
                <a:lnTo>
                  <a:pt x="248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06" name="Line 1904"/>
          <p:cNvSpPr>
            <a:spLocks noChangeShapeType="1"/>
          </p:cNvSpPr>
          <p:nvPr/>
        </p:nvSpPr>
        <p:spPr bwMode="auto">
          <a:xfrm flipV="1">
            <a:off x="3228975" y="2109788"/>
            <a:ext cx="46038" cy="128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07" name="Line 1905"/>
          <p:cNvSpPr>
            <a:spLocks noChangeShapeType="1"/>
          </p:cNvSpPr>
          <p:nvPr/>
        </p:nvSpPr>
        <p:spPr bwMode="auto">
          <a:xfrm flipV="1">
            <a:off x="3727450" y="2686050"/>
            <a:ext cx="1588" cy="6191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08" name="Freeform 1906"/>
          <p:cNvSpPr>
            <a:spLocks/>
          </p:cNvSpPr>
          <p:nvPr/>
        </p:nvSpPr>
        <p:spPr bwMode="auto">
          <a:xfrm>
            <a:off x="3727450" y="2673350"/>
            <a:ext cx="65088" cy="142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94" y="54"/>
              </a:cxn>
              <a:cxn ang="0">
                <a:pos x="243" y="0"/>
              </a:cxn>
            </a:cxnLst>
            <a:rect l="0" t="0" r="r" b="b"/>
            <a:pathLst>
              <a:path w="243" h="54">
                <a:moveTo>
                  <a:pt x="0" y="44"/>
                </a:moveTo>
                <a:lnTo>
                  <a:pt x="94" y="54"/>
                </a:lnTo>
                <a:lnTo>
                  <a:pt x="243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09" name="Freeform 1907"/>
          <p:cNvSpPr>
            <a:spLocks/>
          </p:cNvSpPr>
          <p:nvPr/>
        </p:nvSpPr>
        <p:spPr bwMode="auto">
          <a:xfrm>
            <a:off x="3792538" y="2592388"/>
            <a:ext cx="73025" cy="80962"/>
          </a:xfrm>
          <a:custGeom>
            <a:avLst/>
            <a:gdLst/>
            <a:ahLst/>
            <a:cxnLst>
              <a:cxn ang="0">
                <a:pos x="0" y="308"/>
              </a:cxn>
              <a:cxn ang="0">
                <a:pos x="217" y="98"/>
              </a:cxn>
              <a:cxn ang="0">
                <a:pos x="263" y="29"/>
              </a:cxn>
              <a:cxn ang="0">
                <a:pos x="277" y="3"/>
              </a:cxn>
              <a:cxn ang="0">
                <a:pos x="279" y="0"/>
              </a:cxn>
            </a:cxnLst>
            <a:rect l="0" t="0" r="r" b="b"/>
            <a:pathLst>
              <a:path w="279" h="308">
                <a:moveTo>
                  <a:pt x="0" y="308"/>
                </a:moveTo>
                <a:lnTo>
                  <a:pt x="217" y="98"/>
                </a:lnTo>
                <a:lnTo>
                  <a:pt x="263" y="29"/>
                </a:lnTo>
                <a:lnTo>
                  <a:pt x="277" y="3"/>
                </a:lnTo>
                <a:lnTo>
                  <a:pt x="279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10" name="Freeform 1908"/>
          <p:cNvSpPr>
            <a:spLocks/>
          </p:cNvSpPr>
          <p:nvPr/>
        </p:nvSpPr>
        <p:spPr bwMode="auto">
          <a:xfrm>
            <a:off x="3848100" y="2609850"/>
            <a:ext cx="23813" cy="11113"/>
          </a:xfrm>
          <a:custGeom>
            <a:avLst/>
            <a:gdLst/>
            <a:ahLst/>
            <a:cxnLst>
              <a:cxn ang="0">
                <a:pos x="0" y="40"/>
              </a:cxn>
              <a:cxn ang="0">
                <a:pos x="56" y="0"/>
              </a:cxn>
              <a:cxn ang="0">
                <a:pos x="93" y="27"/>
              </a:cxn>
            </a:cxnLst>
            <a:rect l="0" t="0" r="r" b="b"/>
            <a:pathLst>
              <a:path w="93" h="40">
                <a:moveTo>
                  <a:pt x="0" y="40"/>
                </a:moveTo>
                <a:lnTo>
                  <a:pt x="56" y="0"/>
                </a:lnTo>
                <a:lnTo>
                  <a:pt x="93" y="27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11" name="Line 1909"/>
          <p:cNvSpPr>
            <a:spLocks noChangeShapeType="1"/>
          </p:cNvSpPr>
          <p:nvPr/>
        </p:nvSpPr>
        <p:spPr bwMode="auto">
          <a:xfrm>
            <a:off x="3865563" y="2592388"/>
            <a:ext cx="19050" cy="698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12" name="Line 1910"/>
          <p:cNvSpPr>
            <a:spLocks noChangeShapeType="1"/>
          </p:cNvSpPr>
          <p:nvPr/>
        </p:nvSpPr>
        <p:spPr bwMode="auto">
          <a:xfrm flipV="1">
            <a:off x="3886200" y="2781300"/>
            <a:ext cx="1588" cy="6350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13" name="Freeform 1911"/>
          <p:cNvSpPr>
            <a:spLocks/>
          </p:cNvSpPr>
          <p:nvPr/>
        </p:nvSpPr>
        <p:spPr bwMode="auto">
          <a:xfrm>
            <a:off x="1836738" y="1395413"/>
            <a:ext cx="66675" cy="85725"/>
          </a:xfrm>
          <a:custGeom>
            <a:avLst/>
            <a:gdLst/>
            <a:ahLst/>
            <a:cxnLst>
              <a:cxn ang="0">
                <a:pos x="0" y="318"/>
              </a:cxn>
              <a:cxn ang="0">
                <a:pos x="162" y="147"/>
              </a:cxn>
              <a:cxn ang="0">
                <a:pos x="228" y="40"/>
              </a:cxn>
              <a:cxn ang="0">
                <a:pos x="249" y="0"/>
              </a:cxn>
            </a:cxnLst>
            <a:rect l="0" t="0" r="r" b="b"/>
            <a:pathLst>
              <a:path w="249" h="318">
                <a:moveTo>
                  <a:pt x="0" y="318"/>
                </a:moveTo>
                <a:lnTo>
                  <a:pt x="162" y="147"/>
                </a:lnTo>
                <a:lnTo>
                  <a:pt x="228" y="40"/>
                </a:lnTo>
                <a:lnTo>
                  <a:pt x="249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14" name="Freeform 1912"/>
          <p:cNvSpPr>
            <a:spLocks/>
          </p:cNvSpPr>
          <p:nvPr/>
        </p:nvSpPr>
        <p:spPr bwMode="auto">
          <a:xfrm>
            <a:off x="1984375" y="1484313"/>
            <a:ext cx="65088" cy="84137"/>
          </a:xfrm>
          <a:custGeom>
            <a:avLst/>
            <a:gdLst/>
            <a:ahLst/>
            <a:cxnLst>
              <a:cxn ang="0">
                <a:pos x="0" y="319"/>
              </a:cxn>
              <a:cxn ang="0">
                <a:pos x="161" y="148"/>
              </a:cxn>
              <a:cxn ang="0">
                <a:pos x="228" y="41"/>
              </a:cxn>
              <a:cxn ang="0">
                <a:pos x="248" y="0"/>
              </a:cxn>
            </a:cxnLst>
            <a:rect l="0" t="0" r="r" b="b"/>
            <a:pathLst>
              <a:path w="248" h="319">
                <a:moveTo>
                  <a:pt x="0" y="319"/>
                </a:moveTo>
                <a:lnTo>
                  <a:pt x="161" y="148"/>
                </a:lnTo>
                <a:lnTo>
                  <a:pt x="228" y="41"/>
                </a:lnTo>
                <a:lnTo>
                  <a:pt x="248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15" name="Freeform 1913"/>
          <p:cNvSpPr>
            <a:spLocks/>
          </p:cNvSpPr>
          <p:nvPr/>
        </p:nvSpPr>
        <p:spPr bwMode="auto">
          <a:xfrm>
            <a:off x="3886200" y="2768600"/>
            <a:ext cx="65088" cy="14288"/>
          </a:xfrm>
          <a:custGeom>
            <a:avLst/>
            <a:gdLst/>
            <a:ahLst/>
            <a:cxnLst>
              <a:cxn ang="0">
                <a:pos x="0" y="45"/>
              </a:cxn>
              <a:cxn ang="0">
                <a:pos x="94" y="55"/>
              </a:cxn>
              <a:cxn ang="0">
                <a:pos x="244" y="0"/>
              </a:cxn>
            </a:cxnLst>
            <a:rect l="0" t="0" r="r" b="b"/>
            <a:pathLst>
              <a:path w="244" h="55">
                <a:moveTo>
                  <a:pt x="0" y="45"/>
                </a:moveTo>
                <a:lnTo>
                  <a:pt x="94" y="55"/>
                </a:lnTo>
                <a:lnTo>
                  <a:pt x="244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16" name="Line 1914"/>
          <p:cNvSpPr>
            <a:spLocks noChangeShapeType="1"/>
          </p:cNvSpPr>
          <p:nvPr/>
        </p:nvSpPr>
        <p:spPr bwMode="auto">
          <a:xfrm flipH="1">
            <a:off x="3535363" y="2300288"/>
            <a:ext cx="47625" cy="131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17" name="Freeform 1915"/>
          <p:cNvSpPr>
            <a:spLocks/>
          </p:cNvSpPr>
          <p:nvPr/>
        </p:nvSpPr>
        <p:spPr bwMode="auto">
          <a:xfrm>
            <a:off x="2211388" y="1695450"/>
            <a:ext cx="50800" cy="104775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07"/>
              </a:cxn>
              <a:cxn ang="0">
                <a:pos x="30" y="269"/>
              </a:cxn>
              <a:cxn ang="0">
                <a:pos x="116" y="371"/>
              </a:cxn>
              <a:cxn ang="0">
                <a:pos x="198" y="397"/>
              </a:cxn>
            </a:cxnLst>
            <a:rect l="0" t="0" r="r" b="b"/>
            <a:pathLst>
              <a:path w="198" h="397">
                <a:moveTo>
                  <a:pt x="10" y="0"/>
                </a:moveTo>
                <a:lnTo>
                  <a:pt x="0" y="107"/>
                </a:lnTo>
                <a:lnTo>
                  <a:pt x="30" y="269"/>
                </a:lnTo>
                <a:lnTo>
                  <a:pt x="116" y="371"/>
                </a:lnTo>
                <a:lnTo>
                  <a:pt x="198" y="397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18" name="Line 1916"/>
          <p:cNvSpPr>
            <a:spLocks noChangeShapeType="1"/>
          </p:cNvSpPr>
          <p:nvPr/>
        </p:nvSpPr>
        <p:spPr bwMode="auto">
          <a:xfrm>
            <a:off x="2255838" y="1800225"/>
            <a:ext cx="6350" cy="111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19" name="Line 1917"/>
          <p:cNvSpPr>
            <a:spLocks noChangeShapeType="1"/>
          </p:cNvSpPr>
          <p:nvPr/>
        </p:nvSpPr>
        <p:spPr bwMode="auto">
          <a:xfrm>
            <a:off x="2173288" y="1728788"/>
            <a:ext cx="68262" cy="2254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20" name="Freeform 1918"/>
          <p:cNvSpPr>
            <a:spLocks/>
          </p:cNvSpPr>
          <p:nvPr/>
        </p:nvSpPr>
        <p:spPr bwMode="auto">
          <a:xfrm>
            <a:off x="2079625" y="1617663"/>
            <a:ext cx="52388" cy="104775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107"/>
              </a:cxn>
              <a:cxn ang="0">
                <a:pos x="30" y="270"/>
              </a:cxn>
              <a:cxn ang="0">
                <a:pos x="116" y="371"/>
              </a:cxn>
              <a:cxn ang="0">
                <a:pos x="198" y="397"/>
              </a:cxn>
            </a:cxnLst>
            <a:rect l="0" t="0" r="r" b="b"/>
            <a:pathLst>
              <a:path w="198" h="397">
                <a:moveTo>
                  <a:pt x="10" y="0"/>
                </a:moveTo>
                <a:lnTo>
                  <a:pt x="0" y="107"/>
                </a:lnTo>
                <a:lnTo>
                  <a:pt x="30" y="270"/>
                </a:lnTo>
                <a:lnTo>
                  <a:pt x="116" y="371"/>
                </a:lnTo>
                <a:lnTo>
                  <a:pt x="198" y="397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21" name="Line 1919"/>
          <p:cNvSpPr>
            <a:spLocks noChangeShapeType="1"/>
          </p:cNvSpPr>
          <p:nvPr/>
        </p:nvSpPr>
        <p:spPr bwMode="auto">
          <a:xfrm>
            <a:off x="2125663" y="1720850"/>
            <a:ext cx="6350" cy="127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22" name="Line 1920"/>
          <p:cNvSpPr>
            <a:spLocks noChangeShapeType="1"/>
          </p:cNvSpPr>
          <p:nvPr/>
        </p:nvSpPr>
        <p:spPr bwMode="auto">
          <a:xfrm>
            <a:off x="2043113" y="1651000"/>
            <a:ext cx="66675" cy="2254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23" name="Freeform 1921"/>
          <p:cNvSpPr>
            <a:spLocks/>
          </p:cNvSpPr>
          <p:nvPr/>
        </p:nvSpPr>
        <p:spPr bwMode="auto">
          <a:xfrm>
            <a:off x="1911350" y="1439863"/>
            <a:ext cx="65088" cy="84137"/>
          </a:xfrm>
          <a:custGeom>
            <a:avLst/>
            <a:gdLst/>
            <a:ahLst/>
            <a:cxnLst>
              <a:cxn ang="0">
                <a:pos x="0" y="319"/>
              </a:cxn>
              <a:cxn ang="0">
                <a:pos x="105" y="219"/>
              </a:cxn>
              <a:cxn ang="0">
                <a:pos x="248" y="0"/>
              </a:cxn>
            </a:cxnLst>
            <a:rect l="0" t="0" r="r" b="b"/>
            <a:pathLst>
              <a:path w="248" h="319">
                <a:moveTo>
                  <a:pt x="0" y="319"/>
                </a:moveTo>
                <a:lnTo>
                  <a:pt x="105" y="219"/>
                </a:lnTo>
                <a:lnTo>
                  <a:pt x="248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24" name="Line 1922"/>
          <p:cNvSpPr>
            <a:spLocks noChangeShapeType="1"/>
          </p:cNvSpPr>
          <p:nvPr/>
        </p:nvSpPr>
        <p:spPr bwMode="auto">
          <a:xfrm flipH="1" flipV="1">
            <a:off x="2767013" y="1914525"/>
            <a:ext cx="128587" cy="127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25" name="Line 1923"/>
          <p:cNvSpPr>
            <a:spLocks noChangeShapeType="1"/>
          </p:cNvSpPr>
          <p:nvPr/>
        </p:nvSpPr>
        <p:spPr bwMode="auto">
          <a:xfrm flipH="1" flipV="1">
            <a:off x="2913063" y="2003425"/>
            <a:ext cx="128587" cy="111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26" name="Freeform 1924"/>
          <p:cNvSpPr>
            <a:spLocks/>
          </p:cNvSpPr>
          <p:nvPr/>
        </p:nvSpPr>
        <p:spPr bwMode="auto">
          <a:xfrm>
            <a:off x="2701925" y="1914525"/>
            <a:ext cx="65088" cy="84138"/>
          </a:xfrm>
          <a:custGeom>
            <a:avLst/>
            <a:gdLst/>
            <a:ahLst/>
            <a:cxnLst>
              <a:cxn ang="0">
                <a:pos x="0" y="320"/>
              </a:cxn>
              <a:cxn ang="0">
                <a:pos x="162" y="149"/>
              </a:cxn>
              <a:cxn ang="0">
                <a:pos x="228" y="41"/>
              </a:cxn>
              <a:cxn ang="0">
                <a:pos x="249" y="0"/>
              </a:cxn>
            </a:cxnLst>
            <a:rect l="0" t="0" r="r" b="b"/>
            <a:pathLst>
              <a:path w="249" h="320">
                <a:moveTo>
                  <a:pt x="0" y="320"/>
                </a:moveTo>
                <a:lnTo>
                  <a:pt x="162" y="149"/>
                </a:lnTo>
                <a:lnTo>
                  <a:pt x="228" y="41"/>
                </a:lnTo>
                <a:lnTo>
                  <a:pt x="249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27" name="Freeform 1925"/>
          <p:cNvSpPr>
            <a:spLocks/>
          </p:cNvSpPr>
          <p:nvPr/>
        </p:nvSpPr>
        <p:spPr bwMode="auto">
          <a:xfrm>
            <a:off x="2847975" y="2003425"/>
            <a:ext cx="65088" cy="84138"/>
          </a:xfrm>
          <a:custGeom>
            <a:avLst/>
            <a:gdLst/>
            <a:ahLst/>
            <a:cxnLst>
              <a:cxn ang="0">
                <a:pos x="0" y="320"/>
              </a:cxn>
              <a:cxn ang="0">
                <a:pos x="161" y="149"/>
              </a:cxn>
              <a:cxn ang="0">
                <a:pos x="228" y="41"/>
              </a:cxn>
              <a:cxn ang="0">
                <a:pos x="248" y="0"/>
              </a:cxn>
            </a:cxnLst>
            <a:rect l="0" t="0" r="r" b="b"/>
            <a:pathLst>
              <a:path w="248" h="320">
                <a:moveTo>
                  <a:pt x="0" y="320"/>
                </a:moveTo>
                <a:lnTo>
                  <a:pt x="161" y="149"/>
                </a:lnTo>
                <a:lnTo>
                  <a:pt x="228" y="41"/>
                </a:lnTo>
                <a:lnTo>
                  <a:pt x="248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28" name="Freeform 1926"/>
          <p:cNvSpPr>
            <a:spLocks/>
          </p:cNvSpPr>
          <p:nvPr/>
        </p:nvSpPr>
        <p:spPr bwMode="auto">
          <a:xfrm>
            <a:off x="3951288" y="2687638"/>
            <a:ext cx="73025" cy="80962"/>
          </a:xfrm>
          <a:custGeom>
            <a:avLst/>
            <a:gdLst/>
            <a:ahLst/>
            <a:cxnLst>
              <a:cxn ang="0">
                <a:pos x="0" y="307"/>
              </a:cxn>
              <a:cxn ang="0">
                <a:pos x="218" y="98"/>
              </a:cxn>
              <a:cxn ang="0">
                <a:pos x="263" y="29"/>
              </a:cxn>
              <a:cxn ang="0">
                <a:pos x="278" y="3"/>
              </a:cxn>
              <a:cxn ang="0">
                <a:pos x="279" y="0"/>
              </a:cxn>
            </a:cxnLst>
            <a:rect l="0" t="0" r="r" b="b"/>
            <a:pathLst>
              <a:path w="279" h="307">
                <a:moveTo>
                  <a:pt x="0" y="307"/>
                </a:moveTo>
                <a:lnTo>
                  <a:pt x="218" y="98"/>
                </a:lnTo>
                <a:lnTo>
                  <a:pt x="263" y="29"/>
                </a:lnTo>
                <a:lnTo>
                  <a:pt x="278" y="3"/>
                </a:lnTo>
                <a:lnTo>
                  <a:pt x="279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29" name="Freeform 1927"/>
          <p:cNvSpPr>
            <a:spLocks/>
          </p:cNvSpPr>
          <p:nvPr/>
        </p:nvSpPr>
        <p:spPr bwMode="auto">
          <a:xfrm>
            <a:off x="4006850" y="2705100"/>
            <a:ext cx="25400" cy="11113"/>
          </a:xfrm>
          <a:custGeom>
            <a:avLst/>
            <a:gdLst/>
            <a:ahLst/>
            <a:cxnLst>
              <a:cxn ang="0">
                <a:pos x="0" y="40"/>
              </a:cxn>
              <a:cxn ang="0">
                <a:pos x="54" y="0"/>
              </a:cxn>
              <a:cxn ang="0">
                <a:pos x="92" y="28"/>
              </a:cxn>
            </a:cxnLst>
            <a:rect l="0" t="0" r="r" b="b"/>
            <a:pathLst>
              <a:path w="92" h="40">
                <a:moveTo>
                  <a:pt x="0" y="40"/>
                </a:moveTo>
                <a:lnTo>
                  <a:pt x="54" y="0"/>
                </a:lnTo>
                <a:lnTo>
                  <a:pt x="92" y="28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30" name="Line 1928"/>
          <p:cNvSpPr>
            <a:spLocks noChangeShapeType="1"/>
          </p:cNvSpPr>
          <p:nvPr/>
        </p:nvSpPr>
        <p:spPr bwMode="auto">
          <a:xfrm>
            <a:off x="4024313" y="2687638"/>
            <a:ext cx="19050" cy="698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31" name="Line 1929"/>
          <p:cNvSpPr>
            <a:spLocks noChangeShapeType="1"/>
          </p:cNvSpPr>
          <p:nvPr/>
        </p:nvSpPr>
        <p:spPr bwMode="auto">
          <a:xfrm flipV="1">
            <a:off x="2247900" y="2182813"/>
            <a:ext cx="12700" cy="15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32" name="Line 1930"/>
          <p:cNvSpPr>
            <a:spLocks noChangeShapeType="1"/>
          </p:cNvSpPr>
          <p:nvPr/>
        </p:nvSpPr>
        <p:spPr bwMode="auto">
          <a:xfrm flipH="1">
            <a:off x="2117725" y="2105025"/>
            <a:ext cx="12700" cy="15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33" name="Line 1931"/>
          <p:cNvSpPr>
            <a:spLocks noChangeShapeType="1"/>
          </p:cNvSpPr>
          <p:nvPr/>
        </p:nvSpPr>
        <p:spPr bwMode="auto">
          <a:xfrm>
            <a:off x="2241550" y="2178050"/>
            <a:ext cx="11113" cy="9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34" name="Line 1932"/>
          <p:cNvSpPr>
            <a:spLocks noChangeShapeType="1"/>
          </p:cNvSpPr>
          <p:nvPr/>
        </p:nvSpPr>
        <p:spPr bwMode="auto">
          <a:xfrm>
            <a:off x="2109788" y="2098675"/>
            <a:ext cx="12700" cy="111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35" name="Line 1933"/>
          <p:cNvSpPr>
            <a:spLocks noChangeShapeType="1"/>
          </p:cNvSpPr>
          <p:nvPr/>
        </p:nvSpPr>
        <p:spPr bwMode="auto">
          <a:xfrm flipV="1">
            <a:off x="2154238" y="1720850"/>
            <a:ext cx="1587" cy="3698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36" name="Line 1934"/>
          <p:cNvSpPr>
            <a:spLocks noChangeShapeType="1"/>
          </p:cNvSpPr>
          <p:nvPr/>
        </p:nvSpPr>
        <p:spPr bwMode="auto">
          <a:xfrm flipH="1" flipV="1">
            <a:off x="2284413" y="1798638"/>
            <a:ext cx="1587" cy="3698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37" name="Freeform 1935"/>
          <p:cNvSpPr>
            <a:spLocks/>
          </p:cNvSpPr>
          <p:nvPr/>
        </p:nvSpPr>
        <p:spPr bwMode="auto">
          <a:xfrm>
            <a:off x="2174875" y="2016125"/>
            <a:ext cx="87313" cy="111125"/>
          </a:xfrm>
          <a:custGeom>
            <a:avLst/>
            <a:gdLst/>
            <a:ahLst/>
            <a:cxnLst>
              <a:cxn ang="0">
                <a:pos x="0" y="110"/>
              </a:cxn>
              <a:cxn ang="0">
                <a:pos x="48" y="0"/>
              </a:cxn>
              <a:cxn ang="0">
                <a:pos x="164" y="11"/>
              </a:cxn>
              <a:cxn ang="0">
                <a:pos x="281" y="139"/>
              </a:cxn>
              <a:cxn ang="0">
                <a:pos x="329" y="308"/>
              </a:cxn>
              <a:cxn ang="0">
                <a:pos x="281" y="418"/>
              </a:cxn>
              <a:cxn ang="0">
                <a:pos x="164" y="407"/>
              </a:cxn>
              <a:cxn ang="0">
                <a:pos x="48" y="279"/>
              </a:cxn>
              <a:cxn ang="0">
                <a:pos x="0" y="110"/>
              </a:cxn>
            </a:cxnLst>
            <a:rect l="0" t="0" r="r" b="b"/>
            <a:pathLst>
              <a:path w="329" h="418">
                <a:moveTo>
                  <a:pt x="0" y="110"/>
                </a:moveTo>
                <a:lnTo>
                  <a:pt x="48" y="0"/>
                </a:lnTo>
                <a:lnTo>
                  <a:pt x="164" y="11"/>
                </a:lnTo>
                <a:lnTo>
                  <a:pt x="281" y="139"/>
                </a:lnTo>
                <a:lnTo>
                  <a:pt x="329" y="308"/>
                </a:lnTo>
                <a:lnTo>
                  <a:pt x="281" y="418"/>
                </a:lnTo>
                <a:lnTo>
                  <a:pt x="164" y="407"/>
                </a:lnTo>
                <a:lnTo>
                  <a:pt x="48" y="279"/>
                </a:lnTo>
                <a:lnTo>
                  <a:pt x="0" y="110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38" name="Line 1936"/>
          <p:cNvSpPr>
            <a:spLocks noChangeShapeType="1"/>
          </p:cNvSpPr>
          <p:nvPr/>
        </p:nvSpPr>
        <p:spPr bwMode="auto">
          <a:xfrm>
            <a:off x="2219325" y="1989138"/>
            <a:ext cx="1588" cy="1587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39" name="Line 1937"/>
          <p:cNvSpPr>
            <a:spLocks noChangeShapeType="1"/>
          </p:cNvSpPr>
          <p:nvPr/>
        </p:nvSpPr>
        <p:spPr bwMode="auto">
          <a:xfrm flipV="1">
            <a:off x="2252663" y="2168525"/>
            <a:ext cx="31750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40" name="Line 1938"/>
          <p:cNvSpPr>
            <a:spLocks noChangeShapeType="1"/>
          </p:cNvSpPr>
          <p:nvPr/>
        </p:nvSpPr>
        <p:spPr bwMode="auto">
          <a:xfrm flipV="1">
            <a:off x="2122488" y="2090738"/>
            <a:ext cx="31750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41" name="Line 1939"/>
          <p:cNvSpPr>
            <a:spLocks noChangeShapeType="1"/>
          </p:cNvSpPr>
          <p:nvPr/>
        </p:nvSpPr>
        <p:spPr bwMode="auto">
          <a:xfrm flipH="1" flipV="1">
            <a:off x="2249488" y="2155825"/>
            <a:ext cx="12700" cy="15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42" name="Line 1940"/>
          <p:cNvSpPr>
            <a:spLocks noChangeShapeType="1"/>
          </p:cNvSpPr>
          <p:nvPr/>
        </p:nvSpPr>
        <p:spPr bwMode="auto">
          <a:xfrm flipH="1" flipV="1">
            <a:off x="2262188" y="2155825"/>
            <a:ext cx="22225" cy="127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43" name="Freeform 1941"/>
          <p:cNvSpPr>
            <a:spLocks/>
          </p:cNvSpPr>
          <p:nvPr/>
        </p:nvSpPr>
        <p:spPr bwMode="auto">
          <a:xfrm>
            <a:off x="2268538" y="2159000"/>
            <a:ext cx="6350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" y="36"/>
              </a:cxn>
              <a:cxn ang="0">
                <a:pos x="0" y="74"/>
              </a:cxn>
            </a:cxnLst>
            <a:rect l="0" t="0" r="r" b="b"/>
            <a:pathLst>
              <a:path w="26" h="74">
                <a:moveTo>
                  <a:pt x="0" y="0"/>
                </a:moveTo>
                <a:lnTo>
                  <a:pt x="26" y="36"/>
                </a:lnTo>
                <a:lnTo>
                  <a:pt x="0" y="74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44" name="Freeform 1942"/>
          <p:cNvSpPr>
            <a:spLocks/>
          </p:cNvSpPr>
          <p:nvPr/>
        </p:nvSpPr>
        <p:spPr bwMode="auto">
          <a:xfrm>
            <a:off x="2138363" y="2095500"/>
            <a:ext cx="31750" cy="4763"/>
          </a:xfrm>
          <a:custGeom>
            <a:avLst/>
            <a:gdLst/>
            <a:ahLst/>
            <a:cxnLst>
              <a:cxn ang="0">
                <a:pos x="123" y="16"/>
              </a:cxn>
              <a:cxn ang="0">
                <a:pos x="61" y="0"/>
              </a:cxn>
              <a:cxn ang="0">
                <a:pos x="0" y="16"/>
              </a:cxn>
            </a:cxnLst>
            <a:rect l="0" t="0" r="r" b="b"/>
            <a:pathLst>
              <a:path w="123" h="16">
                <a:moveTo>
                  <a:pt x="123" y="16"/>
                </a:moveTo>
                <a:lnTo>
                  <a:pt x="61" y="0"/>
                </a:lnTo>
                <a:lnTo>
                  <a:pt x="0" y="16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45" name="Line 1943"/>
          <p:cNvSpPr>
            <a:spLocks noChangeShapeType="1"/>
          </p:cNvSpPr>
          <p:nvPr/>
        </p:nvSpPr>
        <p:spPr bwMode="auto">
          <a:xfrm flipH="1" flipV="1">
            <a:off x="2189163" y="2119313"/>
            <a:ext cx="60325" cy="365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46" name="Line 1944"/>
          <p:cNvSpPr>
            <a:spLocks noChangeShapeType="1"/>
          </p:cNvSpPr>
          <p:nvPr/>
        </p:nvSpPr>
        <p:spPr bwMode="auto">
          <a:xfrm flipH="1" flipV="1">
            <a:off x="2154238" y="2090738"/>
            <a:ext cx="22225" cy="127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47" name="Line 1945"/>
          <p:cNvSpPr>
            <a:spLocks noChangeShapeType="1"/>
          </p:cNvSpPr>
          <p:nvPr/>
        </p:nvSpPr>
        <p:spPr bwMode="auto">
          <a:xfrm flipH="1" flipV="1">
            <a:off x="2176463" y="2103438"/>
            <a:ext cx="12700" cy="158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48" name="Freeform 1946"/>
          <p:cNvSpPr>
            <a:spLocks/>
          </p:cNvSpPr>
          <p:nvPr/>
        </p:nvSpPr>
        <p:spPr bwMode="auto">
          <a:xfrm>
            <a:off x="3937000" y="2730500"/>
            <a:ext cx="87313" cy="111125"/>
          </a:xfrm>
          <a:custGeom>
            <a:avLst/>
            <a:gdLst/>
            <a:ahLst/>
            <a:cxnLst>
              <a:cxn ang="0">
                <a:pos x="329" y="309"/>
              </a:cxn>
              <a:cxn ang="0">
                <a:pos x="281" y="140"/>
              </a:cxn>
              <a:cxn ang="0">
                <a:pos x="164" y="12"/>
              </a:cxn>
              <a:cxn ang="0">
                <a:pos x="48" y="0"/>
              </a:cxn>
              <a:cxn ang="0">
                <a:pos x="0" y="111"/>
              </a:cxn>
              <a:cxn ang="0">
                <a:pos x="48" y="280"/>
              </a:cxn>
              <a:cxn ang="0">
                <a:pos x="164" y="406"/>
              </a:cxn>
              <a:cxn ang="0">
                <a:pos x="281" y="418"/>
              </a:cxn>
              <a:cxn ang="0">
                <a:pos x="329" y="309"/>
              </a:cxn>
            </a:cxnLst>
            <a:rect l="0" t="0" r="r" b="b"/>
            <a:pathLst>
              <a:path w="329" h="418">
                <a:moveTo>
                  <a:pt x="329" y="309"/>
                </a:moveTo>
                <a:lnTo>
                  <a:pt x="281" y="140"/>
                </a:lnTo>
                <a:lnTo>
                  <a:pt x="164" y="12"/>
                </a:lnTo>
                <a:lnTo>
                  <a:pt x="48" y="0"/>
                </a:lnTo>
                <a:lnTo>
                  <a:pt x="0" y="111"/>
                </a:lnTo>
                <a:lnTo>
                  <a:pt x="48" y="280"/>
                </a:lnTo>
                <a:lnTo>
                  <a:pt x="164" y="406"/>
                </a:lnTo>
                <a:lnTo>
                  <a:pt x="281" y="418"/>
                </a:lnTo>
                <a:lnTo>
                  <a:pt x="329" y="309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49" name="Line 1947"/>
          <p:cNvSpPr>
            <a:spLocks noChangeShapeType="1"/>
          </p:cNvSpPr>
          <p:nvPr/>
        </p:nvSpPr>
        <p:spPr bwMode="auto">
          <a:xfrm flipV="1">
            <a:off x="3900488" y="2652713"/>
            <a:ext cx="1587" cy="1365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50" name="Line 1948"/>
          <p:cNvSpPr>
            <a:spLocks noChangeShapeType="1"/>
          </p:cNvSpPr>
          <p:nvPr/>
        </p:nvSpPr>
        <p:spPr bwMode="auto">
          <a:xfrm flipV="1">
            <a:off x="4059238" y="2747963"/>
            <a:ext cx="1587" cy="1381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51" name="Line 1949"/>
          <p:cNvSpPr>
            <a:spLocks noChangeShapeType="1"/>
          </p:cNvSpPr>
          <p:nvPr/>
        </p:nvSpPr>
        <p:spPr bwMode="auto">
          <a:xfrm>
            <a:off x="3979863" y="2700338"/>
            <a:ext cx="1587" cy="158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52" name="Line 1950"/>
          <p:cNvSpPr>
            <a:spLocks noChangeShapeType="1"/>
          </p:cNvSpPr>
          <p:nvPr/>
        </p:nvSpPr>
        <p:spPr bwMode="auto">
          <a:xfrm flipV="1">
            <a:off x="3851275" y="2774950"/>
            <a:ext cx="1588" cy="444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53" name="Line 1951"/>
          <p:cNvSpPr>
            <a:spLocks noChangeShapeType="1"/>
          </p:cNvSpPr>
          <p:nvPr/>
        </p:nvSpPr>
        <p:spPr bwMode="auto">
          <a:xfrm flipV="1">
            <a:off x="4010025" y="2871788"/>
            <a:ext cx="1588" cy="444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54" name="Line 1952"/>
          <p:cNvSpPr>
            <a:spLocks noChangeShapeType="1"/>
          </p:cNvSpPr>
          <p:nvPr/>
        </p:nvSpPr>
        <p:spPr bwMode="auto">
          <a:xfrm flipH="1" flipV="1">
            <a:off x="4024313" y="2863850"/>
            <a:ext cx="34925" cy="222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55" name="Freeform 1953"/>
          <p:cNvSpPr>
            <a:spLocks/>
          </p:cNvSpPr>
          <p:nvPr/>
        </p:nvSpPr>
        <p:spPr bwMode="auto">
          <a:xfrm>
            <a:off x="4043363" y="2876550"/>
            <a:ext cx="6350" cy="19050"/>
          </a:xfrm>
          <a:custGeom>
            <a:avLst/>
            <a:gdLst/>
            <a:ahLst/>
            <a:cxnLst>
              <a:cxn ang="0">
                <a:pos x="0" y="73"/>
              </a:cxn>
              <a:cxn ang="0">
                <a:pos x="24" y="36"/>
              </a:cxn>
              <a:cxn ang="0">
                <a:pos x="0" y="0"/>
              </a:cxn>
            </a:cxnLst>
            <a:rect l="0" t="0" r="r" b="b"/>
            <a:pathLst>
              <a:path w="24" h="73">
                <a:moveTo>
                  <a:pt x="0" y="73"/>
                </a:moveTo>
                <a:lnTo>
                  <a:pt x="24" y="36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56" name="Line 1954"/>
          <p:cNvSpPr>
            <a:spLocks noChangeShapeType="1"/>
          </p:cNvSpPr>
          <p:nvPr/>
        </p:nvSpPr>
        <p:spPr bwMode="auto">
          <a:xfrm flipV="1">
            <a:off x="4010025" y="2886075"/>
            <a:ext cx="49213" cy="3016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57" name="Freeform 1955"/>
          <p:cNvSpPr>
            <a:spLocks/>
          </p:cNvSpPr>
          <p:nvPr/>
        </p:nvSpPr>
        <p:spPr bwMode="auto">
          <a:xfrm>
            <a:off x="4010025" y="2901950"/>
            <a:ext cx="11113" cy="7938"/>
          </a:xfrm>
          <a:custGeom>
            <a:avLst/>
            <a:gdLst/>
            <a:ahLst/>
            <a:cxnLst>
              <a:cxn ang="0">
                <a:pos x="42" y="24"/>
              </a:cxn>
              <a:cxn ang="0">
                <a:pos x="13" y="27"/>
              </a:cxn>
              <a:cxn ang="0">
                <a:pos x="0" y="0"/>
              </a:cxn>
            </a:cxnLst>
            <a:rect l="0" t="0" r="r" b="b"/>
            <a:pathLst>
              <a:path w="42" h="27">
                <a:moveTo>
                  <a:pt x="42" y="24"/>
                </a:moveTo>
                <a:lnTo>
                  <a:pt x="13" y="2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58" name="Freeform 1956"/>
          <p:cNvSpPr>
            <a:spLocks/>
          </p:cNvSpPr>
          <p:nvPr/>
        </p:nvSpPr>
        <p:spPr bwMode="auto">
          <a:xfrm>
            <a:off x="3937000" y="2811463"/>
            <a:ext cx="15875" cy="26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0" y="44"/>
              </a:cxn>
              <a:cxn ang="0">
                <a:pos x="61" y="103"/>
              </a:cxn>
            </a:cxnLst>
            <a:rect l="0" t="0" r="r" b="b"/>
            <a:pathLst>
              <a:path w="61" h="103">
                <a:moveTo>
                  <a:pt x="0" y="0"/>
                </a:moveTo>
                <a:lnTo>
                  <a:pt x="40" y="44"/>
                </a:lnTo>
                <a:lnTo>
                  <a:pt x="61" y="103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59" name="Freeform 1957"/>
          <p:cNvSpPr>
            <a:spLocks/>
          </p:cNvSpPr>
          <p:nvPr/>
        </p:nvSpPr>
        <p:spPr bwMode="auto">
          <a:xfrm>
            <a:off x="4006850" y="2862263"/>
            <a:ext cx="17463" cy="9525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20" y="0"/>
              </a:cxn>
              <a:cxn ang="0">
                <a:pos x="62" y="7"/>
              </a:cxn>
            </a:cxnLst>
            <a:rect l="0" t="0" r="r" b="b"/>
            <a:pathLst>
              <a:path w="62" h="36">
                <a:moveTo>
                  <a:pt x="0" y="36"/>
                </a:moveTo>
                <a:lnTo>
                  <a:pt x="20" y="0"/>
                </a:lnTo>
                <a:lnTo>
                  <a:pt x="62" y="7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60" name="Line 1958"/>
          <p:cNvSpPr>
            <a:spLocks noChangeShapeType="1"/>
          </p:cNvSpPr>
          <p:nvPr/>
        </p:nvSpPr>
        <p:spPr bwMode="auto">
          <a:xfrm>
            <a:off x="3952875" y="2838450"/>
            <a:ext cx="53975" cy="3333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61" name="Line 1959"/>
          <p:cNvSpPr>
            <a:spLocks noChangeShapeType="1"/>
          </p:cNvSpPr>
          <p:nvPr/>
        </p:nvSpPr>
        <p:spPr bwMode="auto">
          <a:xfrm flipH="1" flipV="1">
            <a:off x="3900488" y="2790825"/>
            <a:ext cx="36512" cy="2063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62" name="Line 1960"/>
          <p:cNvSpPr>
            <a:spLocks noChangeShapeType="1"/>
          </p:cNvSpPr>
          <p:nvPr/>
        </p:nvSpPr>
        <p:spPr bwMode="auto">
          <a:xfrm flipV="1">
            <a:off x="3851275" y="2790825"/>
            <a:ext cx="49213" cy="285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63" name="Freeform 1961"/>
          <p:cNvSpPr>
            <a:spLocks/>
          </p:cNvSpPr>
          <p:nvPr/>
        </p:nvSpPr>
        <p:spPr bwMode="auto">
          <a:xfrm>
            <a:off x="3851275" y="2806700"/>
            <a:ext cx="11113" cy="7938"/>
          </a:xfrm>
          <a:custGeom>
            <a:avLst/>
            <a:gdLst/>
            <a:ahLst/>
            <a:cxnLst>
              <a:cxn ang="0">
                <a:pos x="41" y="24"/>
              </a:cxn>
              <a:cxn ang="0">
                <a:pos x="11" y="28"/>
              </a:cxn>
              <a:cxn ang="0">
                <a:pos x="0" y="0"/>
              </a:cxn>
            </a:cxnLst>
            <a:rect l="0" t="0" r="r" b="b"/>
            <a:pathLst>
              <a:path w="41" h="28">
                <a:moveTo>
                  <a:pt x="41" y="24"/>
                </a:moveTo>
                <a:lnTo>
                  <a:pt x="11" y="28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64" name="Freeform 1962"/>
          <p:cNvSpPr>
            <a:spLocks/>
          </p:cNvSpPr>
          <p:nvPr/>
        </p:nvSpPr>
        <p:spPr bwMode="auto">
          <a:xfrm>
            <a:off x="3884613" y="2795588"/>
            <a:ext cx="33337" cy="4762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62" y="0"/>
              </a:cxn>
              <a:cxn ang="0">
                <a:pos x="124" y="16"/>
              </a:cxn>
            </a:cxnLst>
            <a:rect l="0" t="0" r="r" b="b"/>
            <a:pathLst>
              <a:path w="124" h="16">
                <a:moveTo>
                  <a:pt x="0" y="16"/>
                </a:moveTo>
                <a:lnTo>
                  <a:pt x="62" y="0"/>
                </a:lnTo>
                <a:lnTo>
                  <a:pt x="124" y="16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65" name="Line 1963"/>
          <p:cNvSpPr>
            <a:spLocks noChangeShapeType="1"/>
          </p:cNvSpPr>
          <p:nvPr/>
        </p:nvSpPr>
        <p:spPr bwMode="auto">
          <a:xfrm>
            <a:off x="3727450" y="2747963"/>
            <a:ext cx="98425" cy="428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66" name="Line 1964"/>
          <p:cNvSpPr>
            <a:spLocks noChangeShapeType="1"/>
          </p:cNvSpPr>
          <p:nvPr/>
        </p:nvSpPr>
        <p:spPr bwMode="auto">
          <a:xfrm flipH="1" flipV="1">
            <a:off x="3727450" y="2740025"/>
            <a:ext cx="6350" cy="1111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67" name="Freeform 1965"/>
          <p:cNvSpPr>
            <a:spLocks/>
          </p:cNvSpPr>
          <p:nvPr/>
        </p:nvSpPr>
        <p:spPr bwMode="auto">
          <a:xfrm>
            <a:off x="3727450" y="2689225"/>
            <a:ext cx="23813" cy="30163"/>
          </a:xfrm>
          <a:custGeom>
            <a:avLst/>
            <a:gdLst/>
            <a:ahLst/>
            <a:cxnLst>
              <a:cxn ang="0">
                <a:pos x="0" y="119"/>
              </a:cxn>
              <a:cxn ang="0">
                <a:pos x="13" y="66"/>
              </a:cxn>
              <a:cxn ang="0">
                <a:pos x="46" y="20"/>
              </a:cxn>
              <a:cxn ang="0">
                <a:pos x="86" y="0"/>
              </a:cxn>
            </a:cxnLst>
            <a:rect l="0" t="0" r="r" b="b"/>
            <a:pathLst>
              <a:path w="86" h="119">
                <a:moveTo>
                  <a:pt x="0" y="119"/>
                </a:moveTo>
                <a:lnTo>
                  <a:pt x="13" y="66"/>
                </a:lnTo>
                <a:lnTo>
                  <a:pt x="46" y="20"/>
                </a:lnTo>
                <a:lnTo>
                  <a:pt x="86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68" name="Line 1966"/>
          <p:cNvSpPr>
            <a:spLocks noChangeShapeType="1"/>
          </p:cNvSpPr>
          <p:nvPr/>
        </p:nvSpPr>
        <p:spPr bwMode="auto">
          <a:xfrm>
            <a:off x="3886200" y="2844800"/>
            <a:ext cx="98425" cy="412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69" name="Line 1967"/>
          <p:cNvSpPr>
            <a:spLocks noChangeShapeType="1"/>
          </p:cNvSpPr>
          <p:nvPr/>
        </p:nvSpPr>
        <p:spPr bwMode="auto">
          <a:xfrm flipH="1" flipV="1">
            <a:off x="3886200" y="2835275"/>
            <a:ext cx="6350" cy="1111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70" name="Freeform 1968"/>
          <p:cNvSpPr>
            <a:spLocks/>
          </p:cNvSpPr>
          <p:nvPr/>
        </p:nvSpPr>
        <p:spPr bwMode="auto">
          <a:xfrm>
            <a:off x="3886200" y="2784475"/>
            <a:ext cx="23813" cy="30163"/>
          </a:xfrm>
          <a:custGeom>
            <a:avLst/>
            <a:gdLst/>
            <a:ahLst/>
            <a:cxnLst>
              <a:cxn ang="0">
                <a:pos x="0" y="119"/>
              </a:cxn>
              <a:cxn ang="0">
                <a:pos x="13" y="66"/>
              </a:cxn>
              <a:cxn ang="0">
                <a:pos x="46" y="20"/>
              </a:cxn>
              <a:cxn ang="0">
                <a:pos x="87" y="0"/>
              </a:cxn>
            </a:cxnLst>
            <a:rect l="0" t="0" r="r" b="b"/>
            <a:pathLst>
              <a:path w="87" h="119">
                <a:moveTo>
                  <a:pt x="0" y="119"/>
                </a:moveTo>
                <a:lnTo>
                  <a:pt x="13" y="66"/>
                </a:lnTo>
                <a:lnTo>
                  <a:pt x="46" y="20"/>
                </a:lnTo>
                <a:lnTo>
                  <a:pt x="87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71" name="Line 1969"/>
          <p:cNvSpPr>
            <a:spLocks noChangeShapeType="1"/>
          </p:cNvSpPr>
          <p:nvPr/>
        </p:nvSpPr>
        <p:spPr bwMode="auto">
          <a:xfrm>
            <a:off x="3900488" y="2652713"/>
            <a:ext cx="158750" cy="952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72" name="Freeform 1970"/>
          <p:cNvSpPr>
            <a:spLocks/>
          </p:cNvSpPr>
          <p:nvPr/>
        </p:nvSpPr>
        <p:spPr bwMode="auto">
          <a:xfrm>
            <a:off x="4043363" y="2738438"/>
            <a:ext cx="6350" cy="19050"/>
          </a:xfrm>
          <a:custGeom>
            <a:avLst/>
            <a:gdLst/>
            <a:ahLst/>
            <a:cxnLst>
              <a:cxn ang="0">
                <a:pos x="0" y="74"/>
              </a:cxn>
              <a:cxn ang="0">
                <a:pos x="24" y="37"/>
              </a:cxn>
              <a:cxn ang="0">
                <a:pos x="0" y="0"/>
              </a:cxn>
            </a:cxnLst>
            <a:rect l="0" t="0" r="r" b="b"/>
            <a:pathLst>
              <a:path w="24" h="74">
                <a:moveTo>
                  <a:pt x="0" y="74"/>
                </a:moveTo>
                <a:lnTo>
                  <a:pt x="24" y="3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73" name="Freeform 1971"/>
          <p:cNvSpPr>
            <a:spLocks/>
          </p:cNvSpPr>
          <p:nvPr/>
        </p:nvSpPr>
        <p:spPr bwMode="auto">
          <a:xfrm>
            <a:off x="3998913" y="2876550"/>
            <a:ext cx="11112" cy="7938"/>
          </a:xfrm>
          <a:custGeom>
            <a:avLst/>
            <a:gdLst/>
            <a:ahLst/>
            <a:cxnLst>
              <a:cxn ang="0">
                <a:pos x="40" y="28"/>
              </a:cxn>
              <a:cxn ang="0">
                <a:pos x="29" y="0"/>
              </a:cxn>
              <a:cxn ang="0">
                <a:pos x="0" y="2"/>
              </a:cxn>
            </a:cxnLst>
            <a:rect l="0" t="0" r="r" b="b"/>
            <a:pathLst>
              <a:path w="40" h="28">
                <a:moveTo>
                  <a:pt x="40" y="28"/>
                </a:moveTo>
                <a:lnTo>
                  <a:pt x="29" y="0"/>
                </a:lnTo>
                <a:lnTo>
                  <a:pt x="0" y="2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74" name="Line 1972"/>
          <p:cNvSpPr>
            <a:spLocks noChangeShapeType="1"/>
          </p:cNvSpPr>
          <p:nvPr/>
        </p:nvSpPr>
        <p:spPr bwMode="auto">
          <a:xfrm flipV="1">
            <a:off x="3979863" y="2882900"/>
            <a:ext cx="11112" cy="158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75" name="Line 1973"/>
          <p:cNvSpPr>
            <a:spLocks noChangeShapeType="1"/>
          </p:cNvSpPr>
          <p:nvPr/>
        </p:nvSpPr>
        <p:spPr bwMode="auto">
          <a:xfrm flipH="1">
            <a:off x="3984625" y="2871788"/>
            <a:ext cx="25400" cy="1428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76" name="Line 1974"/>
          <p:cNvSpPr>
            <a:spLocks noChangeShapeType="1"/>
          </p:cNvSpPr>
          <p:nvPr/>
        </p:nvSpPr>
        <p:spPr bwMode="auto">
          <a:xfrm flipV="1">
            <a:off x="4043363" y="2747963"/>
            <a:ext cx="15875" cy="95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77" name="Freeform 1975"/>
          <p:cNvSpPr>
            <a:spLocks/>
          </p:cNvSpPr>
          <p:nvPr/>
        </p:nvSpPr>
        <p:spPr bwMode="auto">
          <a:xfrm>
            <a:off x="4040188" y="2744788"/>
            <a:ext cx="15875" cy="7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" y="26"/>
              </a:cxn>
              <a:cxn ang="0">
                <a:pos x="60" y="18"/>
              </a:cxn>
            </a:cxnLst>
            <a:rect l="0" t="0" r="r" b="b"/>
            <a:pathLst>
              <a:path w="60" h="26">
                <a:moveTo>
                  <a:pt x="0" y="0"/>
                </a:moveTo>
                <a:lnTo>
                  <a:pt x="22" y="26"/>
                </a:lnTo>
                <a:lnTo>
                  <a:pt x="60" y="18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78" name="Freeform 1976"/>
          <p:cNvSpPr>
            <a:spLocks/>
          </p:cNvSpPr>
          <p:nvPr/>
        </p:nvSpPr>
        <p:spPr bwMode="auto">
          <a:xfrm>
            <a:off x="3930650" y="2784475"/>
            <a:ext cx="31750" cy="42863"/>
          </a:xfrm>
          <a:custGeom>
            <a:avLst/>
            <a:gdLst/>
            <a:ahLst/>
            <a:cxnLst>
              <a:cxn ang="0">
                <a:pos x="124" y="116"/>
              </a:cxn>
              <a:cxn ang="0">
                <a:pos x="106" y="53"/>
              </a:cxn>
              <a:cxn ang="0">
                <a:pos x="62" y="5"/>
              </a:cxn>
              <a:cxn ang="0">
                <a:pos x="18" y="0"/>
              </a:cxn>
              <a:cxn ang="0">
                <a:pos x="0" y="42"/>
              </a:cxn>
              <a:cxn ang="0">
                <a:pos x="18" y="105"/>
              </a:cxn>
              <a:cxn ang="0">
                <a:pos x="62" y="153"/>
              </a:cxn>
              <a:cxn ang="0">
                <a:pos x="106" y="157"/>
              </a:cxn>
              <a:cxn ang="0">
                <a:pos x="124" y="116"/>
              </a:cxn>
            </a:cxnLst>
            <a:rect l="0" t="0" r="r" b="b"/>
            <a:pathLst>
              <a:path w="124" h="157">
                <a:moveTo>
                  <a:pt x="124" y="116"/>
                </a:moveTo>
                <a:lnTo>
                  <a:pt x="106" y="53"/>
                </a:lnTo>
                <a:lnTo>
                  <a:pt x="62" y="5"/>
                </a:lnTo>
                <a:lnTo>
                  <a:pt x="18" y="0"/>
                </a:lnTo>
                <a:lnTo>
                  <a:pt x="0" y="42"/>
                </a:lnTo>
                <a:lnTo>
                  <a:pt x="18" y="105"/>
                </a:lnTo>
                <a:lnTo>
                  <a:pt x="62" y="153"/>
                </a:lnTo>
                <a:lnTo>
                  <a:pt x="106" y="157"/>
                </a:lnTo>
                <a:lnTo>
                  <a:pt x="124" y="116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79" name="Freeform 1977"/>
          <p:cNvSpPr>
            <a:spLocks/>
          </p:cNvSpPr>
          <p:nvPr/>
        </p:nvSpPr>
        <p:spPr bwMode="auto">
          <a:xfrm>
            <a:off x="3957638" y="2768600"/>
            <a:ext cx="33337" cy="41275"/>
          </a:xfrm>
          <a:custGeom>
            <a:avLst/>
            <a:gdLst/>
            <a:ahLst/>
            <a:cxnLst>
              <a:cxn ang="0">
                <a:pos x="124" y="116"/>
              </a:cxn>
              <a:cxn ang="0">
                <a:pos x="105" y="52"/>
              </a:cxn>
              <a:cxn ang="0">
                <a:pos x="62" y="5"/>
              </a:cxn>
              <a:cxn ang="0">
                <a:pos x="18" y="0"/>
              </a:cxn>
              <a:cxn ang="0">
                <a:pos x="0" y="42"/>
              </a:cxn>
              <a:cxn ang="0">
                <a:pos x="18" y="106"/>
              </a:cxn>
              <a:cxn ang="0">
                <a:pos x="62" y="154"/>
              </a:cxn>
              <a:cxn ang="0">
                <a:pos x="105" y="158"/>
              </a:cxn>
              <a:cxn ang="0">
                <a:pos x="124" y="116"/>
              </a:cxn>
            </a:cxnLst>
            <a:rect l="0" t="0" r="r" b="b"/>
            <a:pathLst>
              <a:path w="124" h="158">
                <a:moveTo>
                  <a:pt x="124" y="116"/>
                </a:moveTo>
                <a:lnTo>
                  <a:pt x="105" y="52"/>
                </a:lnTo>
                <a:lnTo>
                  <a:pt x="62" y="5"/>
                </a:lnTo>
                <a:lnTo>
                  <a:pt x="18" y="0"/>
                </a:lnTo>
                <a:lnTo>
                  <a:pt x="0" y="42"/>
                </a:lnTo>
                <a:lnTo>
                  <a:pt x="18" y="106"/>
                </a:lnTo>
                <a:lnTo>
                  <a:pt x="62" y="154"/>
                </a:lnTo>
                <a:lnTo>
                  <a:pt x="105" y="158"/>
                </a:lnTo>
                <a:lnTo>
                  <a:pt x="124" y="116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80" name="Line 1978"/>
          <p:cNvSpPr>
            <a:spLocks noChangeShapeType="1"/>
          </p:cNvSpPr>
          <p:nvPr/>
        </p:nvSpPr>
        <p:spPr bwMode="auto">
          <a:xfrm flipV="1">
            <a:off x="4000500" y="2773363"/>
            <a:ext cx="1588" cy="650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81" name="Line 1979"/>
          <p:cNvSpPr>
            <a:spLocks noChangeShapeType="1"/>
          </p:cNvSpPr>
          <p:nvPr/>
        </p:nvSpPr>
        <p:spPr bwMode="auto">
          <a:xfrm flipV="1">
            <a:off x="3919538" y="2757488"/>
            <a:ext cx="1587" cy="650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82" name="Line 1980"/>
          <p:cNvSpPr>
            <a:spLocks noChangeShapeType="1"/>
          </p:cNvSpPr>
          <p:nvPr/>
        </p:nvSpPr>
        <p:spPr bwMode="auto">
          <a:xfrm flipV="1">
            <a:off x="3973513" y="2789238"/>
            <a:ext cx="1587" cy="650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83" name="Freeform 1981"/>
          <p:cNvSpPr>
            <a:spLocks/>
          </p:cNvSpPr>
          <p:nvPr/>
        </p:nvSpPr>
        <p:spPr bwMode="auto">
          <a:xfrm>
            <a:off x="3960813" y="2760663"/>
            <a:ext cx="38100" cy="49212"/>
          </a:xfrm>
          <a:custGeom>
            <a:avLst/>
            <a:gdLst/>
            <a:ahLst/>
            <a:cxnLst>
              <a:cxn ang="0">
                <a:pos x="0" y="49"/>
              </a:cxn>
              <a:cxn ang="0">
                <a:pos x="21" y="0"/>
              </a:cxn>
              <a:cxn ang="0">
                <a:pos x="71" y="6"/>
              </a:cxn>
              <a:cxn ang="0">
                <a:pos x="122" y="62"/>
              </a:cxn>
              <a:cxn ang="0">
                <a:pos x="143" y="136"/>
              </a:cxn>
              <a:cxn ang="0">
                <a:pos x="122" y="184"/>
              </a:cxn>
              <a:cxn ang="0">
                <a:pos x="71" y="178"/>
              </a:cxn>
              <a:cxn ang="0">
                <a:pos x="21" y="123"/>
              </a:cxn>
              <a:cxn ang="0">
                <a:pos x="0" y="49"/>
              </a:cxn>
            </a:cxnLst>
            <a:rect l="0" t="0" r="r" b="b"/>
            <a:pathLst>
              <a:path w="143" h="184">
                <a:moveTo>
                  <a:pt x="0" y="49"/>
                </a:moveTo>
                <a:lnTo>
                  <a:pt x="21" y="0"/>
                </a:lnTo>
                <a:lnTo>
                  <a:pt x="71" y="6"/>
                </a:lnTo>
                <a:lnTo>
                  <a:pt x="122" y="62"/>
                </a:lnTo>
                <a:lnTo>
                  <a:pt x="143" y="136"/>
                </a:lnTo>
                <a:lnTo>
                  <a:pt x="122" y="184"/>
                </a:lnTo>
                <a:lnTo>
                  <a:pt x="71" y="178"/>
                </a:lnTo>
                <a:lnTo>
                  <a:pt x="21" y="123"/>
                </a:lnTo>
                <a:lnTo>
                  <a:pt x="0" y="49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84" name="Line 1982"/>
          <p:cNvSpPr>
            <a:spLocks noChangeShapeType="1"/>
          </p:cNvSpPr>
          <p:nvPr/>
        </p:nvSpPr>
        <p:spPr bwMode="auto">
          <a:xfrm>
            <a:off x="3946525" y="2740025"/>
            <a:ext cx="1588" cy="666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85" name="Line 1983"/>
          <p:cNvSpPr>
            <a:spLocks noChangeShapeType="1"/>
          </p:cNvSpPr>
          <p:nvPr/>
        </p:nvSpPr>
        <p:spPr bwMode="auto">
          <a:xfrm flipH="1">
            <a:off x="3937000" y="2759075"/>
            <a:ext cx="87313" cy="523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86" name="Freeform 1984"/>
          <p:cNvSpPr>
            <a:spLocks/>
          </p:cNvSpPr>
          <p:nvPr/>
        </p:nvSpPr>
        <p:spPr bwMode="auto">
          <a:xfrm>
            <a:off x="3840163" y="2781300"/>
            <a:ext cx="11112" cy="7938"/>
          </a:xfrm>
          <a:custGeom>
            <a:avLst/>
            <a:gdLst/>
            <a:ahLst/>
            <a:cxnLst>
              <a:cxn ang="0">
                <a:pos x="41" y="28"/>
              </a:cxn>
              <a:cxn ang="0">
                <a:pos x="29" y="0"/>
              </a:cxn>
              <a:cxn ang="0">
                <a:pos x="0" y="2"/>
              </a:cxn>
            </a:cxnLst>
            <a:rect l="0" t="0" r="r" b="b"/>
            <a:pathLst>
              <a:path w="41" h="28">
                <a:moveTo>
                  <a:pt x="41" y="28"/>
                </a:moveTo>
                <a:lnTo>
                  <a:pt x="29" y="0"/>
                </a:lnTo>
                <a:lnTo>
                  <a:pt x="0" y="2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87" name="Line 1985"/>
          <p:cNvSpPr>
            <a:spLocks noChangeShapeType="1"/>
          </p:cNvSpPr>
          <p:nvPr/>
        </p:nvSpPr>
        <p:spPr bwMode="auto">
          <a:xfrm flipV="1">
            <a:off x="3919538" y="2806700"/>
            <a:ext cx="26987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88" name="Line 1986"/>
          <p:cNvSpPr>
            <a:spLocks noChangeShapeType="1"/>
          </p:cNvSpPr>
          <p:nvPr/>
        </p:nvSpPr>
        <p:spPr bwMode="auto">
          <a:xfrm flipV="1">
            <a:off x="3973513" y="2838450"/>
            <a:ext cx="26987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89" name="Line 1987"/>
          <p:cNvSpPr>
            <a:spLocks noChangeShapeType="1"/>
          </p:cNvSpPr>
          <p:nvPr/>
        </p:nvSpPr>
        <p:spPr bwMode="auto">
          <a:xfrm flipH="1" flipV="1">
            <a:off x="3946525" y="2806700"/>
            <a:ext cx="53975" cy="317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90" name="Line 1988"/>
          <p:cNvSpPr>
            <a:spLocks noChangeShapeType="1"/>
          </p:cNvSpPr>
          <p:nvPr/>
        </p:nvSpPr>
        <p:spPr bwMode="auto">
          <a:xfrm flipH="1" flipV="1">
            <a:off x="3919538" y="2822575"/>
            <a:ext cx="5397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91" name="Line 1989"/>
          <p:cNvSpPr>
            <a:spLocks noChangeShapeType="1"/>
          </p:cNvSpPr>
          <p:nvPr/>
        </p:nvSpPr>
        <p:spPr bwMode="auto">
          <a:xfrm flipH="1">
            <a:off x="3821113" y="2787650"/>
            <a:ext cx="9525" cy="158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92" name="Line 1990"/>
          <p:cNvSpPr>
            <a:spLocks noChangeShapeType="1"/>
          </p:cNvSpPr>
          <p:nvPr/>
        </p:nvSpPr>
        <p:spPr bwMode="auto">
          <a:xfrm>
            <a:off x="3919538" y="2747963"/>
            <a:ext cx="122237" cy="7461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93" name="Line 1991"/>
          <p:cNvSpPr>
            <a:spLocks noChangeShapeType="1"/>
          </p:cNvSpPr>
          <p:nvPr/>
        </p:nvSpPr>
        <p:spPr bwMode="auto">
          <a:xfrm flipH="1">
            <a:off x="3825875" y="2774950"/>
            <a:ext cx="25400" cy="158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94" name="Line 1992"/>
          <p:cNvSpPr>
            <a:spLocks noChangeShapeType="1"/>
          </p:cNvSpPr>
          <p:nvPr/>
        </p:nvSpPr>
        <p:spPr bwMode="auto">
          <a:xfrm flipV="1">
            <a:off x="3919538" y="2740025"/>
            <a:ext cx="26987" cy="174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95" name="Line 1993"/>
          <p:cNvSpPr>
            <a:spLocks noChangeShapeType="1"/>
          </p:cNvSpPr>
          <p:nvPr/>
        </p:nvSpPr>
        <p:spPr bwMode="auto">
          <a:xfrm flipV="1">
            <a:off x="3973513" y="2773363"/>
            <a:ext cx="26987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96" name="Line 1994"/>
          <p:cNvSpPr>
            <a:spLocks noChangeShapeType="1"/>
          </p:cNvSpPr>
          <p:nvPr/>
        </p:nvSpPr>
        <p:spPr bwMode="auto">
          <a:xfrm flipH="1" flipV="1">
            <a:off x="3946525" y="2740025"/>
            <a:ext cx="53975" cy="333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97" name="Line 1995"/>
          <p:cNvSpPr>
            <a:spLocks noChangeShapeType="1"/>
          </p:cNvSpPr>
          <p:nvPr/>
        </p:nvSpPr>
        <p:spPr bwMode="auto">
          <a:xfrm flipH="1" flipV="1">
            <a:off x="3919538" y="2757488"/>
            <a:ext cx="5397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98" name="Line 1996"/>
          <p:cNvSpPr>
            <a:spLocks noChangeShapeType="1"/>
          </p:cNvSpPr>
          <p:nvPr/>
        </p:nvSpPr>
        <p:spPr bwMode="auto">
          <a:xfrm flipV="1">
            <a:off x="3884613" y="2652713"/>
            <a:ext cx="15875" cy="95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999" name="Freeform 1997"/>
          <p:cNvSpPr>
            <a:spLocks/>
          </p:cNvSpPr>
          <p:nvPr/>
        </p:nvSpPr>
        <p:spPr bwMode="auto">
          <a:xfrm>
            <a:off x="3884613" y="2659063"/>
            <a:ext cx="33337" cy="3175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62" y="0"/>
              </a:cxn>
              <a:cxn ang="0">
                <a:pos x="124" y="15"/>
              </a:cxn>
            </a:cxnLst>
            <a:rect l="0" t="0" r="r" b="b"/>
            <a:pathLst>
              <a:path w="124" h="15">
                <a:moveTo>
                  <a:pt x="0" y="15"/>
                </a:moveTo>
                <a:lnTo>
                  <a:pt x="62" y="0"/>
                </a:lnTo>
                <a:lnTo>
                  <a:pt x="124" y="15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00" name="Freeform 1998"/>
          <p:cNvSpPr>
            <a:spLocks/>
          </p:cNvSpPr>
          <p:nvPr/>
        </p:nvSpPr>
        <p:spPr bwMode="auto">
          <a:xfrm>
            <a:off x="3881438" y="2649538"/>
            <a:ext cx="15875" cy="7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" y="26"/>
              </a:cxn>
              <a:cxn ang="0">
                <a:pos x="59" y="18"/>
              </a:cxn>
            </a:cxnLst>
            <a:rect l="0" t="0" r="r" b="b"/>
            <a:pathLst>
              <a:path w="59" h="26">
                <a:moveTo>
                  <a:pt x="0" y="0"/>
                </a:moveTo>
                <a:lnTo>
                  <a:pt x="21" y="26"/>
                </a:lnTo>
                <a:lnTo>
                  <a:pt x="59" y="18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01" name="Freeform 1999"/>
          <p:cNvSpPr>
            <a:spLocks/>
          </p:cNvSpPr>
          <p:nvPr/>
        </p:nvSpPr>
        <p:spPr bwMode="auto">
          <a:xfrm>
            <a:off x="2860675" y="2108200"/>
            <a:ext cx="1588" cy="7938"/>
          </a:xfrm>
          <a:custGeom>
            <a:avLst/>
            <a:gdLst/>
            <a:ahLst/>
            <a:cxnLst>
              <a:cxn ang="0">
                <a:pos x="7" y="33"/>
              </a:cxn>
              <a:cxn ang="0">
                <a:pos x="3" y="17"/>
              </a:cxn>
              <a:cxn ang="0">
                <a:pos x="0" y="0"/>
              </a:cxn>
            </a:cxnLst>
            <a:rect l="0" t="0" r="r" b="b"/>
            <a:pathLst>
              <a:path w="7" h="33">
                <a:moveTo>
                  <a:pt x="7" y="33"/>
                </a:moveTo>
                <a:lnTo>
                  <a:pt x="3" y="1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02" name="Freeform 2000"/>
          <p:cNvSpPr>
            <a:spLocks/>
          </p:cNvSpPr>
          <p:nvPr/>
        </p:nvSpPr>
        <p:spPr bwMode="auto">
          <a:xfrm>
            <a:off x="2833688" y="1927225"/>
            <a:ext cx="207962" cy="252413"/>
          </a:xfrm>
          <a:custGeom>
            <a:avLst/>
            <a:gdLst/>
            <a:ahLst/>
            <a:cxnLst>
              <a:cxn ang="0">
                <a:pos x="102" y="684"/>
              </a:cxn>
              <a:cxn ang="0">
                <a:pos x="0" y="625"/>
              </a:cxn>
              <a:cxn ang="0">
                <a:pos x="233" y="0"/>
              </a:cxn>
              <a:cxn ang="0">
                <a:pos x="788" y="334"/>
              </a:cxn>
              <a:cxn ang="0">
                <a:pos x="555" y="958"/>
              </a:cxn>
              <a:cxn ang="0">
                <a:pos x="454" y="897"/>
              </a:cxn>
              <a:cxn ang="0">
                <a:pos x="403" y="918"/>
              </a:cxn>
              <a:cxn ang="0">
                <a:pos x="352" y="927"/>
              </a:cxn>
              <a:cxn ang="0">
                <a:pos x="300" y="921"/>
              </a:cxn>
              <a:cxn ang="0">
                <a:pos x="251" y="903"/>
              </a:cxn>
              <a:cxn ang="0">
                <a:pos x="205" y="871"/>
              </a:cxn>
              <a:cxn ang="0">
                <a:pos x="165" y="829"/>
              </a:cxn>
              <a:cxn ang="0">
                <a:pos x="133" y="777"/>
              </a:cxn>
              <a:cxn ang="0">
                <a:pos x="109" y="717"/>
              </a:cxn>
            </a:cxnLst>
            <a:rect l="0" t="0" r="r" b="b"/>
            <a:pathLst>
              <a:path w="788" h="958">
                <a:moveTo>
                  <a:pt x="102" y="684"/>
                </a:moveTo>
                <a:lnTo>
                  <a:pt x="0" y="625"/>
                </a:lnTo>
                <a:lnTo>
                  <a:pt x="233" y="0"/>
                </a:lnTo>
                <a:lnTo>
                  <a:pt x="788" y="334"/>
                </a:lnTo>
                <a:lnTo>
                  <a:pt x="555" y="958"/>
                </a:lnTo>
                <a:lnTo>
                  <a:pt x="454" y="897"/>
                </a:lnTo>
                <a:lnTo>
                  <a:pt x="403" y="918"/>
                </a:lnTo>
                <a:lnTo>
                  <a:pt x="352" y="927"/>
                </a:lnTo>
                <a:lnTo>
                  <a:pt x="300" y="921"/>
                </a:lnTo>
                <a:lnTo>
                  <a:pt x="251" y="903"/>
                </a:lnTo>
                <a:lnTo>
                  <a:pt x="205" y="871"/>
                </a:lnTo>
                <a:lnTo>
                  <a:pt x="165" y="829"/>
                </a:lnTo>
                <a:lnTo>
                  <a:pt x="133" y="777"/>
                </a:lnTo>
                <a:lnTo>
                  <a:pt x="109" y="717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03" name="Line 2001"/>
          <p:cNvSpPr>
            <a:spLocks noChangeShapeType="1"/>
          </p:cNvSpPr>
          <p:nvPr/>
        </p:nvSpPr>
        <p:spPr bwMode="auto">
          <a:xfrm>
            <a:off x="2862263" y="2116138"/>
            <a:ext cx="3175" cy="158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04" name="Line 2002"/>
          <p:cNvSpPr>
            <a:spLocks noChangeShapeType="1"/>
          </p:cNvSpPr>
          <p:nvPr/>
        </p:nvSpPr>
        <p:spPr bwMode="auto">
          <a:xfrm flipH="1" flipV="1">
            <a:off x="2867025" y="2001838"/>
            <a:ext cx="44450" cy="1682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05" name="Line 2003"/>
          <p:cNvSpPr>
            <a:spLocks noChangeShapeType="1"/>
          </p:cNvSpPr>
          <p:nvPr/>
        </p:nvSpPr>
        <p:spPr bwMode="auto">
          <a:xfrm flipH="1" flipV="1">
            <a:off x="2906713" y="1933575"/>
            <a:ext cx="63500" cy="2397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06" name="Line 2004"/>
          <p:cNvSpPr>
            <a:spLocks noChangeShapeType="1"/>
          </p:cNvSpPr>
          <p:nvPr/>
        </p:nvSpPr>
        <p:spPr bwMode="auto">
          <a:xfrm flipH="1" flipV="1">
            <a:off x="2973388" y="1974850"/>
            <a:ext cx="34925" cy="1301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07" name="Line 2005"/>
          <p:cNvSpPr>
            <a:spLocks noChangeShapeType="1"/>
          </p:cNvSpPr>
          <p:nvPr/>
        </p:nvSpPr>
        <p:spPr bwMode="auto">
          <a:xfrm flipV="1">
            <a:off x="2906713" y="2119313"/>
            <a:ext cx="96837" cy="492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08" name="Line 2006"/>
          <p:cNvSpPr>
            <a:spLocks noChangeShapeType="1"/>
          </p:cNvSpPr>
          <p:nvPr/>
        </p:nvSpPr>
        <p:spPr bwMode="auto">
          <a:xfrm flipV="1">
            <a:off x="2870200" y="2057400"/>
            <a:ext cx="155575" cy="793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09" name="Line 2007"/>
          <p:cNvSpPr>
            <a:spLocks noChangeShapeType="1"/>
          </p:cNvSpPr>
          <p:nvPr/>
        </p:nvSpPr>
        <p:spPr bwMode="auto">
          <a:xfrm flipV="1">
            <a:off x="2846388" y="2006600"/>
            <a:ext cx="182562" cy="9366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10" name="Line 2008"/>
          <p:cNvSpPr>
            <a:spLocks noChangeShapeType="1"/>
          </p:cNvSpPr>
          <p:nvPr/>
        </p:nvSpPr>
        <p:spPr bwMode="auto">
          <a:xfrm flipV="1">
            <a:off x="2849563" y="1979613"/>
            <a:ext cx="134937" cy="6826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11" name="Line 2009"/>
          <p:cNvSpPr>
            <a:spLocks noChangeShapeType="1"/>
          </p:cNvSpPr>
          <p:nvPr/>
        </p:nvSpPr>
        <p:spPr bwMode="auto">
          <a:xfrm flipV="1">
            <a:off x="2871788" y="1954213"/>
            <a:ext cx="68262" cy="3333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12" name="Line 2010"/>
          <p:cNvSpPr>
            <a:spLocks noChangeShapeType="1"/>
          </p:cNvSpPr>
          <p:nvPr/>
        </p:nvSpPr>
        <p:spPr bwMode="auto">
          <a:xfrm>
            <a:off x="2217738" y="1876425"/>
            <a:ext cx="23812" cy="1746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13" name="Line 2011"/>
          <p:cNvSpPr>
            <a:spLocks noChangeShapeType="1"/>
          </p:cNvSpPr>
          <p:nvPr/>
        </p:nvSpPr>
        <p:spPr bwMode="auto">
          <a:xfrm>
            <a:off x="2087563" y="1797050"/>
            <a:ext cx="22225" cy="1762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14" name="Line 2012"/>
          <p:cNvSpPr>
            <a:spLocks noChangeShapeType="1"/>
          </p:cNvSpPr>
          <p:nvPr/>
        </p:nvSpPr>
        <p:spPr bwMode="auto">
          <a:xfrm flipV="1">
            <a:off x="2109788" y="1876425"/>
            <a:ext cx="1587" cy="146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15" name="Freeform 2013"/>
          <p:cNvSpPr>
            <a:spLocks/>
          </p:cNvSpPr>
          <p:nvPr/>
        </p:nvSpPr>
        <p:spPr bwMode="auto">
          <a:xfrm>
            <a:off x="2174875" y="1836738"/>
            <a:ext cx="87313" cy="111125"/>
          </a:xfrm>
          <a:custGeom>
            <a:avLst/>
            <a:gdLst/>
            <a:ahLst/>
            <a:cxnLst>
              <a:cxn ang="0">
                <a:pos x="0" y="111"/>
              </a:cxn>
              <a:cxn ang="0">
                <a:pos x="48" y="0"/>
              </a:cxn>
              <a:cxn ang="0">
                <a:pos x="164" y="13"/>
              </a:cxn>
              <a:cxn ang="0">
                <a:pos x="281" y="140"/>
              </a:cxn>
              <a:cxn ang="0">
                <a:pos x="329" y="308"/>
              </a:cxn>
              <a:cxn ang="0">
                <a:pos x="281" y="419"/>
              </a:cxn>
              <a:cxn ang="0">
                <a:pos x="164" y="407"/>
              </a:cxn>
              <a:cxn ang="0">
                <a:pos x="48" y="279"/>
              </a:cxn>
              <a:cxn ang="0">
                <a:pos x="0" y="111"/>
              </a:cxn>
            </a:cxnLst>
            <a:rect l="0" t="0" r="r" b="b"/>
            <a:pathLst>
              <a:path w="329" h="419">
                <a:moveTo>
                  <a:pt x="0" y="111"/>
                </a:moveTo>
                <a:lnTo>
                  <a:pt x="48" y="0"/>
                </a:lnTo>
                <a:lnTo>
                  <a:pt x="164" y="13"/>
                </a:lnTo>
                <a:lnTo>
                  <a:pt x="281" y="140"/>
                </a:lnTo>
                <a:lnTo>
                  <a:pt x="329" y="308"/>
                </a:lnTo>
                <a:lnTo>
                  <a:pt x="281" y="419"/>
                </a:lnTo>
                <a:lnTo>
                  <a:pt x="164" y="407"/>
                </a:lnTo>
                <a:lnTo>
                  <a:pt x="48" y="279"/>
                </a:lnTo>
                <a:lnTo>
                  <a:pt x="0" y="111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16" name="Line 2014"/>
          <p:cNvSpPr>
            <a:spLocks noChangeShapeType="1"/>
          </p:cNvSpPr>
          <p:nvPr/>
        </p:nvSpPr>
        <p:spPr bwMode="auto">
          <a:xfrm flipV="1">
            <a:off x="2241550" y="1954213"/>
            <a:ext cx="1588" cy="146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17" name="Freeform 2015"/>
          <p:cNvSpPr>
            <a:spLocks/>
          </p:cNvSpPr>
          <p:nvPr/>
        </p:nvSpPr>
        <p:spPr bwMode="auto">
          <a:xfrm>
            <a:off x="2867025" y="2001838"/>
            <a:ext cx="120650" cy="157162"/>
          </a:xfrm>
          <a:custGeom>
            <a:avLst/>
            <a:gdLst/>
            <a:ahLst/>
            <a:cxnLst>
              <a:cxn ang="0">
                <a:pos x="444" y="425"/>
              </a:cxn>
              <a:cxn ang="0">
                <a:pos x="457" y="183"/>
              </a:cxn>
              <a:cxn ang="0">
                <a:pos x="336" y="6"/>
              </a:cxn>
              <a:cxn ang="0">
                <a:pos x="152" y="0"/>
              </a:cxn>
              <a:cxn ang="0">
                <a:pos x="14" y="166"/>
              </a:cxn>
              <a:cxn ang="0">
                <a:pos x="0" y="408"/>
              </a:cxn>
              <a:cxn ang="0">
                <a:pos x="120" y="585"/>
              </a:cxn>
              <a:cxn ang="0">
                <a:pos x="305" y="592"/>
              </a:cxn>
              <a:cxn ang="0">
                <a:pos x="444" y="425"/>
              </a:cxn>
            </a:cxnLst>
            <a:rect l="0" t="0" r="r" b="b"/>
            <a:pathLst>
              <a:path w="457" h="592">
                <a:moveTo>
                  <a:pt x="444" y="425"/>
                </a:moveTo>
                <a:lnTo>
                  <a:pt x="457" y="183"/>
                </a:lnTo>
                <a:lnTo>
                  <a:pt x="336" y="6"/>
                </a:lnTo>
                <a:lnTo>
                  <a:pt x="152" y="0"/>
                </a:lnTo>
                <a:lnTo>
                  <a:pt x="14" y="166"/>
                </a:lnTo>
                <a:lnTo>
                  <a:pt x="0" y="408"/>
                </a:lnTo>
                <a:lnTo>
                  <a:pt x="120" y="585"/>
                </a:lnTo>
                <a:lnTo>
                  <a:pt x="305" y="592"/>
                </a:lnTo>
                <a:lnTo>
                  <a:pt x="444" y="425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18" name="Line 2016"/>
          <p:cNvSpPr>
            <a:spLocks noChangeShapeType="1"/>
          </p:cNvSpPr>
          <p:nvPr/>
        </p:nvSpPr>
        <p:spPr bwMode="auto">
          <a:xfrm flipV="1">
            <a:off x="2897188" y="1970088"/>
            <a:ext cx="71437" cy="1936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19" name="Line 2017"/>
          <p:cNvSpPr>
            <a:spLocks noChangeShapeType="1"/>
          </p:cNvSpPr>
          <p:nvPr/>
        </p:nvSpPr>
        <p:spPr bwMode="auto">
          <a:xfrm flipH="1" flipV="1">
            <a:off x="2805113" y="2089150"/>
            <a:ext cx="28575" cy="31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20" name="Line 2018"/>
          <p:cNvSpPr>
            <a:spLocks noChangeShapeType="1"/>
          </p:cNvSpPr>
          <p:nvPr/>
        </p:nvSpPr>
        <p:spPr bwMode="auto">
          <a:xfrm flipH="1" flipV="1">
            <a:off x="2952750" y="2178050"/>
            <a:ext cx="26988" cy="158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21" name="Line 2019"/>
          <p:cNvSpPr>
            <a:spLocks noChangeShapeType="1"/>
          </p:cNvSpPr>
          <p:nvPr/>
        </p:nvSpPr>
        <p:spPr bwMode="auto">
          <a:xfrm flipV="1">
            <a:off x="2833688" y="1927225"/>
            <a:ext cx="61912" cy="1651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22" name="Line 2020"/>
          <p:cNvSpPr>
            <a:spLocks noChangeShapeType="1"/>
          </p:cNvSpPr>
          <p:nvPr/>
        </p:nvSpPr>
        <p:spPr bwMode="auto">
          <a:xfrm flipV="1">
            <a:off x="2979738" y="2014538"/>
            <a:ext cx="61912" cy="1651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23" name="Freeform 2021"/>
          <p:cNvSpPr>
            <a:spLocks/>
          </p:cNvSpPr>
          <p:nvPr/>
        </p:nvSpPr>
        <p:spPr bwMode="auto">
          <a:xfrm>
            <a:off x="2819400" y="2090738"/>
            <a:ext cx="30163" cy="111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" y="14"/>
              </a:cxn>
              <a:cxn ang="0">
                <a:pos x="115" y="42"/>
              </a:cxn>
            </a:cxnLst>
            <a:rect l="0" t="0" r="r" b="b"/>
            <a:pathLst>
              <a:path w="115" h="42">
                <a:moveTo>
                  <a:pt x="0" y="0"/>
                </a:moveTo>
                <a:lnTo>
                  <a:pt x="57" y="14"/>
                </a:lnTo>
                <a:lnTo>
                  <a:pt x="115" y="42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24" name="Freeform 2022"/>
          <p:cNvSpPr>
            <a:spLocks/>
          </p:cNvSpPr>
          <p:nvPr/>
        </p:nvSpPr>
        <p:spPr bwMode="auto">
          <a:xfrm>
            <a:off x="2963863" y="2170113"/>
            <a:ext cx="7937" cy="7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" y="24"/>
              </a:cxn>
              <a:cxn ang="0">
                <a:pos x="9" y="32"/>
              </a:cxn>
            </a:cxnLst>
            <a:rect l="0" t="0" r="r" b="b"/>
            <a:pathLst>
              <a:path w="29" h="32">
                <a:moveTo>
                  <a:pt x="0" y="0"/>
                </a:moveTo>
                <a:lnTo>
                  <a:pt x="29" y="24"/>
                </a:lnTo>
                <a:lnTo>
                  <a:pt x="9" y="32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25" name="Line 2023"/>
          <p:cNvSpPr>
            <a:spLocks noChangeShapeType="1"/>
          </p:cNvSpPr>
          <p:nvPr/>
        </p:nvSpPr>
        <p:spPr bwMode="auto">
          <a:xfrm flipV="1">
            <a:off x="2241550" y="2135188"/>
            <a:ext cx="17463" cy="317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26" name="Line 2024"/>
          <p:cNvSpPr>
            <a:spLocks noChangeShapeType="1"/>
          </p:cNvSpPr>
          <p:nvPr/>
        </p:nvSpPr>
        <p:spPr bwMode="auto">
          <a:xfrm flipV="1">
            <a:off x="2109788" y="2055813"/>
            <a:ext cx="19050" cy="333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27" name="Freeform 2025"/>
          <p:cNvSpPr>
            <a:spLocks/>
          </p:cNvSpPr>
          <p:nvPr/>
        </p:nvSpPr>
        <p:spPr bwMode="auto">
          <a:xfrm>
            <a:off x="2251075" y="2124075"/>
            <a:ext cx="4763" cy="25400"/>
          </a:xfrm>
          <a:custGeom>
            <a:avLst/>
            <a:gdLst/>
            <a:ahLst/>
            <a:cxnLst>
              <a:cxn ang="0">
                <a:pos x="0" y="92"/>
              </a:cxn>
              <a:cxn ang="0">
                <a:pos x="17" y="42"/>
              </a:cxn>
              <a:cxn ang="0">
                <a:pos x="12" y="0"/>
              </a:cxn>
            </a:cxnLst>
            <a:rect l="0" t="0" r="r" b="b"/>
            <a:pathLst>
              <a:path w="17" h="92">
                <a:moveTo>
                  <a:pt x="0" y="92"/>
                </a:moveTo>
                <a:lnTo>
                  <a:pt x="17" y="42"/>
                </a:lnTo>
                <a:lnTo>
                  <a:pt x="12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28" name="Line 2026"/>
          <p:cNvSpPr>
            <a:spLocks noChangeShapeType="1"/>
          </p:cNvSpPr>
          <p:nvPr/>
        </p:nvSpPr>
        <p:spPr bwMode="auto">
          <a:xfrm flipV="1">
            <a:off x="2120900" y="2046288"/>
            <a:ext cx="3175" cy="254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29" name="Line 2027"/>
          <p:cNvSpPr>
            <a:spLocks noChangeShapeType="1"/>
          </p:cNvSpPr>
          <p:nvPr/>
        </p:nvSpPr>
        <p:spPr bwMode="auto">
          <a:xfrm flipH="1" flipV="1">
            <a:off x="2241550" y="2100263"/>
            <a:ext cx="17463" cy="349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30" name="Line 2028"/>
          <p:cNvSpPr>
            <a:spLocks noChangeShapeType="1"/>
          </p:cNvSpPr>
          <p:nvPr/>
        </p:nvSpPr>
        <p:spPr bwMode="auto">
          <a:xfrm flipH="1" flipV="1">
            <a:off x="2109788" y="2022475"/>
            <a:ext cx="19050" cy="333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31" name="Line 2029"/>
          <p:cNvSpPr>
            <a:spLocks noChangeShapeType="1"/>
          </p:cNvSpPr>
          <p:nvPr/>
        </p:nvSpPr>
        <p:spPr bwMode="auto">
          <a:xfrm flipV="1">
            <a:off x="2212975" y="2124075"/>
            <a:ext cx="26988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32" name="Line 2030"/>
          <p:cNvSpPr>
            <a:spLocks noChangeShapeType="1"/>
          </p:cNvSpPr>
          <p:nvPr/>
        </p:nvSpPr>
        <p:spPr bwMode="auto">
          <a:xfrm flipH="1">
            <a:off x="2212975" y="2058988"/>
            <a:ext cx="26988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33" name="Line 2031"/>
          <p:cNvSpPr>
            <a:spLocks noChangeShapeType="1"/>
          </p:cNvSpPr>
          <p:nvPr/>
        </p:nvSpPr>
        <p:spPr bwMode="auto">
          <a:xfrm flipV="1">
            <a:off x="2159000" y="2027238"/>
            <a:ext cx="26988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34" name="Line 2032"/>
          <p:cNvSpPr>
            <a:spLocks noChangeShapeType="1"/>
          </p:cNvSpPr>
          <p:nvPr/>
        </p:nvSpPr>
        <p:spPr bwMode="auto">
          <a:xfrm flipV="1">
            <a:off x="2159000" y="2092325"/>
            <a:ext cx="26988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35" name="Freeform 2033"/>
          <p:cNvSpPr>
            <a:spLocks/>
          </p:cNvSpPr>
          <p:nvPr/>
        </p:nvSpPr>
        <p:spPr bwMode="auto">
          <a:xfrm>
            <a:off x="2168525" y="2071688"/>
            <a:ext cx="33338" cy="4127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18" y="0"/>
              </a:cxn>
              <a:cxn ang="0">
                <a:pos x="62" y="4"/>
              </a:cxn>
              <a:cxn ang="0">
                <a:pos x="106" y="52"/>
              </a:cxn>
              <a:cxn ang="0">
                <a:pos x="123" y="115"/>
              </a:cxn>
              <a:cxn ang="0">
                <a:pos x="106" y="157"/>
              </a:cxn>
              <a:cxn ang="0">
                <a:pos x="62" y="152"/>
              </a:cxn>
              <a:cxn ang="0">
                <a:pos x="18" y="104"/>
              </a:cxn>
              <a:cxn ang="0">
                <a:pos x="0" y="42"/>
              </a:cxn>
            </a:cxnLst>
            <a:rect l="0" t="0" r="r" b="b"/>
            <a:pathLst>
              <a:path w="123" h="157">
                <a:moveTo>
                  <a:pt x="0" y="42"/>
                </a:moveTo>
                <a:lnTo>
                  <a:pt x="18" y="0"/>
                </a:lnTo>
                <a:lnTo>
                  <a:pt x="62" y="4"/>
                </a:lnTo>
                <a:lnTo>
                  <a:pt x="106" y="52"/>
                </a:lnTo>
                <a:lnTo>
                  <a:pt x="123" y="115"/>
                </a:lnTo>
                <a:lnTo>
                  <a:pt x="106" y="157"/>
                </a:lnTo>
                <a:lnTo>
                  <a:pt x="62" y="152"/>
                </a:lnTo>
                <a:lnTo>
                  <a:pt x="18" y="104"/>
                </a:lnTo>
                <a:lnTo>
                  <a:pt x="0" y="42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36" name="Line 2034"/>
          <p:cNvSpPr>
            <a:spLocks noChangeShapeType="1"/>
          </p:cNvSpPr>
          <p:nvPr/>
        </p:nvSpPr>
        <p:spPr bwMode="auto">
          <a:xfrm flipV="1">
            <a:off x="2212975" y="2074863"/>
            <a:ext cx="1588" cy="650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37" name="Line 2035"/>
          <p:cNvSpPr>
            <a:spLocks noChangeShapeType="1"/>
          </p:cNvSpPr>
          <p:nvPr/>
        </p:nvSpPr>
        <p:spPr bwMode="auto">
          <a:xfrm flipV="1">
            <a:off x="2159000" y="2043113"/>
            <a:ext cx="1588" cy="650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38" name="Freeform 2036"/>
          <p:cNvSpPr>
            <a:spLocks/>
          </p:cNvSpPr>
          <p:nvPr/>
        </p:nvSpPr>
        <p:spPr bwMode="auto">
          <a:xfrm>
            <a:off x="2241550" y="2162175"/>
            <a:ext cx="3175" cy="17463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0" y="40"/>
              </a:cxn>
              <a:cxn ang="0">
                <a:pos x="9" y="67"/>
              </a:cxn>
            </a:cxnLst>
            <a:rect l="0" t="0" r="r" b="b"/>
            <a:pathLst>
              <a:path w="12" h="67">
                <a:moveTo>
                  <a:pt x="12" y="0"/>
                </a:moveTo>
                <a:lnTo>
                  <a:pt x="0" y="40"/>
                </a:lnTo>
                <a:lnTo>
                  <a:pt x="9" y="67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39" name="Line 2037"/>
          <p:cNvSpPr>
            <a:spLocks noChangeShapeType="1"/>
          </p:cNvSpPr>
          <p:nvPr/>
        </p:nvSpPr>
        <p:spPr bwMode="auto">
          <a:xfrm flipV="1">
            <a:off x="2241550" y="2166938"/>
            <a:ext cx="1588" cy="111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40" name="Line 2038"/>
          <p:cNvSpPr>
            <a:spLocks noChangeShapeType="1"/>
          </p:cNvSpPr>
          <p:nvPr/>
        </p:nvSpPr>
        <p:spPr bwMode="auto">
          <a:xfrm flipH="1">
            <a:off x="2112963" y="2082800"/>
            <a:ext cx="1587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41" name="Line 2039"/>
          <p:cNvSpPr>
            <a:spLocks noChangeShapeType="1"/>
          </p:cNvSpPr>
          <p:nvPr/>
        </p:nvSpPr>
        <p:spPr bwMode="auto">
          <a:xfrm flipV="1">
            <a:off x="2109788" y="2089150"/>
            <a:ext cx="1587" cy="9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42" name="Line 2040"/>
          <p:cNvSpPr>
            <a:spLocks noChangeShapeType="1"/>
          </p:cNvSpPr>
          <p:nvPr/>
        </p:nvSpPr>
        <p:spPr bwMode="auto">
          <a:xfrm>
            <a:off x="2159000" y="2108200"/>
            <a:ext cx="5397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43" name="Line 2041"/>
          <p:cNvSpPr>
            <a:spLocks noChangeShapeType="1"/>
          </p:cNvSpPr>
          <p:nvPr/>
        </p:nvSpPr>
        <p:spPr bwMode="auto">
          <a:xfrm flipH="1" flipV="1">
            <a:off x="2241550" y="2093913"/>
            <a:ext cx="1588" cy="127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44" name="Line 2042"/>
          <p:cNvSpPr>
            <a:spLocks noChangeShapeType="1"/>
          </p:cNvSpPr>
          <p:nvPr/>
        </p:nvSpPr>
        <p:spPr bwMode="auto">
          <a:xfrm flipH="1" flipV="1">
            <a:off x="2109788" y="2014538"/>
            <a:ext cx="3175" cy="127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45" name="Line 2043"/>
          <p:cNvSpPr>
            <a:spLocks noChangeShapeType="1"/>
          </p:cNvSpPr>
          <p:nvPr/>
        </p:nvSpPr>
        <p:spPr bwMode="auto">
          <a:xfrm>
            <a:off x="2159000" y="2043113"/>
            <a:ext cx="5397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46" name="Freeform 2044"/>
          <p:cNvSpPr>
            <a:spLocks/>
          </p:cNvSpPr>
          <p:nvPr/>
        </p:nvSpPr>
        <p:spPr bwMode="auto">
          <a:xfrm>
            <a:off x="2860675" y="2108200"/>
            <a:ext cx="92075" cy="55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7" y="213"/>
              </a:cxn>
              <a:cxn ang="0">
                <a:pos x="352" y="213"/>
              </a:cxn>
            </a:cxnLst>
            <a:rect l="0" t="0" r="r" b="b"/>
            <a:pathLst>
              <a:path w="352" h="213">
                <a:moveTo>
                  <a:pt x="0" y="0"/>
                </a:moveTo>
                <a:lnTo>
                  <a:pt x="137" y="213"/>
                </a:lnTo>
                <a:lnTo>
                  <a:pt x="352" y="213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47" name="Line 2045"/>
          <p:cNvSpPr>
            <a:spLocks noChangeShapeType="1"/>
          </p:cNvSpPr>
          <p:nvPr/>
        </p:nvSpPr>
        <p:spPr bwMode="auto">
          <a:xfrm>
            <a:off x="2952750" y="2163763"/>
            <a:ext cx="26988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48" name="Line 2046"/>
          <p:cNvSpPr>
            <a:spLocks noChangeShapeType="1"/>
          </p:cNvSpPr>
          <p:nvPr/>
        </p:nvSpPr>
        <p:spPr bwMode="auto">
          <a:xfrm>
            <a:off x="2947988" y="2166938"/>
            <a:ext cx="12700" cy="158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49" name="Freeform 2047"/>
          <p:cNvSpPr>
            <a:spLocks/>
          </p:cNvSpPr>
          <p:nvPr/>
        </p:nvSpPr>
        <p:spPr bwMode="auto">
          <a:xfrm>
            <a:off x="2195513" y="2054225"/>
            <a:ext cx="33337" cy="42863"/>
          </a:xfrm>
          <a:custGeom>
            <a:avLst/>
            <a:gdLst/>
            <a:ahLst/>
            <a:cxnLst>
              <a:cxn ang="0">
                <a:pos x="0" y="41"/>
              </a:cxn>
              <a:cxn ang="0">
                <a:pos x="18" y="0"/>
              </a:cxn>
              <a:cxn ang="0">
                <a:pos x="62" y="4"/>
              </a:cxn>
              <a:cxn ang="0">
                <a:pos x="105" y="52"/>
              </a:cxn>
              <a:cxn ang="0">
                <a:pos x="124" y="115"/>
              </a:cxn>
              <a:cxn ang="0">
                <a:pos x="105" y="156"/>
              </a:cxn>
              <a:cxn ang="0">
                <a:pos x="62" y="152"/>
              </a:cxn>
              <a:cxn ang="0">
                <a:pos x="18" y="104"/>
              </a:cxn>
              <a:cxn ang="0">
                <a:pos x="0" y="41"/>
              </a:cxn>
            </a:cxnLst>
            <a:rect l="0" t="0" r="r" b="b"/>
            <a:pathLst>
              <a:path w="124" h="156">
                <a:moveTo>
                  <a:pt x="0" y="41"/>
                </a:moveTo>
                <a:lnTo>
                  <a:pt x="18" y="0"/>
                </a:lnTo>
                <a:lnTo>
                  <a:pt x="62" y="4"/>
                </a:lnTo>
                <a:lnTo>
                  <a:pt x="105" y="52"/>
                </a:lnTo>
                <a:lnTo>
                  <a:pt x="124" y="115"/>
                </a:lnTo>
                <a:lnTo>
                  <a:pt x="105" y="156"/>
                </a:lnTo>
                <a:lnTo>
                  <a:pt x="62" y="152"/>
                </a:lnTo>
                <a:lnTo>
                  <a:pt x="18" y="104"/>
                </a:lnTo>
                <a:lnTo>
                  <a:pt x="0" y="41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50" name="Freeform 2048"/>
          <p:cNvSpPr>
            <a:spLocks/>
          </p:cNvSpPr>
          <p:nvPr/>
        </p:nvSpPr>
        <p:spPr bwMode="auto">
          <a:xfrm>
            <a:off x="2200275" y="2047875"/>
            <a:ext cx="38100" cy="47625"/>
          </a:xfrm>
          <a:custGeom>
            <a:avLst/>
            <a:gdLst/>
            <a:ahLst/>
            <a:cxnLst>
              <a:cxn ang="0">
                <a:pos x="143" y="134"/>
              </a:cxn>
              <a:cxn ang="0">
                <a:pos x="121" y="61"/>
              </a:cxn>
              <a:cxn ang="0">
                <a:pos x="71" y="4"/>
              </a:cxn>
              <a:cxn ang="0">
                <a:pos x="20" y="0"/>
              </a:cxn>
              <a:cxn ang="0">
                <a:pos x="0" y="48"/>
              </a:cxn>
              <a:cxn ang="0">
                <a:pos x="20" y="121"/>
              </a:cxn>
              <a:cxn ang="0">
                <a:pos x="71" y="177"/>
              </a:cxn>
              <a:cxn ang="0">
                <a:pos x="121" y="182"/>
              </a:cxn>
              <a:cxn ang="0">
                <a:pos x="143" y="134"/>
              </a:cxn>
            </a:cxnLst>
            <a:rect l="0" t="0" r="r" b="b"/>
            <a:pathLst>
              <a:path w="143" h="182">
                <a:moveTo>
                  <a:pt x="143" y="134"/>
                </a:moveTo>
                <a:lnTo>
                  <a:pt x="121" y="61"/>
                </a:lnTo>
                <a:lnTo>
                  <a:pt x="71" y="4"/>
                </a:lnTo>
                <a:lnTo>
                  <a:pt x="20" y="0"/>
                </a:lnTo>
                <a:lnTo>
                  <a:pt x="0" y="48"/>
                </a:lnTo>
                <a:lnTo>
                  <a:pt x="20" y="121"/>
                </a:lnTo>
                <a:lnTo>
                  <a:pt x="71" y="177"/>
                </a:lnTo>
                <a:lnTo>
                  <a:pt x="121" y="182"/>
                </a:lnTo>
                <a:lnTo>
                  <a:pt x="143" y="134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51" name="Line 2049"/>
          <p:cNvSpPr>
            <a:spLocks noChangeShapeType="1"/>
          </p:cNvSpPr>
          <p:nvPr/>
        </p:nvSpPr>
        <p:spPr bwMode="auto">
          <a:xfrm flipV="1">
            <a:off x="2239963" y="2058988"/>
            <a:ext cx="1587" cy="650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52" name="Line 2050"/>
          <p:cNvSpPr>
            <a:spLocks noChangeShapeType="1"/>
          </p:cNvSpPr>
          <p:nvPr/>
        </p:nvSpPr>
        <p:spPr bwMode="auto">
          <a:xfrm flipV="1">
            <a:off x="2185988" y="2027238"/>
            <a:ext cx="1587" cy="650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53" name="Line 2051"/>
          <p:cNvSpPr>
            <a:spLocks noChangeShapeType="1"/>
          </p:cNvSpPr>
          <p:nvPr/>
        </p:nvSpPr>
        <p:spPr bwMode="auto">
          <a:xfrm>
            <a:off x="2185988" y="2092325"/>
            <a:ext cx="5397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54" name="Line 2052"/>
          <p:cNvSpPr>
            <a:spLocks noChangeShapeType="1"/>
          </p:cNvSpPr>
          <p:nvPr/>
        </p:nvSpPr>
        <p:spPr bwMode="auto">
          <a:xfrm>
            <a:off x="2151063" y="2030413"/>
            <a:ext cx="136525" cy="825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55" name="Line 2053"/>
          <p:cNvSpPr>
            <a:spLocks noChangeShapeType="1"/>
          </p:cNvSpPr>
          <p:nvPr/>
        </p:nvSpPr>
        <p:spPr bwMode="auto">
          <a:xfrm>
            <a:off x="2185988" y="2027238"/>
            <a:ext cx="5397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56" name="Line 2054"/>
          <p:cNvSpPr>
            <a:spLocks noChangeShapeType="1"/>
          </p:cNvSpPr>
          <p:nvPr/>
        </p:nvSpPr>
        <p:spPr bwMode="auto">
          <a:xfrm>
            <a:off x="2833688" y="2092325"/>
            <a:ext cx="26987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57" name="Line 2055"/>
          <p:cNvSpPr>
            <a:spLocks noChangeShapeType="1"/>
          </p:cNvSpPr>
          <p:nvPr/>
        </p:nvSpPr>
        <p:spPr bwMode="auto">
          <a:xfrm>
            <a:off x="2854325" y="2103438"/>
            <a:ext cx="7938" cy="127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58" name="Line 2056"/>
          <p:cNvSpPr>
            <a:spLocks noChangeShapeType="1"/>
          </p:cNvSpPr>
          <p:nvPr/>
        </p:nvSpPr>
        <p:spPr bwMode="auto">
          <a:xfrm flipV="1">
            <a:off x="2212975" y="1944688"/>
            <a:ext cx="26988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59" name="Line 2057"/>
          <p:cNvSpPr>
            <a:spLocks noChangeShapeType="1"/>
          </p:cNvSpPr>
          <p:nvPr/>
        </p:nvSpPr>
        <p:spPr bwMode="auto">
          <a:xfrm flipH="1">
            <a:off x="2212975" y="1879600"/>
            <a:ext cx="26988" cy="158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60" name="Line 2058"/>
          <p:cNvSpPr>
            <a:spLocks noChangeShapeType="1"/>
          </p:cNvSpPr>
          <p:nvPr/>
        </p:nvSpPr>
        <p:spPr bwMode="auto">
          <a:xfrm flipV="1">
            <a:off x="2159000" y="1846263"/>
            <a:ext cx="26988" cy="174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61" name="Line 2059"/>
          <p:cNvSpPr>
            <a:spLocks noChangeShapeType="1"/>
          </p:cNvSpPr>
          <p:nvPr/>
        </p:nvSpPr>
        <p:spPr bwMode="auto">
          <a:xfrm flipV="1">
            <a:off x="2159000" y="1911350"/>
            <a:ext cx="26988" cy="1746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62" name="Freeform 2060"/>
          <p:cNvSpPr>
            <a:spLocks/>
          </p:cNvSpPr>
          <p:nvPr/>
        </p:nvSpPr>
        <p:spPr bwMode="auto">
          <a:xfrm>
            <a:off x="2168525" y="1892300"/>
            <a:ext cx="33338" cy="41275"/>
          </a:xfrm>
          <a:custGeom>
            <a:avLst/>
            <a:gdLst/>
            <a:ahLst/>
            <a:cxnLst>
              <a:cxn ang="0">
                <a:pos x="0" y="41"/>
              </a:cxn>
              <a:cxn ang="0">
                <a:pos x="18" y="0"/>
              </a:cxn>
              <a:cxn ang="0">
                <a:pos x="62" y="5"/>
              </a:cxn>
              <a:cxn ang="0">
                <a:pos x="106" y="52"/>
              </a:cxn>
              <a:cxn ang="0">
                <a:pos x="123" y="116"/>
              </a:cxn>
              <a:cxn ang="0">
                <a:pos x="106" y="157"/>
              </a:cxn>
              <a:cxn ang="0">
                <a:pos x="62" y="152"/>
              </a:cxn>
              <a:cxn ang="0">
                <a:pos x="18" y="104"/>
              </a:cxn>
              <a:cxn ang="0">
                <a:pos x="0" y="41"/>
              </a:cxn>
            </a:cxnLst>
            <a:rect l="0" t="0" r="r" b="b"/>
            <a:pathLst>
              <a:path w="123" h="157">
                <a:moveTo>
                  <a:pt x="0" y="41"/>
                </a:moveTo>
                <a:lnTo>
                  <a:pt x="18" y="0"/>
                </a:lnTo>
                <a:lnTo>
                  <a:pt x="62" y="5"/>
                </a:lnTo>
                <a:lnTo>
                  <a:pt x="106" y="52"/>
                </a:lnTo>
                <a:lnTo>
                  <a:pt x="123" y="116"/>
                </a:lnTo>
                <a:lnTo>
                  <a:pt x="106" y="157"/>
                </a:lnTo>
                <a:lnTo>
                  <a:pt x="62" y="152"/>
                </a:lnTo>
                <a:lnTo>
                  <a:pt x="18" y="104"/>
                </a:lnTo>
                <a:lnTo>
                  <a:pt x="0" y="41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63" name="Line 2061"/>
          <p:cNvSpPr>
            <a:spLocks noChangeShapeType="1"/>
          </p:cNvSpPr>
          <p:nvPr/>
        </p:nvSpPr>
        <p:spPr bwMode="auto">
          <a:xfrm flipV="1">
            <a:off x="2212975" y="1895475"/>
            <a:ext cx="1588" cy="650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64" name="Line 2062"/>
          <p:cNvSpPr>
            <a:spLocks noChangeShapeType="1"/>
          </p:cNvSpPr>
          <p:nvPr/>
        </p:nvSpPr>
        <p:spPr bwMode="auto">
          <a:xfrm flipV="1">
            <a:off x="2159000" y="1863725"/>
            <a:ext cx="1588" cy="650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65" name="Line 2063"/>
          <p:cNvSpPr>
            <a:spLocks noChangeShapeType="1"/>
          </p:cNvSpPr>
          <p:nvPr/>
        </p:nvSpPr>
        <p:spPr bwMode="auto">
          <a:xfrm>
            <a:off x="2159000" y="1928813"/>
            <a:ext cx="5397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66" name="Line 2064"/>
          <p:cNvSpPr>
            <a:spLocks noChangeShapeType="1"/>
          </p:cNvSpPr>
          <p:nvPr/>
        </p:nvSpPr>
        <p:spPr bwMode="auto">
          <a:xfrm>
            <a:off x="2159000" y="1863725"/>
            <a:ext cx="5397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67" name="Line 2065"/>
          <p:cNvSpPr>
            <a:spLocks noChangeShapeType="1"/>
          </p:cNvSpPr>
          <p:nvPr/>
        </p:nvSpPr>
        <p:spPr bwMode="auto">
          <a:xfrm>
            <a:off x="2906713" y="2016125"/>
            <a:ext cx="63500" cy="3968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68" name="Line 2066"/>
          <p:cNvSpPr>
            <a:spLocks noChangeShapeType="1"/>
          </p:cNvSpPr>
          <p:nvPr/>
        </p:nvSpPr>
        <p:spPr bwMode="auto">
          <a:xfrm>
            <a:off x="2873375" y="2103438"/>
            <a:ext cx="65088" cy="3968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69" name="Line 2067"/>
          <p:cNvSpPr>
            <a:spLocks noChangeShapeType="1"/>
          </p:cNvSpPr>
          <p:nvPr/>
        </p:nvSpPr>
        <p:spPr bwMode="auto">
          <a:xfrm>
            <a:off x="2889250" y="2057400"/>
            <a:ext cx="65088" cy="3968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70" name="Line 2068"/>
          <p:cNvSpPr>
            <a:spLocks noChangeShapeType="1"/>
          </p:cNvSpPr>
          <p:nvPr/>
        </p:nvSpPr>
        <p:spPr bwMode="auto">
          <a:xfrm>
            <a:off x="2844800" y="2100263"/>
            <a:ext cx="65088" cy="3968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71" name="Line 2069"/>
          <p:cNvSpPr>
            <a:spLocks noChangeShapeType="1"/>
          </p:cNvSpPr>
          <p:nvPr/>
        </p:nvSpPr>
        <p:spPr bwMode="auto">
          <a:xfrm flipH="1" flipV="1">
            <a:off x="2878138" y="2012950"/>
            <a:ext cx="65087" cy="3968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72" name="Line 2070"/>
          <p:cNvSpPr>
            <a:spLocks noChangeShapeType="1"/>
          </p:cNvSpPr>
          <p:nvPr/>
        </p:nvSpPr>
        <p:spPr bwMode="auto">
          <a:xfrm flipH="1" flipV="1">
            <a:off x="2895600" y="1927225"/>
            <a:ext cx="146050" cy="873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73" name="Freeform 2071"/>
          <p:cNvSpPr>
            <a:spLocks/>
          </p:cNvSpPr>
          <p:nvPr/>
        </p:nvSpPr>
        <p:spPr bwMode="auto">
          <a:xfrm>
            <a:off x="2728913" y="1995488"/>
            <a:ext cx="85725" cy="20637"/>
          </a:xfrm>
          <a:custGeom>
            <a:avLst/>
            <a:gdLst/>
            <a:ahLst/>
            <a:cxnLst>
              <a:cxn ang="0">
                <a:pos x="0" y="74"/>
              </a:cxn>
              <a:cxn ang="0">
                <a:pos x="189" y="0"/>
              </a:cxn>
              <a:cxn ang="0">
                <a:pos x="325" y="22"/>
              </a:cxn>
            </a:cxnLst>
            <a:rect l="0" t="0" r="r" b="b"/>
            <a:pathLst>
              <a:path w="325" h="74">
                <a:moveTo>
                  <a:pt x="0" y="74"/>
                </a:moveTo>
                <a:lnTo>
                  <a:pt x="189" y="0"/>
                </a:lnTo>
                <a:lnTo>
                  <a:pt x="325" y="22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74" name="Freeform 2072"/>
          <p:cNvSpPr>
            <a:spLocks/>
          </p:cNvSpPr>
          <p:nvPr/>
        </p:nvSpPr>
        <p:spPr bwMode="auto">
          <a:xfrm>
            <a:off x="2982913" y="2054225"/>
            <a:ext cx="7937" cy="23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" y="28"/>
              </a:cxn>
              <a:cxn ang="0">
                <a:pos x="23" y="88"/>
              </a:cxn>
            </a:cxnLst>
            <a:rect l="0" t="0" r="r" b="b"/>
            <a:pathLst>
              <a:path w="29" h="88">
                <a:moveTo>
                  <a:pt x="0" y="0"/>
                </a:moveTo>
                <a:lnTo>
                  <a:pt x="29" y="28"/>
                </a:lnTo>
                <a:lnTo>
                  <a:pt x="23" y="88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75" name="Line 2073"/>
          <p:cNvSpPr>
            <a:spLocks noChangeShapeType="1"/>
          </p:cNvSpPr>
          <p:nvPr/>
        </p:nvSpPr>
        <p:spPr bwMode="auto">
          <a:xfrm>
            <a:off x="2943225" y="2052638"/>
            <a:ext cx="26988" cy="31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76" name="Line 2074"/>
          <p:cNvSpPr>
            <a:spLocks noChangeShapeType="1"/>
          </p:cNvSpPr>
          <p:nvPr/>
        </p:nvSpPr>
        <p:spPr bwMode="auto">
          <a:xfrm flipH="1">
            <a:off x="2909888" y="2052638"/>
            <a:ext cx="33337" cy="873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77" name="Line 2075"/>
          <p:cNvSpPr>
            <a:spLocks noChangeShapeType="1"/>
          </p:cNvSpPr>
          <p:nvPr/>
        </p:nvSpPr>
        <p:spPr bwMode="auto">
          <a:xfrm flipV="1">
            <a:off x="2952750" y="2055813"/>
            <a:ext cx="44450" cy="12223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78" name="Freeform 2076"/>
          <p:cNvSpPr>
            <a:spLocks/>
          </p:cNvSpPr>
          <p:nvPr/>
        </p:nvSpPr>
        <p:spPr bwMode="auto">
          <a:xfrm>
            <a:off x="2998788" y="1989138"/>
            <a:ext cx="23812" cy="841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134"/>
              </a:cxn>
              <a:cxn ang="0">
                <a:pos x="82" y="318"/>
              </a:cxn>
            </a:cxnLst>
            <a:rect l="0" t="0" r="r" b="b"/>
            <a:pathLst>
              <a:path w="91" h="318">
                <a:moveTo>
                  <a:pt x="0" y="0"/>
                </a:moveTo>
                <a:lnTo>
                  <a:pt x="91" y="134"/>
                </a:lnTo>
                <a:lnTo>
                  <a:pt x="82" y="318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79" name="Freeform 2077"/>
          <p:cNvSpPr>
            <a:spLocks/>
          </p:cNvSpPr>
          <p:nvPr/>
        </p:nvSpPr>
        <p:spPr bwMode="auto">
          <a:xfrm>
            <a:off x="3003550" y="2011363"/>
            <a:ext cx="20638" cy="619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6" y="73"/>
              </a:cxn>
              <a:cxn ang="0">
                <a:pos x="60" y="233"/>
              </a:cxn>
            </a:cxnLst>
            <a:rect l="0" t="0" r="r" b="b"/>
            <a:pathLst>
              <a:path w="76" h="233">
                <a:moveTo>
                  <a:pt x="0" y="0"/>
                </a:moveTo>
                <a:lnTo>
                  <a:pt x="76" y="73"/>
                </a:lnTo>
                <a:lnTo>
                  <a:pt x="60" y="233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80" name="Freeform 2078"/>
          <p:cNvSpPr>
            <a:spLocks/>
          </p:cNvSpPr>
          <p:nvPr/>
        </p:nvSpPr>
        <p:spPr bwMode="auto">
          <a:xfrm>
            <a:off x="2898775" y="2049463"/>
            <a:ext cx="46038" cy="60325"/>
          </a:xfrm>
          <a:custGeom>
            <a:avLst/>
            <a:gdLst/>
            <a:ahLst/>
            <a:cxnLst>
              <a:cxn ang="0">
                <a:pos x="6" y="63"/>
              </a:cxn>
              <a:cxn ang="0">
                <a:pos x="58" y="0"/>
              </a:cxn>
              <a:cxn ang="0">
                <a:pos x="129" y="3"/>
              </a:cxn>
              <a:cxn ang="0">
                <a:pos x="175" y="70"/>
              </a:cxn>
              <a:cxn ang="0">
                <a:pos x="169" y="162"/>
              </a:cxn>
              <a:cxn ang="0">
                <a:pos x="117" y="225"/>
              </a:cxn>
              <a:cxn ang="0">
                <a:pos x="46" y="223"/>
              </a:cxn>
              <a:cxn ang="0">
                <a:pos x="0" y="156"/>
              </a:cxn>
              <a:cxn ang="0">
                <a:pos x="6" y="63"/>
              </a:cxn>
            </a:cxnLst>
            <a:rect l="0" t="0" r="r" b="b"/>
            <a:pathLst>
              <a:path w="175" h="225">
                <a:moveTo>
                  <a:pt x="6" y="63"/>
                </a:moveTo>
                <a:lnTo>
                  <a:pt x="58" y="0"/>
                </a:lnTo>
                <a:lnTo>
                  <a:pt x="129" y="3"/>
                </a:lnTo>
                <a:lnTo>
                  <a:pt x="175" y="70"/>
                </a:lnTo>
                <a:lnTo>
                  <a:pt x="169" y="162"/>
                </a:lnTo>
                <a:lnTo>
                  <a:pt x="117" y="225"/>
                </a:lnTo>
                <a:lnTo>
                  <a:pt x="46" y="223"/>
                </a:lnTo>
                <a:lnTo>
                  <a:pt x="0" y="156"/>
                </a:lnTo>
                <a:lnTo>
                  <a:pt x="6" y="63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81" name="Line 2079"/>
          <p:cNvSpPr>
            <a:spLocks noChangeShapeType="1"/>
          </p:cNvSpPr>
          <p:nvPr/>
        </p:nvSpPr>
        <p:spPr bwMode="auto">
          <a:xfrm flipV="1">
            <a:off x="2938463" y="2055813"/>
            <a:ext cx="31750" cy="873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82" name="Line 2080"/>
          <p:cNvSpPr>
            <a:spLocks noChangeShapeType="1"/>
          </p:cNvSpPr>
          <p:nvPr/>
        </p:nvSpPr>
        <p:spPr bwMode="auto">
          <a:xfrm>
            <a:off x="2870200" y="2074863"/>
            <a:ext cx="106363" cy="95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83" name="Freeform 2081"/>
          <p:cNvSpPr>
            <a:spLocks/>
          </p:cNvSpPr>
          <p:nvPr/>
        </p:nvSpPr>
        <p:spPr bwMode="auto">
          <a:xfrm>
            <a:off x="2901950" y="2046288"/>
            <a:ext cx="52388" cy="66675"/>
          </a:xfrm>
          <a:custGeom>
            <a:avLst/>
            <a:gdLst/>
            <a:ahLst/>
            <a:cxnLst>
              <a:cxn ang="0">
                <a:pos x="5" y="73"/>
              </a:cxn>
              <a:cxn ang="0">
                <a:pos x="65" y="0"/>
              </a:cxn>
              <a:cxn ang="0">
                <a:pos x="144" y="4"/>
              </a:cxn>
              <a:cxn ang="0">
                <a:pos x="196" y="79"/>
              </a:cxn>
              <a:cxn ang="0">
                <a:pos x="190" y="184"/>
              </a:cxn>
              <a:cxn ang="0">
                <a:pos x="130" y="255"/>
              </a:cxn>
              <a:cxn ang="0">
                <a:pos x="51" y="251"/>
              </a:cxn>
              <a:cxn ang="0">
                <a:pos x="0" y="176"/>
              </a:cxn>
              <a:cxn ang="0">
                <a:pos x="5" y="73"/>
              </a:cxn>
            </a:cxnLst>
            <a:rect l="0" t="0" r="r" b="b"/>
            <a:pathLst>
              <a:path w="196" h="255">
                <a:moveTo>
                  <a:pt x="5" y="73"/>
                </a:moveTo>
                <a:lnTo>
                  <a:pt x="65" y="0"/>
                </a:lnTo>
                <a:lnTo>
                  <a:pt x="144" y="4"/>
                </a:lnTo>
                <a:lnTo>
                  <a:pt x="196" y="79"/>
                </a:lnTo>
                <a:lnTo>
                  <a:pt x="190" y="184"/>
                </a:lnTo>
                <a:lnTo>
                  <a:pt x="130" y="255"/>
                </a:lnTo>
                <a:lnTo>
                  <a:pt x="51" y="251"/>
                </a:lnTo>
                <a:lnTo>
                  <a:pt x="0" y="176"/>
                </a:lnTo>
                <a:lnTo>
                  <a:pt x="5" y="73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84" name="Line 2082"/>
          <p:cNvSpPr>
            <a:spLocks noChangeShapeType="1"/>
          </p:cNvSpPr>
          <p:nvPr/>
        </p:nvSpPr>
        <p:spPr bwMode="auto">
          <a:xfrm flipH="1" flipV="1">
            <a:off x="2909888" y="2139950"/>
            <a:ext cx="28575" cy="31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85" name="Freeform 2083"/>
          <p:cNvSpPr>
            <a:spLocks/>
          </p:cNvSpPr>
          <p:nvPr/>
        </p:nvSpPr>
        <p:spPr bwMode="auto">
          <a:xfrm>
            <a:off x="2959100" y="2155825"/>
            <a:ext cx="6350" cy="22225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60"/>
              </a:cxn>
              <a:cxn ang="0">
                <a:pos x="29" y="88"/>
              </a:cxn>
            </a:cxnLst>
            <a:rect l="0" t="0" r="r" b="b"/>
            <a:pathLst>
              <a:path w="29" h="88">
                <a:moveTo>
                  <a:pt x="6" y="0"/>
                </a:moveTo>
                <a:lnTo>
                  <a:pt x="0" y="60"/>
                </a:lnTo>
                <a:lnTo>
                  <a:pt x="29" y="88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86" name="Line 2084"/>
          <p:cNvSpPr>
            <a:spLocks noChangeShapeType="1"/>
          </p:cNvSpPr>
          <p:nvPr/>
        </p:nvSpPr>
        <p:spPr bwMode="auto">
          <a:xfrm flipH="1" flipV="1">
            <a:off x="2919413" y="2049463"/>
            <a:ext cx="77787" cy="63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87" name="Freeform 2085"/>
          <p:cNvSpPr>
            <a:spLocks/>
          </p:cNvSpPr>
          <p:nvPr/>
        </p:nvSpPr>
        <p:spPr bwMode="auto">
          <a:xfrm>
            <a:off x="2998788" y="1989138"/>
            <a:ext cx="19050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4" y="65"/>
              </a:cxn>
              <a:cxn ang="0">
                <a:pos x="22" y="85"/>
              </a:cxn>
            </a:cxnLst>
            <a:rect l="0" t="0" r="r" b="b"/>
            <a:pathLst>
              <a:path w="74" h="85">
                <a:moveTo>
                  <a:pt x="0" y="0"/>
                </a:moveTo>
                <a:lnTo>
                  <a:pt x="74" y="65"/>
                </a:lnTo>
                <a:lnTo>
                  <a:pt x="22" y="85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88" name="Line 2086"/>
          <p:cNvSpPr>
            <a:spLocks noChangeShapeType="1"/>
          </p:cNvSpPr>
          <p:nvPr/>
        </p:nvSpPr>
        <p:spPr bwMode="auto">
          <a:xfrm flipV="1">
            <a:off x="2852738" y="2049463"/>
            <a:ext cx="66675" cy="746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89" name="Line 2087"/>
          <p:cNvSpPr>
            <a:spLocks noChangeShapeType="1"/>
          </p:cNvSpPr>
          <p:nvPr/>
        </p:nvSpPr>
        <p:spPr bwMode="auto">
          <a:xfrm flipH="1" flipV="1">
            <a:off x="2847975" y="2087563"/>
            <a:ext cx="4763" cy="365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90" name="Freeform 2088"/>
          <p:cNvSpPr>
            <a:spLocks/>
          </p:cNvSpPr>
          <p:nvPr/>
        </p:nvSpPr>
        <p:spPr bwMode="auto">
          <a:xfrm>
            <a:off x="2849563" y="2105025"/>
            <a:ext cx="20637" cy="7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" y="35"/>
              </a:cxn>
              <a:cxn ang="0">
                <a:pos x="78" y="13"/>
              </a:cxn>
            </a:cxnLst>
            <a:rect l="0" t="0" r="r" b="b"/>
            <a:pathLst>
              <a:path w="78" h="35">
                <a:moveTo>
                  <a:pt x="0" y="0"/>
                </a:moveTo>
                <a:lnTo>
                  <a:pt x="27" y="35"/>
                </a:lnTo>
                <a:lnTo>
                  <a:pt x="78" y="13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91" name="Freeform 2089"/>
          <p:cNvSpPr>
            <a:spLocks/>
          </p:cNvSpPr>
          <p:nvPr/>
        </p:nvSpPr>
        <p:spPr bwMode="auto">
          <a:xfrm>
            <a:off x="2949575" y="1968500"/>
            <a:ext cx="11113" cy="31750"/>
          </a:xfrm>
          <a:custGeom>
            <a:avLst/>
            <a:gdLst/>
            <a:ahLst/>
            <a:cxnLst>
              <a:cxn ang="0">
                <a:pos x="30" y="117"/>
              </a:cxn>
              <a:cxn ang="0">
                <a:pos x="38" y="37"/>
              </a:cxn>
              <a:cxn ang="0">
                <a:pos x="0" y="0"/>
              </a:cxn>
            </a:cxnLst>
            <a:rect l="0" t="0" r="r" b="b"/>
            <a:pathLst>
              <a:path w="38" h="117">
                <a:moveTo>
                  <a:pt x="30" y="117"/>
                </a:moveTo>
                <a:lnTo>
                  <a:pt x="38" y="3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92" name="Line 2090"/>
          <p:cNvSpPr>
            <a:spLocks noChangeShapeType="1"/>
          </p:cNvSpPr>
          <p:nvPr/>
        </p:nvSpPr>
        <p:spPr bwMode="auto">
          <a:xfrm flipH="1" flipV="1">
            <a:off x="2949575" y="1968500"/>
            <a:ext cx="19050" cy="158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93" name="Freeform 2091"/>
          <p:cNvSpPr>
            <a:spLocks/>
          </p:cNvSpPr>
          <p:nvPr/>
        </p:nvSpPr>
        <p:spPr bwMode="auto">
          <a:xfrm>
            <a:off x="2832100" y="2078038"/>
            <a:ext cx="17463" cy="26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7" y="47"/>
              </a:cxn>
              <a:cxn ang="0">
                <a:pos x="71" y="106"/>
              </a:cxn>
            </a:cxnLst>
            <a:rect l="0" t="0" r="r" b="b"/>
            <a:pathLst>
              <a:path w="71" h="106">
                <a:moveTo>
                  <a:pt x="0" y="0"/>
                </a:moveTo>
                <a:lnTo>
                  <a:pt x="47" y="47"/>
                </a:lnTo>
                <a:lnTo>
                  <a:pt x="71" y="106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94" name="Line 2092"/>
          <p:cNvSpPr>
            <a:spLocks noChangeShapeType="1"/>
          </p:cNvSpPr>
          <p:nvPr/>
        </p:nvSpPr>
        <p:spPr bwMode="auto">
          <a:xfrm flipV="1">
            <a:off x="2911475" y="2049463"/>
            <a:ext cx="17463" cy="111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95" name="Freeform 2093"/>
          <p:cNvSpPr>
            <a:spLocks/>
          </p:cNvSpPr>
          <p:nvPr/>
        </p:nvSpPr>
        <p:spPr bwMode="auto">
          <a:xfrm>
            <a:off x="2814638" y="2001838"/>
            <a:ext cx="19050" cy="69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1" y="103"/>
              </a:cxn>
              <a:cxn ang="0">
                <a:pos x="23" y="262"/>
              </a:cxn>
            </a:cxnLst>
            <a:rect l="0" t="0" r="r" b="b"/>
            <a:pathLst>
              <a:path w="71" h="262">
                <a:moveTo>
                  <a:pt x="0" y="0"/>
                </a:moveTo>
                <a:lnTo>
                  <a:pt x="71" y="103"/>
                </a:lnTo>
                <a:lnTo>
                  <a:pt x="23" y="262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96" name="Line 2094"/>
          <p:cNvSpPr>
            <a:spLocks noChangeShapeType="1"/>
          </p:cNvSpPr>
          <p:nvPr/>
        </p:nvSpPr>
        <p:spPr bwMode="auto">
          <a:xfrm>
            <a:off x="2820988" y="2071688"/>
            <a:ext cx="26987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97" name="Line 2095"/>
          <p:cNvSpPr>
            <a:spLocks noChangeShapeType="1"/>
          </p:cNvSpPr>
          <p:nvPr/>
        </p:nvSpPr>
        <p:spPr bwMode="auto">
          <a:xfrm flipH="1">
            <a:off x="2825750" y="2058988"/>
            <a:ext cx="3175" cy="1428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98" name="Line 2096"/>
          <p:cNvSpPr>
            <a:spLocks noChangeShapeType="1"/>
          </p:cNvSpPr>
          <p:nvPr/>
        </p:nvSpPr>
        <p:spPr bwMode="auto">
          <a:xfrm flipV="1">
            <a:off x="2205038" y="1792288"/>
            <a:ext cx="1587" cy="428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99" name="Line 2097"/>
          <p:cNvSpPr>
            <a:spLocks noChangeShapeType="1"/>
          </p:cNvSpPr>
          <p:nvPr/>
        </p:nvSpPr>
        <p:spPr bwMode="auto">
          <a:xfrm>
            <a:off x="2878138" y="2012950"/>
            <a:ext cx="28575" cy="31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00" name="Line 2098"/>
          <p:cNvSpPr>
            <a:spLocks noChangeShapeType="1"/>
          </p:cNvSpPr>
          <p:nvPr/>
        </p:nvSpPr>
        <p:spPr bwMode="auto">
          <a:xfrm flipH="1">
            <a:off x="2844800" y="2012950"/>
            <a:ext cx="33338" cy="8731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01" name="Line 2099"/>
          <p:cNvSpPr>
            <a:spLocks noChangeShapeType="1"/>
          </p:cNvSpPr>
          <p:nvPr/>
        </p:nvSpPr>
        <p:spPr bwMode="auto">
          <a:xfrm flipV="1">
            <a:off x="2805113" y="1968500"/>
            <a:ext cx="46037" cy="1206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02" name="Freeform 2100"/>
          <p:cNvSpPr>
            <a:spLocks/>
          </p:cNvSpPr>
          <p:nvPr/>
        </p:nvSpPr>
        <p:spPr bwMode="auto">
          <a:xfrm>
            <a:off x="2873375" y="1951038"/>
            <a:ext cx="65088" cy="33337"/>
          </a:xfrm>
          <a:custGeom>
            <a:avLst/>
            <a:gdLst/>
            <a:ahLst/>
            <a:cxnLst>
              <a:cxn ang="0">
                <a:pos x="0" y="126"/>
              </a:cxn>
              <a:cxn ang="0">
                <a:pos x="107" y="0"/>
              </a:cxn>
              <a:cxn ang="0">
                <a:pos x="247" y="5"/>
              </a:cxn>
            </a:cxnLst>
            <a:rect l="0" t="0" r="r" b="b"/>
            <a:pathLst>
              <a:path w="247" h="126">
                <a:moveTo>
                  <a:pt x="0" y="126"/>
                </a:moveTo>
                <a:lnTo>
                  <a:pt x="107" y="0"/>
                </a:lnTo>
                <a:lnTo>
                  <a:pt x="247" y="5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03" name="Freeform 2101"/>
          <p:cNvSpPr>
            <a:spLocks/>
          </p:cNvSpPr>
          <p:nvPr/>
        </p:nvSpPr>
        <p:spPr bwMode="auto">
          <a:xfrm>
            <a:off x="2857500" y="1924050"/>
            <a:ext cx="20638" cy="60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" y="73"/>
              </a:cxn>
              <a:cxn ang="0">
                <a:pos x="60" y="233"/>
              </a:cxn>
            </a:cxnLst>
            <a:rect l="0" t="0" r="r" b="b"/>
            <a:pathLst>
              <a:path w="77" h="233">
                <a:moveTo>
                  <a:pt x="0" y="0"/>
                </a:moveTo>
                <a:lnTo>
                  <a:pt x="77" y="73"/>
                </a:lnTo>
                <a:lnTo>
                  <a:pt x="60" y="233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04" name="Freeform 2102"/>
          <p:cNvSpPr>
            <a:spLocks/>
          </p:cNvSpPr>
          <p:nvPr/>
        </p:nvSpPr>
        <p:spPr bwMode="auto">
          <a:xfrm>
            <a:off x="2836863" y="1966913"/>
            <a:ext cx="7937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" y="28"/>
              </a:cxn>
              <a:cxn ang="0">
                <a:pos x="23" y="88"/>
              </a:cxn>
            </a:cxnLst>
            <a:rect l="0" t="0" r="r" b="b"/>
            <a:pathLst>
              <a:path w="29" h="88">
                <a:moveTo>
                  <a:pt x="0" y="0"/>
                </a:moveTo>
                <a:lnTo>
                  <a:pt x="29" y="28"/>
                </a:lnTo>
                <a:lnTo>
                  <a:pt x="23" y="88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05" name="Line 2103"/>
          <p:cNvSpPr>
            <a:spLocks noChangeShapeType="1"/>
          </p:cNvSpPr>
          <p:nvPr/>
        </p:nvSpPr>
        <p:spPr bwMode="auto">
          <a:xfrm flipV="1">
            <a:off x="2873375" y="2016125"/>
            <a:ext cx="33338" cy="8731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06" name="Line 2104"/>
          <p:cNvSpPr>
            <a:spLocks noChangeShapeType="1"/>
          </p:cNvSpPr>
          <p:nvPr/>
        </p:nvSpPr>
        <p:spPr bwMode="auto">
          <a:xfrm flipH="1" flipV="1">
            <a:off x="2844800" y="2100263"/>
            <a:ext cx="28575" cy="31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07" name="Freeform 2105"/>
          <p:cNvSpPr>
            <a:spLocks/>
          </p:cNvSpPr>
          <p:nvPr/>
        </p:nvSpPr>
        <p:spPr bwMode="auto">
          <a:xfrm>
            <a:off x="2811463" y="2066925"/>
            <a:ext cx="7937" cy="238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60"/>
              </a:cxn>
              <a:cxn ang="0">
                <a:pos x="28" y="88"/>
              </a:cxn>
            </a:cxnLst>
            <a:rect l="0" t="0" r="r" b="b"/>
            <a:pathLst>
              <a:path w="28" h="88">
                <a:moveTo>
                  <a:pt x="6" y="0"/>
                </a:moveTo>
                <a:lnTo>
                  <a:pt x="0" y="60"/>
                </a:lnTo>
                <a:lnTo>
                  <a:pt x="28" y="88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08" name="Line 2106"/>
          <p:cNvSpPr>
            <a:spLocks noChangeShapeType="1"/>
          </p:cNvSpPr>
          <p:nvPr/>
        </p:nvSpPr>
        <p:spPr bwMode="auto">
          <a:xfrm>
            <a:off x="2219325" y="1854200"/>
            <a:ext cx="1588" cy="762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09" name="Freeform 2107"/>
          <p:cNvSpPr>
            <a:spLocks/>
          </p:cNvSpPr>
          <p:nvPr/>
        </p:nvSpPr>
        <p:spPr bwMode="auto">
          <a:xfrm>
            <a:off x="2200275" y="1868488"/>
            <a:ext cx="38100" cy="47625"/>
          </a:xfrm>
          <a:custGeom>
            <a:avLst/>
            <a:gdLst/>
            <a:ahLst/>
            <a:cxnLst>
              <a:cxn ang="0">
                <a:pos x="143" y="134"/>
              </a:cxn>
              <a:cxn ang="0">
                <a:pos x="121" y="61"/>
              </a:cxn>
              <a:cxn ang="0">
                <a:pos x="71" y="6"/>
              </a:cxn>
              <a:cxn ang="0">
                <a:pos x="20" y="0"/>
              </a:cxn>
              <a:cxn ang="0">
                <a:pos x="0" y="49"/>
              </a:cxn>
              <a:cxn ang="0">
                <a:pos x="20" y="122"/>
              </a:cxn>
              <a:cxn ang="0">
                <a:pos x="71" y="178"/>
              </a:cxn>
              <a:cxn ang="0">
                <a:pos x="121" y="183"/>
              </a:cxn>
              <a:cxn ang="0">
                <a:pos x="143" y="134"/>
              </a:cxn>
            </a:cxnLst>
            <a:rect l="0" t="0" r="r" b="b"/>
            <a:pathLst>
              <a:path w="143" h="183">
                <a:moveTo>
                  <a:pt x="143" y="134"/>
                </a:moveTo>
                <a:lnTo>
                  <a:pt x="121" y="61"/>
                </a:lnTo>
                <a:lnTo>
                  <a:pt x="71" y="6"/>
                </a:lnTo>
                <a:lnTo>
                  <a:pt x="20" y="0"/>
                </a:lnTo>
                <a:lnTo>
                  <a:pt x="0" y="49"/>
                </a:lnTo>
                <a:lnTo>
                  <a:pt x="20" y="122"/>
                </a:lnTo>
                <a:lnTo>
                  <a:pt x="71" y="178"/>
                </a:lnTo>
                <a:lnTo>
                  <a:pt x="121" y="183"/>
                </a:lnTo>
                <a:lnTo>
                  <a:pt x="143" y="134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10" name="Line 2108"/>
          <p:cNvSpPr>
            <a:spLocks noChangeShapeType="1"/>
          </p:cNvSpPr>
          <p:nvPr/>
        </p:nvSpPr>
        <p:spPr bwMode="auto">
          <a:xfrm flipV="1">
            <a:off x="2185988" y="1846263"/>
            <a:ext cx="1587" cy="650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11" name="Line 2109"/>
          <p:cNvSpPr>
            <a:spLocks noChangeShapeType="1"/>
          </p:cNvSpPr>
          <p:nvPr/>
        </p:nvSpPr>
        <p:spPr bwMode="auto">
          <a:xfrm>
            <a:off x="2239963" y="1879600"/>
            <a:ext cx="1587" cy="6508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12" name="Freeform 2110"/>
          <p:cNvSpPr>
            <a:spLocks/>
          </p:cNvSpPr>
          <p:nvPr/>
        </p:nvSpPr>
        <p:spPr bwMode="auto">
          <a:xfrm>
            <a:off x="2195513" y="1874838"/>
            <a:ext cx="33337" cy="4127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18" y="0"/>
              </a:cxn>
              <a:cxn ang="0">
                <a:pos x="62" y="4"/>
              </a:cxn>
              <a:cxn ang="0">
                <a:pos x="105" y="52"/>
              </a:cxn>
              <a:cxn ang="0">
                <a:pos x="124" y="115"/>
              </a:cxn>
              <a:cxn ang="0">
                <a:pos x="105" y="158"/>
              </a:cxn>
              <a:cxn ang="0">
                <a:pos x="62" y="152"/>
              </a:cxn>
              <a:cxn ang="0">
                <a:pos x="18" y="104"/>
              </a:cxn>
              <a:cxn ang="0">
                <a:pos x="0" y="42"/>
              </a:cxn>
            </a:cxnLst>
            <a:rect l="0" t="0" r="r" b="b"/>
            <a:pathLst>
              <a:path w="124" h="158">
                <a:moveTo>
                  <a:pt x="0" y="42"/>
                </a:moveTo>
                <a:lnTo>
                  <a:pt x="18" y="0"/>
                </a:lnTo>
                <a:lnTo>
                  <a:pt x="62" y="4"/>
                </a:lnTo>
                <a:lnTo>
                  <a:pt x="105" y="52"/>
                </a:lnTo>
                <a:lnTo>
                  <a:pt x="124" y="115"/>
                </a:lnTo>
                <a:lnTo>
                  <a:pt x="105" y="158"/>
                </a:lnTo>
                <a:lnTo>
                  <a:pt x="62" y="152"/>
                </a:lnTo>
                <a:lnTo>
                  <a:pt x="18" y="104"/>
                </a:lnTo>
                <a:lnTo>
                  <a:pt x="0" y="42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13" name="Line 2111"/>
          <p:cNvSpPr>
            <a:spLocks noChangeShapeType="1"/>
          </p:cNvSpPr>
          <p:nvPr/>
        </p:nvSpPr>
        <p:spPr bwMode="auto">
          <a:xfrm>
            <a:off x="2185988" y="1911350"/>
            <a:ext cx="53975" cy="333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14" name="Line 2112"/>
          <p:cNvSpPr>
            <a:spLocks noChangeShapeType="1"/>
          </p:cNvSpPr>
          <p:nvPr/>
        </p:nvSpPr>
        <p:spPr bwMode="auto">
          <a:xfrm flipV="1">
            <a:off x="2200275" y="1885950"/>
            <a:ext cx="30163" cy="174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15" name="Line 2113"/>
          <p:cNvSpPr>
            <a:spLocks noChangeShapeType="1"/>
          </p:cNvSpPr>
          <p:nvPr/>
        </p:nvSpPr>
        <p:spPr bwMode="auto">
          <a:xfrm flipH="1" flipV="1">
            <a:off x="2184400" y="1871663"/>
            <a:ext cx="68263" cy="396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16" name="Line 2114"/>
          <p:cNvSpPr>
            <a:spLocks noChangeShapeType="1"/>
          </p:cNvSpPr>
          <p:nvPr/>
        </p:nvSpPr>
        <p:spPr bwMode="auto">
          <a:xfrm>
            <a:off x="2185988" y="1846263"/>
            <a:ext cx="53975" cy="333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17" name="Line 2115"/>
          <p:cNvSpPr>
            <a:spLocks noChangeShapeType="1"/>
          </p:cNvSpPr>
          <p:nvPr/>
        </p:nvSpPr>
        <p:spPr bwMode="auto">
          <a:xfrm flipH="1" flipV="1">
            <a:off x="2771775" y="1960563"/>
            <a:ext cx="79375" cy="793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18" name="Freeform 2116"/>
          <p:cNvSpPr>
            <a:spLocks/>
          </p:cNvSpPr>
          <p:nvPr/>
        </p:nvSpPr>
        <p:spPr bwMode="auto">
          <a:xfrm>
            <a:off x="2857500" y="1924050"/>
            <a:ext cx="80963" cy="28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9" y="38"/>
              </a:cxn>
              <a:cxn ang="0">
                <a:pos x="307" y="112"/>
              </a:cxn>
            </a:cxnLst>
            <a:rect l="0" t="0" r="r" b="b"/>
            <a:pathLst>
              <a:path w="307" h="112">
                <a:moveTo>
                  <a:pt x="0" y="0"/>
                </a:moveTo>
                <a:lnTo>
                  <a:pt x="149" y="38"/>
                </a:lnTo>
                <a:lnTo>
                  <a:pt x="307" y="112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19" name="Line 2117"/>
          <p:cNvSpPr>
            <a:spLocks noChangeShapeType="1"/>
          </p:cNvSpPr>
          <p:nvPr/>
        </p:nvSpPr>
        <p:spPr bwMode="auto">
          <a:xfrm flipV="1">
            <a:off x="2706688" y="1960563"/>
            <a:ext cx="65087" cy="746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20" name="Line 2118"/>
          <p:cNvSpPr>
            <a:spLocks noChangeShapeType="1"/>
          </p:cNvSpPr>
          <p:nvPr/>
        </p:nvSpPr>
        <p:spPr bwMode="auto">
          <a:xfrm flipH="1" flipV="1">
            <a:off x="2701925" y="1998663"/>
            <a:ext cx="4763" cy="365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21" name="Freeform 2119"/>
          <p:cNvSpPr>
            <a:spLocks/>
          </p:cNvSpPr>
          <p:nvPr/>
        </p:nvSpPr>
        <p:spPr bwMode="auto">
          <a:xfrm>
            <a:off x="2703513" y="2016125"/>
            <a:ext cx="20637" cy="9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" y="34"/>
              </a:cxn>
              <a:cxn ang="0">
                <a:pos x="78" y="13"/>
              </a:cxn>
            </a:cxnLst>
            <a:rect l="0" t="0" r="r" b="b"/>
            <a:pathLst>
              <a:path w="78" h="34">
                <a:moveTo>
                  <a:pt x="0" y="0"/>
                </a:moveTo>
                <a:lnTo>
                  <a:pt x="28" y="34"/>
                </a:lnTo>
                <a:lnTo>
                  <a:pt x="78" y="13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22" name="Freeform 2120"/>
          <p:cNvSpPr>
            <a:spLocks/>
          </p:cNvSpPr>
          <p:nvPr/>
        </p:nvSpPr>
        <p:spPr bwMode="auto">
          <a:xfrm>
            <a:off x="2703513" y="2006600"/>
            <a:ext cx="14287" cy="11113"/>
          </a:xfrm>
          <a:custGeom>
            <a:avLst/>
            <a:gdLst/>
            <a:ahLst/>
            <a:cxnLst>
              <a:cxn ang="0">
                <a:pos x="0" y="37"/>
              </a:cxn>
              <a:cxn ang="0">
                <a:pos x="12" y="0"/>
              </a:cxn>
              <a:cxn ang="0">
                <a:pos x="52" y="6"/>
              </a:cxn>
            </a:cxnLst>
            <a:rect l="0" t="0" r="r" b="b"/>
            <a:pathLst>
              <a:path w="52" h="37">
                <a:moveTo>
                  <a:pt x="0" y="37"/>
                </a:moveTo>
                <a:lnTo>
                  <a:pt x="12" y="0"/>
                </a:lnTo>
                <a:lnTo>
                  <a:pt x="52" y="6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23" name="Line 2121"/>
          <p:cNvSpPr>
            <a:spLocks noChangeShapeType="1"/>
          </p:cNvSpPr>
          <p:nvPr/>
        </p:nvSpPr>
        <p:spPr bwMode="auto">
          <a:xfrm flipV="1">
            <a:off x="2763838" y="1962150"/>
            <a:ext cx="17462" cy="111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24" name="Line 2122"/>
          <p:cNvSpPr>
            <a:spLocks noChangeShapeType="1"/>
          </p:cNvSpPr>
          <p:nvPr/>
        </p:nvSpPr>
        <p:spPr bwMode="auto">
          <a:xfrm>
            <a:off x="2701925" y="1998663"/>
            <a:ext cx="26988" cy="1746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25" name="Line 2123"/>
          <p:cNvSpPr>
            <a:spLocks noChangeShapeType="1"/>
          </p:cNvSpPr>
          <p:nvPr/>
        </p:nvSpPr>
        <p:spPr bwMode="auto">
          <a:xfrm flipV="1">
            <a:off x="2724150" y="2008188"/>
            <a:ext cx="20638" cy="476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26" name="Freeform 2124"/>
          <p:cNvSpPr>
            <a:spLocks/>
          </p:cNvSpPr>
          <p:nvPr/>
        </p:nvSpPr>
        <p:spPr bwMode="auto">
          <a:xfrm>
            <a:off x="2209800" y="1806575"/>
            <a:ext cx="9525" cy="20638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22" y="79"/>
              </a:cxn>
              <a:cxn ang="0">
                <a:pos x="32" y="58"/>
              </a:cxn>
              <a:cxn ang="0">
                <a:pos x="22" y="26"/>
              </a:cxn>
              <a:cxn ang="0">
                <a:pos x="0" y="0"/>
              </a:cxn>
            </a:cxnLst>
            <a:rect l="0" t="0" r="r" b="b"/>
            <a:pathLst>
              <a:path w="32" h="79">
                <a:moveTo>
                  <a:pt x="0" y="77"/>
                </a:moveTo>
                <a:lnTo>
                  <a:pt x="22" y="79"/>
                </a:lnTo>
                <a:lnTo>
                  <a:pt x="32" y="58"/>
                </a:lnTo>
                <a:lnTo>
                  <a:pt x="22" y="26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27" name="Freeform 2125"/>
          <p:cNvSpPr>
            <a:spLocks/>
          </p:cNvSpPr>
          <p:nvPr/>
        </p:nvSpPr>
        <p:spPr bwMode="auto">
          <a:xfrm>
            <a:off x="2190750" y="1800225"/>
            <a:ext cx="9525" cy="20638"/>
          </a:xfrm>
          <a:custGeom>
            <a:avLst/>
            <a:gdLst/>
            <a:ahLst/>
            <a:cxnLst>
              <a:cxn ang="0">
                <a:pos x="33" y="79"/>
              </a:cxn>
              <a:cxn ang="0">
                <a:pos x="10" y="54"/>
              </a:cxn>
              <a:cxn ang="0">
                <a:pos x="0" y="21"/>
              </a:cxn>
              <a:cxn ang="0">
                <a:pos x="10" y="0"/>
              </a:cxn>
              <a:cxn ang="0">
                <a:pos x="33" y="2"/>
              </a:cxn>
            </a:cxnLst>
            <a:rect l="0" t="0" r="r" b="b"/>
            <a:pathLst>
              <a:path w="33" h="79">
                <a:moveTo>
                  <a:pt x="33" y="79"/>
                </a:moveTo>
                <a:lnTo>
                  <a:pt x="10" y="54"/>
                </a:lnTo>
                <a:lnTo>
                  <a:pt x="0" y="21"/>
                </a:lnTo>
                <a:lnTo>
                  <a:pt x="10" y="0"/>
                </a:lnTo>
                <a:lnTo>
                  <a:pt x="33" y="2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28" name="Line 2126"/>
          <p:cNvSpPr>
            <a:spLocks noChangeShapeType="1"/>
          </p:cNvSpPr>
          <p:nvPr/>
        </p:nvSpPr>
        <p:spPr bwMode="auto">
          <a:xfrm flipH="1" flipV="1">
            <a:off x="2200275" y="1820863"/>
            <a:ext cx="9525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29" name="Line 2127"/>
          <p:cNvSpPr>
            <a:spLocks noChangeShapeType="1"/>
          </p:cNvSpPr>
          <p:nvPr/>
        </p:nvSpPr>
        <p:spPr bwMode="auto">
          <a:xfrm>
            <a:off x="2181225" y="1800225"/>
            <a:ext cx="47625" cy="285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30" name="Line 2128"/>
          <p:cNvSpPr>
            <a:spLocks noChangeShapeType="1"/>
          </p:cNvSpPr>
          <p:nvPr/>
        </p:nvSpPr>
        <p:spPr bwMode="auto">
          <a:xfrm flipV="1">
            <a:off x="2187575" y="1803400"/>
            <a:ext cx="34925" cy="206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31" name="Line 2129"/>
          <p:cNvSpPr>
            <a:spLocks noChangeShapeType="1"/>
          </p:cNvSpPr>
          <p:nvPr/>
        </p:nvSpPr>
        <p:spPr bwMode="auto">
          <a:xfrm flipH="1" flipV="1">
            <a:off x="2200275" y="1800225"/>
            <a:ext cx="9525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32" name="Line 2130"/>
          <p:cNvSpPr>
            <a:spLocks noChangeShapeType="1"/>
          </p:cNvSpPr>
          <p:nvPr/>
        </p:nvSpPr>
        <p:spPr bwMode="auto">
          <a:xfrm flipH="1" flipV="1">
            <a:off x="2154238" y="1720850"/>
            <a:ext cx="130175" cy="777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33" name="Line 2131"/>
          <p:cNvSpPr>
            <a:spLocks noChangeShapeType="1"/>
          </p:cNvSpPr>
          <p:nvPr/>
        </p:nvSpPr>
        <p:spPr bwMode="auto">
          <a:xfrm flipV="1">
            <a:off x="2262188" y="1798638"/>
            <a:ext cx="22225" cy="127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34" name="Freeform 2132"/>
          <p:cNvSpPr>
            <a:spLocks/>
          </p:cNvSpPr>
          <p:nvPr/>
        </p:nvSpPr>
        <p:spPr bwMode="auto">
          <a:xfrm>
            <a:off x="2268538" y="1789113"/>
            <a:ext cx="6350" cy="19050"/>
          </a:xfrm>
          <a:custGeom>
            <a:avLst/>
            <a:gdLst/>
            <a:ahLst/>
            <a:cxnLst>
              <a:cxn ang="0">
                <a:pos x="0" y="74"/>
              </a:cxn>
              <a:cxn ang="0">
                <a:pos x="26" y="37"/>
              </a:cxn>
              <a:cxn ang="0">
                <a:pos x="0" y="0"/>
              </a:cxn>
            </a:cxnLst>
            <a:rect l="0" t="0" r="r" b="b"/>
            <a:pathLst>
              <a:path w="26" h="74">
                <a:moveTo>
                  <a:pt x="0" y="74"/>
                </a:moveTo>
                <a:lnTo>
                  <a:pt x="26" y="3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35" name="Line 2133"/>
          <p:cNvSpPr>
            <a:spLocks noChangeShapeType="1"/>
          </p:cNvSpPr>
          <p:nvPr/>
        </p:nvSpPr>
        <p:spPr bwMode="auto">
          <a:xfrm flipV="1">
            <a:off x="2262188" y="1800225"/>
            <a:ext cx="1587" cy="111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36" name="Line 2134"/>
          <p:cNvSpPr>
            <a:spLocks noChangeShapeType="1"/>
          </p:cNvSpPr>
          <p:nvPr/>
        </p:nvSpPr>
        <p:spPr bwMode="auto">
          <a:xfrm>
            <a:off x="2260600" y="1803400"/>
            <a:ext cx="14288" cy="15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37" name="Line 2135"/>
          <p:cNvSpPr>
            <a:spLocks noChangeShapeType="1"/>
          </p:cNvSpPr>
          <p:nvPr/>
        </p:nvSpPr>
        <p:spPr bwMode="auto">
          <a:xfrm flipV="1">
            <a:off x="2132013" y="1722438"/>
            <a:ext cx="1587" cy="111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38" name="Line 2136"/>
          <p:cNvSpPr>
            <a:spLocks noChangeShapeType="1"/>
          </p:cNvSpPr>
          <p:nvPr/>
        </p:nvSpPr>
        <p:spPr bwMode="auto">
          <a:xfrm>
            <a:off x="2130425" y="1724025"/>
            <a:ext cx="14288" cy="15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39" name="Line 2137"/>
          <p:cNvSpPr>
            <a:spLocks noChangeShapeType="1"/>
          </p:cNvSpPr>
          <p:nvPr/>
        </p:nvSpPr>
        <p:spPr bwMode="auto">
          <a:xfrm flipV="1">
            <a:off x="2132013" y="1720850"/>
            <a:ext cx="22225" cy="127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40" name="Freeform 2138"/>
          <p:cNvSpPr>
            <a:spLocks/>
          </p:cNvSpPr>
          <p:nvPr/>
        </p:nvSpPr>
        <p:spPr bwMode="auto">
          <a:xfrm>
            <a:off x="2138363" y="1725613"/>
            <a:ext cx="31750" cy="4762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61" y="0"/>
              </a:cxn>
              <a:cxn ang="0">
                <a:pos x="123" y="15"/>
              </a:cxn>
            </a:cxnLst>
            <a:rect l="0" t="0" r="r" b="b"/>
            <a:pathLst>
              <a:path w="123" h="15">
                <a:moveTo>
                  <a:pt x="0" y="15"/>
                </a:moveTo>
                <a:lnTo>
                  <a:pt x="61" y="0"/>
                </a:lnTo>
                <a:lnTo>
                  <a:pt x="123" y="15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41" name="Line 2139"/>
          <p:cNvSpPr>
            <a:spLocks noChangeShapeType="1"/>
          </p:cNvSpPr>
          <p:nvPr/>
        </p:nvSpPr>
        <p:spPr bwMode="auto">
          <a:xfrm flipH="1" flipV="1">
            <a:off x="763588" y="830263"/>
            <a:ext cx="206375" cy="1254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42" name="Line 2140"/>
          <p:cNvSpPr>
            <a:spLocks noChangeShapeType="1"/>
          </p:cNvSpPr>
          <p:nvPr/>
        </p:nvSpPr>
        <p:spPr bwMode="auto">
          <a:xfrm flipV="1">
            <a:off x="788988" y="955675"/>
            <a:ext cx="180975" cy="920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43" name="Line 2141"/>
          <p:cNvSpPr>
            <a:spLocks noChangeShapeType="1"/>
          </p:cNvSpPr>
          <p:nvPr/>
        </p:nvSpPr>
        <p:spPr bwMode="auto">
          <a:xfrm flipV="1">
            <a:off x="849313" y="1004888"/>
            <a:ext cx="123825" cy="619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44" name="Freeform 2142"/>
          <p:cNvSpPr>
            <a:spLocks/>
          </p:cNvSpPr>
          <p:nvPr/>
        </p:nvSpPr>
        <p:spPr bwMode="auto">
          <a:xfrm>
            <a:off x="2003425" y="1482725"/>
            <a:ext cx="120650" cy="157163"/>
          </a:xfrm>
          <a:custGeom>
            <a:avLst/>
            <a:gdLst/>
            <a:ahLst/>
            <a:cxnLst>
              <a:cxn ang="0">
                <a:pos x="444" y="427"/>
              </a:cxn>
              <a:cxn ang="0">
                <a:pos x="457" y="183"/>
              </a:cxn>
              <a:cxn ang="0">
                <a:pos x="336" y="8"/>
              </a:cxn>
              <a:cxn ang="0">
                <a:pos x="153" y="0"/>
              </a:cxn>
              <a:cxn ang="0">
                <a:pos x="14" y="167"/>
              </a:cxn>
              <a:cxn ang="0">
                <a:pos x="0" y="409"/>
              </a:cxn>
              <a:cxn ang="0">
                <a:pos x="121" y="585"/>
              </a:cxn>
              <a:cxn ang="0">
                <a:pos x="305" y="592"/>
              </a:cxn>
              <a:cxn ang="0">
                <a:pos x="444" y="427"/>
              </a:cxn>
            </a:cxnLst>
            <a:rect l="0" t="0" r="r" b="b"/>
            <a:pathLst>
              <a:path w="457" h="592">
                <a:moveTo>
                  <a:pt x="444" y="427"/>
                </a:moveTo>
                <a:lnTo>
                  <a:pt x="457" y="183"/>
                </a:lnTo>
                <a:lnTo>
                  <a:pt x="336" y="8"/>
                </a:lnTo>
                <a:lnTo>
                  <a:pt x="153" y="0"/>
                </a:lnTo>
                <a:lnTo>
                  <a:pt x="14" y="167"/>
                </a:lnTo>
                <a:lnTo>
                  <a:pt x="0" y="409"/>
                </a:lnTo>
                <a:lnTo>
                  <a:pt x="121" y="585"/>
                </a:lnTo>
                <a:lnTo>
                  <a:pt x="305" y="592"/>
                </a:lnTo>
                <a:lnTo>
                  <a:pt x="444" y="427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45" name="Line 2143"/>
          <p:cNvSpPr>
            <a:spLocks noChangeShapeType="1"/>
          </p:cNvSpPr>
          <p:nvPr/>
        </p:nvSpPr>
        <p:spPr bwMode="auto">
          <a:xfrm flipV="1">
            <a:off x="2032000" y="1452563"/>
            <a:ext cx="73025" cy="19208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46" name="Line 2144"/>
          <p:cNvSpPr>
            <a:spLocks noChangeShapeType="1"/>
          </p:cNvSpPr>
          <p:nvPr/>
        </p:nvSpPr>
        <p:spPr bwMode="auto">
          <a:xfrm flipH="1" flipV="1">
            <a:off x="1941513" y="1570038"/>
            <a:ext cx="28575" cy="31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47" name="Line 2145"/>
          <p:cNvSpPr>
            <a:spLocks noChangeShapeType="1"/>
          </p:cNvSpPr>
          <p:nvPr/>
        </p:nvSpPr>
        <p:spPr bwMode="auto">
          <a:xfrm flipH="1" flipV="1">
            <a:off x="2087563" y="1658938"/>
            <a:ext cx="28575" cy="158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48" name="Line 2146"/>
          <p:cNvSpPr>
            <a:spLocks noChangeShapeType="1"/>
          </p:cNvSpPr>
          <p:nvPr/>
        </p:nvSpPr>
        <p:spPr bwMode="auto">
          <a:xfrm flipV="1">
            <a:off x="1970088" y="1408113"/>
            <a:ext cx="61912" cy="1651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49" name="Line 2147"/>
          <p:cNvSpPr>
            <a:spLocks noChangeShapeType="1"/>
          </p:cNvSpPr>
          <p:nvPr/>
        </p:nvSpPr>
        <p:spPr bwMode="auto">
          <a:xfrm flipV="1">
            <a:off x="2116138" y="1495425"/>
            <a:ext cx="61912" cy="1651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50" name="Freeform 2148"/>
          <p:cNvSpPr>
            <a:spLocks/>
          </p:cNvSpPr>
          <p:nvPr/>
        </p:nvSpPr>
        <p:spPr bwMode="auto">
          <a:xfrm>
            <a:off x="1997075" y="1589088"/>
            <a:ext cx="1588" cy="7937"/>
          </a:xfrm>
          <a:custGeom>
            <a:avLst/>
            <a:gdLst/>
            <a:ahLst/>
            <a:cxnLst>
              <a:cxn ang="0">
                <a:pos x="8" y="31"/>
              </a:cxn>
              <a:cxn ang="0">
                <a:pos x="3" y="16"/>
              </a:cxn>
              <a:cxn ang="0">
                <a:pos x="0" y="0"/>
              </a:cxn>
            </a:cxnLst>
            <a:rect l="0" t="0" r="r" b="b"/>
            <a:pathLst>
              <a:path w="8" h="31">
                <a:moveTo>
                  <a:pt x="8" y="31"/>
                </a:moveTo>
                <a:lnTo>
                  <a:pt x="3" y="16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51" name="Freeform 2149"/>
          <p:cNvSpPr>
            <a:spLocks/>
          </p:cNvSpPr>
          <p:nvPr/>
        </p:nvSpPr>
        <p:spPr bwMode="auto">
          <a:xfrm>
            <a:off x="1970088" y="1408113"/>
            <a:ext cx="207962" cy="252412"/>
          </a:xfrm>
          <a:custGeom>
            <a:avLst/>
            <a:gdLst/>
            <a:ahLst/>
            <a:cxnLst>
              <a:cxn ang="0">
                <a:pos x="101" y="685"/>
              </a:cxn>
              <a:cxn ang="0">
                <a:pos x="0" y="624"/>
              </a:cxn>
              <a:cxn ang="0">
                <a:pos x="233" y="0"/>
              </a:cxn>
              <a:cxn ang="0">
                <a:pos x="787" y="333"/>
              </a:cxn>
              <a:cxn ang="0">
                <a:pos x="554" y="957"/>
              </a:cxn>
              <a:cxn ang="0">
                <a:pos x="453" y="896"/>
              </a:cxn>
              <a:cxn ang="0">
                <a:pos x="402" y="918"/>
              </a:cxn>
              <a:cxn ang="0">
                <a:pos x="351" y="926"/>
              </a:cxn>
              <a:cxn ang="0">
                <a:pos x="299" y="922"/>
              </a:cxn>
              <a:cxn ang="0">
                <a:pos x="250" y="903"/>
              </a:cxn>
              <a:cxn ang="0">
                <a:pos x="204" y="872"/>
              </a:cxn>
              <a:cxn ang="0">
                <a:pos x="164" y="829"/>
              </a:cxn>
              <a:cxn ang="0">
                <a:pos x="132" y="776"/>
              </a:cxn>
              <a:cxn ang="0">
                <a:pos x="109" y="716"/>
              </a:cxn>
            </a:cxnLst>
            <a:rect l="0" t="0" r="r" b="b"/>
            <a:pathLst>
              <a:path w="787" h="957">
                <a:moveTo>
                  <a:pt x="101" y="685"/>
                </a:moveTo>
                <a:lnTo>
                  <a:pt x="0" y="624"/>
                </a:lnTo>
                <a:lnTo>
                  <a:pt x="233" y="0"/>
                </a:lnTo>
                <a:lnTo>
                  <a:pt x="787" y="333"/>
                </a:lnTo>
                <a:lnTo>
                  <a:pt x="554" y="957"/>
                </a:lnTo>
                <a:lnTo>
                  <a:pt x="453" y="896"/>
                </a:lnTo>
                <a:lnTo>
                  <a:pt x="402" y="918"/>
                </a:lnTo>
                <a:lnTo>
                  <a:pt x="351" y="926"/>
                </a:lnTo>
                <a:lnTo>
                  <a:pt x="299" y="922"/>
                </a:lnTo>
                <a:lnTo>
                  <a:pt x="250" y="903"/>
                </a:lnTo>
                <a:lnTo>
                  <a:pt x="204" y="872"/>
                </a:lnTo>
                <a:lnTo>
                  <a:pt x="164" y="829"/>
                </a:lnTo>
                <a:lnTo>
                  <a:pt x="132" y="776"/>
                </a:lnTo>
                <a:lnTo>
                  <a:pt x="109" y="716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52" name="Line 2150"/>
          <p:cNvSpPr>
            <a:spLocks noChangeShapeType="1"/>
          </p:cNvSpPr>
          <p:nvPr/>
        </p:nvSpPr>
        <p:spPr bwMode="auto">
          <a:xfrm>
            <a:off x="1998663" y="1597025"/>
            <a:ext cx="3175" cy="158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53" name="Line 2151"/>
          <p:cNvSpPr>
            <a:spLocks noChangeShapeType="1"/>
          </p:cNvSpPr>
          <p:nvPr/>
        </p:nvSpPr>
        <p:spPr bwMode="auto">
          <a:xfrm flipH="1" flipV="1">
            <a:off x="2003425" y="1482725"/>
            <a:ext cx="44450" cy="1682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54" name="Line 2152"/>
          <p:cNvSpPr>
            <a:spLocks noChangeShapeType="1"/>
          </p:cNvSpPr>
          <p:nvPr/>
        </p:nvSpPr>
        <p:spPr bwMode="auto">
          <a:xfrm flipH="1" flipV="1">
            <a:off x="2041525" y="1414463"/>
            <a:ext cx="65088" cy="2397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55" name="Line 2153"/>
          <p:cNvSpPr>
            <a:spLocks noChangeShapeType="1"/>
          </p:cNvSpPr>
          <p:nvPr/>
        </p:nvSpPr>
        <p:spPr bwMode="auto">
          <a:xfrm flipH="1" flipV="1">
            <a:off x="2109788" y="1455738"/>
            <a:ext cx="34925" cy="1301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56" name="Line 2154"/>
          <p:cNvSpPr>
            <a:spLocks noChangeShapeType="1"/>
          </p:cNvSpPr>
          <p:nvPr/>
        </p:nvSpPr>
        <p:spPr bwMode="auto">
          <a:xfrm flipV="1">
            <a:off x="2041525" y="1600200"/>
            <a:ext cx="96838" cy="492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57" name="Line 2155"/>
          <p:cNvSpPr>
            <a:spLocks noChangeShapeType="1"/>
          </p:cNvSpPr>
          <p:nvPr/>
        </p:nvSpPr>
        <p:spPr bwMode="auto">
          <a:xfrm flipV="1">
            <a:off x="2006600" y="1539875"/>
            <a:ext cx="155575" cy="7778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58" name="Line 2156"/>
          <p:cNvSpPr>
            <a:spLocks noChangeShapeType="1"/>
          </p:cNvSpPr>
          <p:nvPr/>
        </p:nvSpPr>
        <p:spPr bwMode="auto">
          <a:xfrm flipV="1">
            <a:off x="1982788" y="1489075"/>
            <a:ext cx="182562" cy="920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59" name="Line 2157"/>
          <p:cNvSpPr>
            <a:spLocks noChangeShapeType="1"/>
          </p:cNvSpPr>
          <p:nvPr/>
        </p:nvSpPr>
        <p:spPr bwMode="auto">
          <a:xfrm flipV="1">
            <a:off x="1985963" y="1462088"/>
            <a:ext cx="134937" cy="6826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60" name="Line 2158"/>
          <p:cNvSpPr>
            <a:spLocks noChangeShapeType="1"/>
          </p:cNvSpPr>
          <p:nvPr/>
        </p:nvSpPr>
        <p:spPr bwMode="auto">
          <a:xfrm flipV="1">
            <a:off x="2008188" y="1435100"/>
            <a:ext cx="68262" cy="3333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61" name="Freeform 2159"/>
          <p:cNvSpPr>
            <a:spLocks/>
          </p:cNvSpPr>
          <p:nvPr/>
        </p:nvSpPr>
        <p:spPr bwMode="auto">
          <a:xfrm>
            <a:off x="1955800" y="1571625"/>
            <a:ext cx="30163" cy="111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" y="13"/>
              </a:cxn>
              <a:cxn ang="0">
                <a:pos x="116" y="41"/>
              </a:cxn>
            </a:cxnLst>
            <a:rect l="0" t="0" r="r" b="b"/>
            <a:pathLst>
              <a:path w="116" h="41">
                <a:moveTo>
                  <a:pt x="0" y="0"/>
                </a:moveTo>
                <a:lnTo>
                  <a:pt x="57" y="13"/>
                </a:lnTo>
                <a:lnTo>
                  <a:pt x="116" y="41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62" name="Freeform 2160"/>
          <p:cNvSpPr>
            <a:spLocks/>
          </p:cNvSpPr>
          <p:nvPr/>
        </p:nvSpPr>
        <p:spPr bwMode="auto">
          <a:xfrm>
            <a:off x="2100263" y="1651000"/>
            <a:ext cx="7937" cy="7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" y="24"/>
              </a:cxn>
              <a:cxn ang="0">
                <a:pos x="9" y="31"/>
              </a:cxn>
            </a:cxnLst>
            <a:rect l="0" t="0" r="r" b="b"/>
            <a:pathLst>
              <a:path w="29" h="31">
                <a:moveTo>
                  <a:pt x="0" y="0"/>
                </a:moveTo>
                <a:lnTo>
                  <a:pt x="29" y="24"/>
                </a:lnTo>
                <a:lnTo>
                  <a:pt x="9" y="31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63" name="Line 2161"/>
          <p:cNvSpPr>
            <a:spLocks noChangeShapeType="1"/>
          </p:cNvSpPr>
          <p:nvPr/>
        </p:nvSpPr>
        <p:spPr bwMode="auto">
          <a:xfrm flipH="1">
            <a:off x="2032000" y="1452563"/>
            <a:ext cx="73025" cy="19208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64" name="Line 2162"/>
          <p:cNvSpPr>
            <a:spLocks noChangeShapeType="1"/>
          </p:cNvSpPr>
          <p:nvPr/>
        </p:nvSpPr>
        <p:spPr bwMode="auto">
          <a:xfrm>
            <a:off x="1970088" y="1573213"/>
            <a:ext cx="26987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65" name="Freeform 2163"/>
          <p:cNvSpPr>
            <a:spLocks/>
          </p:cNvSpPr>
          <p:nvPr/>
        </p:nvSpPr>
        <p:spPr bwMode="auto">
          <a:xfrm>
            <a:off x="1997075" y="1589088"/>
            <a:ext cx="92075" cy="555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7" y="211"/>
              </a:cxn>
              <a:cxn ang="0">
                <a:pos x="352" y="211"/>
              </a:cxn>
            </a:cxnLst>
            <a:rect l="0" t="0" r="r" b="b"/>
            <a:pathLst>
              <a:path w="352" h="211">
                <a:moveTo>
                  <a:pt x="0" y="0"/>
                </a:moveTo>
                <a:lnTo>
                  <a:pt x="137" y="211"/>
                </a:lnTo>
                <a:lnTo>
                  <a:pt x="352" y="211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66" name="Line 2164"/>
          <p:cNvSpPr>
            <a:spLocks noChangeShapeType="1"/>
          </p:cNvSpPr>
          <p:nvPr/>
        </p:nvSpPr>
        <p:spPr bwMode="auto">
          <a:xfrm>
            <a:off x="2089150" y="1644650"/>
            <a:ext cx="26988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67" name="Line 2165"/>
          <p:cNvSpPr>
            <a:spLocks noChangeShapeType="1"/>
          </p:cNvSpPr>
          <p:nvPr/>
        </p:nvSpPr>
        <p:spPr bwMode="auto">
          <a:xfrm>
            <a:off x="1989138" y="1584325"/>
            <a:ext cx="9525" cy="127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68" name="Line 2166"/>
          <p:cNvSpPr>
            <a:spLocks noChangeShapeType="1"/>
          </p:cNvSpPr>
          <p:nvPr/>
        </p:nvSpPr>
        <p:spPr bwMode="auto">
          <a:xfrm>
            <a:off x="2082800" y="1647825"/>
            <a:ext cx="14288" cy="158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69" name="Freeform 2167"/>
          <p:cNvSpPr>
            <a:spLocks/>
          </p:cNvSpPr>
          <p:nvPr/>
        </p:nvSpPr>
        <p:spPr bwMode="auto">
          <a:xfrm>
            <a:off x="2119313" y="1535113"/>
            <a:ext cx="7937" cy="23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" y="28"/>
              </a:cxn>
              <a:cxn ang="0">
                <a:pos x="23" y="88"/>
              </a:cxn>
            </a:cxnLst>
            <a:rect l="0" t="0" r="r" b="b"/>
            <a:pathLst>
              <a:path w="29" h="88">
                <a:moveTo>
                  <a:pt x="0" y="0"/>
                </a:moveTo>
                <a:lnTo>
                  <a:pt x="29" y="28"/>
                </a:lnTo>
                <a:lnTo>
                  <a:pt x="23" y="88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70" name="Line 2168"/>
          <p:cNvSpPr>
            <a:spLocks noChangeShapeType="1"/>
          </p:cNvSpPr>
          <p:nvPr/>
        </p:nvSpPr>
        <p:spPr bwMode="auto">
          <a:xfrm>
            <a:off x="2014538" y="1495425"/>
            <a:ext cx="26987" cy="158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71" name="Line 2169"/>
          <p:cNvSpPr>
            <a:spLocks noChangeShapeType="1"/>
          </p:cNvSpPr>
          <p:nvPr/>
        </p:nvSpPr>
        <p:spPr bwMode="auto">
          <a:xfrm>
            <a:off x="2079625" y="1533525"/>
            <a:ext cx="26988" cy="31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72" name="Line 2170"/>
          <p:cNvSpPr>
            <a:spLocks noChangeShapeType="1"/>
          </p:cNvSpPr>
          <p:nvPr/>
        </p:nvSpPr>
        <p:spPr bwMode="auto">
          <a:xfrm flipH="1">
            <a:off x="1981200" y="1495425"/>
            <a:ext cx="33338" cy="8731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73" name="Line 2171"/>
          <p:cNvSpPr>
            <a:spLocks noChangeShapeType="1"/>
          </p:cNvSpPr>
          <p:nvPr/>
        </p:nvSpPr>
        <p:spPr bwMode="auto">
          <a:xfrm flipH="1">
            <a:off x="2046288" y="1533525"/>
            <a:ext cx="33337" cy="8731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74" name="Line 2172"/>
          <p:cNvSpPr>
            <a:spLocks noChangeShapeType="1"/>
          </p:cNvSpPr>
          <p:nvPr/>
        </p:nvSpPr>
        <p:spPr bwMode="auto">
          <a:xfrm flipV="1">
            <a:off x="1941513" y="1449388"/>
            <a:ext cx="46037" cy="1206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75" name="Line 2173"/>
          <p:cNvSpPr>
            <a:spLocks noChangeShapeType="1"/>
          </p:cNvSpPr>
          <p:nvPr/>
        </p:nvSpPr>
        <p:spPr bwMode="auto">
          <a:xfrm flipV="1">
            <a:off x="2087563" y="1536700"/>
            <a:ext cx="46037" cy="12223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76" name="Freeform 2174"/>
          <p:cNvSpPr>
            <a:spLocks/>
          </p:cNvSpPr>
          <p:nvPr/>
        </p:nvSpPr>
        <p:spPr bwMode="auto">
          <a:xfrm>
            <a:off x="2009775" y="1431925"/>
            <a:ext cx="65088" cy="33338"/>
          </a:xfrm>
          <a:custGeom>
            <a:avLst/>
            <a:gdLst/>
            <a:ahLst/>
            <a:cxnLst>
              <a:cxn ang="0">
                <a:pos x="0" y="127"/>
              </a:cxn>
              <a:cxn ang="0">
                <a:pos x="107" y="0"/>
              </a:cxn>
              <a:cxn ang="0">
                <a:pos x="247" y="6"/>
              </a:cxn>
            </a:cxnLst>
            <a:rect l="0" t="0" r="r" b="b"/>
            <a:pathLst>
              <a:path w="247" h="127">
                <a:moveTo>
                  <a:pt x="0" y="127"/>
                </a:moveTo>
                <a:lnTo>
                  <a:pt x="107" y="0"/>
                </a:lnTo>
                <a:lnTo>
                  <a:pt x="247" y="6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77" name="Freeform 2175"/>
          <p:cNvSpPr>
            <a:spLocks/>
          </p:cNvSpPr>
          <p:nvPr/>
        </p:nvSpPr>
        <p:spPr bwMode="auto">
          <a:xfrm>
            <a:off x="2135188" y="1470025"/>
            <a:ext cx="23812" cy="84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2" y="135"/>
              </a:cxn>
              <a:cxn ang="0">
                <a:pos x="82" y="319"/>
              </a:cxn>
            </a:cxnLst>
            <a:rect l="0" t="0" r="r" b="b"/>
            <a:pathLst>
              <a:path w="92" h="319">
                <a:moveTo>
                  <a:pt x="0" y="0"/>
                </a:moveTo>
                <a:lnTo>
                  <a:pt x="92" y="135"/>
                </a:lnTo>
                <a:lnTo>
                  <a:pt x="82" y="319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78" name="Freeform 2176"/>
          <p:cNvSpPr>
            <a:spLocks/>
          </p:cNvSpPr>
          <p:nvPr/>
        </p:nvSpPr>
        <p:spPr bwMode="auto">
          <a:xfrm>
            <a:off x="1993900" y="1404938"/>
            <a:ext cx="20638" cy="60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" y="74"/>
              </a:cxn>
              <a:cxn ang="0">
                <a:pos x="60" y="233"/>
              </a:cxn>
            </a:cxnLst>
            <a:rect l="0" t="0" r="r" b="b"/>
            <a:pathLst>
              <a:path w="77" h="233">
                <a:moveTo>
                  <a:pt x="0" y="0"/>
                </a:moveTo>
                <a:lnTo>
                  <a:pt x="77" y="74"/>
                </a:lnTo>
                <a:lnTo>
                  <a:pt x="60" y="233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79" name="Freeform 2177"/>
          <p:cNvSpPr>
            <a:spLocks/>
          </p:cNvSpPr>
          <p:nvPr/>
        </p:nvSpPr>
        <p:spPr bwMode="auto">
          <a:xfrm>
            <a:off x="2139950" y="1492250"/>
            <a:ext cx="20638" cy="619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6" y="74"/>
              </a:cxn>
              <a:cxn ang="0">
                <a:pos x="60" y="233"/>
              </a:cxn>
            </a:cxnLst>
            <a:rect l="0" t="0" r="r" b="b"/>
            <a:pathLst>
              <a:path w="76" h="233">
                <a:moveTo>
                  <a:pt x="0" y="0"/>
                </a:moveTo>
                <a:lnTo>
                  <a:pt x="76" y="74"/>
                </a:lnTo>
                <a:lnTo>
                  <a:pt x="60" y="233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80" name="Freeform 2178"/>
          <p:cNvSpPr>
            <a:spLocks/>
          </p:cNvSpPr>
          <p:nvPr/>
        </p:nvSpPr>
        <p:spPr bwMode="auto">
          <a:xfrm>
            <a:off x="1973263" y="1447800"/>
            <a:ext cx="7937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" y="27"/>
              </a:cxn>
              <a:cxn ang="0">
                <a:pos x="23" y="87"/>
              </a:cxn>
            </a:cxnLst>
            <a:rect l="0" t="0" r="r" b="b"/>
            <a:pathLst>
              <a:path w="29" h="87">
                <a:moveTo>
                  <a:pt x="0" y="0"/>
                </a:moveTo>
                <a:lnTo>
                  <a:pt x="29" y="27"/>
                </a:lnTo>
                <a:lnTo>
                  <a:pt x="23" y="87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81" name="Freeform 2179"/>
          <p:cNvSpPr>
            <a:spLocks/>
          </p:cNvSpPr>
          <p:nvPr/>
        </p:nvSpPr>
        <p:spPr bwMode="auto">
          <a:xfrm>
            <a:off x="2035175" y="1530350"/>
            <a:ext cx="46038" cy="60325"/>
          </a:xfrm>
          <a:custGeom>
            <a:avLst/>
            <a:gdLst/>
            <a:ahLst/>
            <a:cxnLst>
              <a:cxn ang="0">
                <a:pos x="5" y="64"/>
              </a:cxn>
              <a:cxn ang="0">
                <a:pos x="57" y="0"/>
              </a:cxn>
              <a:cxn ang="0">
                <a:pos x="128" y="3"/>
              </a:cxn>
              <a:cxn ang="0">
                <a:pos x="174" y="69"/>
              </a:cxn>
              <a:cxn ang="0">
                <a:pos x="168" y="162"/>
              </a:cxn>
              <a:cxn ang="0">
                <a:pos x="116" y="226"/>
              </a:cxn>
              <a:cxn ang="0">
                <a:pos x="45" y="222"/>
              </a:cxn>
              <a:cxn ang="0">
                <a:pos x="0" y="156"/>
              </a:cxn>
              <a:cxn ang="0">
                <a:pos x="5" y="64"/>
              </a:cxn>
            </a:cxnLst>
            <a:rect l="0" t="0" r="r" b="b"/>
            <a:pathLst>
              <a:path w="174" h="226">
                <a:moveTo>
                  <a:pt x="5" y="64"/>
                </a:moveTo>
                <a:lnTo>
                  <a:pt x="57" y="0"/>
                </a:lnTo>
                <a:lnTo>
                  <a:pt x="128" y="3"/>
                </a:lnTo>
                <a:lnTo>
                  <a:pt x="174" y="69"/>
                </a:lnTo>
                <a:lnTo>
                  <a:pt x="168" y="162"/>
                </a:lnTo>
                <a:lnTo>
                  <a:pt x="116" y="226"/>
                </a:lnTo>
                <a:lnTo>
                  <a:pt x="45" y="222"/>
                </a:lnTo>
                <a:lnTo>
                  <a:pt x="0" y="156"/>
                </a:lnTo>
                <a:lnTo>
                  <a:pt x="5" y="64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82" name="Line 2180"/>
          <p:cNvSpPr>
            <a:spLocks noChangeShapeType="1"/>
          </p:cNvSpPr>
          <p:nvPr/>
        </p:nvSpPr>
        <p:spPr bwMode="auto">
          <a:xfrm flipV="1">
            <a:off x="2009775" y="1497013"/>
            <a:ext cx="31750" cy="873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83" name="Line 2181"/>
          <p:cNvSpPr>
            <a:spLocks noChangeShapeType="1"/>
          </p:cNvSpPr>
          <p:nvPr/>
        </p:nvSpPr>
        <p:spPr bwMode="auto">
          <a:xfrm flipV="1">
            <a:off x="2074863" y="1536700"/>
            <a:ext cx="31750" cy="8731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84" name="Line 2182"/>
          <p:cNvSpPr>
            <a:spLocks noChangeShapeType="1"/>
          </p:cNvSpPr>
          <p:nvPr/>
        </p:nvSpPr>
        <p:spPr bwMode="auto">
          <a:xfrm>
            <a:off x="2006600" y="1555750"/>
            <a:ext cx="104775" cy="95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85" name="Freeform 2183"/>
          <p:cNvSpPr>
            <a:spLocks/>
          </p:cNvSpPr>
          <p:nvPr/>
        </p:nvSpPr>
        <p:spPr bwMode="auto">
          <a:xfrm>
            <a:off x="2038350" y="1527175"/>
            <a:ext cx="50800" cy="68263"/>
          </a:xfrm>
          <a:custGeom>
            <a:avLst/>
            <a:gdLst/>
            <a:ahLst/>
            <a:cxnLst>
              <a:cxn ang="0">
                <a:pos x="6" y="71"/>
              </a:cxn>
              <a:cxn ang="0">
                <a:pos x="65" y="0"/>
              </a:cxn>
              <a:cxn ang="0">
                <a:pos x="144" y="2"/>
              </a:cxn>
              <a:cxn ang="0">
                <a:pos x="196" y="78"/>
              </a:cxn>
              <a:cxn ang="0">
                <a:pos x="190" y="182"/>
              </a:cxn>
              <a:cxn ang="0">
                <a:pos x="131" y="253"/>
              </a:cxn>
              <a:cxn ang="0">
                <a:pos x="52" y="250"/>
              </a:cxn>
              <a:cxn ang="0">
                <a:pos x="0" y="174"/>
              </a:cxn>
              <a:cxn ang="0">
                <a:pos x="6" y="71"/>
              </a:cxn>
            </a:cxnLst>
            <a:rect l="0" t="0" r="r" b="b"/>
            <a:pathLst>
              <a:path w="196" h="253">
                <a:moveTo>
                  <a:pt x="6" y="71"/>
                </a:moveTo>
                <a:lnTo>
                  <a:pt x="65" y="0"/>
                </a:lnTo>
                <a:lnTo>
                  <a:pt x="144" y="2"/>
                </a:lnTo>
                <a:lnTo>
                  <a:pt x="196" y="78"/>
                </a:lnTo>
                <a:lnTo>
                  <a:pt x="190" y="182"/>
                </a:lnTo>
                <a:lnTo>
                  <a:pt x="131" y="253"/>
                </a:lnTo>
                <a:lnTo>
                  <a:pt x="52" y="250"/>
                </a:lnTo>
                <a:lnTo>
                  <a:pt x="0" y="174"/>
                </a:lnTo>
                <a:lnTo>
                  <a:pt x="6" y="71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86" name="Line 2184"/>
          <p:cNvSpPr>
            <a:spLocks noChangeShapeType="1"/>
          </p:cNvSpPr>
          <p:nvPr/>
        </p:nvSpPr>
        <p:spPr bwMode="auto">
          <a:xfrm flipH="1" flipV="1">
            <a:off x="2046288" y="1620838"/>
            <a:ext cx="28575" cy="31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87" name="Line 2185"/>
          <p:cNvSpPr>
            <a:spLocks noChangeShapeType="1"/>
          </p:cNvSpPr>
          <p:nvPr/>
        </p:nvSpPr>
        <p:spPr bwMode="auto">
          <a:xfrm flipH="1" flipV="1">
            <a:off x="1981200" y="1582738"/>
            <a:ext cx="28575" cy="158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88" name="Line 2186"/>
          <p:cNvSpPr>
            <a:spLocks noChangeShapeType="1"/>
          </p:cNvSpPr>
          <p:nvPr/>
        </p:nvSpPr>
        <p:spPr bwMode="auto">
          <a:xfrm>
            <a:off x="1981200" y="1582738"/>
            <a:ext cx="65088" cy="3810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89" name="Freeform 2187"/>
          <p:cNvSpPr>
            <a:spLocks/>
          </p:cNvSpPr>
          <p:nvPr/>
        </p:nvSpPr>
        <p:spPr bwMode="auto">
          <a:xfrm>
            <a:off x="2093913" y="1636713"/>
            <a:ext cx="7937" cy="22225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59"/>
              </a:cxn>
              <a:cxn ang="0">
                <a:pos x="29" y="87"/>
              </a:cxn>
            </a:cxnLst>
            <a:rect l="0" t="0" r="r" b="b"/>
            <a:pathLst>
              <a:path w="29" h="87">
                <a:moveTo>
                  <a:pt x="6" y="0"/>
                </a:moveTo>
                <a:lnTo>
                  <a:pt x="0" y="59"/>
                </a:lnTo>
                <a:lnTo>
                  <a:pt x="29" y="87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90" name="Line 2188"/>
          <p:cNvSpPr>
            <a:spLocks noChangeShapeType="1"/>
          </p:cNvSpPr>
          <p:nvPr/>
        </p:nvSpPr>
        <p:spPr bwMode="auto">
          <a:xfrm>
            <a:off x="2009775" y="1584325"/>
            <a:ext cx="65088" cy="3968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91" name="Line 2189"/>
          <p:cNvSpPr>
            <a:spLocks noChangeShapeType="1"/>
          </p:cNvSpPr>
          <p:nvPr/>
        </p:nvSpPr>
        <p:spPr bwMode="auto">
          <a:xfrm>
            <a:off x="2025650" y="1538288"/>
            <a:ext cx="65088" cy="3968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92" name="Line 2190"/>
          <p:cNvSpPr>
            <a:spLocks noChangeShapeType="1"/>
          </p:cNvSpPr>
          <p:nvPr/>
        </p:nvSpPr>
        <p:spPr bwMode="auto">
          <a:xfrm>
            <a:off x="2041525" y="1497013"/>
            <a:ext cx="65088" cy="3968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93" name="Freeform 2191"/>
          <p:cNvSpPr>
            <a:spLocks/>
          </p:cNvSpPr>
          <p:nvPr/>
        </p:nvSpPr>
        <p:spPr bwMode="auto">
          <a:xfrm>
            <a:off x="1947863" y="1547813"/>
            <a:ext cx="7937" cy="23812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60"/>
              </a:cxn>
              <a:cxn ang="0">
                <a:pos x="28" y="88"/>
              </a:cxn>
            </a:cxnLst>
            <a:rect l="0" t="0" r="r" b="b"/>
            <a:pathLst>
              <a:path w="28" h="88">
                <a:moveTo>
                  <a:pt x="6" y="0"/>
                </a:moveTo>
                <a:lnTo>
                  <a:pt x="0" y="60"/>
                </a:lnTo>
                <a:lnTo>
                  <a:pt x="28" y="88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94" name="Line 2192"/>
          <p:cNvSpPr>
            <a:spLocks noChangeShapeType="1"/>
          </p:cNvSpPr>
          <p:nvPr/>
        </p:nvSpPr>
        <p:spPr bwMode="auto">
          <a:xfrm flipH="1" flipV="1">
            <a:off x="2032000" y="1408113"/>
            <a:ext cx="146050" cy="873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95" name="Freeform 2193"/>
          <p:cNvSpPr>
            <a:spLocks/>
          </p:cNvSpPr>
          <p:nvPr/>
        </p:nvSpPr>
        <p:spPr bwMode="auto">
          <a:xfrm>
            <a:off x="1993900" y="1404938"/>
            <a:ext cx="80963" cy="28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9" y="39"/>
              </a:cxn>
              <a:cxn ang="0">
                <a:pos x="307" y="112"/>
              </a:cxn>
            </a:cxnLst>
            <a:rect l="0" t="0" r="r" b="b"/>
            <a:pathLst>
              <a:path w="307" h="112">
                <a:moveTo>
                  <a:pt x="0" y="0"/>
                </a:moveTo>
                <a:lnTo>
                  <a:pt x="149" y="39"/>
                </a:lnTo>
                <a:lnTo>
                  <a:pt x="307" y="112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96" name="Freeform 2194"/>
          <p:cNvSpPr>
            <a:spLocks/>
          </p:cNvSpPr>
          <p:nvPr/>
        </p:nvSpPr>
        <p:spPr bwMode="auto">
          <a:xfrm>
            <a:off x="1839913" y="1489075"/>
            <a:ext cx="14287" cy="9525"/>
          </a:xfrm>
          <a:custGeom>
            <a:avLst/>
            <a:gdLst/>
            <a:ahLst/>
            <a:cxnLst>
              <a:cxn ang="0">
                <a:pos x="0" y="37"/>
              </a:cxn>
              <a:cxn ang="0">
                <a:pos x="12" y="0"/>
              </a:cxn>
              <a:cxn ang="0">
                <a:pos x="52" y="6"/>
              </a:cxn>
            </a:cxnLst>
            <a:rect l="0" t="0" r="r" b="b"/>
            <a:pathLst>
              <a:path w="52" h="37">
                <a:moveTo>
                  <a:pt x="0" y="37"/>
                </a:moveTo>
                <a:lnTo>
                  <a:pt x="12" y="0"/>
                </a:lnTo>
                <a:lnTo>
                  <a:pt x="52" y="6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97" name="Line 2195"/>
          <p:cNvSpPr>
            <a:spLocks noChangeShapeType="1"/>
          </p:cNvSpPr>
          <p:nvPr/>
        </p:nvSpPr>
        <p:spPr bwMode="auto">
          <a:xfrm>
            <a:off x="1836738" y="1481138"/>
            <a:ext cx="28575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98" name="Line 2196"/>
          <p:cNvSpPr>
            <a:spLocks noChangeShapeType="1"/>
          </p:cNvSpPr>
          <p:nvPr/>
        </p:nvSpPr>
        <p:spPr bwMode="auto">
          <a:xfrm flipH="1" flipV="1">
            <a:off x="2055813" y="1530350"/>
            <a:ext cx="77787" cy="63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199" name="Freeform 2197"/>
          <p:cNvSpPr>
            <a:spLocks/>
          </p:cNvSpPr>
          <p:nvPr/>
        </p:nvSpPr>
        <p:spPr bwMode="auto">
          <a:xfrm>
            <a:off x="2135188" y="1470025"/>
            <a:ext cx="19050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4" y="66"/>
              </a:cxn>
              <a:cxn ang="0">
                <a:pos x="22" y="86"/>
              </a:cxn>
            </a:cxnLst>
            <a:rect l="0" t="0" r="r" b="b"/>
            <a:pathLst>
              <a:path w="74" h="86">
                <a:moveTo>
                  <a:pt x="0" y="0"/>
                </a:moveTo>
                <a:lnTo>
                  <a:pt x="74" y="66"/>
                </a:lnTo>
                <a:lnTo>
                  <a:pt x="22" y="86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00" name="Line 2198"/>
          <p:cNvSpPr>
            <a:spLocks noChangeShapeType="1"/>
          </p:cNvSpPr>
          <p:nvPr/>
        </p:nvSpPr>
        <p:spPr bwMode="auto">
          <a:xfrm flipV="1">
            <a:off x="1989138" y="1530350"/>
            <a:ext cx="66675" cy="746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01" name="Line 2199"/>
          <p:cNvSpPr>
            <a:spLocks noChangeShapeType="1"/>
          </p:cNvSpPr>
          <p:nvPr/>
        </p:nvSpPr>
        <p:spPr bwMode="auto">
          <a:xfrm flipH="1" flipV="1">
            <a:off x="1984375" y="1568450"/>
            <a:ext cx="4763" cy="365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02" name="Freeform 2200"/>
          <p:cNvSpPr>
            <a:spLocks/>
          </p:cNvSpPr>
          <p:nvPr/>
        </p:nvSpPr>
        <p:spPr bwMode="auto">
          <a:xfrm>
            <a:off x="1985963" y="1585913"/>
            <a:ext cx="20637" cy="7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" y="34"/>
              </a:cxn>
              <a:cxn ang="0">
                <a:pos x="78" y="13"/>
              </a:cxn>
            </a:cxnLst>
            <a:rect l="0" t="0" r="r" b="b"/>
            <a:pathLst>
              <a:path w="78" h="34">
                <a:moveTo>
                  <a:pt x="0" y="0"/>
                </a:moveTo>
                <a:lnTo>
                  <a:pt x="27" y="34"/>
                </a:lnTo>
                <a:lnTo>
                  <a:pt x="78" y="13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03" name="Freeform 2201"/>
          <p:cNvSpPr>
            <a:spLocks/>
          </p:cNvSpPr>
          <p:nvPr/>
        </p:nvSpPr>
        <p:spPr bwMode="auto">
          <a:xfrm>
            <a:off x="2085975" y="1449388"/>
            <a:ext cx="9525" cy="31750"/>
          </a:xfrm>
          <a:custGeom>
            <a:avLst/>
            <a:gdLst/>
            <a:ahLst/>
            <a:cxnLst>
              <a:cxn ang="0">
                <a:pos x="30" y="117"/>
              </a:cxn>
              <a:cxn ang="0">
                <a:pos x="38" y="37"/>
              </a:cxn>
              <a:cxn ang="0">
                <a:pos x="0" y="0"/>
              </a:cxn>
            </a:cxnLst>
            <a:rect l="0" t="0" r="r" b="b"/>
            <a:pathLst>
              <a:path w="38" h="117">
                <a:moveTo>
                  <a:pt x="30" y="117"/>
                </a:moveTo>
                <a:lnTo>
                  <a:pt x="38" y="3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04" name="Line 2202"/>
          <p:cNvSpPr>
            <a:spLocks noChangeShapeType="1"/>
          </p:cNvSpPr>
          <p:nvPr/>
        </p:nvSpPr>
        <p:spPr bwMode="auto">
          <a:xfrm flipH="1" flipV="1">
            <a:off x="2014538" y="1495425"/>
            <a:ext cx="65087" cy="3810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05" name="Line 2203"/>
          <p:cNvSpPr>
            <a:spLocks noChangeShapeType="1"/>
          </p:cNvSpPr>
          <p:nvPr/>
        </p:nvSpPr>
        <p:spPr bwMode="auto">
          <a:xfrm flipH="1" flipV="1">
            <a:off x="2085975" y="1449388"/>
            <a:ext cx="19050" cy="31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06" name="Freeform 2204"/>
          <p:cNvSpPr>
            <a:spLocks/>
          </p:cNvSpPr>
          <p:nvPr/>
        </p:nvSpPr>
        <p:spPr bwMode="auto">
          <a:xfrm>
            <a:off x="1968500" y="1558925"/>
            <a:ext cx="17463" cy="26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7" y="45"/>
              </a:cxn>
              <a:cxn ang="0">
                <a:pos x="71" y="104"/>
              </a:cxn>
            </a:cxnLst>
            <a:rect l="0" t="0" r="r" b="b"/>
            <a:pathLst>
              <a:path w="71" h="104">
                <a:moveTo>
                  <a:pt x="0" y="0"/>
                </a:moveTo>
                <a:lnTo>
                  <a:pt x="47" y="45"/>
                </a:lnTo>
                <a:lnTo>
                  <a:pt x="71" y="104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07" name="Line 2205"/>
          <p:cNvSpPr>
            <a:spLocks noChangeShapeType="1"/>
          </p:cNvSpPr>
          <p:nvPr/>
        </p:nvSpPr>
        <p:spPr bwMode="auto">
          <a:xfrm flipV="1">
            <a:off x="2046288" y="1530350"/>
            <a:ext cx="17462" cy="111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08" name="Freeform 2206"/>
          <p:cNvSpPr>
            <a:spLocks/>
          </p:cNvSpPr>
          <p:nvPr/>
        </p:nvSpPr>
        <p:spPr bwMode="auto">
          <a:xfrm>
            <a:off x="1865313" y="1477963"/>
            <a:ext cx="85725" cy="19050"/>
          </a:xfrm>
          <a:custGeom>
            <a:avLst/>
            <a:gdLst/>
            <a:ahLst/>
            <a:cxnLst>
              <a:cxn ang="0">
                <a:pos x="0" y="74"/>
              </a:cxn>
              <a:cxn ang="0">
                <a:pos x="189" y="0"/>
              </a:cxn>
              <a:cxn ang="0">
                <a:pos x="325" y="21"/>
              </a:cxn>
            </a:cxnLst>
            <a:rect l="0" t="0" r="r" b="b"/>
            <a:pathLst>
              <a:path w="325" h="74">
                <a:moveTo>
                  <a:pt x="0" y="74"/>
                </a:moveTo>
                <a:lnTo>
                  <a:pt x="189" y="0"/>
                </a:lnTo>
                <a:lnTo>
                  <a:pt x="325" y="21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09" name="Freeform 2207"/>
          <p:cNvSpPr>
            <a:spLocks/>
          </p:cNvSpPr>
          <p:nvPr/>
        </p:nvSpPr>
        <p:spPr bwMode="auto">
          <a:xfrm>
            <a:off x="1951038" y="1482725"/>
            <a:ext cx="19050" cy="69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" y="103"/>
              </a:cxn>
              <a:cxn ang="0">
                <a:pos x="23" y="262"/>
              </a:cxn>
            </a:cxnLst>
            <a:rect l="0" t="0" r="r" b="b"/>
            <a:pathLst>
              <a:path w="72" h="262">
                <a:moveTo>
                  <a:pt x="0" y="0"/>
                </a:moveTo>
                <a:lnTo>
                  <a:pt x="72" y="103"/>
                </a:lnTo>
                <a:lnTo>
                  <a:pt x="23" y="262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10" name="Line 2208"/>
          <p:cNvSpPr>
            <a:spLocks noChangeShapeType="1"/>
          </p:cNvSpPr>
          <p:nvPr/>
        </p:nvSpPr>
        <p:spPr bwMode="auto">
          <a:xfrm>
            <a:off x="1957388" y="1552575"/>
            <a:ext cx="26987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11" name="Line 2209"/>
          <p:cNvSpPr>
            <a:spLocks noChangeShapeType="1"/>
          </p:cNvSpPr>
          <p:nvPr/>
        </p:nvSpPr>
        <p:spPr bwMode="auto">
          <a:xfrm flipV="1">
            <a:off x="1858963" y="1489075"/>
            <a:ext cx="22225" cy="476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12" name="Line 2210"/>
          <p:cNvSpPr>
            <a:spLocks noChangeShapeType="1"/>
          </p:cNvSpPr>
          <p:nvPr/>
        </p:nvSpPr>
        <p:spPr bwMode="auto">
          <a:xfrm flipH="1">
            <a:off x="1962150" y="1539875"/>
            <a:ext cx="3175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13" name="Line 2211"/>
          <p:cNvSpPr>
            <a:spLocks noChangeShapeType="1"/>
          </p:cNvSpPr>
          <p:nvPr/>
        </p:nvSpPr>
        <p:spPr bwMode="auto">
          <a:xfrm flipH="1" flipV="1">
            <a:off x="1908175" y="1441450"/>
            <a:ext cx="79375" cy="793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14" name="Line 2212"/>
          <p:cNvSpPr>
            <a:spLocks noChangeShapeType="1"/>
          </p:cNvSpPr>
          <p:nvPr/>
        </p:nvSpPr>
        <p:spPr bwMode="auto">
          <a:xfrm flipV="1">
            <a:off x="1841500" y="1441450"/>
            <a:ext cx="66675" cy="746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15" name="Line 2213"/>
          <p:cNvSpPr>
            <a:spLocks noChangeShapeType="1"/>
          </p:cNvSpPr>
          <p:nvPr/>
        </p:nvSpPr>
        <p:spPr bwMode="auto">
          <a:xfrm flipH="1" flipV="1">
            <a:off x="1836738" y="1481138"/>
            <a:ext cx="4762" cy="349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16" name="Freeform 2214"/>
          <p:cNvSpPr>
            <a:spLocks/>
          </p:cNvSpPr>
          <p:nvPr/>
        </p:nvSpPr>
        <p:spPr bwMode="auto">
          <a:xfrm>
            <a:off x="1839913" y="1497013"/>
            <a:ext cx="20637" cy="9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" y="35"/>
              </a:cxn>
              <a:cxn ang="0">
                <a:pos x="78" y="13"/>
              </a:cxn>
            </a:cxnLst>
            <a:rect l="0" t="0" r="r" b="b"/>
            <a:pathLst>
              <a:path w="78" h="35">
                <a:moveTo>
                  <a:pt x="0" y="0"/>
                </a:moveTo>
                <a:lnTo>
                  <a:pt x="28" y="35"/>
                </a:lnTo>
                <a:lnTo>
                  <a:pt x="78" y="13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17" name="Line 2215"/>
          <p:cNvSpPr>
            <a:spLocks noChangeShapeType="1"/>
          </p:cNvSpPr>
          <p:nvPr/>
        </p:nvSpPr>
        <p:spPr bwMode="auto">
          <a:xfrm flipV="1">
            <a:off x="1900238" y="1443038"/>
            <a:ext cx="17462" cy="111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18" name="Line 2216"/>
          <p:cNvSpPr>
            <a:spLocks noChangeShapeType="1"/>
          </p:cNvSpPr>
          <p:nvPr/>
        </p:nvSpPr>
        <p:spPr bwMode="auto">
          <a:xfrm flipH="1" flipV="1">
            <a:off x="1036638" y="1019175"/>
            <a:ext cx="50800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19" name="Line 2217"/>
          <p:cNvSpPr>
            <a:spLocks noChangeShapeType="1"/>
          </p:cNvSpPr>
          <p:nvPr/>
        </p:nvSpPr>
        <p:spPr bwMode="auto">
          <a:xfrm>
            <a:off x="1143000" y="1065213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20" name="Freeform 2218"/>
          <p:cNvSpPr>
            <a:spLocks/>
          </p:cNvSpPr>
          <p:nvPr/>
        </p:nvSpPr>
        <p:spPr bwMode="auto">
          <a:xfrm>
            <a:off x="1122363" y="1069975"/>
            <a:ext cx="41275" cy="25400"/>
          </a:xfrm>
          <a:custGeom>
            <a:avLst/>
            <a:gdLst/>
            <a:ahLst/>
            <a:cxnLst>
              <a:cxn ang="0">
                <a:pos x="22" y="79"/>
              </a:cxn>
              <a:cxn ang="0">
                <a:pos x="0" y="47"/>
              </a:cxn>
              <a:cxn ang="0">
                <a:pos x="22" y="13"/>
              </a:cxn>
              <a:cxn ang="0">
                <a:pos x="77" y="0"/>
              </a:cxn>
              <a:cxn ang="0">
                <a:pos x="131" y="13"/>
              </a:cxn>
              <a:cxn ang="0">
                <a:pos x="154" y="47"/>
              </a:cxn>
              <a:cxn ang="0">
                <a:pos x="131" y="79"/>
              </a:cxn>
              <a:cxn ang="0">
                <a:pos x="77" y="92"/>
              </a:cxn>
              <a:cxn ang="0">
                <a:pos x="22" y="79"/>
              </a:cxn>
            </a:cxnLst>
            <a:rect l="0" t="0" r="r" b="b"/>
            <a:pathLst>
              <a:path w="154" h="92">
                <a:moveTo>
                  <a:pt x="22" y="79"/>
                </a:moveTo>
                <a:lnTo>
                  <a:pt x="0" y="47"/>
                </a:lnTo>
                <a:lnTo>
                  <a:pt x="22" y="13"/>
                </a:lnTo>
                <a:lnTo>
                  <a:pt x="77" y="0"/>
                </a:lnTo>
                <a:lnTo>
                  <a:pt x="131" y="13"/>
                </a:lnTo>
                <a:lnTo>
                  <a:pt x="154" y="47"/>
                </a:lnTo>
                <a:lnTo>
                  <a:pt x="131" y="79"/>
                </a:lnTo>
                <a:lnTo>
                  <a:pt x="77" y="92"/>
                </a:lnTo>
                <a:lnTo>
                  <a:pt x="22" y="79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21" name="Line 2219"/>
          <p:cNvSpPr>
            <a:spLocks noChangeShapeType="1"/>
          </p:cNvSpPr>
          <p:nvPr/>
        </p:nvSpPr>
        <p:spPr bwMode="auto">
          <a:xfrm flipH="1">
            <a:off x="1117600" y="1066800"/>
            <a:ext cx="50800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22" name="Line 2220"/>
          <p:cNvSpPr>
            <a:spLocks noChangeShapeType="1"/>
          </p:cNvSpPr>
          <p:nvPr/>
        </p:nvSpPr>
        <p:spPr bwMode="auto">
          <a:xfrm flipH="1" flipV="1">
            <a:off x="1117600" y="1066800"/>
            <a:ext cx="50800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23" name="Line 2221"/>
          <p:cNvSpPr>
            <a:spLocks noChangeShapeType="1"/>
          </p:cNvSpPr>
          <p:nvPr/>
        </p:nvSpPr>
        <p:spPr bwMode="auto">
          <a:xfrm>
            <a:off x="1062038" y="1016000"/>
            <a:ext cx="1587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24" name="Freeform 2222"/>
          <p:cNvSpPr>
            <a:spLocks/>
          </p:cNvSpPr>
          <p:nvPr/>
        </p:nvSpPr>
        <p:spPr bwMode="auto">
          <a:xfrm>
            <a:off x="1041400" y="1022350"/>
            <a:ext cx="41275" cy="23813"/>
          </a:xfrm>
          <a:custGeom>
            <a:avLst/>
            <a:gdLst/>
            <a:ahLst/>
            <a:cxnLst>
              <a:cxn ang="0">
                <a:pos x="23" y="78"/>
              </a:cxn>
              <a:cxn ang="0">
                <a:pos x="0" y="45"/>
              </a:cxn>
              <a:cxn ang="0">
                <a:pos x="23" y="13"/>
              </a:cxn>
              <a:cxn ang="0">
                <a:pos x="77" y="0"/>
              </a:cxn>
              <a:cxn ang="0">
                <a:pos x="132" y="13"/>
              </a:cxn>
              <a:cxn ang="0">
                <a:pos x="154" y="45"/>
              </a:cxn>
              <a:cxn ang="0">
                <a:pos x="132" y="78"/>
              </a:cxn>
              <a:cxn ang="0">
                <a:pos x="77" y="92"/>
              </a:cxn>
              <a:cxn ang="0">
                <a:pos x="23" y="78"/>
              </a:cxn>
            </a:cxnLst>
            <a:rect l="0" t="0" r="r" b="b"/>
            <a:pathLst>
              <a:path w="154" h="92">
                <a:moveTo>
                  <a:pt x="23" y="78"/>
                </a:moveTo>
                <a:lnTo>
                  <a:pt x="0" y="45"/>
                </a:lnTo>
                <a:lnTo>
                  <a:pt x="23" y="13"/>
                </a:lnTo>
                <a:lnTo>
                  <a:pt x="77" y="0"/>
                </a:lnTo>
                <a:lnTo>
                  <a:pt x="132" y="13"/>
                </a:lnTo>
                <a:lnTo>
                  <a:pt x="154" y="45"/>
                </a:lnTo>
                <a:lnTo>
                  <a:pt x="132" y="78"/>
                </a:lnTo>
                <a:lnTo>
                  <a:pt x="77" y="92"/>
                </a:lnTo>
                <a:lnTo>
                  <a:pt x="23" y="78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25" name="Line 2223"/>
          <p:cNvSpPr>
            <a:spLocks noChangeShapeType="1"/>
          </p:cNvSpPr>
          <p:nvPr/>
        </p:nvSpPr>
        <p:spPr bwMode="auto">
          <a:xfrm flipH="1">
            <a:off x="1036638" y="1019175"/>
            <a:ext cx="50800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26" name="Line 2224"/>
          <p:cNvSpPr>
            <a:spLocks noChangeShapeType="1"/>
          </p:cNvSpPr>
          <p:nvPr/>
        </p:nvSpPr>
        <p:spPr bwMode="auto">
          <a:xfrm>
            <a:off x="788988" y="1047750"/>
            <a:ext cx="22225" cy="13176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27" name="Line 2225"/>
          <p:cNvSpPr>
            <a:spLocks noChangeShapeType="1"/>
          </p:cNvSpPr>
          <p:nvPr/>
        </p:nvSpPr>
        <p:spPr bwMode="auto">
          <a:xfrm flipV="1">
            <a:off x="811213" y="1154113"/>
            <a:ext cx="52387" cy="254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28" name="Freeform 2226"/>
          <p:cNvSpPr>
            <a:spLocks/>
          </p:cNvSpPr>
          <p:nvPr/>
        </p:nvSpPr>
        <p:spPr bwMode="auto">
          <a:xfrm>
            <a:off x="844550" y="1135063"/>
            <a:ext cx="15875" cy="28575"/>
          </a:xfrm>
          <a:custGeom>
            <a:avLst/>
            <a:gdLst/>
            <a:ahLst/>
            <a:cxnLst>
              <a:cxn ang="0">
                <a:pos x="0" y="104"/>
              </a:cxn>
              <a:cxn ang="0">
                <a:pos x="49" y="57"/>
              </a:cxn>
              <a:cxn ang="0">
                <a:pos x="63" y="0"/>
              </a:cxn>
            </a:cxnLst>
            <a:rect l="0" t="0" r="r" b="b"/>
            <a:pathLst>
              <a:path w="63" h="104">
                <a:moveTo>
                  <a:pt x="0" y="104"/>
                </a:moveTo>
                <a:lnTo>
                  <a:pt x="49" y="57"/>
                </a:lnTo>
                <a:lnTo>
                  <a:pt x="63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29" name="Line 2227"/>
          <p:cNvSpPr>
            <a:spLocks noChangeShapeType="1"/>
          </p:cNvSpPr>
          <p:nvPr/>
        </p:nvSpPr>
        <p:spPr bwMode="auto">
          <a:xfrm>
            <a:off x="735013" y="1028700"/>
            <a:ext cx="20637" cy="12858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30" name="Freeform 2228"/>
          <p:cNvSpPr>
            <a:spLocks/>
          </p:cNvSpPr>
          <p:nvPr/>
        </p:nvSpPr>
        <p:spPr bwMode="auto">
          <a:xfrm>
            <a:off x="695325" y="990600"/>
            <a:ext cx="50800" cy="136525"/>
          </a:xfrm>
          <a:custGeom>
            <a:avLst/>
            <a:gdLst/>
            <a:ahLst/>
            <a:cxnLst>
              <a:cxn ang="0">
                <a:pos x="115" y="53"/>
              </a:cxn>
              <a:cxn ang="0">
                <a:pos x="44" y="0"/>
              </a:cxn>
              <a:cxn ang="0">
                <a:pos x="2" y="22"/>
              </a:cxn>
              <a:cxn ang="0">
                <a:pos x="0" y="116"/>
              </a:cxn>
              <a:cxn ang="0">
                <a:pos x="40" y="255"/>
              </a:cxn>
              <a:cxn ang="0">
                <a:pos x="109" y="402"/>
              </a:cxn>
              <a:cxn ang="0">
                <a:pos x="190" y="518"/>
              </a:cxn>
            </a:cxnLst>
            <a:rect l="0" t="0" r="r" b="b"/>
            <a:pathLst>
              <a:path w="190" h="518">
                <a:moveTo>
                  <a:pt x="115" y="53"/>
                </a:moveTo>
                <a:lnTo>
                  <a:pt x="44" y="0"/>
                </a:lnTo>
                <a:lnTo>
                  <a:pt x="2" y="22"/>
                </a:lnTo>
                <a:lnTo>
                  <a:pt x="0" y="116"/>
                </a:lnTo>
                <a:lnTo>
                  <a:pt x="40" y="255"/>
                </a:lnTo>
                <a:lnTo>
                  <a:pt x="109" y="402"/>
                </a:lnTo>
                <a:lnTo>
                  <a:pt x="190" y="518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31" name="Freeform 2229"/>
          <p:cNvSpPr>
            <a:spLocks/>
          </p:cNvSpPr>
          <p:nvPr/>
        </p:nvSpPr>
        <p:spPr bwMode="auto">
          <a:xfrm>
            <a:off x="738188" y="1017588"/>
            <a:ext cx="50800" cy="136525"/>
          </a:xfrm>
          <a:custGeom>
            <a:avLst/>
            <a:gdLst/>
            <a:ahLst/>
            <a:cxnLst>
              <a:cxn ang="0">
                <a:pos x="75" y="465"/>
              </a:cxn>
              <a:cxn ang="0">
                <a:pos x="147" y="519"/>
              </a:cxn>
              <a:cxn ang="0">
                <a:pos x="189" y="495"/>
              </a:cxn>
              <a:cxn ang="0">
                <a:pos x="192" y="402"/>
              </a:cxn>
              <a:cxn ang="0">
                <a:pos x="152" y="263"/>
              </a:cxn>
              <a:cxn ang="0">
                <a:pos x="83" y="115"/>
              </a:cxn>
              <a:cxn ang="0">
                <a:pos x="0" y="0"/>
              </a:cxn>
            </a:cxnLst>
            <a:rect l="0" t="0" r="r" b="b"/>
            <a:pathLst>
              <a:path w="192" h="519">
                <a:moveTo>
                  <a:pt x="75" y="465"/>
                </a:moveTo>
                <a:lnTo>
                  <a:pt x="147" y="519"/>
                </a:lnTo>
                <a:lnTo>
                  <a:pt x="189" y="495"/>
                </a:lnTo>
                <a:lnTo>
                  <a:pt x="192" y="402"/>
                </a:lnTo>
                <a:lnTo>
                  <a:pt x="152" y="263"/>
                </a:lnTo>
                <a:lnTo>
                  <a:pt x="83" y="115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32" name="Line 2230"/>
          <p:cNvSpPr>
            <a:spLocks noChangeShapeType="1"/>
          </p:cNvSpPr>
          <p:nvPr/>
        </p:nvSpPr>
        <p:spPr bwMode="auto">
          <a:xfrm>
            <a:off x="701675" y="1058863"/>
            <a:ext cx="26988" cy="5873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33" name="Line 2231"/>
          <p:cNvSpPr>
            <a:spLocks noChangeShapeType="1"/>
          </p:cNvSpPr>
          <p:nvPr/>
        </p:nvSpPr>
        <p:spPr bwMode="auto">
          <a:xfrm flipH="1" flipV="1">
            <a:off x="696913" y="1052513"/>
            <a:ext cx="7937" cy="1428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34" name="Line 2232"/>
          <p:cNvSpPr>
            <a:spLocks noChangeShapeType="1"/>
          </p:cNvSpPr>
          <p:nvPr/>
        </p:nvSpPr>
        <p:spPr bwMode="auto">
          <a:xfrm flipH="1">
            <a:off x="779463" y="1163638"/>
            <a:ext cx="17462" cy="95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35" name="Freeform 2233"/>
          <p:cNvSpPr>
            <a:spLocks/>
          </p:cNvSpPr>
          <p:nvPr/>
        </p:nvSpPr>
        <p:spPr bwMode="auto">
          <a:xfrm>
            <a:off x="746125" y="1135063"/>
            <a:ext cx="15875" cy="19050"/>
          </a:xfrm>
          <a:custGeom>
            <a:avLst/>
            <a:gdLst/>
            <a:ahLst/>
            <a:cxnLst>
              <a:cxn ang="0">
                <a:pos x="65" y="72"/>
              </a:cxn>
              <a:cxn ang="0">
                <a:pos x="29" y="14"/>
              </a:cxn>
              <a:cxn ang="0">
                <a:pos x="0" y="0"/>
              </a:cxn>
            </a:cxnLst>
            <a:rect l="0" t="0" r="r" b="b"/>
            <a:pathLst>
              <a:path w="65" h="72">
                <a:moveTo>
                  <a:pt x="65" y="72"/>
                </a:moveTo>
                <a:lnTo>
                  <a:pt x="29" y="14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36" name="Line 2234"/>
          <p:cNvSpPr>
            <a:spLocks noChangeShapeType="1"/>
          </p:cNvSpPr>
          <p:nvPr/>
        </p:nvSpPr>
        <p:spPr bwMode="auto">
          <a:xfrm>
            <a:off x="728663" y="1117600"/>
            <a:ext cx="17462" cy="1746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37" name="Line 2235"/>
          <p:cNvSpPr>
            <a:spLocks noChangeShapeType="1"/>
          </p:cNvSpPr>
          <p:nvPr/>
        </p:nvSpPr>
        <p:spPr bwMode="auto">
          <a:xfrm>
            <a:off x="762000" y="1154113"/>
            <a:ext cx="17463" cy="190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38" name="Line 2236"/>
          <p:cNvSpPr>
            <a:spLocks noChangeShapeType="1"/>
          </p:cNvSpPr>
          <p:nvPr/>
        </p:nvSpPr>
        <p:spPr bwMode="auto">
          <a:xfrm>
            <a:off x="725488" y="1108075"/>
            <a:ext cx="7937" cy="1428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39" name="Line 2237"/>
          <p:cNvSpPr>
            <a:spLocks noChangeShapeType="1"/>
          </p:cNvSpPr>
          <p:nvPr/>
        </p:nvSpPr>
        <p:spPr bwMode="auto">
          <a:xfrm>
            <a:off x="774700" y="1168400"/>
            <a:ext cx="6350" cy="31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40" name="Line 2238"/>
          <p:cNvSpPr>
            <a:spLocks noChangeShapeType="1"/>
          </p:cNvSpPr>
          <p:nvPr/>
        </p:nvSpPr>
        <p:spPr bwMode="auto">
          <a:xfrm>
            <a:off x="746125" y="1127125"/>
            <a:ext cx="11113" cy="127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41" name="Line 2239"/>
          <p:cNvSpPr>
            <a:spLocks noChangeShapeType="1"/>
          </p:cNvSpPr>
          <p:nvPr/>
        </p:nvSpPr>
        <p:spPr bwMode="auto">
          <a:xfrm>
            <a:off x="796925" y="1163638"/>
            <a:ext cx="14288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42" name="Line 2240"/>
          <p:cNvSpPr>
            <a:spLocks noChangeShapeType="1"/>
          </p:cNvSpPr>
          <p:nvPr/>
        </p:nvSpPr>
        <p:spPr bwMode="auto">
          <a:xfrm flipH="1" flipV="1">
            <a:off x="793750" y="1165225"/>
            <a:ext cx="7938" cy="476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43" name="Line 2241"/>
          <p:cNvSpPr>
            <a:spLocks noChangeShapeType="1"/>
          </p:cNvSpPr>
          <p:nvPr/>
        </p:nvSpPr>
        <p:spPr bwMode="auto">
          <a:xfrm>
            <a:off x="687388" y="1042988"/>
            <a:ext cx="14287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44" name="Line 2242"/>
          <p:cNvSpPr>
            <a:spLocks noChangeShapeType="1"/>
          </p:cNvSpPr>
          <p:nvPr/>
        </p:nvSpPr>
        <p:spPr bwMode="auto">
          <a:xfrm>
            <a:off x="665163" y="909638"/>
            <a:ext cx="22225" cy="1333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45" name="Line 2243"/>
          <p:cNvSpPr>
            <a:spLocks noChangeShapeType="1"/>
          </p:cNvSpPr>
          <p:nvPr/>
        </p:nvSpPr>
        <p:spPr bwMode="auto">
          <a:xfrm flipH="1" flipV="1">
            <a:off x="849313" y="1066800"/>
            <a:ext cx="14287" cy="873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46" name="Freeform 2244"/>
          <p:cNvSpPr>
            <a:spLocks/>
          </p:cNvSpPr>
          <p:nvPr/>
        </p:nvSpPr>
        <p:spPr bwMode="auto">
          <a:xfrm>
            <a:off x="693738" y="1033463"/>
            <a:ext cx="6350" cy="19050"/>
          </a:xfrm>
          <a:custGeom>
            <a:avLst/>
            <a:gdLst/>
            <a:ahLst/>
            <a:cxnLst>
              <a:cxn ang="0">
                <a:pos x="25" y="0"/>
              </a:cxn>
              <a:cxn ang="0">
                <a:pos x="0" y="38"/>
              </a:cxn>
              <a:cxn ang="0">
                <a:pos x="12" y="75"/>
              </a:cxn>
            </a:cxnLst>
            <a:rect l="0" t="0" r="r" b="b"/>
            <a:pathLst>
              <a:path w="25" h="75">
                <a:moveTo>
                  <a:pt x="25" y="0"/>
                </a:moveTo>
                <a:lnTo>
                  <a:pt x="0" y="38"/>
                </a:lnTo>
                <a:lnTo>
                  <a:pt x="12" y="75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47" name="Freeform 2245"/>
          <p:cNvSpPr>
            <a:spLocks/>
          </p:cNvSpPr>
          <p:nvPr/>
        </p:nvSpPr>
        <p:spPr bwMode="auto">
          <a:xfrm>
            <a:off x="673100" y="876300"/>
            <a:ext cx="34925" cy="80963"/>
          </a:xfrm>
          <a:custGeom>
            <a:avLst/>
            <a:gdLst/>
            <a:ahLst/>
            <a:cxnLst>
              <a:cxn ang="0">
                <a:pos x="0" y="308"/>
              </a:cxn>
              <a:cxn ang="0">
                <a:pos x="27" y="144"/>
              </a:cxn>
              <a:cxn ang="0">
                <a:pos x="133" y="0"/>
              </a:cxn>
            </a:cxnLst>
            <a:rect l="0" t="0" r="r" b="b"/>
            <a:pathLst>
              <a:path w="133" h="308">
                <a:moveTo>
                  <a:pt x="0" y="308"/>
                </a:moveTo>
                <a:lnTo>
                  <a:pt x="27" y="144"/>
                </a:lnTo>
                <a:lnTo>
                  <a:pt x="133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48" name="Line 2246"/>
          <p:cNvSpPr>
            <a:spLocks noChangeShapeType="1"/>
          </p:cNvSpPr>
          <p:nvPr/>
        </p:nvSpPr>
        <p:spPr bwMode="auto">
          <a:xfrm flipH="1">
            <a:off x="665163" y="830263"/>
            <a:ext cx="98425" cy="793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49" name="Freeform 2247"/>
          <p:cNvSpPr>
            <a:spLocks/>
          </p:cNvSpPr>
          <p:nvPr/>
        </p:nvSpPr>
        <p:spPr bwMode="auto">
          <a:xfrm>
            <a:off x="852488" y="1057275"/>
            <a:ext cx="17462" cy="26988"/>
          </a:xfrm>
          <a:custGeom>
            <a:avLst/>
            <a:gdLst/>
            <a:ahLst/>
            <a:cxnLst>
              <a:cxn ang="0">
                <a:pos x="0" y="104"/>
              </a:cxn>
              <a:cxn ang="0">
                <a:pos x="15" y="47"/>
              </a:cxn>
              <a:cxn ang="0">
                <a:pos x="64" y="0"/>
              </a:cxn>
            </a:cxnLst>
            <a:rect l="0" t="0" r="r" b="b"/>
            <a:pathLst>
              <a:path w="64" h="104">
                <a:moveTo>
                  <a:pt x="0" y="104"/>
                </a:moveTo>
                <a:lnTo>
                  <a:pt x="15" y="47"/>
                </a:lnTo>
                <a:lnTo>
                  <a:pt x="64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50" name="Line 2248"/>
          <p:cNvSpPr>
            <a:spLocks noChangeShapeType="1"/>
          </p:cNvSpPr>
          <p:nvPr/>
        </p:nvSpPr>
        <p:spPr bwMode="auto">
          <a:xfrm flipV="1">
            <a:off x="698500" y="1052513"/>
            <a:ext cx="82550" cy="412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51" name="Freeform 2249"/>
          <p:cNvSpPr>
            <a:spLocks/>
          </p:cNvSpPr>
          <p:nvPr/>
        </p:nvSpPr>
        <p:spPr bwMode="auto">
          <a:xfrm>
            <a:off x="758825" y="1012825"/>
            <a:ext cx="38100" cy="809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2" y="144"/>
              </a:cxn>
              <a:cxn ang="0">
                <a:pos x="146" y="307"/>
              </a:cxn>
            </a:cxnLst>
            <a:rect l="0" t="0" r="r" b="b"/>
            <a:pathLst>
              <a:path w="146" h="307">
                <a:moveTo>
                  <a:pt x="0" y="0"/>
                </a:moveTo>
                <a:lnTo>
                  <a:pt x="92" y="144"/>
                </a:lnTo>
                <a:lnTo>
                  <a:pt x="146" y="307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52" name="Freeform 2250"/>
          <p:cNvSpPr>
            <a:spLocks/>
          </p:cNvSpPr>
          <p:nvPr/>
        </p:nvSpPr>
        <p:spPr bwMode="auto">
          <a:xfrm>
            <a:off x="796925" y="1020763"/>
            <a:ext cx="44450" cy="73025"/>
          </a:xfrm>
          <a:custGeom>
            <a:avLst/>
            <a:gdLst/>
            <a:ahLst/>
            <a:cxnLst>
              <a:cxn ang="0">
                <a:pos x="171" y="0"/>
              </a:cxn>
              <a:cxn ang="0">
                <a:pos x="38" y="124"/>
              </a:cxn>
              <a:cxn ang="0">
                <a:pos x="0" y="279"/>
              </a:cxn>
            </a:cxnLst>
            <a:rect l="0" t="0" r="r" b="b"/>
            <a:pathLst>
              <a:path w="171" h="279">
                <a:moveTo>
                  <a:pt x="171" y="0"/>
                </a:moveTo>
                <a:lnTo>
                  <a:pt x="38" y="124"/>
                </a:lnTo>
                <a:lnTo>
                  <a:pt x="0" y="279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53" name="Freeform 2251"/>
          <p:cNvSpPr>
            <a:spLocks/>
          </p:cNvSpPr>
          <p:nvPr/>
        </p:nvSpPr>
        <p:spPr bwMode="auto">
          <a:xfrm>
            <a:off x="714375" y="1025525"/>
            <a:ext cx="26988" cy="73025"/>
          </a:xfrm>
          <a:custGeom>
            <a:avLst/>
            <a:gdLst/>
            <a:ahLst/>
            <a:cxnLst>
              <a:cxn ang="0">
                <a:pos x="61" y="28"/>
              </a:cxn>
              <a:cxn ang="0">
                <a:pos x="9" y="0"/>
              </a:cxn>
              <a:cxn ang="0">
                <a:pos x="0" y="60"/>
              </a:cxn>
              <a:cxn ang="0">
                <a:pos x="37" y="172"/>
              </a:cxn>
              <a:cxn ang="0">
                <a:pos x="100" y="271"/>
              </a:cxn>
            </a:cxnLst>
            <a:rect l="0" t="0" r="r" b="b"/>
            <a:pathLst>
              <a:path w="100" h="271">
                <a:moveTo>
                  <a:pt x="61" y="28"/>
                </a:moveTo>
                <a:lnTo>
                  <a:pt x="9" y="0"/>
                </a:lnTo>
                <a:lnTo>
                  <a:pt x="0" y="60"/>
                </a:lnTo>
                <a:lnTo>
                  <a:pt x="37" y="172"/>
                </a:lnTo>
                <a:lnTo>
                  <a:pt x="100" y="271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54" name="Freeform 2252"/>
          <p:cNvSpPr>
            <a:spLocks/>
          </p:cNvSpPr>
          <p:nvPr/>
        </p:nvSpPr>
        <p:spPr bwMode="auto">
          <a:xfrm>
            <a:off x="742950" y="1046163"/>
            <a:ext cx="26988" cy="71437"/>
          </a:xfrm>
          <a:custGeom>
            <a:avLst/>
            <a:gdLst/>
            <a:ahLst/>
            <a:cxnLst>
              <a:cxn ang="0">
                <a:pos x="40" y="244"/>
              </a:cxn>
              <a:cxn ang="0">
                <a:pos x="91" y="271"/>
              </a:cxn>
              <a:cxn ang="0">
                <a:pos x="101" y="211"/>
              </a:cxn>
              <a:cxn ang="0">
                <a:pos x="64" y="99"/>
              </a:cxn>
              <a:cxn ang="0">
                <a:pos x="0" y="0"/>
              </a:cxn>
            </a:cxnLst>
            <a:rect l="0" t="0" r="r" b="b"/>
            <a:pathLst>
              <a:path w="101" h="271">
                <a:moveTo>
                  <a:pt x="40" y="244"/>
                </a:moveTo>
                <a:lnTo>
                  <a:pt x="91" y="271"/>
                </a:lnTo>
                <a:lnTo>
                  <a:pt x="101" y="211"/>
                </a:lnTo>
                <a:lnTo>
                  <a:pt x="64" y="99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55" name="Line 2253"/>
          <p:cNvSpPr>
            <a:spLocks noChangeShapeType="1"/>
          </p:cNvSpPr>
          <p:nvPr/>
        </p:nvSpPr>
        <p:spPr bwMode="auto">
          <a:xfrm>
            <a:off x="706438" y="1033463"/>
            <a:ext cx="69850" cy="7778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56" name="Line 2254"/>
          <p:cNvSpPr>
            <a:spLocks noChangeShapeType="1"/>
          </p:cNvSpPr>
          <p:nvPr/>
        </p:nvSpPr>
        <p:spPr bwMode="auto">
          <a:xfrm flipH="1" flipV="1">
            <a:off x="741363" y="1098550"/>
            <a:ext cx="12700" cy="127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57" name="Line 2255"/>
          <p:cNvSpPr>
            <a:spLocks noChangeShapeType="1"/>
          </p:cNvSpPr>
          <p:nvPr/>
        </p:nvSpPr>
        <p:spPr bwMode="auto">
          <a:xfrm>
            <a:off x="731838" y="1033463"/>
            <a:ext cx="11112" cy="127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58" name="Line 2256"/>
          <p:cNvSpPr>
            <a:spLocks noChangeShapeType="1"/>
          </p:cNvSpPr>
          <p:nvPr/>
        </p:nvSpPr>
        <p:spPr bwMode="auto">
          <a:xfrm>
            <a:off x="665163" y="909638"/>
            <a:ext cx="123825" cy="13811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59" name="Freeform 2257"/>
          <p:cNvSpPr>
            <a:spLocks/>
          </p:cNvSpPr>
          <p:nvPr/>
        </p:nvSpPr>
        <p:spPr bwMode="auto">
          <a:xfrm>
            <a:off x="673100" y="933450"/>
            <a:ext cx="23813" cy="23813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13" y="0"/>
              </a:cxn>
              <a:cxn ang="0">
                <a:pos x="88" y="40"/>
              </a:cxn>
            </a:cxnLst>
            <a:rect l="0" t="0" r="r" b="b"/>
            <a:pathLst>
              <a:path w="88" h="87">
                <a:moveTo>
                  <a:pt x="0" y="87"/>
                </a:moveTo>
                <a:lnTo>
                  <a:pt x="13" y="0"/>
                </a:lnTo>
                <a:lnTo>
                  <a:pt x="88" y="4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60" name="Freeform 2258"/>
          <p:cNvSpPr>
            <a:spLocks/>
          </p:cNvSpPr>
          <p:nvPr/>
        </p:nvSpPr>
        <p:spPr bwMode="auto">
          <a:xfrm>
            <a:off x="758825" y="1012825"/>
            <a:ext cx="82550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" y="63"/>
              </a:cxn>
              <a:cxn ang="0">
                <a:pos x="317" y="28"/>
              </a:cxn>
            </a:cxnLst>
            <a:rect l="0" t="0" r="r" b="b"/>
            <a:pathLst>
              <a:path w="317" h="63">
                <a:moveTo>
                  <a:pt x="0" y="0"/>
                </a:moveTo>
                <a:lnTo>
                  <a:pt x="141" y="63"/>
                </a:lnTo>
                <a:lnTo>
                  <a:pt x="317" y="28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61" name="Line 2259"/>
          <p:cNvSpPr>
            <a:spLocks noChangeShapeType="1"/>
          </p:cNvSpPr>
          <p:nvPr/>
        </p:nvSpPr>
        <p:spPr bwMode="auto">
          <a:xfrm flipH="1" flipV="1">
            <a:off x="727075" y="1003300"/>
            <a:ext cx="11113" cy="1428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62" name="Line 2260"/>
          <p:cNvSpPr>
            <a:spLocks noChangeShapeType="1"/>
          </p:cNvSpPr>
          <p:nvPr/>
        </p:nvSpPr>
        <p:spPr bwMode="auto">
          <a:xfrm flipH="1" flipV="1">
            <a:off x="731838" y="909638"/>
            <a:ext cx="14287" cy="857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63" name="Freeform 2261"/>
          <p:cNvSpPr>
            <a:spLocks/>
          </p:cNvSpPr>
          <p:nvPr/>
        </p:nvSpPr>
        <p:spPr bwMode="auto">
          <a:xfrm>
            <a:off x="735013" y="896938"/>
            <a:ext cx="12700" cy="30162"/>
          </a:xfrm>
          <a:custGeom>
            <a:avLst/>
            <a:gdLst/>
            <a:ahLst/>
            <a:cxnLst>
              <a:cxn ang="0">
                <a:pos x="0" y="115"/>
              </a:cxn>
              <a:cxn ang="0">
                <a:pos x="9" y="54"/>
              </a:cxn>
              <a:cxn ang="0">
                <a:pos x="49" y="0"/>
              </a:cxn>
            </a:cxnLst>
            <a:rect l="0" t="0" r="r" b="b"/>
            <a:pathLst>
              <a:path w="49" h="115">
                <a:moveTo>
                  <a:pt x="0" y="115"/>
                </a:moveTo>
                <a:lnTo>
                  <a:pt x="9" y="54"/>
                </a:lnTo>
                <a:lnTo>
                  <a:pt x="49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64" name="Freeform 2262"/>
          <p:cNvSpPr>
            <a:spLocks/>
          </p:cNvSpPr>
          <p:nvPr/>
        </p:nvSpPr>
        <p:spPr bwMode="auto">
          <a:xfrm>
            <a:off x="730250" y="977900"/>
            <a:ext cx="12700" cy="30163"/>
          </a:xfrm>
          <a:custGeom>
            <a:avLst/>
            <a:gdLst/>
            <a:ahLst/>
            <a:cxnLst>
              <a:cxn ang="0">
                <a:pos x="0" y="116"/>
              </a:cxn>
              <a:cxn ang="0">
                <a:pos x="40" y="62"/>
              </a:cxn>
              <a:cxn ang="0">
                <a:pos x="51" y="0"/>
              </a:cxn>
            </a:cxnLst>
            <a:rect l="0" t="0" r="r" b="b"/>
            <a:pathLst>
              <a:path w="51" h="116">
                <a:moveTo>
                  <a:pt x="0" y="116"/>
                </a:moveTo>
                <a:lnTo>
                  <a:pt x="40" y="62"/>
                </a:lnTo>
                <a:lnTo>
                  <a:pt x="51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65" name="Line 2263"/>
          <p:cNvSpPr>
            <a:spLocks noChangeShapeType="1"/>
          </p:cNvSpPr>
          <p:nvPr/>
        </p:nvSpPr>
        <p:spPr bwMode="auto">
          <a:xfrm flipH="1">
            <a:off x="687388" y="995363"/>
            <a:ext cx="58737" cy="476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66" name="Line 2264"/>
          <p:cNvSpPr>
            <a:spLocks noChangeShapeType="1"/>
          </p:cNvSpPr>
          <p:nvPr/>
        </p:nvSpPr>
        <p:spPr bwMode="auto">
          <a:xfrm flipH="1">
            <a:off x="731838" y="877888"/>
            <a:ext cx="39687" cy="317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67" name="Line 2265"/>
          <p:cNvSpPr>
            <a:spLocks noChangeShapeType="1"/>
          </p:cNvSpPr>
          <p:nvPr/>
        </p:nvSpPr>
        <p:spPr bwMode="auto">
          <a:xfrm>
            <a:off x="2178050" y="1409700"/>
            <a:ext cx="61913" cy="381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68" name="Freeform 2266"/>
          <p:cNvSpPr>
            <a:spLocks/>
          </p:cNvSpPr>
          <p:nvPr/>
        </p:nvSpPr>
        <p:spPr bwMode="auto">
          <a:xfrm>
            <a:off x="4530725" y="1738313"/>
            <a:ext cx="22225" cy="15875"/>
          </a:xfrm>
          <a:custGeom>
            <a:avLst/>
            <a:gdLst/>
            <a:ahLst/>
            <a:cxnLst>
              <a:cxn ang="0">
                <a:pos x="86" y="52"/>
              </a:cxn>
              <a:cxn ang="0">
                <a:pos x="25" y="59"/>
              </a:cxn>
              <a:cxn ang="0">
                <a:pos x="0" y="0"/>
              </a:cxn>
            </a:cxnLst>
            <a:rect l="0" t="0" r="r" b="b"/>
            <a:pathLst>
              <a:path w="86" h="59">
                <a:moveTo>
                  <a:pt x="86" y="52"/>
                </a:moveTo>
                <a:lnTo>
                  <a:pt x="25" y="59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69" name="Freeform 2267"/>
          <p:cNvSpPr>
            <a:spLocks/>
          </p:cNvSpPr>
          <p:nvPr/>
        </p:nvSpPr>
        <p:spPr bwMode="auto">
          <a:xfrm>
            <a:off x="4508500" y="1725613"/>
            <a:ext cx="23813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" y="58"/>
              </a:cxn>
              <a:cxn ang="0">
                <a:pos x="85" y="51"/>
              </a:cxn>
            </a:cxnLst>
            <a:rect l="0" t="0" r="r" b="b"/>
            <a:pathLst>
              <a:path w="85" h="58">
                <a:moveTo>
                  <a:pt x="0" y="0"/>
                </a:moveTo>
                <a:lnTo>
                  <a:pt x="24" y="58"/>
                </a:lnTo>
                <a:lnTo>
                  <a:pt x="85" y="51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70" name="Line 2268"/>
          <p:cNvSpPr>
            <a:spLocks noChangeShapeType="1"/>
          </p:cNvSpPr>
          <p:nvPr/>
        </p:nvSpPr>
        <p:spPr bwMode="auto">
          <a:xfrm>
            <a:off x="4516438" y="1708150"/>
            <a:ext cx="1587" cy="317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71" name="Line 2269"/>
          <p:cNvSpPr>
            <a:spLocks noChangeShapeType="1"/>
          </p:cNvSpPr>
          <p:nvPr/>
        </p:nvSpPr>
        <p:spPr bwMode="auto">
          <a:xfrm>
            <a:off x="4537075" y="1720850"/>
            <a:ext cx="1588" cy="333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72" name="Freeform 2270"/>
          <p:cNvSpPr>
            <a:spLocks/>
          </p:cNvSpPr>
          <p:nvPr/>
        </p:nvSpPr>
        <p:spPr bwMode="auto">
          <a:xfrm>
            <a:off x="4516438" y="1720850"/>
            <a:ext cx="15875" cy="11113"/>
          </a:xfrm>
          <a:custGeom>
            <a:avLst/>
            <a:gdLst/>
            <a:ahLst/>
            <a:cxnLst>
              <a:cxn ang="0">
                <a:pos x="61" y="38"/>
              </a:cxn>
              <a:cxn ang="0">
                <a:pos x="17" y="42"/>
              </a:cxn>
              <a:cxn ang="0">
                <a:pos x="0" y="0"/>
              </a:cxn>
            </a:cxnLst>
            <a:rect l="0" t="0" r="r" b="b"/>
            <a:pathLst>
              <a:path w="61" h="42">
                <a:moveTo>
                  <a:pt x="61" y="38"/>
                </a:moveTo>
                <a:lnTo>
                  <a:pt x="17" y="42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73" name="Freeform 2271"/>
          <p:cNvSpPr>
            <a:spLocks/>
          </p:cNvSpPr>
          <p:nvPr/>
        </p:nvSpPr>
        <p:spPr bwMode="auto">
          <a:xfrm>
            <a:off x="4537075" y="1733550"/>
            <a:ext cx="15875" cy="11113"/>
          </a:xfrm>
          <a:custGeom>
            <a:avLst/>
            <a:gdLst/>
            <a:ahLst/>
            <a:cxnLst>
              <a:cxn ang="0">
                <a:pos x="61" y="36"/>
              </a:cxn>
              <a:cxn ang="0">
                <a:pos x="18" y="41"/>
              </a:cxn>
              <a:cxn ang="0">
                <a:pos x="0" y="0"/>
              </a:cxn>
            </a:cxnLst>
            <a:rect l="0" t="0" r="r" b="b"/>
            <a:pathLst>
              <a:path w="61" h="41">
                <a:moveTo>
                  <a:pt x="61" y="36"/>
                </a:moveTo>
                <a:lnTo>
                  <a:pt x="18" y="41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74" name="Line 2272"/>
          <p:cNvSpPr>
            <a:spLocks noChangeShapeType="1"/>
          </p:cNvSpPr>
          <p:nvPr/>
        </p:nvSpPr>
        <p:spPr bwMode="auto">
          <a:xfrm>
            <a:off x="4508500" y="1711325"/>
            <a:ext cx="1588" cy="412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75" name="Line 2273"/>
          <p:cNvSpPr>
            <a:spLocks noChangeShapeType="1"/>
          </p:cNvSpPr>
          <p:nvPr/>
        </p:nvSpPr>
        <p:spPr bwMode="auto">
          <a:xfrm flipH="1">
            <a:off x="4530725" y="1725613"/>
            <a:ext cx="1588" cy="396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76" name="Freeform 2274"/>
          <p:cNvSpPr>
            <a:spLocks/>
          </p:cNvSpPr>
          <p:nvPr/>
        </p:nvSpPr>
        <p:spPr bwMode="auto">
          <a:xfrm>
            <a:off x="4587875" y="1771650"/>
            <a:ext cx="69850" cy="17463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153" y="0"/>
              </a:cxn>
              <a:cxn ang="0">
                <a:pos x="267" y="67"/>
              </a:cxn>
            </a:cxnLst>
            <a:rect l="0" t="0" r="r" b="b"/>
            <a:pathLst>
              <a:path w="267" h="67">
                <a:moveTo>
                  <a:pt x="0" y="42"/>
                </a:moveTo>
                <a:lnTo>
                  <a:pt x="153" y="0"/>
                </a:lnTo>
                <a:lnTo>
                  <a:pt x="267" y="67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77" name="Freeform 2275"/>
          <p:cNvSpPr>
            <a:spLocks/>
          </p:cNvSpPr>
          <p:nvPr/>
        </p:nvSpPr>
        <p:spPr bwMode="auto">
          <a:xfrm>
            <a:off x="4467225" y="1698625"/>
            <a:ext cx="71438" cy="19050"/>
          </a:xfrm>
          <a:custGeom>
            <a:avLst/>
            <a:gdLst/>
            <a:ahLst/>
            <a:cxnLst>
              <a:cxn ang="0">
                <a:pos x="0" y="43"/>
              </a:cxn>
              <a:cxn ang="0">
                <a:pos x="153" y="0"/>
              </a:cxn>
              <a:cxn ang="0">
                <a:pos x="267" y="67"/>
              </a:cxn>
            </a:cxnLst>
            <a:rect l="0" t="0" r="r" b="b"/>
            <a:pathLst>
              <a:path w="267" h="67">
                <a:moveTo>
                  <a:pt x="0" y="43"/>
                </a:moveTo>
                <a:lnTo>
                  <a:pt x="153" y="0"/>
                </a:lnTo>
                <a:lnTo>
                  <a:pt x="267" y="67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78" name="Line 2276"/>
          <p:cNvSpPr>
            <a:spLocks noChangeShapeType="1"/>
          </p:cNvSpPr>
          <p:nvPr/>
        </p:nvSpPr>
        <p:spPr bwMode="auto">
          <a:xfrm flipV="1">
            <a:off x="4414838" y="1754188"/>
            <a:ext cx="219075" cy="1317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79" name="Line 2277"/>
          <p:cNvSpPr>
            <a:spLocks noChangeShapeType="1"/>
          </p:cNvSpPr>
          <p:nvPr/>
        </p:nvSpPr>
        <p:spPr bwMode="auto">
          <a:xfrm flipV="1">
            <a:off x="4419600" y="1804988"/>
            <a:ext cx="195263" cy="1174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80" name="Line 2278"/>
          <p:cNvSpPr>
            <a:spLocks noChangeShapeType="1"/>
          </p:cNvSpPr>
          <p:nvPr/>
        </p:nvSpPr>
        <p:spPr bwMode="auto">
          <a:xfrm flipV="1">
            <a:off x="4294188" y="1682750"/>
            <a:ext cx="220662" cy="1317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81" name="Line 2279"/>
          <p:cNvSpPr>
            <a:spLocks noChangeShapeType="1"/>
          </p:cNvSpPr>
          <p:nvPr/>
        </p:nvSpPr>
        <p:spPr bwMode="auto">
          <a:xfrm flipV="1">
            <a:off x="4298950" y="1733550"/>
            <a:ext cx="196850" cy="1174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82" name="Line 2280"/>
          <p:cNvSpPr>
            <a:spLocks noChangeShapeType="1"/>
          </p:cNvSpPr>
          <p:nvPr/>
        </p:nvSpPr>
        <p:spPr bwMode="auto">
          <a:xfrm flipH="1">
            <a:off x="3876675" y="2081213"/>
            <a:ext cx="377825" cy="4937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83" name="Line 2281"/>
          <p:cNvSpPr>
            <a:spLocks noChangeShapeType="1"/>
          </p:cNvSpPr>
          <p:nvPr/>
        </p:nvSpPr>
        <p:spPr bwMode="auto">
          <a:xfrm flipH="1" flipV="1">
            <a:off x="3906838" y="2278063"/>
            <a:ext cx="11112" cy="381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84" name="Line 2282"/>
          <p:cNvSpPr>
            <a:spLocks noChangeShapeType="1"/>
          </p:cNvSpPr>
          <p:nvPr/>
        </p:nvSpPr>
        <p:spPr bwMode="auto">
          <a:xfrm flipH="1">
            <a:off x="3881438" y="1885950"/>
            <a:ext cx="533400" cy="517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85" name="Line 2283"/>
          <p:cNvSpPr>
            <a:spLocks noChangeShapeType="1"/>
          </p:cNvSpPr>
          <p:nvPr/>
        </p:nvSpPr>
        <p:spPr bwMode="auto">
          <a:xfrm flipH="1">
            <a:off x="3762375" y="1814513"/>
            <a:ext cx="531813" cy="5159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86" name="Line 2284"/>
          <p:cNvSpPr>
            <a:spLocks noChangeShapeType="1"/>
          </p:cNvSpPr>
          <p:nvPr/>
        </p:nvSpPr>
        <p:spPr bwMode="auto">
          <a:xfrm flipH="1">
            <a:off x="3756025" y="2009775"/>
            <a:ext cx="379413" cy="4937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87" name="Freeform 2285"/>
          <p:cNvSpPr>
            <a:spLocks/>
          </p:cNvSpPr>
          <p:nvPr/>
        </p:nvSpPr>
        <p:spPr bwMode="auto">
          <a:xfrm>
            <a:off x="3859213" y="2433638"/>
            <a:ext cx="20637" cy="127000"/>
          </a:xfrm>
          <a:custGeom>
            <a:avLst/>
            <a:gdLst/>
            <a:ahLst/>
            <a:cxnLst>
              <a:cxn ang="0">
                <a:pos x="0" y="482"/>
              </a:cxn>
              <a:cxn ang="0">
                <a:pos x="44" y="362"/>
              </a:cxn>
              <a:cxn ang="0">
                <a:pos x="74" y="165"/>
              </a:cxn>
              <a:cxn ang="0">
                <a:pos x="44" y="3"/>
              </a:cxn>
              <a:cxn ang="0">
                <a:pos x="43" y="0"/>
              </a:cxn>
            </a:cxnLst>
            <a:rect l="0" t="0" r="r" b="b"/>
            <a:pathLst>
              <a:path w="74" h="482">
                <a:moveTo>
                  <a:pt x="0" y="482"/>
                </a:moveTo>
                <a:lnTo>
                  <a:pt x="44" y="362"/>
                </a:lnTo>
                <a:lnTo>
                  <a:pt x="74" y="165"/>
                </a:lnTo>
                <a:lnTo>
                  <a:pt x="44" y="3"/>
                </a:lnTo>
                <a:lnTo>
                  <a:pt x="43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88" name="Freeform 2286"/>
          <p:cNvSpPr>
            <a:spLocks/>
          </p:cNvSpPr>
          <p:nvPr/>
        </p:nvSpPr>
        <p:spPr bwMode="auto">
          <a:xfrm>
            <a:off x="3740150" y="2362200"/>
            <a:ext cx="19050" cy="127000"/>
          </a:xfrm>
          <a:custGeom>
            <a:avLst/>
            <a:gdLst/>
            <a:ahLst/>
            <a:cxnLst>
              <a:cxn ang="0">
                <a:pos x="0" y="482"/>
              </a:cxn>
              <a:cxn ang="0">
                <a:pos x="42" y="363"/>
              </a:cxn>
              <a:cxn ang="0">
                <a:pos x="72" y="166"/>
              </a:cxn>
              <a:cxn ang="0">
                <a:pos x="42" y="3"/>
              </a:cxn>
              <a:cxn ang="0">
                <a:pos x="41" y="0"/>
              </a:cxn>
            </a:cxnLst>
            <a:rect l="0" t="0" r="r" b="b"/>
            <a:pathLst>
              <a:path w="72" h="482">
                <a:moveTo>
                  <a:pt x="0" y="482"/>
                </a:moveTo>
                <a:lnTo>
                  <a:pt x="42" y="363"/>
                </a:lnTo>
                <a:lnTo>
                  <a:pt x="72" y="166"/>
                </a:lnTo>
                <a:lnTo>
                  <a:pt x="42" y="3"/>
                </a:lnTo>
                <a:lnTo>
                  <a:pt x="41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89" name="Freeform 2287"/>
          <p:cNvSpPr>
            <a:spLocks/>
          </p:cNvSpPr>
          <p:nvPr/>
        </p:nvSpPr>
        <p:spPr bwMode="auto">
          <a:xfrm>
            <a:off x="3863975" y="2546350"/>
            <a:ext cx="23813" cy="23813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64"/>
              </a:cxn>
              <a:cxn ang="0">
                <a:pos x="37" y="86"/>
              </a:cxn>
              <a:cxn ang="0">
                <a:pos x="89" y="48"/>
              </a:cxn>
            </a:cxnLst>
            <a:rect l="0" t="0" r="r" b="b"/>
            <a:pathLst>
              <a:path w="89" h="86">
                <a:moveTo>
                  <a:pt x="4" y="0"/>
                </a:moveTo>
                <a:lnTo>
                  <a:pt x="0" y="64"/>
                </a:lnTo>
                <a:lnTo>
                  <a:pt x="37" y="86"/>
                </a:lnTo>
                <a:lnTo>
                  <a:pt x="89" y="48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90" name="Freeform 2288"/>
          <p:cNvSpPr>
            <a:spLocks/>
          </p:cNvSpPr>
          <p:nvPr/>
        </p:nvSpPr>
        <p:spPr bwMode="auto">
          <a:xfrm>
            <a:off x="3744913" y="2474913"/>
            <a:ext cx="23812" cy="2222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64"/>
              </a:cxn>
              <a:cxn ang="0">
                <a:pos x="37" y="86"/>
              </a:cxn>
              <a:cxn ang="0">
                <a:pos x="89" y="50"/>
              </a:cxn>
            </a:cxnLst>
            <a:rect l="0" t="0" r="r" b="b"/>
            <a:pathLst>
              <a:path w="89" h="86">
                <a:moveTo>
                  <a:pt x="4" y="0"/>
                </a:moveTo>
                <a:lnTo>
                  <a:pt x="0" y="64"/>
                </a:lnTo>
                <a:lnTo>
                  <a:pt x="37" y="86"/>
                </a:lnTo>
                <a:lnTo>
                  <a:pt x="89" y="5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91" name="Line 2289"/>
          <p:cNvSpPr>
            <a:spLocks noChangeShapeType="1"/>
          </p:cNvSpPr>
          <p:nvPr/>
        </p:nvSpPr>
        <p:spPr bwMode="auto">
          <a:xfrm>
            <a:off x="3859213" y="2560638"/>
            <a:ext cx="17462" cy="142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92" name="Line 2290"/>
          <p:cNvSpPr>
            <a:spLocks noChangeShapeType="1"/>
          </p:cNvSpPr>
          <p:nvPr/>
        </p:nvSpPr>
        <p:spPr bwMode="auto">
          <a:xfrm>
            <a:off x="3740150" y="2489200"/>
            <a:ext cx="15875" cy="142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93" name="Line 2291"/>
          <p:cNvSpPr>
            <a:spLocks noChangeShapeType="1"/>
          </p:cNvSpPr>
          <p:nvPr/>
        </p:nvSpPr>
        <p:spPr bwMode="auto">
          <a:xfrm flipV="1">
            <a:off x="3536950" y="2330450"/>
            <a:ext cx="12700" cy="365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94" name="Freeform 2292"/>
          <p:cNvSpPr>
            <a:spLocks/>
          </p:cNvSpPr>
          <p:nvPr/>
        </p:nvSpPr>
        <p:spPr bwMode="auto">
          <a:xfrm>
            <a:off x="3549650" y="2316163"/>
            <a:ext cx="38100" cy="36512"/>
          </a:xfrm>
          <a:custGeom>
            <a:avLst/>
            <a:gdLst/>
            <a:ahLst/>
            <a:cxnLst>
              <a:cxn ang="0">
                <a:pos x="0" y="55"/>
              </a:cxn>
              <a:cxn ang="0">
                <a:pos x="45" y="0"/>
              </a:cxn>
              <a:cxn ang="0">
                <a:pos x="106" y="2"/>
              </a:cxn>
              <a:cxn ang="0">
                <a:pos x="148" y="61"/>
              </a:cxn>
              <a:cxn ang="0">
                <a:pos x="145" y="142"/>
              </a:cxn>
            </a:cxnLst>
            <a:rect l="0" t="0" r="r" b="b"/>
            <a:pathLst>
              <a:path w="148" h="142">
                <a:moveTo>
                  <a:pt x="0" y="55"/>
                </a:moveTo>
                <a:lnTo>
                  <a:pt x="45" y="0"/>
                </a:lnTo>
                <a:lnTo>
                  <a:pt x="106" y="2"/>
                </a:lnTo>
                <a:lnTo>
                  <a:pt x="148" y="61"/>
                </a:lnTo>
                <a:lnTo>
                  <a:pt x="145" y="14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95" name="Line 2293"/>
          <p:cNvSpPr>
            <a:spLocks noChangeShapeType="1"/>
          </p:cNvSpPr>
          <p:nvPr/>
        </p:nvSpPr>
        <p:spPr bwMode="auto">
          <a:xfrm flipH="1">
            <a:off x="3573463" y="2352675"/>
            <a:ext cx="14287" cy="365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96" name="Freeform 2294"/>
          <p:cNvSpPr>
            <a:spLocks/>
          </p:cNvSpPr>
          <p:nvPr/>
        </p:nvSpPr>
        <p:spPr bwMode="auto">
          <a:xfrm>
            <a:off x="3535363" y="2366963"/>
            <a:ext cx="38100" cy="38100"/>
          </a:xfrm>
          <a:custGeom>
            <a:avLst/>
            <a:gdLst/>
            <a:ahLst/>
            <a:cxnLst>
              <a:cxn ang="0">
                <a:pos x="146" y="86"/>
              </a:cxn>
              <a:cxn ang="0">
                <a:pos x="102" y="141"/>
              </a:cxn>
              <a:cxn ang="0">
                <a:pos x="41" y="139"/>
              </a:cxn>
              <a:cxn ang="0">
                <a:pos x="0" y="80"/>
              </a:cxn>
              <a:cxn ang="0">
                <a:pos x="3" y="0"/>
              </a:cxn>
            </a:cxnLst>
            <a:rect l="0" t="0" r="r" b="b"/>
            <a:pathLst>
              <a:path w="146" h="141">
                <a:moveTo>
                  <a:pt x="146" y="86"/>
                </a:moveTo>
                <a:lnTo>
                  <a:pt x="102" y="141"/>
                </a:lnTo>
                <a:lnTo>
                  <a:pt x="41" y="139"/>
                </a:lnTo>
                <a:lnTo>
                  <a:pt x="0" y="80"/>
                </a:lnTo>
                <a:lnTo>
                  <a:pt x="3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97" name="Line 2295"/>
          <p:cNvSpPr>
            <a:spLocks noChangeShapeType="1"/>
          </p:cNvSpPr>
          <p:nvPr/>
        </p:nvSpPr>
        <p:spPr bwMode="auto">
          <a:xfrm>
            <a:off x="3540125" y="2359025"/>
            <a:ext cx="396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98" name="Line 2296"/>
          <p:cNvSpPr>
            <a:spLocks noChangeShapeType="1"/>
          </p:cNvSpPr>
          <p:nvPr/>
        </p:nvSpPr>
        <p:spPr bwMode="auto">
          <a:xfrm>
            <a:off x="3530600" y="2341563"/>
            <a:ext cx="66675" cy="396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299" name="Line 2297"/>
          <p:cNvSpPr>
            <a:spLocks noChangeShapeType="1"/>
          </p:cNvSpPr>
          <p:nvPr/>
        </p:nvSpPr>
        <p:spPr bwMode="auto">
          <a:xfrm flipH="1">
            <a:off x="3875088" y="2424113"/>
            <a:ext cx="3175" cy="206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00" name="Line 2298"/>
          <p:cNvSpPr>
            <a:spLocks noChangeShapeType="1"/>
          </p:cNvSpPr>
          <p:nvPr/>
        </p:nvSpPr>
        <p:spPr bwMode="auto">
          <a:xfrm flipH="1">
            <a:off x="3754438" y="2351088"/>
            <a:ext cx="4762" cy="222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01" name="Line 2299"/>
          <p:cNvSpPr>
            <a:spLocks noChangeShapeType="1"/>
          </p:cNvSpPr>
          <p:nvPr/>
        </p:nvSpPr>
        <p:spPr bwMode="auto">
          <a:xfrm>
            <a:off x="3881438" y="2403475"/>
            <a:ext cx="4762" cy="158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02" name="Freeform 2300"/>
          <p:cNvSpPr>
            <a:spLocks/>
          </p:cNvSpPr>
          <p:nvPr/>
        </p:nvSpPr>
        <p:spPr bwMode="auto">
          <a:xfrm>
            <a:off x="3865563" y="2392363"/>
            <a:ext cx="20637" cy="26987"/>
          </a:xfrm>
          <a:custGeom>
            <a:avLst/>
            <a:gdLst/>
            <a:ahLst/>
            <a:cxnLst>
              <a:cxn ang="0">
                <a:pos x="80" y="97"/>
              </a:cxn>
              <a:cxn ang="0">
                <a:pos x="49" y="43"/>
              </a:cxn>
              <a:cxn ang="0">
                <a:pos x="0" y="0"/>
              </a:cxn>
            </a:cxnLst>
            <a:rect l="0" t="0" r="r" b="b"/>
            <a:pathLst>
              <a:path w="80" h="97">
                <a:moveTo>
                  <a:pt x="80" y="97"/>
                </a:moveTo>
                <a:lnTo>
                  <a:pt x="49" y="43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03" name="Freeform 2301"/>
          <p:cNvSpPr>
            <a:spLocks/>
          </p:cNvSpPr>
          <p:nvPr/>
        </p:nvSpPr>
        <p:spPr bwMode="auto">
          <a:xfrm>
            <a:off x="3870325" y="2403475"/>
            <a:ext cx="11113" cy="30163"/>
          </a:xfrm>
          <a:custGeom>
            <a:avLst/>
            <a:gdLst/>
            <a:ahLst/>
            <a:cxnLst>
              <a:cxn ang="0">
                <a:pos x="40" y="0"/>
              </a:cxn>
              <a:cxn ang="0">
                <a:pos x="36" y="58"/>
              </a:cxn>
              <a:cxn ang="0">
                <a:pos x="0" y="116"/>
              </a:cxn>
            </a:cxnLst>
            <a:rect l="0" t="0" r="r" b="b"/>
            <a:pathLst>
              <a:path w="40" h="116">
                <a:moveTo>
                  <a:pt x="40" y="0"/>
                </a:moveTo>
                <a:lnTo>
                  <a:pt x="36" y="58"/>
                </a:lnTo>
                <a:lnTo>
                  <a:pt x="0" y="116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04" name="Line 2302"/>
          <p:cNvSpPr>
            <a:spLocks noChangeShapeType="1"/>
          </p:cNvSpPr>
          <p:nvPr/>
        </p:nvSpPr>
        <p:spPr bwMode="auto">
          <a:xfrm>
            <a:off x="3762375" y="2330450"/>
            <a:ext cx="4763" cy="158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05" name="Freeform 2303"/>
          <p:cNvSpPr>
            <a:spLocks/>
          </p:cNvSpPr>
          <p:nvPr/>
        </p:nvSpPr>
        <p:spPr bwMode="auto">
          <a:xfrm>
            <a:off x="3751263" y="2330450"/>
            <a:ext cx="11112" cy="31750"/>
          </a:xfrm>
          <a:custGeom>
            <a:avLst/>
            <a:gdLst/>
            <a:ahLst/>
            <a:cxnLst>
              <a:cxn ang="0">
                <a:pos x="41" y="0"/>
              </a:cxn>
              <a:cxn ang="0">
                <a:pos x="37" y="59"/>
              </a:cxn>
              <a:cxn ang="0">
                <a:pos x="0" y="117"/>
              </a:cxn>
            </a:cxnLst>
            <a:rect l="0" t="0" r="r" b="b"/>
            <a:pathLst>
              <a:path w="41" h="117">
                <a:moveTo>
                  <a:pt x="41" y="0"/>
                </a:moveTo>
                <a:lnTo>
                  <a:pt x="37" y="59"/>
                </a:lnTo>
                <a:lnTo>
                  <a:pt x="0" y="117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06" name="Freeform 2304"/>
          <p:cNvSpPr>
            <a:spLocks/>
          </p:cNvSpPr>
          <p:nvPr/>
        </p:nvSpPr>
        <p:spPr bwMode="auto">
          <a:xfrm>
            <a:off x="3767138" y="2338388"/>
            <a:ext cx="11112" cy="7937"/>
          </a:xfrm>
          <a:custGeom>
            <a:avLst/>
            <a:gdLst/>
            <a:ahLst/>
            <a:cxnLst>
              <a:cxn ang="0">
                <a:pos x="0" y="31"/>
              </a:cxn>
              <a:cxn ang="0">
                <a:pos x="6" y="0"/>
              </a:cxn>
              <a:cxn ang="0">
                <a:pos x="44" y="8"/>
              </a:cxn>
            </a:cxnLst>
            <a:rect l="0" t="0" r="r" b="b"/>
            <a:pathLst>
              <a:path w="44" h="31">
                <a:moveTo>
                  <a:pt x="0" y="31"/>
                </a:moveTo>
                <a:lnTo>
                  <a:pt x="6" y="0"/>
                </a:lnTo>
                <a:lnTo>
                  <a:pt x="44" y="8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07" name="Line 2305"/>
          <p:cNvSpPr>
            <a:spLocks noChangeShapeType="1"/>
          </p:cNvSpPr>
          <p:nvPr/>
        </p:nvSpPr>
        <p:spPr bwMode="auto">
          <a:xfrm flipH="1">
            <a:off x="3870325" y="2419350"/>
            <a:ext cx="15875" cy="142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08" name="Line 2306"/>
          <p:cNvSpPr>
            <a:spLocks noChangeShapeType="1"/>
          </p:cNvSpPr>
          <p:nvPr/>
        </p:nvSpPr>
        <p:spPr bwMode="auto">
          <a:xfrm flipH="1">
            <a:off x="3751263" y="2346325"/>
            <a:ext cx="15875" cy="158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09" name="Freeform 2307"/>
          <p:cNvSpPr>
            <a:spLocks/>
          </p:cNvSpPr>
          <p:nvPr/>
        </p:nvSpPr>
        <p:spPr bwMode="auto">
          <a:xfrm>
            <a:off x="3759200" y="2359025"/>
            <a:ext cx="87313" cy="52388"/>
          </a:xfrm>
          <a:custGeom>
            <a:avLst/>
            <a:gdLst/>
            <a:ahLst/>
            <a:cxnLst>
              <a:cxn ang="0">
                <a:pos x="329" y="199"/>
              </a:cxn>
              <a:cxn ang="0">
                <a:pos x="328" y="198"/>
              </a:cxn>
              <a:cxn ang="0">
                <a:pos x="0" y="0"/>
              </a:cxn>
            </a:cxnLst>
            <a:rect l="0" t="0" r="r" b="b"/>
            <a:pathLst>
              <a:path w="329" h="199">
                <a:moveTo>
                  <a:pt x="329" y="199"/>
                </a:moveTo>
                <a:lnTo>
                  <a:pt x="328" y="198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10" name="Line 2308"/>
          <p:cNvSpPr>
            <a:spLocks noChangeShapeType="1"/>
          </p:cNvSpPr>
          <p:nvPr/>
        </p:nvSpPr>
        <p:spPr bwMode="auto">
          <a:xfrm flipH="1">
            <a:off x="3846513" y="2392363"/>
            <a:ext cx="19050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11" name="Line 2309"/>
          <p:cNvSpPr>
            <a:spLocks noChangeShapeType="1"/>
          </p:cNvSpPr>
          <p:nvPr/>
        </p:nvSpPr>
        <p:spPr bwMode="auto">
          <a:xfrm>
            <a:off x="3865563" y="2392363"/>
            <a:ext cx="15875" cy="111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12" name="Freeform 2310"/>
          <p:cNvSpPr>
            <a:spLocks/>
          </p:cNvSpPr>
          <p:nvPr/>
        </p:nvSpPr>
        <p:spPr bwMode="auto">
          <a:xfrm>
            <a:off x="3849688" y="2400300"/>
            <a:ext cx="31750" cy="7938"/>
          </a:xfrm>
          <a:custGeom>
            <a:avLst/>
            <a:gdLst/>
            <a:ahLst/>
            <a:cxnLst>
              <a:cxn ang="0">
                <a:pos x="121" y="10"/>
              </a:cxn>
              <a:cxn ang="0">
                <a:pos x="60" y="0"/>
              </a:cxn>
              <a:cxn ang="0">
                <a:pos x="0" y="30"/>
              </a:cxn>
            </a:cxnLst>
            <a:rect l="0" t="0" r="r" b="b"/>
            <a:pathLst>
              <a:path w="121" h="30">
                <a:moveTo>
                  <a:pt x="121" y="10"/>
                </a:moveTo>
                <a:lnTo>
                  <a:pt x="60" y="0"/>
                </a:lnTo>
                <a:lnTo>
                  <a:pt x="0" y="3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13" name="Line 2311"/>
          <p:cNvSpPr>
            <a:spLocks noChangeShapeType="1"/>
          </p:cNvSpPr>
          <p:nvPr/>
        </p:nvSpPr>
        <p:spPr bwMode="auto">
          <a:xfrm flipH="1">
            <a:off x="3833813" y="2403475"/>
            <a:ext cx="23812" cy="15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14" name="Line 2312"/>
          <p:cNvSpPr>
            <a:spLocks noChangeShapeType="1"/>
          </p:cNvSpPr>
          <p:nvPr/>
        </p:nvSpPr>
        <p:spPr bwMode="auto">
          <a:xfrm flipH="1">
            <a:off x="3759200" y="2339975"/>
            <a:ext cx="19050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15" name="Line 2313"/>
          <p:cNvSpPr>
            <a:spLocks noChangeShapeType="1"/>
          </p:cNvSpPr>
          <p:nvPr/>
        </p:nvSpPr>
        <p:spPr bwMode="auto">
          <a:xfrm flipH="1" flipV="1">
            <a:off x="3762375" y="2330450"/>
            <a:ext cx="15875" cy="9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16" name="Freeform 2314"/>
          <p:cNvSpPr>
            <a:spLocks/>
          </p:cNvSpPr>
          <p:nvPr/>
        </p:nvSpPr>
        <p:spPr bwMode="auto">
          <a:xfrm>
            <a:off x="3762375" y="2330450"/>
            <a:ext cx="6350" cy="2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" y="44"/>
              </a:cxn>
              <a:cxn ang="0">
                <a:pos x="3" y="95"/>
              </a:cxn>
            </a:cxnLst>
            <a:rect l="0" t="0" r="r" b="b"/>
            <a:pathLst>
              <a:path w="27" h="95">
                <a:moveTo>
                  <a:pt x="0" y="0"/>
                </a:moveTo>
                <a:lnTo>
                  <a:pt x="27" y="44"/>
                </a:lnTo>
                <a:lnTo>
                  <a:pt x="3" y="95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17" name="Line 2315"/>
          <p:cNvSpPr>
            <a:spLocks noChangeShapeType="1"/>
          </p:cNvSpPr>
          <p:nvPr/>
        </p:nvSpPr>
        <p:spPr bwMode="auto">
          <a:xfrm>
            <a:off x="3767138" y="2349500"/>
            <a:ext cx="6350" cy="174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18" name="Freeform 2316"/>
          <p:cNvSpPr>
            <a:spLocks/>
          </p:cNvSpPr>
          <p:nvPr/>
        </p:nvSpPr>
        <p:spPr bwMode="auto">
          <a:xfrm>
            <a:off x="4108450" y="2057400"/>
            <a:ext cx="46038" cy="34925"/>
          </a:xfrm>
          <a:custGeom>
            <a:avLst/>
            <a:gdLst/>
            <a:ahLst/>
            <a:cxnLst>
              <a:cxn ang="0">
                <a:pos x="147" y="105"/>
              </a:cxn>
              <a:cxn ang="0">
                <a:pos x="170" y="54"/>
              </a:cxn>
              <a:cxn ang="0">
                <a:pos x="145" y="10"/>
              </a:cxn>
              <a:cxn ang="0">
                <a:pos x="84" y="0"/>
              </a:cxn>
              <a:cxn ang="0">
                <a:pos x="24" y="30"/>
              </a:cxn>
              <a:cxn ang="0">
                <a:pos x="0" y="82"/>
              </a:cxn>
              <a:cxn ang="0">
                <a:pos x="26" y="125"/>
              </a:cxn>
              <a:cxn ang="0">
                <a:pos x="87" y="134"/>
              </a:cxn>
              <a:cxn ang="0">
                <a:pos x="147" y="105"/>
              </a:cxn>
            </a:cxnLst>
            <a:rect l="0" t="0" r="r" b="b"/>
            <a:pathLst>
              <a:path w="170" h="134">
                <a:moveTo>
                  <a:pt x="147" y="105"/>
                </a:moveTo>
                <a:lnTo>
                  <a:pt x="170" y="54"/>
                </a:lnTo>
                <a:lnTo>
                  <a:pt x="145" y="10"/>
                </a:lnTo>
                <a:lnTo>
                  <a:pt x="84" y="0"/>
                </a:lnTo>
                <a:lnTo>
                  <a:pt x="24" y="30"/>
                </a:lnTo>
                <a:lnTo>
                  <a:pt x="0" y="82"/>
                </a:lnTo>
                <a:lnTo>
                  <a:pt x="26" y="125"/>
                </a:lnTo>
                <a:lnTo>
                  <a:pt x="87" y="134"/>
                </a:lnTo>
                <a:lnTo>
                  <a:pt x="147" y="105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19" name="Line 2317"/>
          <p:cNvSpPr>
            <a:spLocks noChangeShapeType="1"/>
          </p:cNvSpPr>
          <p:nvPr/>
        </p:nvSpPr>
        <p:spPr bwMode="auto">
          <a:xfrm flipH="1" flipV="1">
            <a:off x="4130675" y="2033588"/>
            <a:ext cx="7938" cy="269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20" name="Line 2318"/>
          <p:cNvSpPr>
            <a:spLocks noChangeShapeType="1"/>
          </p:cNvSpPr>
          <p:nvPr/>
        </p:nvSpPr>
        <p:spPr bwMode="auto">
          <a:xfrm flipH="1" flipV="1">
            <a:off x="4184650" y="2065338"/>
            <a:ext cx="7938" cy="269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21" name="Line 2319"/>
          <p:cNvSpPr>
            <a:spLocks noChangeShapeType="1"/>
          </p:cNvSpPr>
          <p:nvPr/>
        </p:nvSpPr>
        <p:spPr bwMode="auto">
          <a:xfrm flipH="1">
            <a:off x="4078288" y="2033588"/>
            <a:ext cx="52387" cy="508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22" name="Line 2320"/>
          <p:cNvSpPr>
            <a:spLocks noChangeShapeType="1"/>
          </p:cNvSpPr>
          <p:nvPr/>
        </p:nvSpPr>
        <p:spPr bwMode="auto">
          <a:xfrm flipH="1">
            <a:off x="4132263" y="2065338"/>
            <a:ext cx="52387" cy="508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23" name="Line 2321"/>
          <p:cNvSpPr>
            <a:spLocks noChangeShapeType="1"/>
          </p:cNvSpPr>
          <p:nvPr/>
        </p:nvSpPr>
        <p:spPr bwMode="auto">
          <a:xfrm flipH="1">
            <a:off x="4254500" y="1922463"/>
            <a:ext cx="165100" cy="1587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24" name="Line 2322"/>
          <p:cNvSpPr>
            <a:spLocks noChangeShapeType="1"/>
          </p:cNvSpPr>
          <p:nvPr/>
        </p:nvSpPr>
        <p:spPr bwMode="auto">
          <a:xfrm flipH="1">
            <a:off x="4135438" y="1851025"/>
            <a:ext cx="163512" cy="1587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25" name="Freeform 2323"/>
          <p:cNvSpPr>
            <a:spLocks/>
          </p:cNvSpPr>
          <p:nvPr/>
        </p:nvSpPr>
        <p:spPr bwMode="auto">
          <a:xfrm>
            <a:off x="4103688" y="2047875"/>
            <a:ext cx="52387" cy="41275"/>
          </a:xfrm>
          <a:custGeom>
            <a:avLst/>
            <a:gdLst/>
            <a:ahLst/>
            <a:cxnLst>
              <a:cxn ang="0">
                <a:pos x="27" y="34"/>
              </a:cxn>
              <a:cxn ang="0">
                <a:pos x="97" y="0"/>
              </a:cxn>
              <a:cxn ang="0">
                <a:pos x="168" y="11"/>
              </a:cxn>
              <a:cxn ang="0">
                <a:pos x="199" y="61"/>
              </a:cxn>
              <a:cxn ang="0">
                <a:pos x="171" y="121"/>
              </a:cxn>
              <a:cxn ang="0">
                <a:pos x="101" y="156"/>
              </a:cxn>
              <a:cxn ang="0">
                <a:pos x="30" y="144"/>
              </a:cxn>
              <a:cxn ang="0">
                <a:pos x="0" y="94"/>
              </a:cxn>
              <a:cxn ang="0">
                <a:pos x="27" y="34"/>
              </a:cxn>
            </a:cxnLst>
            <a:rect l="0" t="0" r="r" b="b"/>
            <a:pathLst>
              <a:path w="199" h="156">
                <a:moveTo>
                  <a:pt x="27" y="34"/>
                </a:moveTo>
                <a:lnTo>
                  <a:pt x="97" y="0"/>
                </a:lnTo>
                <a:lnTo>
                  <a:pt x="168" y="11"/>
                </a:lnTo>
                <a:lnTo>
                  <a:pt x="199" y="61"/>
                </a:lnTo>
                <a:lnTo>
                  <a:pt x="171" y="121"/>
                </a:lnTo>
                <a:lnTo>
                  <a:pt x="101" y="156"/>
                </a:lnTo>
                <a:lnTo>
                  <a:pt x="30" y="144"/>
                </a:lnTo>
                <a:lnTo>
                  <a:pt x="0" y="94"/>
                </a:lnTo>
                <a:lnTo>
                  <a:pt x="27" y="34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26" name="Line 2324"/>
          <p:cNvSpPr>
            <a:spLocks noChangeShapeType="1"/>
          </p:cNvSpPr>
          <p:nvPr/>
        </p:nvSpPr>
        <p:spPr bwMode="auto">
          <a:xfrm flipH="1" flipV="1">
            <a:off x="4124325" y="2049463"/>
            <a:ext cx="11113" cy="381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27" name="Line 2325"/>
          <p:cNvSpPr>
            <a:spLocks noChangeShapeType="1"/>
          </p:cNvSpPr>
          <p:nvPr/>
        </p:nvSpPr>
        <p:spPr bwMode="auto">
          <a:xfrm flipV="1">
            <a:off x="4098925" y="2039938"/>
            <a:ext cx="60325" cy="571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28" name="Line 2326"/>
          <p:cNvSpPr>
            <a:spLocks noChangeShapeType="1"/>
          </p:cNvSpPr>
          <p:nvPr/>
        </p:nvSpPr>
        <p:spPr bwMode="auto">
          <a:xfrm flipH="1" flipV="1">
            <a:off x="3957638" y="2214563"/>
            <a:ext cx="11112" cy="317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29" name="Line 2327"/>
          <p:cNvSpPr>
            <a:spLocks noChangeShapeType="1"/>
          </p:cNvSpPr>
          <p:nvPr/>
        </p:nvSpPr>
        <p:spPr bwMode="auto">
          <a:xfrm flipH="1">
            <a:off x="3684588" y="2360613"/>
            <a:ext cx="61912" cy="365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30" name="Line 2328"/>
          <p:cNvSpPr>
            <a:spLocks noChangeShapeType="1"/>
          </p:cNvSpPr>
          <p:nvPr/>
        </p:nvSpPr>
        <p:spPr bwMode="auto">
          <a:xfrm flipH="1">
            <a:off x="3686175" y="2360613"/>
            <a:ext cx="60325" cy="365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31" name="Freeform 2329"/>
          <p:cNvSpPr>
            <a:spLocks/>
          </p:cNvSpPr>
          <p:nvPr/>
        </p:nvSpPr>
        <p:spPr bwMode="auto">
          <a:xfrm>
            <a:off x="3689350" y="2363788"/>
            <a:ext cx="53975" cy="31750"/>
          </a:xfrm>
          <a:custGeom>
            <a:avLst/>
            <a:gdLst/>
            <a:ahLst/>
            <a:cxnLst>
              <a:cxn ang="0">
                <a:pos x="30" y="104"/>
              </a:cxn>
              <a:cxn ang="0">
                <a:pos x="0" y="61"/>
              </a:cxn>
              <a:cxn ang="0">
                <a:pos x="30" y="17"/>
              </a:cxn>
              <a:cxn ang="0">
                <a:pos x="102" y="0"/>
              </a:cxn>
              <a:cxn ang="0">
                <a:pos x="175" y="17"/>
              </a:cxn>
              <a:cxn ang="0">
                <a:pos x="203" y="61"/>
              </a:cxn>
              <a:cxn ang="0">
                <a:pos x="175" y="104"/>
              </a:cxn>
              <a:cxn ang="0">
                <a:pos x="102" y="122"/>
              </a:cxn>
              <a:cxn ang="0">
                <a:pos x="30" y="104"/>
              </a:cxn>
            </a:cxnLst>
            <a:rect l="0" t="0" r="r" b="b"/>
            <a:pathLst>
              <a:path w="203" h="122">
                <a:moveTo>
                  <a:pt x="30" y="104"/>
                </a:moveTo>
                <a:lnTo>
                  <a:pt x="0" y="61"/>
                </a:lnTo>
                <a:lnTo>
                  <a:pt x="30" y="17"/>
                </a:lnTo>
                <a:lnTo>
                  <a:pt x="102" y="0"/>
                </a:lnTo>
                <a:lnTo>
                  <a:pt x="175" y="17"/>
                </a:lnTo>
                <a:lnTo>
                  <a:pt x="203" y="61"/>
                </a:lnTo>
                <a:lnTo>
                  <a:pt x="175" y="104"/>
                </a:lnTo>
                <a:lnTo>
                  <a:pt x="102" y="122"/>
                </a:lnTo>
                <a:lnTo>
                  <a:pt x="30" y="104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32" name="Line 2330"/>
          <p:cNvSpPr>
            <a:spLocks noChangeShapeType="1"/>
          </p:cNvSpPr>
          <p:nvPr/>
        </p:nvSpPr>
        <p:spPr bwMode="auto">
          <a:xfrm flipH="1">
            <a:off x="3881438" y="2268538"/>
            <a:ext cx="60325" cy="571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33" name="Freeform 2331"/>
          <p:cNvSpPr>
            <a:spLocks/>
          </p:cNvSpPr>
          <p:nvPr/>
        </p:nvSpPr>
        <p:spPr bwMode="auto">
          <a:xfrm>
            <a:off x="3886200" y="2276475"/>
            <a:ext cx="52388" cy="41275"/>
          </a:xfrm>
          <a:custGeom>
            <a:avLst/>
            <a:gdLst/>
            <a:ahLst/>
            <a:cxnLst>
              <a:cxn ang="0">
                <a:pos x="28" y="34"/>
              </a:cxn>
              <a:cxn ang="0">
                <a:pos x="97" y="0"/>
              </a:cxn>
              <a:cxn ang="0">
                <a:pos x="169" y="11"/>
              </a:cxn>
              <a:cxn ang="0">
                <a:pos x="199" y="61"/>
              </a:cxn>
              <a:cxn ang="0">
                <a:pos x="172" y="121"/>
              </a:cxn>
              <a:cxn ang="0">
                <a:pos x="103" y="155"/>
              </a:cxn>
              <a:cxn ang="0">
                <a:pos x="31" y="144"/>
              </a:cxn>
              <a:cxn ang="0">
                <a:pos x="0" y="94"/>
              </a:cxn>
              <a:cxn ang="0">
                <a:pos x="28" y="34"/>
              </a:cxn>
            </a:cxnLst>
            <a:rect l="0" t="0" r="r" b="b"/>
            <a:pathLst>
              <a:path w="199" h="155">
                <a:moveTo>
                  <a:pt x="28" y="34"/>
                </a:moveTo>
                <a:lnTo>
                  <a:pt x="97" y="0"/>
                </a:lnTo>
                <a:lnTo>
                  <a:pt x="169" y="11"/>
                </a:lnTo>
                <a:lnTo>
                  <a:pt x="199" y="61"/>
                </a:lnTo>
                <a:lnTo>
                  <a:pt x="172" y="121"/>
                </a:lnTo>
                <a:lnTo>
                  <a:pt x="103" y="155"/>
                </a:lnTo>
                <a:lnTo>
                  <a:pt x="31" y="144"/>
                </a:lnTo>
                <a:lnTo>
                  <a:pt x="0" y="94"/>
                </a:lnTo>
                <a:lnTo>
                  <a:pt x="28" y="34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34" name="Line 2332"/>
          <p:cNvSpPr>
            <a:spLocks noChangeShapeType="1"/>
          </p:cNvSpPr>
          <p:nvPr/>
        </p:nvSpPr>
        <p:spPr bwMode="auto">
          <a:xfrm flipH="1" flipV="1">
            <a:off x="3879850" y="2278063"/>
            <a:ext cx="63500" cy="381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35" name="Line 2333"/>
          <p:cNvSpPr>
            <a:spLocks noChangeShapeType="1"/>
          </p:cNvSpPr>
          <p:nvPr/>
        </p:nvSpPr>
        <p:spPr bwMode="auto">
          <a:xfrm flipH="1">
            <a:off x="3937000" y="2203450"/>
            <a:ext cx="52388" cy="523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36" name="Line 2334"/>
          <p:cNvSpPr>
            <a:spLocks noChangeShapeType="1"/>
          </p:cNvSpPr>
          <p:nvPr/>
        </p:nvSpPr>
        <p:spPr bwMode="auto">
          <a:xfrm flipH="1" flipV="1">
            <a:off x="3935413" y="2212975"/>
            <a:ext cx="55562" cy="333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37" name="Freeform 2335"/>
          <p:cNvSpPr>
            <a:spLocks/>
          </p:cNvSpPr>
          <p:nvPr/>
        </p:nvSpPr>
        <p:spPr bwMode="auto">
          <a:xfrm>
            <a:off x="3940175" y="2212975"/>
            <a:ext cx="46038" cy="34925"/>
          </a:xfrm>
          <a:custGeom>
            <a:avLst/>
            <a:gdLst/>
            <a:ahLst/>
            <a:cxnLst>
              <a:cxn ang="0">
                <a:pos x="24" y="29"/>
              </a:cxn>
              <a:cxn ang="0">
                <a:pos x="84" y="0"/>
              </a:cxn>
              <a:cxn ang="0">
                <a:pos x="145" y="9"/>
              </a:cxn>
              <a:cxn ang="0">
                <a:pos x="171" y="52"/>
              </a:cxn>
              <a:cxn ang="0">
                <a:pos x="148" y="103"/>
              </a:cxn>
              <a:cxn ang="0">
                <a:pos x="88" y="132"/>
              </a:cxn>
              <a:cxn ang="0">
                <a:pos x="27" y="123"/>
              </a:cxn>
              <a:cxn ang="0">
                <a:pos x="0" y="80"/>
              </a:cxn>
              <a:cxn ang="0">
                <a:pos x="24" y="29"/>
              </a:cxn>
            </a:cxnLst>
            <a:rect l="0" t="0" r="r" b="b"/>
            <a:pathLst>
              <a:path w="171" h="132">
                <a:moveTo>
                  <a:pt x="24" y="29"/>
                </a:moveTo>
                <a:lnTo>
                  <a:pt x="84" y="0"/>
                </a:lnTo>
                <a:lnTo>
                  <a:pt x="145" y="9"/>
                </a:lnTo>
                <a:lnTo>
                  <a:pt x="171" y="52"/>
                </a:lnTo>
                <a:lnTo>
                  <a:pt x="148" y="103"/>
                </a:lnTo>
                <a:lnTo>
                  <a:pt x="88" y="132"/>
                </a:lnTo>
                <a:lnTo>
                  <a:pt x="27" y="123"/>
                </a:lnTo>
                <a:lnTo>
                  <a:pt x="0" y="80"/>
                </a:lnTo>
                <a:lnTo>
                  <a:pt x="24" y="29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38" name="Line 2336"/>
          <p:cNvSpPr>
            <a:spLocks noChangeShapeType="1"/>
          </p:cNvSpPr>
          <p:nvPr/>
        </p:nvSpPr>
        <p:spPr bwMode="auto">
          <a:xfrm flipH="1" flipV="1">
            <a:off x="3479800" y="2236788"/>
            <a:ext cx="61913" cy="381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39" name="Line 2337"/>
          <p:cNvSpPr>
            <a:spLocks noChangeShapeType="1"/>
          </p:cNvSpPr>
          <p:nvPr/>
        </p:nvSpPr>
        <p:spPr bwMode="auto">
          <a:xfrm flipV="1">
            <a:off x="4227513" y="2052638"/>
            <a:ext cx="58737" cy="635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40" name="Line 2338"/>
          <p:cNvSpPr>
            <a:spLocks noChangeShapeType="1"/>
          </p:cNvSpPr>
          <p:nvPr/>
        </p:nvSpPr>
        <p:spPr bwMode="auto">
          <a:xfrm flipV="1">
            <a:off x="4108450" y="1979613"/>
            <a:ext cx="57150" cy="650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41" name="Line 2339"/>
          <p:cNvSpPr>
            <a:spLocks noChangeShapeType="1"/>
          </p:cNvSpPr>
          <p:nvPr/>
        </p:nvSpPr>
        <p:spPr bwMode="auto">
          <a:xfrm flipH="1" flipV="1">
            <a:off x="4132263" y="2116138"/>
            <a:ext cx="7937" cy="2698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42" name="Line 2340"/>
          <p:cNvSpPr>
            <a:spLocks noChangeShapeType="1"/>
          </p:cNvSpPr>
          <p:nvPr/>
        </p:nvSpPr>
        <p:spPr bwMode="auto">
          <a:xfrm>
            <a:off x="4078288" y="2084388"/>
            <a:ext cx="7937" cy="254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43" name="Freeform 2341"/>
          <p:cNvSpPr>
            <a:spLocks/>
          </p:cNvSpPr>
          <p:nvPr/>
        </p:nvSpPr>
        <p:spPr bwMode="auto">
          <a:xfrm>
            <a:off x="4116388" y="2084388"/>
            <a:ext cx="46037" cy="34925"/>
          </a:xfrm>
          <a:custGeom>
            <a:avLst/>
            <a:gdLst/>
            <a:ahLst/>
            <a:cxnLst>
              <a:cxn ang="0">
                <a:pos x="147" y="104"/>
              </a:cxn>
              <a:cxn ang="0">
                <a:pos x="170" y="53"/>
              </a:cxn>
              <a:cxn ang="0">
                <a:pos x="145" y="10"/>
              </a:cxn>
              <a:cxn ang="0">
                <a:pos x="84" y="0"/>
              </a:cxn>
              <a:cxn ang="0">
                <a:pos x="24" y="30"/>
              </a:cxn>
              <a:cxn ang="0">
                <a:pos x="0" y="81"/>
              </a:cxn>
              <a:cxn ang="0">
                <a:pos x="27" y="125"/>
              </a:cxn>
              <a:cxn ang="0">
                <a:pos x="87" y="134"/>
              </a:cxn>
              <a:cxn ang="0">
                <a:pos x="147" y="104"/>
              </a:cxn>
            </a:cxnLst>
            <a:rect l="0" t="0" r="r" b="b"/>
            <a:pathLst>
              <a:path w="170" h="134">
                <a:moveTo>
                  <a:pt x="147" y="104"/>
                </a:moveTo>
                <a:lnTo>
                  <a:pt x="170" y="53"/>
                </a:lnTo>
                <a:lnTo>
                  <a:pt x="145" y="10"/>
                </a:lnTo>
                <a:lnTo>
                  <a:pt x="84" y="0"/>
                </a:lnTo>
                <a:lnTo>
                  <a:pt x="24" y="30"/>
                </a:lnTo>
                <a:lnTo>
                  <a:pt x="0" y="81"/>
                </a:lnTo>
                <a:lnTo>
                  <a:pt x="27" y="125"/>
                </a:lnTo>
                <a:lnTo>
                  <a:pt x="87" y="134"/>
                </a:lnTo>
                <a:lnTo>
                  <a:pt x="147" y="104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44" name="Line 2342"/>
          <p:cNvSpPr>
            <a:spLocks noChangeShapeType="1"/>
          </p:cNvSpPr>
          <p:nvPr/>
        </p:nvSpPr>
        <p:spPr bwMode="auto">
          <a:xfrm flipH="1">
            <a:off x="4140200" y="2092325"/>
            <a:ext cx="52388" cy="508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45" name="Line 2343"/>
          <p:cNvSpPr>
            <a:spLocks noChangeShapeType="1"/>
          </p:cNvSpPr>
          <p:nvPr/>
        </p:nvSpPr>
        <p:spPr bwMode="auto">
          <a:xfrm flipH="1" flipV="1">
            <a:off x="4086225" y="2109788"/>
            <a:ext cx="53975" cy="333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46" name="Line 2344"/>
          <p:cNvSpPr>
            <a:spLocks noChangeShapeType="1"/>
          </p:cNvSpPr>
          <p:nvPr/>
        </p:nvSpPr>
        <p:spPr bwMode="auto">
          <a:xfrm flipH="1" flipV="1">
            <a:off x="4138613" y="2060575"/>
            <a:ext cx="5397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47" name="Line 2345"/>
          <p:cNvSpPr>
            <a:spLocks noChangeShapeType="1"/>
          </p:cNvSpPr>
          <p:nvPr/>
        </p:nvSpPr>
        <p:spPr bwMode="auto">
          <a:xfrm flipH="1">
            <a:off x="4086225" y="2060575"/>
            <a:ext cx="52388" cy="4921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48" name="Line 2346"/>
          <p:cNvSpPr>
            <a:spLocks noChangeShapeType="1"/>
          </p:cNvSpPr>
          <p:nvPr/>
        </p:nvSpPr>
        <p:spPr bwMode="auto">
          <a:xfrm flipH="1" flipV="1">
            <a:off x="4078288" y="2084388"/>
            <a:ext cx="5397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49" name="Line 2347"/>
          <p:cNvSpPr>
            <a:spLocks noChangeShapeType="1"/>
          </p:cNvSpPr>
          <p:nvPr/>
        </p:nvSpPr>
        <p:spPr bwMode="auto">
          <a:xfrm flipV="1">
            <a:off x="4403725" y="1912938"/>
            <a:ext cx="31750" cy="254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50" name="Line 2348"/>
          <p:cNvSpPr>
            <a:spLocks noChangeShapeType="1"/>
          </p:cNvSpPr>
          <p:nvPr/>
        </p:nvSpPr>
        <p:spPr bwMode="auto">
          <a:xfrm flipV="1">
            <a:off x="4284663" y="1839913"/>
            <a:ext cx="31750" cy="254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51" name="Line 2349"/>
          <p:cNvSpPr>
            <a:spLocks noChangeShapeType="1"/>
          </p:cNvSpPr>
          <p:nvPr/>
        </p:nvSpPr>
        <p:spPr bwMode="auto">
          <a:xfrm flipH="1" flipV="1">
            <a:off x="4229100" y="1952625"/>
            <a:ext cx="9525" cy="317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52" name="Line 2350"/>
          <p:cNvSpPr>
            <a:spLocks noChangeShapeType="1"/>
          </p:cNvSpPr>
          <p:nvPr/>
        </p:nvSpPr>
        <p:spPr bwMode="auto">
          <a:xfrm flipV="1">
            <a:off x="4205288" y="1941513"/>
            <a:ext cx="53975" cy="523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53" name="Line 2351"/>
          <p:cNvSpPr>
            <a:spLocks noChangeShapeType="1"/>
          </p:cNvSpPr>
          <p:nvPr/>
        </p:nvSpPr>
        <p:spPr bwMode="auto">
          <a:xfrm flipH="1" flipV="1">
            <a:off x="4130675" y="2033588"/>
            <a:ext cx="53975" cy="317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54" name="Line 2352"/>
          <p:cNvSpPr>
            <a:spLocks noChangeShapeType="1"/>
          </p:cNvSpPr>
          <p:nvPr/>
        </p:nvSpPr>
        <p:spPr bwMode="auto">
          <a:xfrm>
            <a:off x="4071934" y="2071678"/>
            <a:ext cx="63500" cy="381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55" name="Freeform 2353"/>
          <p:cNvSpPr>
            <a:spLocks/>
          </p:cNvSpPr>
          <p:nvPr/>
        </p:nvSpPr>
        <p:spPr bwMode="auto">
          <a:xfrm>
            <a:off x="4210050" y="1951038"/>
            <a:ext cx="46038" cy="34925"/>
          </a:xfrm>
          <a:custGeom>
            <a:avLst/>
            <a:gdLst/>
            <a:ahLst/>
            <a:cxnLst>
              <a:cxn ang="0">
                <a:pos x="24" y="30"/>
              </a:cxn>
              <a:cxn ang="0">
                <a:pos x="83" y="0"/>
              </a:cxn>
              <a:cxn ang="0">
                <a:pos x="144" y="10"/>
              </a:cxn>
              <a:cxn ang="0">
                <a:pos x="171" y="52"/>
              </a:cxn>
              <a:cxn ang="0">
                <a:pos x="148" y="103"/>
              </a:cxn>
              <a:cxn ang="0">
                <a:pos x="88" y="133"/>
              </a:cxn>
              <a:cxn ang="0">
                <a:pos x="27" y="123"/>
              </a:cxn>
              <a:cxn ang="0">
                <a:pos x="0" y="81"/>
              </a:cxn>
              <a:cxn ang="0">
                <a:pos x="24" y="30"/>
              </a:cxn>
            </a:cxnLst>
            <a:rect l="0" t="0" r="r" b="b"/>
            <a:pathLst>
              <a:path w="171" h="133">
                <a:moveTo>
                  <a:pt x="24" y="30"/>
                </a:moveTo>
                <a:lnTo>
                  <a:pt x="83" y="0"/>
                </a:lnTo>
                <a:lnTo>
                  <a:pt x="144" y="10"/>
                </a:lnTo>
                <a:lnTo>
                  <a:pt x="171" y="52"/>
                </a:lnTo>
                <a:lnTo>
                  <a:pt x="148" y="103"/>
                </a:lnTo>
                <a:lnTo>
                  <a:pt x="88" y="133"/>
                </a:lnTo>
                <a:lnTo>
                  <a:pt x="27" y="123"/>
                </a:lnTo>
                <a:lnTo>
                  <a:pt x="0" y="81"/>
                </a:lnTo>
                <a:lnTo>
                  <a:pt x="24" y="30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56" name="Line 2354"/>
          <p:cNvSpPr>
            <a:spLocks noChangeShapeType="1"/>
          </p:cNvSpPr>
          <p:nvPr/>
        </p:nvSpPr>
        <p:spPr bwMode="auto">
          <a:xfrm>
            <a:off x="4205288" y="1951038"/>
            <a:ext cx="55562" cy="333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57" name="Line 2355"/>
          <p:cNvSpPr>
            <a:spLocks noChangeShapeType="1"/>
          </p:cNvSpPr>
          <p:nvPr/>
        </p:nvSpPr>
        <p:spPr bwMode="auto">
          <a:xfrm flipV="1">
            <a:off x="4398963" y="1876425"/>
            <a:ext cx="31750" cy="254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58" name="Line 2356"/>
          <p:cNvSpPr>
            <a:spLocks noChangeShapeType="1"/>
          </p:cNvSpPr>
          <p:nvPr/>
        </p:nvSpPr>
        <p:spPr bwMode="auto">
          <a:xfrm>
            <a:off x="4294188" y="1814513"/>
            <a:ext cx="120650" cy="714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59" name="Line 2357"/>
          <p:cNvSpPr>
            <a:spLocks noChangeShapeType="1"/>
          </p:cNvSpPr>
          <p:nvPr/>
        </p:nvSpPr>
        <p:spPr bwMode="auto">
          <a:xfrm flipV="1">
            <a:off x="4278313" y="1804988"/>
            <a:ext cx="33337" cy="238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60" name="Line 2358"/>
          <p:cNvSpPr>
            <a:spLocks noChangeShapeType="1"/>
          </p:cNvSpPr>
          <p:nvPr/>
        </p:nvSpPr>
        <p:spPr bwMode="auto">
          <a:xfrm flipH="1">
            <a:off x="2933700" y="1982788"/>
            <a:ext cx="49213" cy="71437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61" name="Line 2359"/>
          <p:cNvSpPr>
            <a:spLocks noChangeShapeType="1"/>
          </p:cNvSpPr>
          <p:nvPr/>
        </p:nvSpPr>
        <p:spPr bwMode="auto">
          <a:xfrm flipH="1" flipV="1">
            <a:off x="2943225" y="2000250"/>
            <a:ext cx="28575" cy="3333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62" name="Line 2360"/>
          <p:cNvSpPr>
            <a:spLocks noChangeShapeType="1"/>
          </p:cNvSpPr>
          <p:nvPr/>
        </p:nvSpPr>
        <p:spPr bwMode="auto">
          <a:xfrm flipH="1">
            <a:off x="2165350" y="1520825"/>
            <a:ext cx="49213" cy="714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63" name="Line 2361"/>
          <p:cNvSpPr>
            <a:spLocks noChangeShapeType="1"/>
          </p:cNvSpPr>
          <p:nvPr/>
        </p:nvSpPr>
        <p:spPr bwMode="auto">
          <a:xfrm flipH="1" flipV="1">
            <a:off x="2181225" y="1546225"/>
            <a:ext cx="17463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64" name="Freeform 2362"/>
          <p:cNvSpPr>
            <a:spLocks/>
          </p:cNvSpPr>
          <p:nvPr/>
        </p:nvSpPr>
        <p:spPr bwMode="auto">
          <a:xfrm>
            <a:off x="2179638" y="1709738"/>
            <a:ext cx="31750" cy="36512"/>
          </a:xfrm>
          <a:custGeom>
            <a:avLst/>
            <a:gdLst/>
            <a:ahLst/>
            <a:cxnLst>
              <a:cxn ang="0">
                <a:pos x="0" y="136"/>
              </a:cxn>
              <a:cxn ang="0">
                <a:pos x="7" y="71"/>
              </a:cxn>
              <a:cxn ang="0">
                <a:pos x="51" y="11"/>
              </a:cxn>
              <a:cxn ang="0">
                <a:pos x="100" y="0"/>
              </a:cxn>
              <a:cxn ang="0">
                <a:pos x="121" y="43"/>
              </a:cxn>
            </a:cxnLst>
            <a:rect l="0" t="0" r="r" b="b"/>
            <a:pathLst>
              <a:path w="121" h="136">
                <a:moveTo>
                  <a:pt x="0" y="136"/>
                </a:moveTo>
                <a:lnTo>
                  <a:pt x="7" y="71"/>
                </a:lnTo>
                <a:lnTo>
                  <a:pt x="51" y="11"/>
                </a:lnTo>
                <a:lnTo>
                  <a:pt x="100" y="0"/>
                </a:lnTo>
                <a:lnTo>
                  <a:pt x="121" y="43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65" name="Freeform 2363"/>
          <p:cNvSpPr>
            <a:spLocks/>
          </p:cNvSpPr>
          <p:nvPr/>
        </p:nvSpPr>
        <p:spPr bwMode="auto">
          <a:xfrm>
            <a:off x="2047875" y="1631950"/>
            <a:ext cx="31750" cy="36513"/>
          </a:xfrm>
          <a:custGeom>
            <a:avLst/>
            <a:gdLst/>
            <a:ahLst/>
            <a:cxnLst>
              <a:cxn ang="0">
                <a:pos x="0" y="137"/>
              </a:cxn>
              <a:cxn ang="0">
                <a:pos x="6" y="71"/>
              </a:cxn>
              <a:cxn ang="0">
                <a:pos x="50" y="12"/>
              </a:cxn>
              <a:cxn ang="0">
                <a:pos x="99" y="0"/>
              </a:cxn>
              <a:cxn ang="0">
                <a:pos x="119" y="45"/>
              </a:cxn>
            </a:cxnLst>
            <a:rect l="0" t="0" r="r" b="b"/>
            <a:pathLst>
              <a:path w="119" h="137">
                <a:moveTo>
                  <a:pt x="0" y="137"/>
                </a:moveTo>
                <a:lnTo>
                  <a:pt x="6" y="71"/>
                </a:lnTo>
                <a:lnTo>
                  <a:pt x="50" y="12"/>
                </a:lnTo>
                <a:lnTo>
                  <a:pt x="99" y="0"/>
                </a:lnTo>
                <a:lnTo>
                  <a:pt x="119" y="45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66" name="Line 2364"/>
          <p:cNvSpPr>
            <a:spLocks noChangeShapeType="1"/>
          </p:cNvSpPr>
          <p:nvPr/>
        </p:nvSpPr>
        <p:spPr bwMode="auto">
          <a:xfrm flipV="1">
            <a:off x="2173288" y="1695450"/>
            <a:ext cx="39687" cy="333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67" name="Line 2365"/>
          <p:cNvSpPr>
            <a:spLocks noChangeShapeType="1"/>
          </p:cNvSpPr>
          <p:nvPr/>
        </p:nvSpPr>
        <p:spPr bwMode="auto">
          <a:xfrm flipV="1">
            <a:off x="2043113" y="1617663"/>
            <a:ext cx="39687" cy="333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68" name="Freeform 2366"/>
          <p:cNvSpPr>
            <a:spLocks/>
          </p:cNvSpPr>
          <p:nvPr/>
        </p:nvSpPr>
        <p:spPr bwMode="auto">
          <a:xfrm>
            <a:off x="2830513" y="1835150"/>
            <a:ext cx="19050" cy="46038"/>
          </a:xfrm>
          <a:custGeom>
            <a:avLst/>
            <a:gdLst/>
            <a:ahLst/>
            <a:cxnLst>
              <a:cxn ang="0">
                <a:pos x="71" y="177"/>
              </a:cxn>
              <a:cxn ang="0">
                <a:pos x="20" y="122"/>
              </a:cxn>
              <a:cxn ang="0">
                <a:pos x="0" y="47"/>
              </a:cxn>
              <a:cxn ang="0">
                <a:pos x="20" y="0"/>
              </a:cxn>
              <a:cxn ang="0">
                <a:pos x="71" y="4"/>
              </a:cxn>
            </a:cxnLst>
            <a:rect l="0" t="0" r="r" b="b"/>
            <a:pathLst>
              <a:path w="71" h="177">
                <a:moveTo>
                  <a:pt x="71" y="177"/>
                </a:moveTo>
                <a:lnTo>
                  <a:pt x="20" y="122"/>
                </a:lnTo>
                <a:lnTo>
                  <a:pt x="0" y="47"/>
                </a:lnTo>
                <a:lnTo>
                  <a:pt x="20" y="0"/>
                </a:lnTo>
                <a:lnTo>
                  <a:pt x="71" y="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69" name="Line 2367"/>
          <p:cNvSpPr>
            <a:spLocks noChangeShapeType="1"/>
          </p:cNvSpPr>
          <p:nvPr/>
        </p:nvSpPr>
        <p:spPr bwMode="auto">
          <a:xfrm>
            <a:off x="2767013" y="1914525"/>
            <a:ext cx="146050" cy="889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70" name="Line 2368"/>
          <p:cNvSpPr>
            <a:spLocks noChangeShapeType="1"/>
          </p:cNvSpPr>
          <p:nvPr/>
        </p:nvSpPr>
        <p:spPr bwMode="auto">
          <a:xfrm flipV="1">
            <a:off x="2863850" y="1828800"/>
            <a:ext cx="1588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71" name="Freeform 2369"/>
          <p:cNvSpPr>
            <a:spLocks/>
          </p:cNvSpPr>
          <p:nvPr/>
        </p:nvSpPr>
        <p:spPr bwMode="auto">
          <a:xfrm>
            <a:off x="2876550" y="1852613"/>
            <a:ext cx="19050" cy="47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1" y="56"/>
              </a:cxn>
              <a:cxn ang="0">
                <a:pos x="72" y="130"/>
              </a:cxn>
              <a:cxn ang="0">
                <a:pos x="51" y="178"/>
              </a:cxn>
              <a:cxn ang="0">
                <a:pos x="0" y="172"/>
              </a:cxn>
            </a:cxnLst>
            <a:rect l="0" t="0" r="r" b="b"/>
            <a:pathLst>
              <a:path w="72" h="178">
                <a:moveTo>
                  <a:pt x="0" y="0"/>
                </a:moveTo>
                <a:lnTo>
                  <a:pt x="51" y="56"/>
                </a:lnTo>
                <a:lnTo>
                  <a:pt x="72" y="130"/>
                </a:lnTo>
                <a:lnTo>
                  <a:pt x="51" y="178"/>
                </a:lnTo>
                <a:lnTo>
                  <a:pt x="0" y="17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72" name="Line 2370"/>
          <p:cNvSpPr>
            <a:spLocks noChangeShapeType="1"/>
          </p:cNvSpPr>
          <p:nvPr/>
        </p:nvSpPr>
        <p:spPr bwMode="auto">
          <a:xfrm flipH="1" flipV="1">
            <a:off x="3222625" y="2173288"/>
            <a:ext cx="58738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73" name="Line 2371"/>
          <p:cNvSpPr>
            <a:spLocks noChangeShapeType="1"/>
          </p:cNvSpPr>
          <p:nvPr/>
        </p:nvSpPr>
        <p:spPr bwMode="auto">
          <a:xfrm flipH="1">
            <a:off x="3225800" y="2144713"/>
            <a:ext cx="14288" cy="365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74" name="Freeform 2372"/>
          <p:cNvSpPr>
            <a:spLocks/>
          </p:cNvSpPr>
          <p:nvPr/>
        </p:nvSpPr>
        <p:spPr bwMode="auto">
          <a:xfrm>
            <a:off x="3225800" y="2181225"/>
            <a:ext cx="38100" cy="38100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0" y="80"/>
              </a:cxn>
              <a:cxn ang="0">
                <a:pos x="40" y="139"/>
              </a:cxn>
              <a:cxn ang="0">
                <a:pos x="101" y="141"/>
              </a:cxn>
              <a:cxn ang="0">
                <a:pos x="146" y="86"/>
              </a:cxn>
            </a:cxnLst>
            <a:rect l="0" t="0" r="r" b="b"/>
            <a:pathLst>
              <a:path w="146" h="141">
                <a:moveTo>
                  <a:pt x="2" y="0"/>
                </a:moveTo>
                <a:lnTo>
                  <a:pt x="0" y="80"/>
                </a:lnTo>
                <a:lnTo>
                  <a:pt x="40" y="139"/>
                </a:lnTo>
                <a:lnTo>
                  <a:pt x="101" y="141"/>
                </a:lnTo>
                <a:lnTo>
                  <a:pt x="146" y="86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75" name="Line 2373"/>
          <p:cNvSpPr>
            <a:spLocks noChangeShapeType="1"/>
          </p:cNvSpPr>
          <p:nvPr/>
        </p:nvSpPr>
        <p:spPr bwMode="auto">
          <a:xfrm flipV="1">
            <a:off x="3263900" y="2166938"/>
            <a:ext cx="14288" cy="365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76" name="Freeform 2374"/>
          <p:cNvSpPr>
            <a:spLocks/>
          </p:cNvSpPr>
          <p:nvPr/>
        </p:nvSpPr>
        <p:spPr bwMode="auto">
          <a:xfrm>
            <a:off x="3240088" y="2130425"/>
            <a:ext cx="38100" cy="36513"/>
          </a:xfrm>
          <a:custGeom>
            <a:avLst/>
            <a:gdLst/>
            <a:ahLst/>
            <a:cxnLst>
              <a:cxn ang="0">
                <a:pos x="144" y="142"/>
              </a:cxn>
              <a:cxn ang="0">
                <a:pos x="146" y="61"/>
              </a:cxn>
              <a:cxn ang="0">
                <a:pos x="106" y="2"/>
              </a:cxn>
              <a:cxn ang="0">
                <a:pos x="45" y="0"/>
              </a:cxn>
              <a:cxn ang="0">
                <a:pos x="0" y="55"/>
              </a:cxn>
            </a:cxnLst>
            <a:rect l="0" t="0" r="r" b="b"/>
            <a:pathLst>
              <a:path w="146" h="142">
                <a:moveTo>
                  <a:pt x="144" y="142"/>
                </a:moveTo>
                <a:lnTo>
                  <a:pt x="146" y="61"/>
                </a:lnTo>
                <a:lnTo>
                  <a:pt x="106" y="2"/>
                </a:lnTo>
                <a:lnTo>
                  <a:pt x="45" y="0"/>
                </a:lnTo>
                <a:lnTo>
                  <a:pt x="0" y="55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77" name="Line 2375"/>
          <p:cNvSpPr>
            <a:spLocks noChangeShapeType="1"/>
          </p:cNvSpPr>
          <p:nvPr/>
        </p:nvSpPr>
        <p:spPr bwMode="auto">
          <a:xfrm flipH="1" flipV="1">
            <a:off x="3203575" y="2144713"/>
            <a:ext cx="96838" cy="587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78" name="Freeform 2376"/>
          <p:cNvSpPr>
            <a:spLocks/>
          </p:cNvSpPr>
          <p:nvPr/>
        </p:nvSpPr>
        <p:spPr bwMode="auto">
          <a:xfrm>
            <a:off x="2881313" y="1982788"/>
            <a:ext cx="60325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9" y="54"/>
              </a:cxn>
              <a:cxn ang="0">
                <a:pos x="230" y="83"/>
              </a:cxn>
            </a:cxnLst>
            <a:rect l="0" t="0" r="r" b="b"/>
            <a:pathLst>
              <a:path w="230" h="83">
                <a:moveTo>
                  <a:pt x="0" y="0"/>
                </a:moveTo>
                <a:lnTo>
                  <a:pt x="119" y="54"/>
                </a:lnTo>
                <a:lnTo>
                  <a:pt x="230" y="83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79" name="Freeform 2377"/>
          <p:cNvSpPr>
            <a:spLocks/>
          </p:cNvSpPr>
          <p:nvPr/>
        </p:nvSpPr>
        <p:spPr bwMode="auto">
          <a:xfrm>
            <a:off x="2898775" y="2005013"/>
            <a:ext cx="36513" cy="25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69" y="23"/>
              </a:cxn>
              <a:cxn ang="0">
                <a:pos x="140" y="0"/>
              </a:cxn>
            </a:cxnLst>
            <a:rect l="0" t="0" r="r" b="b"/>
            <a:pathLst>
              <a:path w="140" h="96">
                <a:moveTo>
                  <a:pt x="0" y="96"/>
                </a:moveTo>
                <a:lnTo>
                  <a:pt x="69" y="23"/>
                </a:lnTo>
                <a:lnTo>
                  <a:pt x="14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80" name="Line 2378"/>
          <p:cNvSpPr>
            <a:spLocks noChangeShapeType="1"/>
          </p:cNvSpPr>
          <p:nvPr/>
        </p:nvSpPr>
        <p:spPr bwMode="auto">
          <a:xfrm flipH="1" flipV="1">
            <a:off x="2849563" y="1881188"/>
            <a:ext cx="26987" cy="174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81" name="Line 2379"/>
          <p:cNvSpPr>
            <a:spLocks noChangeShapeType="1"/>
          </p:cNvSpPr>
          <p:nvPr/>
        </p:nvSpPr>
        <p:spPr bwMode="auto">
          <a:xfrm flipV="1">
            <a:off x="2832100" y="1847850"/>
            <a:ext cx="61913" cy="381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82" name="Line 2380"/>
          <p:cNvSpPr>
            <a:spLocks noChangeShapeType="1"/>
          </p:cNvSpPr>
          <p:nvPr/>
        </p:nvSpPr>
        <p:spPr bwMode="auto">
          <a:xfrm>
            <a:off x="2849563" y="1836738"/>
            <a:ext cx="26987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83" name="Freeform 2381"/>
          <p:cNvSpPr>
            <a:spLocks/>
          </p:cNvSpPr>
          <p:nvPr/>
        </p:nvSpPr>
        <p:spPr bwMode="auto">
          <a:xfrm>
            <a:off x="2784475" y="1917700"/>
            <a:ext cx="15875" cy="17463"/>
          </a:xfrm>
          <a:custGeom>
            <a:avLst/>
            <a:gdLst/>
            <a:ahLst/>
            <a:cxnLst>
              <a:cxn ang="0">
                <a:pos x="39" y="0"/>
              </a:cxn>
              <a:cxn ang="0">
                <a:pos x="0" y="14"/>
              </a:cxn>
              <a:cxn ang="0">
                <a:pos x="55" y="64"/>
              </a:cxn>
            </a:cxnLst>
            <a:rect l="0" t="0" r="r" b="b"/>
            <a:pathLst>
              <a:path w="55" h="64">
                <a:moveTo>
                  <a:pt x="39" y="0"/>
                </a:moveTo>
                <a:lnTo>
                  <a:pt x="0" y="14"/>
                </a:lnTo>
                <a:lnTo>
                  <a:pt x="55" y="64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84" name="Freeform 2382"/>
          <p:cNvSpPr>
            <a:spLocks/>
          </p:cNvSpPr>
          <p:nvPr/>
        </p:nvSpPr>
        <p:spPr bwMode="auto">
          <a:xfrm>
            <a:off x="2751138" y="1916113"/>
            <a:ext cx="38100" cy="26987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67" y="23"/>
              </a:cxn>
              <a:cxn ang="0">
                <a:pos x="139" y="0"/>
              </a:cxn>
            </a:cxnLst>
            <a:rect l="0" t="0" r="r" b="b"/>
            <a:pathLst>
              <a:path w="139" h="96">
                <a:moveTo>
                  <a:pt x="0" y="96"/>
                </a:moveTo>
                <a:lnTo>
                  <a:pt x="67" y="23"/>
                </a:lnTo>
                <a:lnTo>
                  <a:pt x="139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85" name="Line 2383"/>
          <p:cNvSpPr>
            <a:spLocks noChangeShapeType="1"/>
          </p:cNvSpPr>
          <p:nvPr/>
        </p:nvSpPr>
        <p:spPr bwMode="auto">
          <a:xfrm flipH="1" flipV="1">
            <a:off x="2668588" y="1751013"/>
            <a:ext cx="63500" cy="365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86" name="Line 2384"/>
          <p:cNvSpPr>
            <a:spLocks noChangeShapeType="1"/>
          </p:cNvSpPr>
          <p:nvPr/>
        </p:nvSpPr>
        <p:spPr bwMode="auto">
          <a:xfrm flipH="1" flipV="1">
            <a:off x="2609850" y="1714500"/>
            <a:ext cx="61913" cy="381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87" name="Line 2385"/>
          <p:cNvSpPr>
            <a:spLocks noChangeShapeType="1"/>
          </p:cNvSpPr>
          <p:nvPr/>
        </p:nvSpPr>
        <p:spPr bwMode="auto">
          <a:xfrm flipH="1">
            <a:off x="2259013" y="1476375"/>
            <a:ext cx="14287" cy="47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88" name="Freeform 2386"/>
          <p:cNvSpPr>
            <a:spLocks/>
          </p:cNvSpPr>
          <p:nvPr/>
        </p:nvSpPr>
        <p:spPr bwMode="auto">
          <a:xfrm>
            <a:off x="2239963" y="1441450"/>
            <a:ext cx="46037" cy="39688"/>
          </a:xfrm>
          <a:custGeom>
            <a:avLst/>
            <a:gdLst/>
            <a:ahLst/>
            <a:cxnLst>
              <a:cxn ang="0">
                <a:pos x="6" y="28"/>
              </a:cxn>
              <a:cxn ang="0">
                <a:pos x="0" y="0"/>
              </a:cxn>
              <a:cxn ang="0">
                <a:pos x="45" y="17"/>
              </a:cxn>
              <a:cxn ang="0">
                <a:pos x="114" y="68"/>
              </a:cxn>
              <a:cxn ang="0">
                <a:pos x="166" y="125"/>
              </a:cxn>
              <a:cxn ang="0">
                <a:pos x="170" y="153"/>
              </a:cxn>
              <a:cxn ang="0">
                <a:pos x="125" y="136"/>
              </a:cxn>
              <a:cxn ang="0">
                <a:pos x="57" y="85"/>
              </a:cxn>
              <a:cxn ang="0">
                <a:pos x="6" y="28"/>
              </a:cxn>
            </a:cxnLst>
            <a:rect l="0" t="0" r="r" b="b"/>
            <a:pathLst>
              <a:path w="170" h="153">
                <a:moveTo>
                  <a:pt x="6" y="28"/>
                </a:moveTo>
                <a:lnTo>
                  <a:pt x="0" y="0"/>
                </a:lnTo>
                <a:lnTo>
                  <a:pt x="45" y="17"/>
                </a:lnTo>
                <a:lnTo>
                  <a:pt x="114" y="68"/>
                </a:lnTo>
                <a:lnTo>
                  <a:pt x="166" y="125"/>
                </a:lnTo>
                <a:lnTo>
                  <a:pt x="170" y="153"/>
                </a:lnTo>
                <a:lnTo>
                  <a:pt x="125" y="136"/>
                </a:lnTo>
                <a:lnTo>
                  <a:pt x="57" y="85"/>
                </a:lnTo>
                <a:lnTo>
                  <a:pt x="6" y="28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89" name="Line 2387"/>
          <p:cNvSpPr>
            <a:spLocks noChangeShapeType="1"/>
          </p:cNvSpPr>
          <p:nvPr/>
        </p:nvSpPr>
        <p:spPr bwMode="auto">
          <a:xfrm>
            <a:off x="2252663" y="1446213"/>
            <a:ext cx="20637" cy="301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90" name="Line 2388"/>
          <p:cNvSpPr>
            <a:spLocks noChangeShapeType="1"/>
          </p:cNvSpPr>
          <p:nvPr/>
        </p:nvSpPr>
        <p:spPr bwMode="auto">
          <a:xfrm flipH="1" flipV="1">
            <a:off x="2247900" y="1465263"/>
            <a:ext cx="11113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91" name="Line 2389"/>
          <p:cNvSpPr>
            <a:spLocks noChangeShapeType="1"/>
          </p:cNvSpPr>
          <p:nvPr/>
        </p:nvSpPr>
        <p:spPr bwMode="auto">
          <a:xfrm flipV="1">
            <a:off x="2246313" y="1444625"/>
            <a:ext cx="30162" cy="365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92" name="Freeform 2390"/>
          <p:cNvSpPr>
            <a:spLocks/>
          </p:cNvSpPr>
          <p:nvPr/>
        </p:nvSpPr>
        <p:spPr bwMode="auto">
          <a:xfrm>
            <a:off x="2243138" y="1463675"/>
            <a:ext cx="22225" cy="19050"/>
          </a:xfrm>
          <a:custGeom>
            <a:avLst/>
            <a:gdLst/>
            <a:ahLst/>
            <a:cxnLst>
              <a:cxn ang="0">
                <a:pos x="2" y="13"/>
              </a:cxn>
              <a:cxn ang="0">
                <a:pos x="0" y="0"/>
              </a:cxn>
              <a:cxn ang="0">
                <a:pos x="21" y="8"/>
              </a:cxn>
              <a:cxn ang="0">
                <a:pos x="54" y="32"/>
              </a:cxn>
              <a:cxn ang="0">
                <a:pos x="80" y="60"/>
              </a:cxn>
              <a:cxn ang="0">
                <a:pos x="82" y="73"/>
              </a:cxn>
              <a:cxn ang="0">
                <a:pos x="61" y="66"/>
              </a:cxn>
              <a:cxn ang="0">
                <a:pos x="27" y="40"/>
              </a:cxn>
              <a:cxn ang="0">
                <a:pos x="2" y="13"/>
              </a:cxn>
            </a:cxnLst>
            <a:rect l="0" t="0" r="r" b="b"/>
            <a:pathLst>
              <a:path w="82" h="73">
                <a:moveTo>
                  <a:pt x="2" y="13"/>
                </a:moveTo>
                <a:lnTo>
                  <a:pt x="0" y="0"/>
                </a:lnTo>
                <a:lnTo>
                  <a:pt x="21" y="8"/>
                </a:lnTo>
                <a:lnTo>
                  <a:pt x="54" y="32"/>
                </a:lnTo>
                <a:lnTo>
                  <a:pt x="80" y="60"/>
                </a:lnTo>
                <a:lnTo>
                  <a:pt x="82" y="73"/>
                </a:lnTo>
                <a:lnTo>
                  <a:pt x="61" y="66"/>
                </a:lnTo>
                <a:lnTo>
                  <a:pt x="27" y="40"/>
                </a:lnTo>
                <a:lnTo>
                  <a:pt x="2" y="13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93" name="Line 2391"/>
          <p:cNvSpPr>
            <a:spLocks noChangeShapeType="1"/>
          </p:cNvSpPr>
          <p:nvPr/>
        </p:nvSpPr>
        <p:spPr bwMode="auto">
          <a:xfrm flipH="1">
            <a:off x="2251075" y="1444625"/>
            <a:ext cx="23813" cy="333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94" name="Line 2392"/>
          <p:cNvSpPr>
            <a:spLocks noChangeShapeType="1"/>
          </p:cNvSpPr>
          <p:nvPr/>
        </p:nvSpPr>
        <p:spPr bwMode="auto">
          <a:xfrm flipH="1" flipV="1">
            <a:off x="2241550" y="1447800"/>
            <a:ext cx="1588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95" name="Line 2393"/>
          <p:cNvSpPr>
            <a:spLocks noChangeShapeType="1"/>
          </p:cNvSpPr>
          <p:nvPr/>
        </p:nvSpPr>
        <p:spPr bwMode="auto">
          <a:xfrm flipH="1" flipV="1">
            <a:off x="2243138" y="1466850"/>
            <a:ext cx="20637" cy="12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96" name="Line 2394"/>
          <p:cNvSpPr>
            <a:spLocks noChangeShapeType="1"/>
          </p:cNvSpPr>
          <p:nvPr/>
        </p:nvSpPr>
        <p:spPr bwMode="auto">
          <a:xfrm flipH="1">
            <a:off x="2263775" y="1473200"/>
            <a:ext cx="20638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97" name="Line 2395"/>
          <p:cNvSpPr>
            <a:spLocks noChangeShapeType="1"/>
          </p:cNvSpPr>
          <p:nvPr/>
        </p:nvSpPr>
        <p:spPr bwMode="auto">
          <a:xfrm>
            <a:off x="2236788" y="1446213"/>
            <a:ext cx="4762" cy="79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98" name="Line 2396"/>
          <p:cNvSpPr>
            <a:spLocks noChangeShapeType="1"/>
          </p:cNvSpPr>
          <p:nvPr/>
        </p:nvSpPr>
        <p:spPr bwMode="auto">
          <a:xfrm flipH="1" flipV="1">
            <a:off x="2278063" y="1474788"/>
            <a:ext cx="111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399" name="Line 2397"/>
          <p:cNvSpPr>
            <a:spLocks noChangeShapeType="1"/>
          </p:cNvSpPr>
          <p:nvPr/>
        </p:nvSpPr>
        <p:spPr bwMode="auto">
          <a:xfrm>
            <a:off x="2236788" y="1446213"/>
            <a:ext cx="52387" cy="301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00" name="Line 2398"/>
          <p:cNvSpPr>
            <a:spLocks noChangeShapeType="1"/>
          </p:cNvSpPr>
          <p:nvPr/>
        </p:nvSpPr>
        <p:spPr bwMode="auto">
          <a:xfrm flipV="1">
            <a:off x="2247900" y="1446213"/>
            <a:ext cx="4763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01" name="Freeform 2399"/>
          <p:cNvSpPr>
            <a:spLocks/>
          </p:cNvSpPr>
          <p:nvPr/>
        </p:nvSpPr>
        <p:spPr bwMode="auto">
          <a:xfrm>
            <a:off x="2933700" y="1993900"/>
            <a:ext cx="49213" cy="47625"/>
          </a:xfrm>
          <a:custGeom>
            <a:avLst/>
            <a:gdLst/>
            <a:ahLst/>
            <a:cxnLst>
              <a:cxn ang="0">
                <a:pos x="21" y="47"/>
              </a:cxn>
              <a:cxn ang="0">
                <a:pos x="83" y="0"/>
              </a:cxn>
              <a:cxn ang="0">
                <a:pos x="152" y="5"/>
              </a:cxn>
              <a:cxn ang="0">
                <a:pos x="185" y="61"/>
              </a:cxn>
              <a:cxn ang="0">
                <a:pos x="164" y="134"/>
              </a:cxn>
              <a:cxn ang="0">
                <a:pos x="101" y="181"/>
              </a:cxn>
              <a:cxn ang="0">
                <a:pos x="34" y="175"/>
              </a:cxn>
              <a:cxn ang="0">
                <a:pos x="0" y="120"/>
              </a:cxn>
              <a:cxn ang="0">
                <a:pos x="21" y="47"/>
              </a:cxn>
            </a:cxnLst>
            <a:rect l="0" t="0" r="r" b="b"/>
            <a:pathLst>
              <a:path w="185" h="181">
                <a:moveTo>
                  <a:pt x="21" y="47"/>
                </a:moveTo>
                <a:lnTo>
                  <a:pt x="83" y="0"/>
                </a:lnTo>
                <a:lnTo>
                  <a:pt x="152" y="5"/>
                </a:lnTo>
                <a:lnTo>
                  <a:pt x="185" y="61"/>
                </a:lnTo>
                <a:lnTo>
                  <a:pt x="164" y="134"/>
                </a:lnTo>
                <a:lnTo>
                  <a:pt x="101" y="181"/>
                </a:lnTo>
                <a:lnTo>
                  <a:pt x="34" y="175"/>
                </a:lnTo>
                <a:lnTo>
                  <a:pt x="0" y="120"/>
                </a:lnTo>
                <a:lnTo>
                  <a:pt x="21" y="47"/>
                </a:lnTo>
                <a:close/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02" name="Freeform 2400"/>
          <p:cNvSpPr>
            <a:spLocks/>
          </p:cNvSpPr>
          <p:nvPr/>
        </p:nvSpPr>
        <p:spPr bwMode="auto">
          <a:xfrm>
            <a:off x="2165350" y="1531938"/>
            <a:ext cx="49213" cy="47625"/>
          </a:xfrm>
          <a:custGeom>
            <a:avLst/>
            <a:gdLst/>
            <a:ahLst/>
            <a:cxnLst>
              <a:cxn ang="0">
                <a:pos x="20" y="47"/>
              </a:cxn>
              <a:cxn ang="0">
                <a:pos x="82" y="0"/>
              </a:cxn>
              <a:cxn ang="0">
                <a:pos x="151" y="5"/>
              </a:cxn>
              <a:cxn ang="0">
                <a:pos x="185" y="61"/>
              </a:cxn>
              <a:cxn ang="0">
                <a:pos x="164" y="133"/>
              </a:cxn>
              <a:cxn ang="0">
                <a:pos x="102" y="181"/>
              </a:cxn>
              <a:cxn ang="0">
                <a:pos x="33" y="175"/>
              </a:cxn>
              <a:cxn ang="0">
                <a:pos x="0" y="120"/>
              </a:cxn>
              <a:cxn ang="0">
                <a:pos x="20" y="47"/>
              </a:cxn>
            </a:cxnLst>
            <a:rect l="0" t="0" r="r" b="b"/>
            <a:pathLst>
              <a:path w="185" h="181">
                <a:moveTo>
                  <a:pt x="20" y="47"/>
                </a:moveTo>
                <a:lnTo>
                  <a:pt x="82" y="0"/>
                </a:lnTo>
                <a:lnTo>
                  <a:pt x="151" y="5"/>
                </a:lnTo>
                <a:lnTo>
                  <a:pt x="185" y="61"/>
                </a:lnTo>
                <a:lnTo>
                  <a:pt x="164" y="133"/>
                </a:lnTo>
                <a:lnTo>
                  <a:pt x="102" y="181"/>
                </a:lnTo>
                <a:lnTo>
                  <a:pt x="33" y="175"/>
                </a:lnTo>
                <a:lnTo>
                  <a:pt x="0" y="120"/>
                </a:lnTo>
                <a:lnTo>
                  <a:pt x="20" y="47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03" name="Line 2401"/>
          <p:cNvSpPr>
            <a:spLocks noChangeShapeType="1"/>
          </p:cNvSpPr>
          <p:nvPr/>
        </p:nvSpPr>
        <p:spPr bwMode="auto">
          <a:xfrm flipH="1" flipV="1">
            <a:off x="2917825" y="1993900"/>
            <a:ext cx="80963" cy="492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04" name="Line 2402"/>
          <p:cNvSpPr>
            <a:spLocks noChangeShapeType="1"/>
          </p:cNvSpPr>
          <p:nvPr/>
        </p:nvSpPr>
        <p:spPr bwMode="auto">
          <a:xfrm flipH="1" flipV="1">
            <a:off x="2163763" y="1541463"/>
            <a:ext cx="53975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05" name="Line 2403"/>
          <p:cNvSpPr>
            <a:spLocks noChangeShapeType="1"/>
          </p:cNvSpPr>
          <p:nvPr/>
        </p:nvSpPr>
        <p:spPr bwMode="auto">
          <a:xfrm flipH="1" flipV="1">
            <a:off x="4657725" y="1817688"/>
            <a:ext cx="26988" cy="904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06" name="Line 2404"/>
          <p:cNvSpPr>
            <a:spLocks noChangeShapeType="1"/>
          </p:cNvSpPr>
          <p:nvPr/>
        </p:nvSpPr>
        <p:spPr bwMode="auto">
          <a:xfrm flipH="1" flipV="1">
            <a:off x="4603750" y="1784350"/>
            <a:ext cx="26988" cy="920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07" name="Line 2405"/>
          <p:cNvSpPr>
            <a:spLocks noChangeShapeType="1"/>
          </p:cNvSpPr>
          <p:nvPr/>
        </p:nvSpPr>
        <p:spPr bwMode="auto">
          <a:xfrm>
            <a:off x="4630738" y="1876425"/>
            <a:ext cx="53975" cy="317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08" name="Freeform 2406"/>
          <p:cNvSpPr>
            <a:spLocks/>
          </p:cNvSpPr>
          <p:nvPr/>
        </p:nvSpPr>
        <p:spPr bwMode="auto">
          <a:xfrm>
            <a:off x="4668838" y="1892300"/>
            <a:ext cx="11112" cy="952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39" y="31"/>
              </a:cxn>
              <a:cxn ang="0">
                <a:pos x="0" y="23"/>
              </a:cxn>
            </a:cxnLst>
            <a:rect l="0" t="0" r="r" b="b"/>
            <a:pathLst>
              <a:path w="44" h="31">
                <a:moveTo>
                  <a:pt x="44" y="0"/>
                </a:moveTo>
                <a:lnTo>
                  <a:pt x="39" y="31"/>
                </a:lnTo>
                <a:lnTo>
                  <a:pt x="0" y="23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09" name="Freeform 2407"/>
          <p:cNvSpPr>
            <a:spLocks/>
          </p:cNvSpPr>
          <p:nvPr/>
        </p:nvSpPr>
        <p:spPr bwMode="auto">
          <a:xfrm>
            <a:off x="4625975" y="1860550"/>
            <a:ext cx="20638" cy="25400"/>
          </a:xfrm>
          <a:custGeom>
            <a:avLst/>
            <a:gdLst/>
            <a:ahLst/>
            <a:cxnLst>
              <a:cxn ang="0">
                <a:pos x="79" y="97"/>
              </a:cxn>
              <a:cxn ang="0">
                <a:pos x="30" y="54"/>
              </a:cxn>
              <a:cxn ang="0">
                <a:pos x="0" y="0"/>
              </a:cxn>
            </a:cxnLst>
            <a:rect l="0" t="0" r="r" b="b"/>
            <a:pathLst>
              <a:path w="79" h="97">
                <a:moveTo>
                  <a:pt x="79" y="97"/>
                </a:moveTo>
                <a:lnTo>
                  <a:pt x="30" y="54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10" name="Line 2408"/>
          <p:cNvSpPr>
            <a:spLocks noChangeShapeType="1"/>
          </p:cNvSpPr>
          <p:nvPr/>
        </p:nvSpPr>
        <p:spPr bwMode="auto">
          <a:xfrm>
            <a:off x="4633913" y="1754188"/>
            <a:ext cx="49212" cy="730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11" name="Freeform 2409"/>
          <p:cNvSpPr>
            <a:spLocks/>
          </p:cNvSpPr>
          <p:nvPr/>
        </p:nvSpPr>
        <p:spPr bwMode="auto">
          <a:xfrm>
            <a:off x="4584700" y="1747838"/>
            <a:ext cx="46038" cy="39687"/>
          </a:xfrm>
          <a:custGeom>
            <a:avLst/>
            <a:gdLst/>
            <a:ahLst/>
            <a:cxnLst>
              <a:cxn ang="0">
                <a:pos x="4" y="28"/>
              </a:cxn>
              <a:cxn ang="0">
                <a:pos x="0" y="0"/>
              </a:cxn>
              <a:cxn ang="0">
                <a:pos x="45" y="16"/>
              </a:cxn>
              <a:cxn ang="0">
                <a:pos x="113" y="67"/>
              </a:cxn>
              <a:cxn ang="0">
                <a:pos x="165" y="123"/>
              </a:cxn>
              <a:cxn ang="0">
                <a:pos x="170" y="151"/>
              </a:cxn>
              <a:cxn ang="0">
                <a:pos x="125" y="134"/>
              </a:cxn>
              <a:cxn ang="0">
                <a:pos x="57" y="83"/>
              </a:cxn>
              <a:cxn ang="0">
                <a:pos x="4" y="28"/>
              </a:cxn>
            </a:cxnLst>
            <a:rect l="0" t="0" r="r" b="b"/>
            <a:pathLst>
              <a:path w="170" h="151">
                <a:moveTo>
                  <a:pt x="4" y="28"/>
                </a:moveTo>
                <a:lnTo>
                  <a:pt x="0" y="0"/>
                </a:lnTo>
                <a:lnTo>
                  <a:pt x="45" y="16"/>
                </a:lnTo>
                <a:lnTo>
                  <a:pt x="113" y="67"/>
                </a:lnTo>
                <a:lnTo>
                  <a:pt x="165" y="123"/>
                </a:lnTo>
                <a:lnTo>
                  <a:pt x="170" y="151"/>
                </a:lnTo>
                <a:lnTo>
                  <a:pt x="125" y="134"/>
                </a:lnTo>
                <a:lnTo>
                  <a:pt x="57" y="83"/>
                </a:lnTo>
                <a:lnTo>
                  <a:pt x="4" y="28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12" name="Line 2410"/>
          <p:cNvSpPr>
            <a:spLocks noChangeShapeType="1"/>
          </p:cNvSpPr>
          <p:nvPr/>
        </p:nvSpPr>
        <p:spPr bwMode="auto">
          <a:xfrm flipV="1">
            <a:off x="4581525" y="1730375"/>
            <a:ext cx="55563" cy="714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13" name="Line 2411"/>
          <p:cNvSpPr>
            <a:spLocks noChangeShapeType="1"/>
          </p:cNvSpPr>
          <p:nvPr/>
        </p:nvSpPr>
        <p:spPr bwMode="auto">
          <a:xfrm>
            <a:off x="4592638" y="1771650"/>
            <a:ext cx="11112" cy="158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14" name="Freeform 2412"/>
          <p:cNvSpPr>
            <a:spLocks/>
          </p:cNvSpPr>
          <p:nvPr/>
        </p:nvSpPr>
        <p:spPr bwMode="auto">
          <a:xfrm>
            <a:off x="4587875" y="1770063"/>
            <a:ext cx="20638" cy="19050"/>
          </a:xfrm>
          <a:custGeom>
            <a:avLst/>
            <a:gdLst/>
            <a:ahLst/>
            <a:cxnLst>
              <a:cxn ang="0">
                <a:pos x="3" y="13"/>
              </a:cxn>
              <a:cxn ang="0">
                <a:pos x="0" y="0"/>
              </a:cxn>
              <a:cxn ang="0">
                <a:pos x="22" y="9"/>
              </a:cxn>
              <a:cxn ang="0">
                <a:pos x="55" y="33"/>
              </a:cxn>
              <a:cxn ang="0">
                <a:pos x="81" y="61"/>
              </a:cxn>
              <a:cxn ang="0">
                <a:pos x="83" y="75"/>
              </a:cxn>
              <a:cxn ang="0">
                <a:pos x="60" y="67"/>
              </a:cxn>
              <a:cxn ang="0">
                <a:pos x="27" y="41"/>
              </a:cxn>
              <a:cxn ang="0">
                <a:pos x="3" y="13"/>
              </a:cxn>
            </a:cxnLst>
            <a:rect l="0" t="0" r="r" b="b"/>
            <a:pathLst>
              <a:path w="83" h="75">
                <a:moveTo>
                  <a:pt x="3" y="13"/>
                </a:moveTo>
                <a:lnTo>
                  <a:pt x="0" y="0"/>
                </a:lnTo>
                <a:lnTo>
                  <a:pt x="22" y="9"/>
                </a:lnTo>
                <a:lnTo>
                  <a:pt x="55" y="33"/>
                </a:lnTo>
                <a:lnTo>
                  <a:pt x="81" y="61"/>
                </a:lnTo>
                <a:lnTo>
                  <a:pt x="83" y="75"/>
                </a:lnTo>
                <a:lnTo>
                  <a:pt x="60" y="67"/>
                </a:lnTo>
                <a:lnTo>
                  <a:pt x="27" y="41"/>
                </a:lnTo>
                <a:lnTo>
                  <a:pt x="3" y="13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15" name="Line 2413"/>
          <p:cNvSpPr>
            <a:spLocks noChangeShapeType="1"/>
          </p:cNvSpPr>
          <p:nvPr/>
        </p:nvSpPr>
        <p:spPr bwMode="auto">
          <a:xfrm>
            <a:off x="4614863" y="1804988"/>
            <a:ext cx="41275" cy="587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16" name="Line 2414"/>
          <p:cNvSpPr>
            <a:spLocks noChangeShapeType="1"/>
          </p:cNvSpPr>
          <p:nvPr/>
        </p:nvSpPr>
        <p:spPr bwMode="auto">
          <a:xfrm flipH="1" flipV="1">
            <a:off x="4597400" y="1751013"/>
            <a:ext cx="20638" cy="317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17" name="Line 2415"/>
          <p:cNvSpPr>
            <a:spLocks noChangeShapeType="1"/>
          </p:cNvSpPr>
          <p:nvPr/>
        </p:nvSpPr>
        <p:spPr bwMode="auto">
          <a:xfrm>
            <a:off x="4495800" y="1733550"/>
            <a:ext cx="39688" cy="587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18" name="Line 2416"/>
          <p:cNvSpPr>
            <a:spLocks noChangeShapeType="1"/>
          </p:cNvSpPr>
          <p:nvPr/>
        </p:nvSpPr>
        <p:spPr bwMode="auto">
          <a:xfrm>
            <a:off x="4514850" y="1682750"/>
            <a:ext cx="49213" cy="730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19" name="Freeform 2417"/>
          <p:cNvSpPr>
            <a:spLocks/>
          </p:cNvSpPr>
          <p:nvPr/>
        </p:nvSpPr>
        <p:spPr bwMode="auto">
          <a:xfrm>
            <a:off x="4667250" y="1817688"/>
            <a:ext cx="7938" cy="28575"/>
          </a:xfrm>
          <a:custGeom>
            <a:avLst/>
            <a:gdLst/>
            <a:ahLst/>
            <a:cxnLst>
              <a:cxn ang="0">
                <a:pos x="8" y="107"/>
              </a:cxn>
              <a:cxn ang="0">
                <a:pos x="28" y="47"/>
              </a:cxn>
              <a:cxn ang="0">
                <a:pos x="0" y="0"/>
              </a:cxn>
            </a:cxnLst>
            <a:rect l="0" t="0" r="r" b="b"/>
            <a:pathLst>
              <a:path w="28" h="107">
                <a:moveTo>
                  <a:pt x="8" y="107"/>
                </a:moveTo>
                <a:lnTo>
                  <a:pt x="28" y="4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20" name="Freeform 2418"/>
          <p:cNvSpPr>
            <a:spLocks/>
          </p:cNvSpPr>
          <p:nvPr/>
        </p:nvSpPr>
        <p:spPr bwMode="auto">
          <a:xfrm>
            <a:off x="4549775" y="1763713"/>
            <a:ext cx="30163" cy="9525"/>
          </a:xfrm>
          <a:custGeom>
            <a:avLst/>
            <a:gdLst/>
            <a:ahLst/>
            <a:cxnLst>
              <a:cxn ang="0">
                <a:pos x="114" y="5"/>
              </a:cxn>
              <a:cxn ang="0">
                <a:pos x="55" y="0"/>
              </a:cxn>
              <a:cxn ang="0">
                <a:pos x="0" y="38"/>
              </a:cxn>
            </a:cxnLst>
            <a:rect l="0" t="0" r="r" b="b"/>
            <a:pathLst>
              <a:path w="114" h="38">
                <a:moveTo>
                  <a:pt x="114" y="5"/>
                </a:moveTo>
                <a:lnTo>
                  <a:pt x="55" y="0"/>
                </a:lnTo>
                <a:lnTo>
                  <a:pt x="0" y="38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21" name="Line 2419"/>
          <p:cNvSpPr>
            <a:spLocks noChangeShapeType="1"/>
          </p:cNvSpPr>
          <p:nvPr/>
        </p:nvSpPr>
        <p:spPr bwMode="auto">
          <a:xfrm flipV="1">
            <a:off x="4656138" y="1827213"/>
            <a:ext cx="26987" cy="365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22" name="Freeform 2420"/>
          <p:cNvSpPr>
            <a:spLocks/>
          </p:cNvSpPr>
          <p:nvPr/>
        </p:nvSpPr>
        <p:spPr bwMode="auto">
          <a:xfrm>
            <a:off x="4648200" y="1846263"/>
            <a:ext cx="20638" cy="7937"/>
          </a:xfrm>
          <a:custGeom>
            <a:avLst/>
            <a:gdLst/>
            <a:ahLst/>
            <a:cxnLst>
              <a:cxn ang="0">
                <a:pos x="84" y="0"/>
              </a:cxn>
              <a:cxn ang="0">
                <a:pos x="38" y="34"/>
              </a:cxn>
              <a:cxn ang="0">
                <a:pos x="0" y="23"/>
              </a:cxn>
            </a:cxnLst>
            <a:rect l="0" t="0" r="r" b="b"/>
            <a:pathLst>
              <a:path w="84" h="34">
                <a:moveTo>
                  <a:pt x="84" y="0"/>
                </a:moveTo>
                <a:lnTo>
                  <a:pt x="38" y="34"/>
                </a:lnTo>
                <a:lnTo>
                  <a:pt x="0" y="23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23" name="Line 2421"/>
          <p:cNvSpPr>
            <a:spLocks noChangeShapeType="1"/>
          </p:cNvSpPr>
          <p:nvPr/>
        </p:nvSpPr>
        <p:spPr bwMode="auto">
          <a:xfrm flipV="1">
            <a:off x="4535488" y="1755775"/>
            <a:ext cx="28575" cy="365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24" name="Freeform 2422"/>
          <p:cNvSpPr>
            <a:spLocks/>
          </p:cNvSpPr>
          <p:nvPr/>
        </p:nvSpPr>
        <p:spPr bwMode="auto">
          <a:xfrm>
            <a:off x="4527550" y="1773238"/>
            <a:ext cx="22225" cy="9525"/>
          </a:xfrm>
          <a:custGeom>
            <a:avLst/>
            <a:gdLst/>
            <a:ahLst/>
            <a:cxnLst>
              <a:cxn ang="0">
                <a:pos x="85" y="0"/>
              </a:cxn>
              <a:cxn ang="0">
                <a:pos x="38" y="35"/>
              </a:cxn>
              <a:cxn ang="0">
                <a:pos x="0" y="23"/>
              </a:cxn>
            </a:cxnLst>
            <a:rect l="0" t="0" r="r" b="b"/>
            <a:pathLst>
              <a:path w="85" h="35">
                <a:moveTo>
                  <a:pt x="85" y="0"/>
                </a:moveTo>
                <a:lnTo>
                  <a:pt x="38" y="35"/>
                </a:lnTo>
                <a:lnTo>
                  <a:pt x="0" y="23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25" name="Line 2423"/>
          <p:cNvSpPr>
            <a:spLocks noChangeShapeType="1"/>
          </p:cNvSpPr>
          <p:nvPr/>
        </p:nvSpPr>
        <p:spPr bwMode="auto">
          <a:xfrm>
            <a:off x="4651375" y="1808163"/>
            <a:ext cx="6350" cy="9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26" name="Line 2424"/>
          <p:cNvSpPr>
            <a:spLocks noChangeShapeType="1"/>
          </p:cNvSpPr>
          <p:nvPr/>
        </p:nvSpPr>
        <p:spPr bwMode="auto">
          <a:xfrm>
            <a:off x="4597400" y="1774825"/>
            <a:ext cx="6350" cy="9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27" name="Freeform 2425"/>
          <p:cNvSpPr>
            <a:spLocks/>
          </p:cNvSpPr>
          <p:nvPr/>
        </p:nvSpPr>
        <p:spPr bwMode="auto">
          <a:xfrm>
            <a:off x="4656138" y="1811338"/>
            <a:ext cx="6350" cy="4762"/>
          </a:xfrm>
          <a:custGeom>
            <a:avLst/>
            <a:gdLst/>
            <a:ahLst/>
            <a:cxnLst>
              <a:cxn ang="0">
                <a:pos x="24" y="9"/>
              </a:cxn>
              <a:cxn ang="0">
                <a:pos x="0" y="0"/>
              </a:cxn>
              <a:cxn ang="0">
                <a:pos x="2" y="15"/>
              </a:cxn>
            </a:cxnLst>
            <a:rect l="0" t="0" r="r" b="b"/>
            <a:pathLst>
              <a:path w="24" h="15">
                <a:moveTo>
                  <a:pt x="24" y="9"/>
                </a:moveTo>
                <a:lnTo>
                  <a:pt x="0" y="0"/>
                </a:lnTo>
                <a:lnTo>
                  <a:pt x="2" y="15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28" name="Freeform 2426"/>
          <p:cNvSpPr>
            <a:spLocks/>
          </p:cNvSpPr>
          <p:nvPr/>
        </p:nvSpPr>
        <p:spPr bwMode="auto">
          <a:xfrm>
            <a:off x="4586288" y="1768475"/>
            <a:ext cx="15875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" y="25"/>
              </a:cxn>
              <a:cxn ang="0">
                <a:pos x="61" y="54"/>
              </a:cxn>
            </a:cxnLst>
            <a:rect l="0" t="0" r="r" b="b"/>
            <a:pathLst>
              <a:path w="61" h="54">
                <a:moveTo>
                  <a:pt x="0" y="0"/>
                </a:moveTo>
                <a:lnTo>
                  <a:pt x="35" y="25"/>
                </a:lnTo>
                <a:lnTo>
                  <a:pt x="61" y="54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29" name="Line 2427"/>
          <p:cNvSpPr>
            <a:spLocks noChangeShapeType="1"/>
          </p:cNvSpPr>
          <p:nvPr/>
        </p:nvSpPr>
        <p:spPr bwMode="auto">
          <a:xfrm flipH="1" flipV="1">
            <a:off x="4603750" y="1784350"/>
            <a:ext cx="53975" cy="333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30" name="Line 2428"/>
          <p:cNvSpPr>
            <a:spLocks noChangeShapeType="1"/>
          </p:cNvSpPr>
          <p:nvPr/>
        </p:nvSpPr>
        <p:spPr bwMode="auto">
          <a:xfrm>
            <a:off x="4656138" y="1814513"/>
            <a:ext cx="1587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31" name="Line 2429"/>
          <p:cNvSpPr>
            <a:spLocks noChangeShapeType="1"/>
          </p:cNvSpPr>
          <p:nvPr/>
        </p:nvSpPr>
        <p:spPr bwMode="auto">
          <a:xfrm>
            <a:off x="4602163" y="1782763"/>
            <a:ext cx="1587" cy="47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32" name="Line 2430"/>
          <p:cNvSpPr>
            <a:spLocks noChangeShapeType="1"/>
          </p:cNvSpPr>
          <p:nvPr/>
        </p:nvSpPr>
        <p:spPr bwMode="auto">
          <a:xfrm flipH="1" flipV="1">
            <a:off x="4651375" y="1808163"/>
            <a:ext cx="31750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33" name="Line 2431"/>
          <p:cNvSpPr>
            <a:spLocks noChangeShapeType="1"/>
          </p:cNvSpPr>
          <p:nvPr/>
        </p:nvSpPr>
        <p:spPr bwMode="auto">
          <a:xfrm flipH="1" flipV="1">
            <a:off x="4564063" y="1755775"/>
            <a:ext cx="33337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34" name="Line 2432"/>
          <p:cNvSpPr>
            <a:spLocks noChangeShapeType="1"/>
          </p:cNvSpPr>
          <p:nvPr/>
        </p:nvSpPr>
        <p:spPr bwMode="auto">
          <a:xfrm flipV="1">
            <a:off x="4603750" y="1782763"/>
            <a:ext cx="14288" cy="47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35" name="Line 2433"/>
          <p:cNvSpPr>
            <a:spLocks noChangeShapeType="1"/>
          </p:cNvSpPr>
          <p:nvPr/>
        </p:nvSpPr>
        <p:spPr bwMode="auto">
          <a:xfrm>
            <a:off x="4613275" y="1784350"/>
            <a:ext cx="7938" cy="15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36" name="Line 2434"/>
          <p:cNvSpPr>
            <a:spLocks noChangeShapeType="1"/>
          </p:cNvSpPr>
          <p:nvPr/>
        </p:nvSpPr>
        <p:spPr bwMode="auto">
          <a:xfrm>
            <a:off x="4618038" y="1782763"/>
            <a:ext cx="3175" cy="31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37" name="Line 2435"/>
          <p:cNvSpPr>
            <a:spLocks noChangeShapeType="1"/>
          </p:cNvSpPr>
          <p:nvPr/>
        </p:nvSpPr>
        <p:spPr bwMode="auto">
          <a:xfrm>
            <a:off x="4598988" y="1814513"/>
            <a:ext cx="23812" cy="15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38" name="Line 2436"/>
          <p:cNvSpPr>
            <a:spLocks noChangeShapeType="1"/>
          </p:cNvSpPr>
          <p:nvPr/>
        </p:nvSpPr>
        <p:spPr bwMode="auto">
          <a:xfrm>
            <a:off x="4479925" y="1741488"/>
            <a:ext cx="23813" cy="31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39" name="Freeform 2437"/>
          <p:cNvSpPr>
            <a:spLocks/>
          </p:cNvSpPr>
          <p:nvPr/>
        </p:nvSpPr>
        <p:spPr bwMode="auto">
          <a:xfrm>
            <a:off x="4591050" y="1727200"/>
            <a:ext cx="65088" cy="58738"/>
          </a:xfrm>
          <a:custGeom>
            <a:avLst/>
            <a:gdLst/>
            <a:ahLst/>
            <a:cxnLst>
              <a:cxn ang="0">
                <a:pos x="246" y="221"/>
              </a:cxn>
              <a:cxn ang="0">
                <a:pos x="140" y="106"/>
              </a:cxn>
              <a:cxn ang="0">
                <a:pos x="0" y="0"/>
              </a:cxn>
            </a:cxnLst>
            <a:rect l="0" t="0" r="r" b="b"/>
            <a:pathLst>
              <a:path w="246" h="221">
                <a:moveTo>
                  <a:pt x="246" y="221"/>
                </a:moveTo>
                <a:lnTo>
                  <a:pt x="140" y="106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40" name="Line 2438"/>
          <p:cNvSpPr>
            <a:spLocks noChangeShapeType="1"/>
          </p:cNvSpPr>
          <p:nvPr/>
        </p:nvSpPr>
        <p:spPr bwMode="auto">
          <a:xfrm flipH="1">
            <a:off x="4592638" y="1751013"/>
            <a:ext cx="4762" cy="206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41" name="Line 2439"/>
          <p:cNvSpPr>
            <a:spLocks noChangeShapeType="1"/>
          </p:cNvSpPr>
          <p:nvPr/>
        </p:nvSpPr>
        <p:spPr bwMode="auto">
          <a:xfrm flipH="1" flipV="1">
            <a:off x="4586288" y="1754188"/>
            <a:ext cx="1587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42" name="Line 2440"/>
          <p:cNvSpPr>
            <a:spLocks noChangeShapeType="1"/>
          </p:cNvSpPr>
          <p:nvPr/>
        </p:nvSpPr>
        <p:spPr bwMode="auto">
          <a:xfrm>
            <a:off x="4587875" y="1773238"/>
            <a:ext cx="20638" cy="127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43" name="Line 2441"/>
          <p:cNvSpPr>
            <a:spLocks noChangeShapeType="1"/>
          </p:cNvSpPr>
          <p:nvPr/>
        </p:nvSpPr>
        <p:spPr bwMode="auto">
          <a:xfrm flipV="1">
            <a:off x="4608513" y="1779588"/>
            <a:ext cx="20637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44" name="Line 2442"/>
          <p:cNvSpPr>
            <a:spLocks noChangeShapeType="1"/>
          </p:cNvSpPr>
          <p:nvPr/>
        </p:nvSpPr>
        <p:spPr bwMode="auto">
          <a:xfrm flipH="1" flipV="1">
            <a:off x="4619625" y="1782763"/>
            <a:ext cx="15875" cy="15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45" name="Line 2443"/>
          <p:cNvSpPr>
            <a:spLocks noChangeShapeType="1"/>
          </p:cNvSpPr>
          <p:nvPr/>
        </p:nvSpPr>
        <p:spPr bwMode="auto">
          <a:xfrm flipH="1" flipV="1">
            <a:off x="4629150" y="1779588"/>
            <a:ext cx="6350" cy="47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46" name="Line 2444"/>
          <p:cNvSpPr>
            <a:spLocks noChangeShapeType="1"/>
          </p:cNvSpPr>
          <p:nvPr/>
        </p:nvSpPr>
        <p:spPr bwMode="auto">
          <a:xfrm flipH="1" flipV="1">
            <a:off x="4579938" y="1751013"/>
            <a:ext cx="7937" cy="111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47" name="Line 2445"/>
          <p:cNvSpPr>
            <a:spLocks noChangeShapeType="1"/>
          </p:cNvSpPr>
          <p:nvPr/>
        </p:nvSpPr>
        <p:spPr bwMode="auto">
          <a:xfrm flipH="1" flipV="1">
            <a:off x="4579938" y="1751013"/>
            <a:ext cx="6350" cy="31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48" name="Line 2446"/>
          <p:cNvSpPr>
            <a:spLocks noChangeShapeType="1"/>
          </p:cNvSpPr>
          <p:nvPr/>
        </p:nvSpPr>
        <p:spPr bwMode="auto">
          <a:xfrm flipH="1" flipV="1">
            <a:off x="4586288" y="1754188"/>
            <a:ext cx="42862" cy="254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49" name="Line 2447"/>
          <p:cNvSpPr>
            <a:spLocks noChangeShapeType="1"/>
          </p:cNvSpPr>
          <p:nvPr/>
        </p:nvSpPr>
        <p:spPr bwMode="auto">
          <a:xfrm flipH="1" flipV="1">
            <a:off x="4594225" y="1747838"/>
            <a:ext cx="1588" cy="9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50" name="Line 2448"/>
          <p:cNvSpPr>
            <a:spLocks noChangeShapeType="1"/>
          </p:cNvSpPr>
          <p:nvPr/>
        </p:nvSpPr>
        <p:spPr bwMode="auto">
          <a:xfrm>
            <a:off x="4594225" y="1747838"/>
            <a:ext cx="3175" cy="31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51" name="Freeform 2449"/>
          <p:cNvSpPr>
            <a:spLocks/>
          </p:cNvSpPr>
          <p:nvPr/>
        </p:nvSpPr>
        <p:spPr bwMode="auto">
          <a:xfrm>
            <a:off x="4591050" y="1727200"/>
            <a:ext cx="17463" cy="52388"/>
          </a:xfrm>
          <a:custGeom>
            <a:avLst/>
            <a:gdLst/>
            <a:ahLst/>
            <a:cxnLst>
              <a:cxn ang="0">
                <a:pos x="0" y="198"/>
              </a:cxn>
              <a:cxn ang="0">
                <a:pos x="68" y="99"/>
              </a:cxn>
              <a:cxn ang="0">
                <a:pos x="0" y="0"/>
              </a:cxn>
            </a:cxnLst>
            <a:rect l="0" t="0" r="r" b="b"/>
            <a:pathLst>
              <a:path w="68" h="198">
                <a:moveTo>
                  <a:pt x="0" y="198"/>
                </a:moveTo>
                <a:lnTo>
                  <a:pt x="68" y="99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52" name="Freeform 2450"/>
          <p:cNvSpPr>
            <a:spLocks/>
          </p:cNvSpPr>
          <p:nvPr/>
        </p:nvSpPr>
        <p:spPr bwMode="auto">
          <a:xfrm>
            <a:off x="4471988" y="1697038"/>
            <a:ext cx="85725" cy="11112"/>
          </a:xfrm>
          <a:custGeom>
            <a:avLst/>
            <a:gdLst/>
            <a:ahLst/>
            <a:cxnLst>
              <a:cxn ang="0">
                <a:pos x="0" y="41"/>
              </a:cxn>
              <a:cxn ang="0">
                <a:pos x="165" y="0"/>
              </a:cxn>
              <a:cxn ang="0">
                <a:pos x="329" y="41"/>
              </a:cxn>
            </a:cxnLst>
            <a:rect l="0" t="0" r="r" b="b"/>
            <a:pathLst>
              <a:path w="329" h="41">
                <a:moveTo>
                  <a:pt x="0" y="41"/>
                </a:moveTo>
                <a:lnTo>
                  <a:pt x="165" y="0"/>
                </a:lnTo>
                <a:lnTo>
                  <a:pt x="329" y="41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53" name="Line 2451"/>
          <p:cNvSpPr>
            <a:spLocks noChangeShapeType="1"/>
          </p:cNvSpPr>
          <p:nvPr/>
        </p:nvSpPr>
        <p:spPr bwMode="auto">
          <a:xfrm flipH="1" flipV="1">
            <a:off x="4516438" y="1739900"/>
            <a:ext cx="20637" cy="142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54" name="Line 2452"/>
          <p:cNvSpPr>
            <a:spLocks noChangeShapeType="1"/>
          </p:cNvSpPr>
          <p:nvPr/>
        </p:nvSpPr>
        <p:spPr bwMode="auto">
          <a:xfrm>
            <a:off x="4456113" y="1757363"/>
            <a:ext cx="53975" cy="317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55" name="Line 2453"/>
          <p:cNvSpPr>
            <a:spLocks noChangeShapeType="1"/>
          </p:cNvSpPr>
          <p:nvPr/>
        </p:nvSpPr>
        <p:spPr bwMode="auto">
          <a:xfrm flipV="1">
            <a:off x="4456113" y="1720850"/>
            <a:ext cx="60325" cy="365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56" name="Line 2454"/>
          <p:cNvSpPr>
            <a:spLocks noChangeShapeType="1"/>
          </p:cNvSpPr>
          <p:nvPr/>
        </p:nvSpPr>
        <p:spPr bwMode="auto">
          <a:xfrm>
            <a:off x="4487863" y="1757363"/>
            <a:ext cx="22225" cy="127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57" name="Freeform 2455"/>
          <p:cNvSpPr>
            <a:spLocks/>
          </p:cNvSpPr>
          <p:nvPr/>
        </p:nvSpPr>
        <p:spPr bwMode="auto">
          <a:xfrm>
            <a:off x="4465638" y="1746250"/>
            <a:ext cx="6350" cy="20638"/>
          </a:xfrm>
          <a:custGeom>
            <a:avLst/>
            <a:gdLst/>
            <a:ahLst/>
            <a:cxnLst>
              <a:cxn ang="0">
                <a:pos x="26" y="0"/>
              </a:cxn>
              <a:cxn ang="0">
                <a:pos x="0" y="37"/>
              </a:cxn>
              <a:cxn ang="0">
                <a:pos x="26" y="74"/>
              </a:cxn>
            </a:cxnLst>
            <a:rect l="0" t="0" r="r" b="b"/>
            <a:pathLst>
              <a:path w="26" h="74">
                <a:moveTo>
                  <a:pt x="26" y="0"/>
                </a:moveTo>
                <a:lnTo>
                  <a:pt x="0" y="37"/>
                </a:lnTo>
                <a:lnTo>
                  <a:pt x="26" y="74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58" name="Line 2456"/>
          <p:cNvSpPr>
            <a:spLocks noChangeShapeType="1"/>
          </p:cNvSpPr>
          <p:nvPr/>
        </p:nvSpPr>
        <p:spPr bwMode="auto">
          <a:xfrm flipV="1">
            <a:off x="4510088" y="1754188"/>
            <a:ext cx="60325" cy="349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59" name="Freeform 2457"/>
          <p:cNvSpPr>
            <a:spLocks/>
          </p:cNvSpPr>
          <p:nvPr/>
        </p:nvSpPr>
        <p:spPr bwMode="auto">
          <a:xfrm>
            <a:off x="4494213" y="1779588"/>
            <a:ext cx="31750" cy="4762"/>
          </a:xfrm>
          <a:custGeom>
            <a:avLst/>
            <a:gdLst/>
            <a:ahLst/>
            <a:cxnLst>
              <a:cxn ang="0">
                <a:pos x="123" y="0"/>
              </a:cxn>
              <a:cxn ang="0">
                <a:pos x="61" y="15"/>
              </a:cxn>
              <a:cxn ang="0">
                <a:pos x="0" y="0"/>
              </a:cxn>
            </a:cxnLst>
            <a:rect l="0" t="0" r="r" b="b"/>
            <a:pathLst>
              <a:path w="123" h="15">
                <a:moveTo>
                  <a:pt x="123" y="0"/>
                </a:moveTo>
                <a:lnTo>
                  <a:pt x="61" y="15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60" name="Freeform 2458"/>
          <p:cNvSpPr>
            <a:spLocks/>
          </p:cNvSpPr>
          <p:nvPr/>
        </p:nvSpPr>
        <p:spPr bwMode="auto">
          <a:xfrm>
            <a:off x="4494213" y="1749425"/>
            <a:ext cx="26987" cy="15875"/>
          </a:xfrm>
          <a:custGeom>
            <a:avLst/>
            <a:gdLst/>
            <a:ahLst/>
            <a:cxnLst>
              <a:cxn ang="0">
                <a:pos x="100" y="50"/>
              </a:cxn>
              <a:cxn ang="0">
                <a:pos x="58" y="60"/>
              </a:cxn>
              <a:cxn ang="0">
                <a:pos x="17" y="50"/>
              </a:cxn>
              <a:cxn ang="0">
                <a:pos x="0" y="25"/>
              </a:cxn>
              <a:cxn ang="0">
                <a:pos x="17" y="0"/>
              </a:cxn>
            </a:cxnLst>
            <a:rect l="0" t="0" r="r" b="b"/>
            <a:pathLst>
              <a:path w="100" h="60">
                <a:moveTo>
                  <a:pt x="100" y="50"/>
                </a:moveTo>
                <a:lnTo>
                  <a:pt x="58" y="60"/>
                </a:lnTo>
                <a:lnTo>
                  <a:pt x="17" y="50"/>
                </a:lnTo>
                <a:lnTo>
                  <a:pt x="0" y="25"/>
                </a:lnTo>
                <a:lnTo>
                  <a:pt x="17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61" name="Line 2459"/>
          <p:cNvSpPr>
            <a:spLocks noChangeShapeType="1"/>
          </p:cNvSpPr>
          <p:nvPr/>
        </p:nvSpPr>
        <p:spPr bwMode="auto">
          <a:xfrm flipV="1">
            <a:off x="4510088" y="1754188"/>
            <a:ext cx="26987" cy="158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62" name="Line 2460"/>
          <p:cNvSpPr>
            <a:spLocks noChangeShapeType="1"/>
          </p:cNvSpPr>
          <p:nvPr/>
        </p:nvSpPr>
        <p:spPr bwMode="auto">
          <a:xfrm flipV="1">
            <a:off x="4537075" y="1743075"/>
            <a:ext cx="15875" cy="111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63" name="Line 2461"/>
          <p:cNvSpPr>
            <a:spLocks noChangeShapeType="1"/>
          </p:cNvSpPr>
          <p:nvPr/>
        </p:nvSpPr>
        <p:spPr bwMode="auto">
          <a:xfrm flipV="1">
            <a:off x="4487863" y="1739900"/>
            <a:ext cx="28575" cy="174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64" name="Line 2462"/>
          <p:cNvSpPr>
            <a:spLocks noChangeShapeType="1"/>
          </p:cNvSpPr>
          <p:nvPr/>
        </p:nvSpPr>
        <p:spPr bwMode="auto">
          <a:xfrm flipV="1">
            <a:off x="4516438" y="1730375"/>
            <a:ext cx="15875" cy="9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65" name="Line 2463"/>
          <p:cNvSpPr>
            <a:spLocks noChangeShapeType="1"/>
          </p:cNvSpPr>
          <p:nvPr/>
        </p:nvSpPr>
        <p:spPr bwMode="auto">
          <a:xfrm>
            <a:off x="4516438" y="1720850"/>
            <a:ext cx="15875" cy="9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66" name="Line 2464"/>
          <p:cNvSpPr>
            <a:spLocks noChangeShapeType="1"/>
          </p:cNvSpPr>
          <p:nvPr/>
        </p:nvSpPr>
        <p:spPr bwMode="auto">
          <a:xfrm flipH="1" flipV="1">
            <a:off x="4552950" y="1743075"/>
            <a:ext cx="17463" cy="111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67" name="Freeform 2465"/>
          <p:cNvSpPr>
            <a:spLocks/>
          </p:cNvSpPr>
          <p:nvPr/>
        </p:nvSpPr>
        <p:spPr bwMode="auto">
          <a:xfrm>
            <a:off x="4506913" y="1724025"/>
            <a:ext cx="20637" cy="11113"/>
          </a:xfrm>
          <a:custGeom>
            <a:avLst/>
            <a:gdLst/>
            <a:ahLst/>
            <a:cxnLst>
              <a:cxn ang="0">
                <a:pos x="61" y="44"/>
              </a:cxn>
              <a:cxn ang="0">
                <a:pos x="74" y="27"/>
              </a:cxn>
              <a:cxn ang="0">
                <a:pos x="61" y="8"/>
              </a:cxn>
              <a:cxn ang="0">
                <a:pos x="31" y="0"/>
              </a:cxn>
              <a:cxn ang="0">
                <a:pos x="0" y="8"/>
              </a:cxn>
            </a:cxnLst>
            <a:rect l="0" t="0" r="r" b="b"/>
            <a:pathLst>
              <a:path w="74" h="44">
                <a:moveTo>
                  <a:pt x="61" y="44"/>
                </a:moveTo>
                <a:lnTo>
                  <a:pt x="74" y="27"/>
                </a:lnTo>
                <a:lnTo>
                  <a:pt x="61" y="8"/>
                </a:lnTo>
                <a:lnTo>
                  <a:pt x="31" y="0"/>
                </a:lnTo>
                <a:lnTo>
                  <a:pt x="0" y="8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68" name="Freeform 2466"/>
          <p:cNvSpPr>
            <a:spLocks/>
          </p:cNvSpPr>
          <p:nvPr/>
        </p:nvSpPr>
        <p:spPr bwMode="auto">
          <a:xfrm>
            <a:off x="4545013" y="1746250"/>
            <a:ext cx="20637" cy="12700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31" y="0"/>
              </a:cxn>
              <a:cxn ang="0">
                <a:pos x="62" y="7"/>
              </a:cxn>
              <a:cxn ang="0">
                <a:pos x="75" y="26"/>
              </a:cxn>
              <a:cxn ang="0">
                <a:pos x="62" y="44"/>
              </a:cxn>
            </a:cxnLst>
            <a:rect l="0" t="0" r="r" b="b"/>
            <a:pathLst>
              <a:path w="75" h="44">
                <a:moveTo>
                  <a:pt x="0" y="7"/>
                </a:moveTo>
                <a:lnTo>
                  <a:pt x="31" y="0"/>
                </a:lnTo>
                <a:lnTo>
                  <a:pt x="62" y="7"/>
                </a:lnTo>
                <a:lnTo>
                  <a:pt x="75" y="26"/>
                </a:lnTo>
                <a:lnTo>
                  <a:pt x="62" y="44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69" name="Line 2467"/>
          <p:cNvSpPr>
            <a:spLocks noChangeShapeType="1"/>
          </p:cNvSpPr>
          <p:nvPr/>
        </p:nvSpPr>
        <p:spPr bwMode="auto">
          <a:xfrm>
            <a:off x="4456113" y="1765300"/>
            <a:ext cx="53975" cy="317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70" name="Line 2468"/>
          <p:cNvSpPr>
            <a:spLocks noChangeShapeType="1"/>
          </p:cNvSpPr>
          <p:nvPr/>
        </p:nvSpPr>
        <p:spPr bwMode="auto">
          <a:xfrm flipV="1">
            <a:off x="4456113" y="1728788"/>
            <a:ext cx="60325" cy="365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71" name="Freeform 2469"/>
          <p:cNvSpPr>
            <a:spLocks/>
          </p:cNvSpPr>
          <p:nvPr/>
        </p:nvSpPr>
        <p:spPr bwMode="auto">
          <a:xfrm>
            <a:off x="4465638" y="1754188"/>
            <a:ext cx="6350" cy="20637"/>
          </a:xfrm>
          <a:custGeom>
            <a:avLst/>
            <a:gdLst/>
            <a:ahLst/>
            <a:cxnLst>
              <a:cxn ang="0">
                <a:pos x="26" y="0"/>
              </a:cxn>
              <a:cxn ang="0">
                <a:pos x="0" y="36"/>
              </a:cxn>
              <a:cxn ang="0">
                <a:pos x="26" y="74"/>
              </a:cxn>
            </a:cxnLst>
            <a:rect l="0" t="0" r="r" b="b"/>
            <a:pathLst>
              <a:path w="26" h="74">
                <a:moveTo>
                  <a:pt x="26" y="0"/>
                </a:moveTo>
                <a:lnTo>
                  <a:pt x="0" y="36"/>
                </a:lnTo>
                <a:lnTo>
                  <a:pt x="26" y="74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72" name="Line 2470"/>
          <p:cNvSpPr>
            <a:spLocks noChangeShapeType="1"/>
          </p:cNvSpPr>
          <p:nvPr/>
        </p:nvSpPr>
        <p:spPr bwMode="auto">
          <a:xfrm flipV="1">
            <a:off x="4510088" y="1762125"/>
            <a:ext cx="60325" cy="349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73" name="Freeform 2471"/>
          <p:cNvSpPr>
            <a:spLocks/>
          </p:cNvSpPr>
          <p:nvPr/>
        </p:nvSpPr>
        <p:spPr bwMode="auto">
          <a:xfrm>
            <a:off x="4494213" y="1787525"/>
            <a:ext cx="31750" cy="4763"/>
          </a:xfrm>
          <a:custGeom>
            <a:avLst/>
            <a:gdLst/>
            <a:ahLst/>
            <a:cxnLst>
              <a:cxn ang="0">
                <a:pos x="123" y="0"/>
              </a:cxn>
              <a:cxn ang="0">
                <a:pos x="61" y="15"/>
              </a:cxn>
              <a:cxn ang="0">
                <a:pos x="0" y="0"/>
              </a:cxn>
            </a:cxnLst>
            <a:rect l="0" t="0" r="r" b="b"/>
            <a:pathLst>
              <a:path w="123" h="15">
                <a:moveTo>
                  <a:pt x="123" y="0"/>
                </a:moveTo>
                <a:lnTo>
                  <a:pt x="61" y="15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74" name="Line 2472"/>
          <p:cNvSpPr>
            <a:spLocks noChangeShapeType="1"/>
          </p:cNvSpPr>
          <p:nvPr/>
        </p:nvSpPr>
        <p:spPr bwMode="auto">
          <a:xfrm flipV="1">
            <a:off x="4530725" y="1751013"/>
            <a:ext cx="22225" cy="142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75" name="Line 2473"/>
          <p:cNvSpPr>
            <a:spLocks noChangeShapeType="1"/>
          </p:cNvSpPr>
          <p:nvPr/>
        </p:nvSpPr>
        <p:spPr bwMode="auto">
          <a:xfrm flipV="1">
            <a:off x="4508500" y="1738313"/>
            <a:ext cx="23813" cy="142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76" name="Line 2474"/>
          <p:cNvSpPr>
            <a:spLocks noChangeShapeType="1"/>
          </p:cNvSpPr>
          <p:nvPr/>
        </p:nvSpPr>
        <p:spPr bwMode="auto">
          <a:xfrm>
            <a:off x="4516438" y="1728788"/>
            <a:ext cx="15875" cy="9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77" name="Line 2475"/>
          <p:cNvSpPr>
            <a:spLocks noChangeShapeType="1"/>
          </p:cNvSpPr>
          <p:nvPr/>
        </p:nvSpPr>
        <p:spPr bwMode="auto">
          <a:xfrm flipH="1" flipV="1">
            <a:off x="4552950" y="1751013"/>
            <a:ext cx="17463" cy="111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78" name="Freeform 2476"/>
          <p:cNvSpPr>
            <a:spLocks/>
          </p:cNvSpPr>
          <p:nvPr/>
        </p:nvSpPr>
        <p:spPr bwMode="auto">
          <a:xfrm>
            <a:off x="4506913" y="1731963"/>
            <a:ext cx="20637" cy="11112"/>
          </a:xfrm>
          <a:custGeom>
            <a:avLst/>
            <a:gdLst/>
            <a:ahLst/>
            <a:cxnLst>
              <a:cxn ang="0">
                <a:pos x="61" y="44"/>
              </a:cxn>
              <a:cxn ang="0">
                <a:pos x="74" y="25"/>
              </a:cxn>
              <a:cxn ang="0">
                <a:pos x="61" y="8"/>
              </a:cxn>
              <a:cxn ang="0">
                <a:pos x="31" y="0"/>
              </a:cxn>
              <a:cxn ang="0">
                <a:pos x="0" y="8"/>
              </a:cxn>
            </a:cxnLst>
            <a:rect l="0" t="0" r="r" b="b"/>
            <a:pathLst>
              <a:path w="74" h="44">
                <a:moveTo>
                  <a:pt x="61" y="44"/>
                </a:moveTo>
                <a:lnTo>
                  <a:pt x="74" y="25"/>
                </a:lnTo>
                <a:lnTo>
                  <a:pt x="61" y="8"/>
                </a:lnTo>
                <a:lnTo>
                  <a:pt x="31" y="0"/>
                </a:lnTo>
                <a:lnTo>
                  <a:pt x="0" y="8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79" name="Freeform 2477"/>
          <p:cNvSpPr>
            <a:spLocks/>
          </p:cNvSpPr>
          <p:nvPr/>
        </p:nvSpPr>
        <p:spPr bwMode="auto">
          <a:xfrm>
            <a:off x="4545013" y="1754188"/>
            <a:ext cx="20637" cy="12700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31" y="0"/>
              </a:cxn>
              <a:cxn ang="0">
                <a:pos x="62" y="7"/>
              </a:cxn>
              <a:cxn ang="0">
                <a:pos x="75" y="25"/>
              </a:cxn>
              <a:cxn ang="0">
                <a:pos x="62" y="44"/>
              </a:cxn>
            </a:cxnLst>
            <a:rect l="0" t="0" r="r" b="b"/>
            <a:pathLst>
              <a:path w="75" h="44">
                <a:moveTo>
                  <a:pt x="0" y="7"/>
                </a:moveTo>
                <a:lnTo>
                  <a:pt x="31" y="0"/>
                </a:lnTo>
                <a:lnTo>
                  <a:pt x="62" y="7"/>
                </a:lnTo>
                <a:lnTo>
                  <a:pt x="75" y="25"/>
                </a:lnTo>
                <a:lnTo>
                  <a:pt x="62" y="44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80" name="Line 2478"/>
          <p:cNvSpPr>
            <a:spLocks noChangeShapeType="1"/>
          </p:cNvSpPr>
          <p:nvPr/>
        </p:nvSpPr>
        <p:spPr bwMode="auto">
          <a:xfrm flipH="1" flipV="1">
            <a:off x="4508500" y="1752600"/>
            <a:ext cx="22225" cy="127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81" name="Line 2479"/>
          <p:cNvSpPr>
            <a:spLocks noChangeShapeType="1"/>
          </p:cNvSpPr>
          <p:nvPr/>
        </p:nvSpPr>
        <p:spPr bwMode="auto">
          <a:xfrm>
            <a:off x="4510088" y="1789113"/>
            <a:ext cx="1587" cy="79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82" name="Line 2480"/>
          <p:cNvSpPr>
            <a:spLocks noChangeShapeType="1"/>
          </p:cNvSpPr>
          <p:nvPr/>
        </p:nvSpPr>
        <p:spPr bwMode="auto">
          <a:xfrm>
            <a:off x="4456113" y="1757363"/>
            <a:ext cx="1587" cy="79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83" name="Line 2481"/>
          <p:cNvSpPr>
            <a:spLocks noChangeShapeType="1"/>
          </p:cNvSpPr>
          <p:nvPr/>
        </p:nvSpPr>
        <p:spPr bwMode="auto">
          <a:xfrm>
            <a:off x="4570413" y="1754188"/>
            <a:ext cx="1587" cy="79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84" name="Line 2482"/>
          <p:cNvSpPr>
            <a:spLocks noChangeShapeType="1"/>
          </p:cNvSpPr>
          <p:nvPr/>
        </p:nvSpPr>
        <p:spPr bwMode="auto">
          <a:xfrm>
            <a:off x="4552950" y="1743075"/>
            <a:ext cx="1588" cy="79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85" name="Line 2483"/>
          <p:cNvSpPr>
            <a:spLocks noChangeShapeType="1"/>
          </p:cNvSpPr>
          <p:nvPr/>
        </p:nvSpPr>
        <p:spPr bwMode="auto">
          <a:xfrm>
            <a:off x="4532313" y="1730375"/>
            <a:ext cx="1587" cy="79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86" name="Line 2484"/>
          <p:cNvSpPr>
            <a:spLocks noChangeShapeType="1"/>
          </p:cNvSpPr>
          <p:nvPr/>
        </p:nvSpPr>
        <p:spPr bwMode="auto">
          <a:xfrm>
            <a:off x="4516438" y="1720850"/>
            <a:ext cx="1587" cy="79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87" name="Line 2485"/>
          <p:cNvSpPr>
            <a:spLocks noChangeShapeType="1"/>
          </p:cNvSpPr>
          <p:nvPr/>
        </p:nvSpPr>
        <p:spPr bwMode="auto">
          <a:xfrm flipH="1" flipV="1">
            <a:off x="4514850" y="1682750"/>
            <a:ext cx="119063" cy="714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88" name="Freeform 2486"/>
          <p:cNvSpPr>
            <a:spLocks/>
          </p:cNvSpPr>
          <p:nvPr/>
        </p:nvSpPr>
        <p:spPr bwMode="auto">
          <a:xfrm>
            <a:off x="4516438" y="1714500"/>
            <a:ext cx="20637" cy="19050"/>
          </a:xfrm>
          <a:custGeom>
            <a:avLst/>
            <a:gdLst/>
            <a:ahLst/>
            <a:cxnLst>
              <a:cxn ang="0">
                <a:pos x="82" y="77"/>
              </a:cxn>
              <a:cxn ang="0">
                <a:pos x="70" y="35"/>
              </a:cxn>
              <a:cxn ang="0">
                <a:pos x="41" y="2"/>
              </a:cxn>
              <a:cxn ang="0">
                <a:pos x="12" y="0"/>
              </a:cxn>
              <a:cxn ang="0">
                <a:pos x="0" y="28"/>
              </a:cxn>
            </a:cxnLst>
            <a:rect l="0" t="0" r="r" b="b"/>
            <a:pathLst>
              <a:path w="82" h="77">
                <a:moveTo>
                  <a:pt x="82" y="77"/>
                </a:moveTo>
                <a:lnTo>
                  <a:pt x="70" y="35"/>
                </a:lnTo>
                <a:lnTo>
                  <a:pt x="41" y="2"/>
                </a:lnTo>
                <a:lnTo>
                  <a:pt x="12" y="0"/>
                </a:lnTo>
                <a:lnTo>
                  <a:pt x="0" y="28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89" name="Freeform 2487"/>
          <p:cNvSpPr>
            <a:spLocks/>
          </p:cNvSpPr>
          <p:nvPr/>
        </p:nvSpPr>
        <p:spPr bwMode="auto">
          <a:xfrm>
            <a:off x="4508500" y="1717675"/>
            <a:ext cx="22225" cy="20638"/>
          </a:xfrm>
          <a:custGeom>
            <a:avLst/>
            <a:gdLst/>
            <a:ahLst/>
            <a:cxnLst>
              <a:cxn ang="0">
                <a:pos x="82" y="76"/>
              </a:cxn>
              <a:cxn ang="0">
                <a:pos x="69" y="34"/>
              </a:cxn>
              <a:cxn ang="0">
                <a:pos x="40" y="3"/>
              </a:cxn>
              <a:cxn ang="0">
                <a:pos x="11" y="0"/>
              </a:cxn>
              <a:cxn ang="0">
                <a:pos x="0" y="27"/>
              </a:cxn>
            </a:cxnLst>
            <a:rect l="0" t="0" r="r" b="b"/>
            <a:pathLst>
              <a:path w="82" h="76">
                <a:moveTo>
                  <a:pt x="82" y="76"/>
                </a:moveTo>
                <a:lnTo>
                  <a:pt x="69" y="34"/>
                </a:lnTo>
                <a:lnTo>
                  <a:pt x="40" y="3"/>
                </a:lnTo>
                <a:lnTo>
                  <a:pt x="11" y="0"/>
                </a:lnTo>
                <a:lnTo>
                  <a:pt x="0" y="27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90" name="Line 2488"/>
          <p:cNvSpPr>
            <a:spLocks noChangeShapeType="1"/>
          </p:cNvSpPr>
          <p:nvPr/>
        </p:nvSpPr>
        <p:spPr bwMode="auto">
          <a:xfrm>
            <a:off x="4516438" y="1708150"/>
            <a:ext cx="20637" cy="127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91" name="Line 2489"/>
          <p:cNvSpPr>
            <a:spLocks noChangeShapeType="1"/>
          </p:cNvSpPr>
          <p:nvPr/>
        </p:nvSpPr>
        <p:spPr bwMode="auto">
          <a:xfrm>
            <a:off x="4508500" y="1711325"/>
            <a:ext cx="22225" cy="142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92" name="Line 2490"/>
          <p:cNvSpPr>
            <a:spLocks noChangeShapeType="1"/>
          </p:cNvSpPr>
          <p:nvPr/>
        </p:nvSpPr>
        <p:spPr bwMode="auto">
          <a:xfrm flipV="1">
            <a:off x="4530725" y="1720850"/>
            <a:ext cx="6350" cy="47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93" name="Line 2491"/>
          <p:cNvSpPr>
            <a:spLocks noChangeShapeType="1"/>
          </p:cNvSpPr>
          <p:nvPr/>
        </p:nvSpPr>
        <p:spPr bwMode="auto">
          <a:xfrm flipV="1">
            <a:off x="4508500" y="1708150"/>
            <a:ext cx="7938" cy="31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94" name="Freeform 2492"/>
          <p:cNvSpPr>
            <a:spLocks/>
          </p:cNvSpPr>
          <p:nvPr/>
        </p:nvSpPr>
        <p:spPr bwMode="auto">
          <a:xfrm>
            <a:off x="655638" y="577850"/>
            <a:ext cx="17462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" y="59"/>
              </a:cxn>
              <a:cxn ang="0">
                <a:pos x="66" y="72"/>
              </a:cxn>
            </a:cxnLst>
            <a:rect l="0" t="0" r="r" b="b"/>
            <a:pathLst>
              <a:path w="66" h="72">
                <a:moveTo>
                  <a:pt x="0" y="0"/>
                </a:moveTo>
                <a:lnTo>
                  <a:pt x="37" y="59"/>
                </a:lnTo>
                <a:lnTo>
                  <a:pt x="66" y="7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95" name="Line 2493"/>
          <p:cNvSpPr>
            <a:spLocks noChangeShapeType="1"/>
          </p:cNvSpPr>
          <p:nvPr/>
        </p:nvSpPr>
        <p:spPr bwMode="auto">
          <a:xfrm>
            <a:off x="673100" y="596900"/>
            <a:ext cx="15875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96" name="Line 2494"/>
          <p:cNvSpPr>
            <a:spLocks noChangeShapeType="1"/>
          </p:cNvSpPr>
          <p:nvPr/>
        </p:nvSpPr>
        <p:spPr bwMode="auto">
          <a:xfrm>
            <a:off x="636588" y="561975"/>
            <a:ext cx="7937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97" name="Line 2495"/>
          <p:cNvSpPr>
            <a:spLocks noChangeShapeType="1"/>
          </p:cNvSpPr>
          <p:nvPr/>
        </p:nvSpPr>
        <p:spPr bwMode="auto">
          <a:xfrm>
            <a:off x="684213" y="609600"/>
            <a:ext cx="9525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98" name="Line 2496"/>
          <p:cNvSpPr>
            <a:spLocks noChangeShapeType="1"/>
          </p:cNvSpPr>
          <p:nvPr/>
        </p:nvSpPr>
        <p:spPr bwMode="auto">
          <a:xfrm>
            <a:off x="663575" y="587375"/>
            <a:ext cx="26988" cy="16033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499" name="Line 2497"/>
          <p:cNvSpPr>
            <a:spLocks noChangeShapeType="1"/>
          </p:cNvSpPr>
          <p:nvPr/>
        </p:nvSpPr>
        <p:spPr bwMode="auto">
          <a:xfrm flipH="1">
            <a:off x="622300" y="560388"/>
            <a:ext cx="17463" cy="95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00" name="Line 2498"/>
          <p:cNvSpPr>
            <a:spLocks noChangeShapeType="1"/>
          </p:cNvSpPr>
          <p:nvPr/>
        </p:nvSpPr>
        <p:spPr bwMode="auto">
          <a:xfrm flipH="1" flipV="1">
            <a:off x="630238" y="420688"/>
            <a:ext cx="34925" cy="2127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01" name="Line 2499"/>
          <p:cNvSpPr>
            <a:spLocks noChangeShapeType="1"/>
          </p:cNvSpPr>
          <p:nvPr/>
        </p:nvSpPr>
        <p:spPr bwMode="auto">
          <a:xfrm flipH="1" flipV="1">
            <a:off x="620713" y="414338"/>
            <a:ext cx="33337" cy="2127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02" name="Line 2500"/>
          <p:cNvSpPr>
            <a:spLocks noChangeShapeType="1"/>
          </p:cNvSpPr>
          <p:nvPr/>
        </p:nvSpPr>
        <p:spPr bwMode="auto">
          <a:xfrm flipH="1" flipV="1">
            <a:off x="755650" y="406400"/>
            <a:ext cx="20638" cy="136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03" name="Line 2501"/>
          <p:cNvSpPr>
            <a:spLocks noChangeShapeType="1"/>
          </p:cNvSpPr>
          <p:nvPr/>
        </p:nvSpPr>
        <p:spPr bwMode="auto">
          <a:xfrm flipH="1" flipV="1">
            <a:off x="717550" y="382588"/>
            <a:ext cx="22225" cy="136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04" name="Line 2502"/>
          <p:cNvSpPr>
            <a:spLocks noChangeShapeType="1"/>
          </p:cNvSpPr>
          <p:nvPr/>
        </p:nvSpPr>
        <p:spPr bwMode="auto">
          <a:xfrm>
            <a:off x="733425" y="407988"/>
            <a:ext cx="22225" cy="136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05" name="Line 2503"/>
          <p:cNvSpPr>
            <a:spLocks noChangeShapeType="1"/>
          </p:cNvSpPr>
          <p:nvPr/>
        </p:nvSpPr>
        <p:spPr bwMode="auto">
          <a:xfrm>
            <a:off x="706438" y="392113"/>
            <a:ext cx="22225" cy="136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06" name="Line 2504"/>
          <p:cNvSpPr>
            <a:spLocks noChangeShapeType="1"/>
          </p:cNvSpPr>
          <p:nvPr/>
        </p:nvSpPr>
        <p:spPr bwMode="auto">
          <a:xfrm>
            <a:off x="727075" y="608013"/>
            <a:ext cx="206375" cy="1238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07" name="Line 2505"/>
          <p:cNvSpPr>
            <a:spLocks noChangeShapeType="1"/>
          </p:cNvSpPr>
          <p:nvPr/>
        </p:nvSpPr>
        <p:spPr bwMode="auto">
          <a:xfrm flipV="1">
            <a:off x="754063" y="731838"/>
            <a:ext cx="179387" cy="920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08" name="Line 2506"/>
          <p:cNvSpPr>
            <a:spLocks noChangeShapeType="1"/>
          </p:cNvSpPr>
          <p:nvPr/>
        </p:nvSpPr>
        <p:spPr bwMode="auto">
          <a:xfrm flipV="1">
            <a:off x="798513" y="717550"/>
            <a:ext cx="65087" cy="3333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09" name="Line 2507"/>
          <p:cNvSpPr>
            <a:spLocks noChangeShapeType="1"/>
          </p:cNvSpPr>
          <p:nvPr/>
        </p:nvSpPr>
        <p:spPr bwMode="auto">
          <a:xfrm flipH="1" flipV="1">
            <a:off x="1682750" y="1185863"/>
            <a:ext cx="20638" cy="57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10" name="Line 2508"/>
          <p:cNvSpPr>
            <a:spLocks noChangeShapeType="1"/>
          </p:cNvSpPr>
          <p:nvPr/>
        </p:nvSpPr>
        <p:spPr bwMode="auto">
          <a:xfrm flipH="1" flipV="1">
            <a:off x="1379538" y="1003300"/>
            <a:ext cx="22225" cy="587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11" name="Line 2509"/>
          <p:cNvSpPr>
            <a:spLocks noChangeShapeType="1"/>
          </p:cNvSpPr>
          <p:nvPr/>
        </p:nvSpPr>
        <p:spPr bwMode="auto">
          <a:xfrm>
            <a:off x="2182813" y="1398588"/>
            <a:ext cx="30162" cy="460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12" name="Freeform 2510"/>
          <p:cNvSpPr>
            <a:spLocks/>
          </p:cNvSpPr>
          <p:nvPr/>
        </p:nvSpPr>
        <p:spPr bwMode="auto">
          <a:xfrm>
            <a:off x="1595438" y="1081088"/>
            <a:ext cx="74612" cy="93662"/>
          </a:xfrm>
          <a:custGeom>
            <a:avLst/>
            <a:gdLst/>
            <a:ahLst/>
            <a:cxnLst>
              <a:cxn ang="0">
                <a:pos x="0" y="94"/>
              </a:cxn>
              <a:cxn ang="0">
                <a:pos x="40" y="0"/>
              </a:cxn>
              <a:cxn ang="0">
                <a:pos x="139" y="11"/>
              </a:cxn>
              <a:cxn ang="0">
                <a:pos x="237" y="119"/>
              </a:cxn>
              <a:cxn ang="0">
                <a:pos x="278" y="260"/>
              </a:cxn>
              <a:cxn ang="0">
                <a:pos x="237" y="354"/>
              </a:cxn>
              <a:cxn ang="0">
                <a:pos x="139" y="343"/>
              </a:cxn>
              <a:cxn ang="0">
                <a:pos x="40" y="237"/>
              </a:cxn>
              <a:cxn ang="0">
                <a:pos x="0" y="94"/>
              </a:cxn>
            </a:cxnLst>
            <a:rect l="0" t="0" r="r" b="b"/>
            <a:pathLst>
              <a:path w="278" h="354">
                <a:moveTo>
                  <a:pt x="0" y="94"/>
                </a:moveTo>
                <a:lnTo>
                  <a:pt x="40" y="0"/>
                </a:lnTo>
                <a:lnTo>
                  <a:pt x="139" y="11"/>
                </a:lnTo>
                <a:lnTo>
                  <a:pt x="237" y="119"/>
                </a:lnTo>
                <a:lnTo>
                  <a:pt x="278" y="260"/>
                </a:lnTo>
                <a:lnTo>
                  <a:pt x="237" y="354"/>
                </a:lnTo>
                <a:lnTo>
                  <a:pt x="139" y="343"/>
                </a:lnTo>
                <a:lnTo>
                  <a:pt x="40" y="237"/>
                </a:lnTo>
                <a:lnTo>
                  <a:pt x="0" y="94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13" name="Freeform 2511"/>
          <p:cNvSpPr>
            <a:spLocks/>
          </p:cNvSpPr>
          <p:nvPr/>
        </p:nvSpPr>
        <p:spPr bwMode="auto">
          <a:xfrm>
            <a:off x="1628775" y="1062038"/>
            <a:ext cx="73025" cy="93662"/>
          </a:xfrm>
          <a:custGeom>
            <a:avLst/>
            <a:gdLst/>
            <a:ahLst/>
            <a:cxnLst>
              <a:cxn ang="0">
                <a:pos x="0" y="93"/>
              </a:cxn>
              <a:cxn ang="0">
                <a:pos x="40" y="0"/>
              </a:cxn>
              <a:cxn ang="0">
                <a:pos x="138" y="10"/>
              </a:cxn>
              <a:cxn ang="0">
                <a:pos x="236" y="117"/>
              </a:cxn>
              <a:cxn ang="0">
                <a:pos x="277" y="260"/>
              </a:cxn>
              <a:cxn ang="0">
                <a:pos x="236" y="353"/>
              </a:cxn>
              <a:cxn ang="0">
                <a:pos x="138" y="343"/>
              </a:cxn>
              <a:cxn ang="0">
                <a:pos x="40" y="235"/>
              </a:cxn>
              <a:cxn ang="0">
                <a:pos x="0" y="93"/>
              </a:cxn>
            </a:cxnLst>
            <a:rect l="0" t="0" r="r" b="b"/>
            <a:pathLst>
              <a:path w="277" h="353">
                <a:moveTo>
                  <a:pt x="0" y="93"/>
                </a:moveTo>
                <a:lnTo>
                  <a:pt x="40" y="0"/>
                </a:lnTo>
                <a:lnTo>
                  <a:pt x="138" y="10"/>
                </a:lnTo>
                <a:lnTo>
                  <a:pt x="236" y="117"/>
                </a:lnTo>
                <a:lnTo>
                  <a:pt x="277" y="260"/>
                </a:lnTo>
                <a:lnTo>
                  <a:pt x="236" y="353"/>
                </a:lnTo>
                <a:lnTo>
                  <a:pt x="138" y="343"/>
                </a:lnTo>
                <a:lnTo>
                  <a:pt x="40" y="235"/>
                </a:lnTo>
                <a:lnTo>
                  <a:pt x="0" y="93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14" name="Freeform 2512"/>
          <p:cNvSpPr>
            <a:spLocks/>
          </p:cNvSpPr>
          <p:nvPr/>
        </p:nvSpPr>
        <p:spPr bwMode="auto">
          <a:xfrm>
            <a:off x="1649413" y="1087438"/>
            <a:ext cx="31750" cy="41275"/>
          </a:xfrm>
          <a:custGeom>
            <a:avLst/>
            <a:gdLst/>
            <a:ahLst/>
            <a:cxnLst>
              <a:cxn ang="0">
                <a:pos x="0" y="43"/>
              </a:cxn>
              <a:cxn ang="0">
                <a:pos x="17" y="0"/>
              </a:cxn>
              <a:cxn ang="0">
                <a:pos x="61" y="5"/>
              </a:cxn>
              <a:cxn ang="0">
                <a:pos x="104" y="53"/>
              </a:cxn>
              <a:cxn ang="0">
                <a:pos x="123" y="116"/>
              </a:cxn>
              <a:cxn ang="0">
                <a:pos x="104" y="158"/>
              </a:cxn>
              <a:cxn ang="0">
                <a:pos x="61" y="154"/>
              </a:cxn>
              <a:cxn ang="0">
                <a:pos x="17" y="105"/>
              </a:cxn>
              <a:cxn ang="0">
                <a:pos x="0" y="43"/>
              </a:cxn>
            </a:cxnLst>
            <a:rect l="0" t="0" r="r" b="b"/>
            <a:pathLst>
              <a:path w="123" h="158">
                <a:moveTo>
                  <a:pt x="0" y="43"/>
                </a:moveTo>
                <a:lnTo>
                  <a:pt x="17" y="0"/>
                </a:lnTo>
                <a:lnTo>
                  <a:pt x="61" y="5"/>
                </a:lnTo>
                <a:lnTo>
                  <a:pt x="104" y="53"/>
                </a:lnTo>
                <a:lnTo>
                  <a:pt x="123" y="116"/>
                </a:lnTo>
                <a:lnTo>
                  <a:pt x="104" y="158"/>
                </a:lnTo>
                <a:lnTo>
                  <a:pt x="61" y="154"/>
                </a:lnTo>
                <a:lnTo>
                  <a:pt x="17" y="105"/>
                </a:lnTo>
                <a:lnTo>
                  <a:pt x="0" y="43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15" name="Freeform 2513"/>
          <p:cNvSpPr>
            <a:spLocks/>
          </p:cNvSpPr>
          <p:nvPr/>
        </p:nvSpPr>
        <p:spPr bwMode="auto">
          <a:xfrm>
            <a:off x="1747838" y="1036638"/>
            <a:ext cx="23812" cy="30162"/>
          </a:xfrm>
          <a:custGeom>
            <a:avLst/>
            <a:gdLst/>
            <a:ahLst/>
            <a:cxnLst>
              <a:cxn ang="0">
                <a:pos x="0" y="30"/>
              </a:cxn>
              <a:cxn ang="0">
                <a:pos x="13" y="0"/>
              </a:cxn>
              <a:cxn ang="0">
                <a:pos x="44" y="3"/>
              </a:cxn>
              <a:cxn ang="0">
                <a:pos x="76" y="38"/>
              </a:cxn>
              <a:cxn ang="0">
                <a:pos x="89" y="82"/>
              </a:cxn>
              <a:cxn ang="0">
                <a:pos x="76" y="112"/>
              </a:cxn>
              <a:cxn ang="0">
                <a:pos x="44" y="109"/>
              </a:cxn>
              <a:cxn ang="0">
                <a:pos x="13" y="75"/>
              </a:cxn>
              <a:cxn ang="0">
                <a:pos x="0" y="30"/>
              </a:cxn>
            </a:cxnLst>
            <a:rect l="0" t="0" r="r" b="b"/>
            <a:pathLst>
              <a:path w="89" h="112">
                <a:moveTo>
                  <a:pt x="0" y="30"/>
                </a:moveTo>
                <a:lnTo>
                  <a:pt x="13" y="0"/>
                </a:lnTo>
                <a:lnTo>
                  <a:pt x="44" y="3"/>
                </a:lnTo>
                <a:lnTo>
                  <a:pt x="76" y="38"/>
                </a:lnTo>
                <a:lnTo>
                  <a:pt x="89" y="82"/>
                </a:lnTo>
                <a:lnTo>
                  <a:pt x="76" y="112"/>
                </a:lnTo>
                <a:lnTo>
                  <a:pt x="44" y="109"/>
                </a:lnTo>
                <a:lnTo>
                  <a:pt x="13" y="75"/>
                </a:lnTo>
                <a:lnTo>
                  <a:pt x="0" y="30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16" name="Freeform 2514"/>
          <p:cNvSpPr>
            <a:spLocks/>
          </p:cNvSpPr>
          <p:nvPr/>
        </p:nvSpPr>
        <p:spPr bwMode="auto">
          <a:xfrm>
            <a:off x="1731963" y="1046163"/>
            <a:ext cx="23812" cy="30162"/>
          </a:xfrm>
          <a:custGeom>
            <a:avLst/>
            <a:gdLst/>
            <a:ahLst/>
            <a:cxnLst>
              <a:cxn ang="0">
                <a:pos x="0" y="30"/>
              </a:cxn>
              <a:cxn ang="0">
                <a:pos x="13" y="0"/>
              </a:cxn>
              <a:cxn ang="0">
                <a:pos x="44" y="3"/>
              </a:cxn>
              <a:cxn ang="0">
                <a:pos x="75" y="38"/>
              </a:cxn>
              <a:cxn ang="0">
                <a:pos x="88" y="83"/>
              </a:cxn>
              <a:cxn ang="0">
                <a:pos x="75" y="113"/>
              </a:cxn>
              <a:cxn ang="0">
                <a:pos x="44" y="110"/>
              </a:cxn>
              <a:cxn ang="0">
                <a:pos x="13" y="75"/>
              </a:cxn>
              <a:cxn ang="0">
                <a:pos x="0" y="30"/>
              </a:cxn>
            </a:cxnLst>
            <a:rect l="0" t="0" r="r" b="b"/>
            <a:pathLst>
              <a:path w="88" h="113">
                <a:moveTo>
                  <a:pt x="0" y="30"/>
                </a:moveTo>
                <a:lnTo>
                  <a:pt x="13" y="0"/>
                </a:lnTo>
                <a:lnTo>
                  <a:pt x="44" y="3"/>
                </a:lnTo>
                <a:lnTo>
                  <a:pt x="75" y="38"/>
                </a:lnTo>
                <a:lnTo>
                  <a:pt x="88" y="83"/>
                </a:lnTo>
                <a:lnTo>
                  <a:pt x="75" y="113"/>
                </a:lnTo>
                <a:lnTo>
                  <a:pt x="44" y="110"/>
                </a:lnTo>
                <a:lnTo>
                  <a:pt x="13" y="75"/>
                </a:lnTo>
                <a:lnTo>
                  <a:pt x="0" y="30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17" name="Freeform 2515"/>
          <p:cNvSpPr>
            <a:spLocks/>
          </p:cNvSpPr>
          <p:nvPr/>
        </p:nvSpPr>
        <p:spPr bwMode="auto">
          <a:xfrm>
            <a:off x="1724025" y="1042988"/>
            <a:ext cx="31750" cy="41275"/>
          </a:xfrm>
          <a:custGeom>
            <a:avLst/>
            <a:gdLst/>
            <a:ahLst/>
            <a:cxnLst>
              <a:cxn ang="0">
                <a:pos x="0" y="41"/>
              </a:cxn>
              <a:cxn ang="0">
                <a:pos x="18" y="0"/>
              </a:cxn>
              <a:cxn ang="0">
                <a:pos x="61" y="4"/>
              </a:cxn>
              <a:cxn ang="0">
                <a:pos x="104" y="52"/>
              </a:cxn>
              <a:cxn ang="0">
                <a:pos x="123" y="115"/>
              </a:cxn>
              <a:cxn ang="0">
                <a:pos x="104" y="156"/>
              </a:cxn>
              <a:cxn ang="0">
                <a:pos x="61" y="152"/>
              </a:cxn>
              <a:cxn ang="0">
                <a:pos x="18" y="104"/>
              </a:cxn>
              <a:cxn ang="0">
                <a:pos x="0" y="41"/>
              </a:cxn>
            </a:cxnLst>
            <a:rect l="0" t="0" r="r" b="b"/>
            <a:pathLst>
              <a:path w="123" h="156">
                <a:moveTo>
                  <a:pt x="0" y="41"/>
                </a:moveTo>
                <a:lnTo>
                  <a:pt x="18" y="0"/>
                </a:lnTo>
                <a:lnTo>
                  <a:pt x="61" y="4"/>
                </a:lnTo>
                <a:lnTo>
                  <a:pt x="104" y="52"/>
                </a:lnTo>
                <a:lnTo>
                  <a:pt x="123" y="115"/>
                </a:lnTo>
                <a:lnTo>
                  <a:pt x="104" y="156"/>
                </a:lnTo>
                <a:lnTo>
                  <a:pt x="61" y="152"/>
                </a:lnTo>
                <a:lnTo>
                  <a:pt x="18" y="104"/>
                </a:lnTo>
                <a:lnTo>
                  <a:pt x="0" y="41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18" name="Line 2516"/>
          <p:cNvSpPr>
            <a:spLocks noChangeShapeType="1"/>
          </p:cNvSpPr>
          <p:nvPr/>
        </p:nvSpPr>
        <p:spPr bwMode="auto">
          <a:xfrm flipH="1" flipV="1">
            <a:off x="1636713" y="1092200"/>
            <a:ext cx="57150" cy="333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19" name="Freeform 2517"/>
          <p:cNvSpPr>
            <a:spLocks/>
          </p:cNvSpPr>
          <p:nvPr/>
        </p:nvSpPr>
        <p:spPr bwMode="auto">
          <a:xfrm>
            <a:off x="1743075" y="1169988"/>
            <a:ext cx="73025" cy="92075"/>
          </a:xfrm>
          <a:custGeom>
            <a:avLst/>
            <a:gdLst/>
            <a:ahLst/>
            <a:cxnLst>
              <a:cxn ang="0">
                <a:pos x="0" y="95"/>
              </a:cxn>
              <a:cxn ang="0">
                <a:pos x="41" y="0"/>
              </a:cxn>
              <a:cxn ang="0">
                <a:pos x="139" y="11"/>
              </a:cxn>
              <a:cxn ang="0">
                <a:pos x="238" y="118"/>
              </a:cxn>
              <a:cxn ang="0">
                <a:pos x="278" y="260"/>
              </a:cxn>
              <a:cxn ang="0">
                <a:pos x="238" y="353"/>
              </a:cxn>
              <a:cxn ang="0">
                <a:pos x="139" y="343"/>
              </a:cxn>
              <a:cxn ang="0">
                <a:pos x="41" y="236"/>
              </a:cxn>
              <a:cxn ang="0">
                <a:pos x="0" y="95"/>
              </a:cxn>
            </a:cxnLst>
            <a:rect l="0" t="0" r="r" b="b"/>
            <a:pathLst>
              <a:path w="278" h="353">
                <a:moveTo>
                  <a:pt x="0" y="95"/>
                </a:moveTo>
                <a:lnTo>
                  <a:pt x="41" y="0"/>
                </a:lnTo>
                <a:lnTo>
                  <a:pt x="139" y="11"/>
                </a:lnTo>
                <a:lnTo>
                  <a:pt x="238" y="118"/>
                </a:lnTo>
                <a:lnTo>
                  <a:pt x="278" y="260"/>
                </a:lnTo>
                <a:lnTo>
                  <a:pt x="238" y="353"/>
                </a:lnTo>
                <a:lnTo>
                  <a:pt x="139" y="343"/>
                </a:lnTo>
                <a:lnTo>
                  <a:pt x="41" y="236"/>
                </a:lnTo>
                <a:lnTo>
                  <a:pt x="0" y="95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20" name="Freeform 2518"/>
          <p:cNvSpPr>
            <a:spLocks/>
          </p:cNvSpPr>
          <p:nvPr/>
        </p:nvSpPr>
        <p:spPr bwMode="auto">
          <a:xfrm>
            <a:off x="1895475" y="1123950"/>
            <a:ext cx="23813" cy="30163"/>
          </a:xfrm>
          <a:custGeom>
            <a:avLst/>
            <a:gdLst/>
            <a:ahLst/>
            <a:cxnLst>
              <a:cxn ang="0">
                <a:pos x="0" y="30"/>
              </a:cxn>
              <a:cxn ang="0">
                <a:pos x="12" y="0"/>
              </a:cxn>
              <a:cxn ang="0">
                <a:pos x="43" y="4"/>
              </a:cxn>
              <a:cxn ang="0">
                <a:pos x="75" y="38"/>
              </a:cxn>
              <a:cxn ang="0">
                <a:pos x="88" y="83"/>
              </a:cxn>
              <a:cxn ang="0">
                <a:pos x="75" y="113"/>
              </a:cxn>
              <a:cxn ang="0">
                <a:pos x="43" y="109"/>
              </a:cxn>
              <a:cxn ang="0">
                <a:pos x="12" y="75"/>
              </a:cxn>
              <a:cxn ang="0">
                <a:pos x="0" y="30"/>
              </a:cxn>
            </a:cxnLst>
            <a:rect l="0" t="0" r="r" b="b"/>
            <a:pathLst>
              <a:path w="88" h="113">
                <a:moveTo>
                  <a:pt x="0" y="30"/>
                </a:moveTo>
                <a:lnTo>
                  <a:pt x="12" y="0"/>
                </a:lnTo>
                <a:lnTo>
                  <a:pt x="43" y="4"/>
                </a:lnTo>
                <a:lnTo>
                  <a:pt x="75" y="38"/>
                </a:lnTo>
                <a:lnTo>
                  <a:pt x="88" y="83"/>
                </a:lnTo>
                <a:lnTo>
                  <a:pt x="75" y="113"/>
                </a:lnTo>
                <a:lnTo>
                  <a:pt x="43" y="109"/>
                </a:lnTo>
                <a:lnTo>
                  <a:pt x="12" y="75"/>
                </a:lnTo>
                <a:lnTo>
                  <a:pt x="0" y="30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21" name="Freeform 2519"/>
          <p:cNvSpPr>
            <a:spLocks/>
          </p:cNvSpPr>
          <p:nvPr/>
        </p:nvSpPr>
        <p:spPr bwMode="auto">
          <a:xfrm>
            <a:off x="1879600" y="1133475"/>
            <a:ext cx="22225" cy="30163"/>
          </a:xfrm>
          <a:custGeom>
            <a:avLst/>
            <a:gdLst/>
            <a:ahLst/>
            <a:cxnLst>
              <a:cxn ang="0">
                <a:pos x="0" y="30"/>
              </a:cxn>
              <a:cxn ang="0">
                <a:pos x="13" y="0"/>
              </a:cxn>
              <a:cxn ang="0">
                <a:pos x="44" y="3"/>
              </a:cxn>
              <a:cxn ang="0">
                <a:pos x="75" y="38"/>
              </a:cxn>
              <a:cxn ang="0">
                <a:pos x="88" y="83"/>
              </a:cxn>
              <a:cxn ang="0">
                <a:pos x="75" y="112"/>
              </a:cxn>
              <a:cxn ang="0">
                <a:pos x="44" y="110"/>
              </a:cxn>
              <a:cxn ang="0">
                <a:pos x="13" y="76"/>
              </a:cxn>
              <a:cxn ang="0">
                <a:pos x="0" y="30"/>
              </a:cxn>
            </a:cxnLst>
            <a:rect l="0" t="0" r="r" b="b"/>
            <a:pathLst>
              <a:path w="88" h="112">
                <a:moveTo>
                  <a:pt x="0" y="30"/>
                </a:moveTo>
                <a:lnTo>
                  <a:pt x="13" y="0"/>
                </a:lnTo>
                <a:lnTo>
                  <a:pt x="44" y="3"/>
                </a:lnTo>
                <a:lnTo>
                  <a:pt x="75" y="38"/>
                </a:lnTo>
                <a:lnTo>
                  <a:pt x="88" y="83"/>
                </a:lnTo>
                <a:lnTo>
                  <a:pt x="75" y="112"/>
                </a:lnTo>
                <a:lnTo>
                  <a:pt x="44" y="110"/>
                </a:lnTo>
                <a:lnTo>
                  <a:pt x="13" y="76"/>
                </a:lnTo>
                <a:lnTo>
                  <a:pt x="0" y="30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22" name="Freeform 2520"/>
          <p:cNvSpPr>
            <a:spLocks/>
          </p:cNvSpPr>
          <p:nvPr/>
        </p:nvSpPr>
        <p:spPr bwMode="auto">
          <a:xfrm>
            <a:off x="1870075" y="1130300"/>
            <a:ext cx="33338" cy="42863"/>
          </a:xfrm>
          <a:custGeom>
            <a:avLst/>
            <a:gdLst/>
            <a:ahLst/>
            <a:cxnLst>
              <a:cxn ang="0">
                <a:pos x="0" y="41"/>
              </a:cxn>
              <a:cxn ang="0">
                <a:pos x="19" y="0"/>
              </a:cxn>
              <a:cxn ang="0">
                <a:pos x="61" y="4"/>
              </a:cxn>
              <a:cxn ang="0">
                <a:pos x="105" y="52"/>
              </a:cxn>
              <a:cxn ang="0">
                <a:pos x="123" y="115"/>
              </a:cxn>
              <a:cxn ang="0">
                <a:pos x="105" y="156"/>
              </a:cxn>
              <a:cxn ang="0">
                <a:pos x="61" y="152"/>
              </a:cxn>
              <a:cxn ang="0">
                <a:pos x="19" y="104"/>
              </a:cxn>
              <a:cxn ang="0">
                <a:pos x="0" y="41"/>
              </a:cxn>
            </a:cxnLst>
            <a:rect l="0" t="0" r="r" b="b"/>
            <a:pathLst>
              <a:path w="123" h="156">
                <a:moveTo>
                  <a:pt x="0" y="41"/>
                </a:moveTo>
                <a:lnTo>
                  <a:pt x="19" y="0"/>
                </a:lnTo>
                <a:lnTo>
                  <a:pt x="61" y="4"/>
                </a:lnTo>
                <a:lnTo>
                  <a:pt x="105" y="52"/>
                </a:lnTo>
                <a:lnTo>
                  <a:pt x="123" y="115"/>
                </a:lnTo>
                <a:lnTo>
                  <a:pt x="105" y="156"/>
                </a:lnTo>
                <a:lnTo>
                  <a:pt x="61" y="152"/>
                </a:lnTo>
                <a:lnTo>
                  <a:pt x="19" y="104"/>
                </a:lnTo>
                <a:lnTo>
                  <a:pt x="0" y="41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23" name="Freeform 2521"/>
          <p:cNvSpPr>
            <a:spLocks/>
          </p:cNvSpPr>
          <p:nvPr/>
        </p:nvSpPr>
        <p:spPr bwMode="auto">
          <a:xfrm>
            <a:off x="1774825" y="1149350"/>
            <a:ext cx="74613" cy="93663"/>
          </a:xfrm>
          <a:custGeom>
            <a:avLst/>
            <a:gdLst/>
            <a:ahLst/>
            <a:cxnLst>
              <a:cxn ang="0">
                <a:pos x="0" y="93"/>
              </a:cxn>
              <a:cxn ang="0">
                <a:pos x="40" y="0"/>
              </a:cxn>
              <a:cxn ang="0">
                <a:pos x="138" y="10"/>
              </a:cxn>
              <a:cxn ang="0">
                <a:pos x="237" y="118"/>
              </a:cxn>
              <a:cxn ang="0">
                <a:pos x="277" y="260"/>
              </a:cxn>
              <a:cxn ang="0">
                <a:pos x="237" y="353"/>
              </a:cxn>
              <a:cxn ang="0">
                <a:pos x="138" y="343"/>
              </a:cxn>
              <a:cxn ang="0">
                <a:pos x="40" y="235"/>
              </a:cxn>
              <a:cxn ang="0">
                <a:pos x="0" y="93"/>
              </a:cxn>
            </a:cxnLst>
            <a:rect l="0" t="0" r="r" b="b"/>
            <a:pathLst>
              <a:path w="277" h="353">
                <a:moveTo>
                  <a:pt x="0" y="93"/>
                </a:moveTo>
                <a:lnTo>
                  <a:pt x="40" y="0"/>
                </a:lnTo>
                <a:lnTo>
                  <a:pt x="138" y="10"/>
                </a:lnTo>
                <a:lnTo>
                  <a:pt x="237" y="118"/>
                </a:lnTo>
                <a:lnTo>
                  <a:pt x="277" y="260"/>
                </a:lnTo>
                <a:lnTo>
                  <a:pt x="237" y="353"/>
                </a:lnTo>
                <a:lnTo>
                  <a:pt x="138" y="343"/>
                </a:lnTo>
                <a:lnTo>
                  <a:pt x="40" y="235"/>
                </a:lnTo>
                <a:lnTo>
                  <a:pt x="0" y="93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24" name="Freeform 2522"/>
          <p:cNvSpPr>
            <a:spLocks/>
          </p:cNvSpPr>
          <p:nvPr/>
        </p:nvSpPr>
        <p:spPr bwMode="auto">
          <a:xfrm>
            <a:off x="1795463" y="1176338"/>
            <a:ext cx="33337" cy="4127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17" y="0"/>
              </a:cxn>
              <a:cxn ang="0">
                <a:pos x="61" y="4"/>
              </a:cxn>
              <a:cxn ang="0">
                <a:pos x="105" y="52"/>
              </a:cxn>
              <a:cxn ang="0">
                <a:pos x="123" y="115"/>
              </a:cxn>
              <a:cxn ang="0">
                <a:pos x="105" y="157"/>
              </a:cxn>
              <a:cxn ang="0">
                <a:pos x="61" y="152"/>
              </a:cxn>
              <a:cxn ang="0">
                <a:pos x="17" y="104"/>
              </a:cxn>
              <a:cxn ang="0">
                <a:pos x="0" y="42"/>
              </a:cxn>
            </a:cxnLst>
            <a:rect l="0" t="0" r="r" b="b"/>
            <a:pathLst>
              <a:path w="123" h="157">
                <a:moveTo>
                  <a:pt x="0" y="42"/>
                </a:moveTo>
                <a:lnTo>
                  <a:pt x="17" y="0"/>
                </a:lnTo>
                <a:lnTo>
                  <a:pt x="61" y="4"/>
                </a:lnTo>
                <a:lnTo>
                  <a:pt x="105" y="52"/>
                </a:lnTo>
                <a:lnTo>
                  <a:pt x="123" y="115"/>
                </a:lnTo>
                <a:lnTo>
                  <a:pt x="105" y="157"/>
                </a:lnTo>
                <a:lnTo>
                  <a:pt x="61" y="152"/>
                </a:lnTo>
                <a:lnTo>
                  <a:pt x="17" y="104"/>
                </a:lnTo>
                <a:lnTo>
                  <a:pt x="0" y="42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25" name="Line 2523"/>
          <p:cNvSpPr>
            <a:spLocks noChangeShapeType="1"/>
          </p:cNvSpPr>
          <p:nvPr/>
        </p:nvSpPr>
        <p:spPr bwMode="auto">
          <a:xfrm>
            <a:off x="1811338" y="1133475"/>
            <a:ext cx="1587" cy="1270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26" name="Line 2524"/>
          <p:cNvSpPr>
            <a:spLocks noChangeShapeType="1"/>
          </p:cNvSpPr>
          <p:nvPr/>
        </p:nvSpPr>
        <p:spPr bwMode="auto">
          <a:xfrm>
            <a:off x="2152650" y="1401763"/>
            <a:ext cx="1588" cy="762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27" name="Freeform 2525"/>
          <p:cNvSpPr>
            <a:spLocks/>
          </p:cNvSpPr>
          <p:nvPr/>
        </p:nvSpPr>
        <p:spPr bwMode="auto">
          <a:xfrm>
            <a:off x="2133600" y="1416050"/>
            <a:ext cx="38100" cy="47625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21" y="0"/>
              </a:cxn>
              <a:cxn ang="0">
                <a:pos x="72" y="4"/>
              </a:cxn>
              <a:cxn ang="0">
                <a:pos x="122" y="61"/>
              </a:cxn>
              <a:cxn ang="0">
                <a:pos x="144" y="134"/>
              </a:cxn>
              <a:cxn ang="0">
                <a:pos x="122" y="183"/>
              </a:cxn>
              <a:cxn ang="0">
                <a:pos x="72" y="178"/>
              </a:cxn>
              <a:cxn ang="0">
                <a:pos x="21" y="122"/>
              </a:cxn>
              <a:cxn ang="0">
                <a:pos x="0" y="48"/>
              </a:cxn>
            </a:cxnLst>
            <a:rect l="0" t="0" r="r" b="b"/>
            <a:pathLst>
              <a:path w="144" h="183">
                <a:moveTo>
                  <a:pt x="0" y="48"/>
                </a:moveTo>
                <a:lnTo>
                  <a:pt x="21" y="0"/>
                </a:lnTo>
                <a:lnTo>
                  <a:pt x="72" y="4"/>
                </a:lnTo>
                <a:lnTo>
                  <a:pt x="122" y="61"/>
                </a:lnTo>
                <a:lnTo>
                  <a:pt x="144" y="134"/>
                </a:lnTo>
                <a:lnTo>
                  <a:pt x="122" y="183"/>
                </a:lnTo>
                <a:lnTo>
                  <a:pt x="72" y="178"/>
                </a:lnTo>
                <a:lnTo>
                  <a:pt x="21" y="122"/>
                </a:lnTo>
                <a:lnTo>
                  <a:pt x="0" y="48"/>
                </a:lnTo>
                <a:close/>
              </a:path>
            </a:pathLst>
          </a:cu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28" name="Line 2526"/>
          <p:cNvSpPr>
            <a:spLocks noChangeShapeType="1"/>
          </p:cNvSpPr>
          <p:nvPr/>
        </p:nvSpPr>
        <p:spPr bwMode="auto">
          <a:xfrm>
            <a:off x="2152650" y="1401763"/>
            <a:ext cx="1588" cy="762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29" name="Line 2527"/>
          <p:cNvSpPr>
            <a:spLocks noChangeShapeType="1"/>
          </p:cNvSpPr>
          <p:nvPr/>
        </p:nvSpPr>
        <p:spPr bwMode="auto">
          <a:xfrm>
            <a:off x="1903413" y="1395413"/>
            <a:ext cx="146050" cy="889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30" name="Freeform 2528"/>
          <p:cNvSpPr>
            <a:spLocks/>
          </p:cNvSpPr>
          <p:nvPr/>
        </p:nvSpPr>
        <p:spPr bwMode="auto">
          <a:xfrm>
            <a:off x="1920875" y="1398588"/>
            <a:ext cx="14288" cy="17462"/>
          </a:xfrm>
          <a:custGeom>
            <a:avLst/>
            <a:gdLst/>
            <a:ahLst/>
            <a:cxnLst>
              <a:cxn ang="0">
                <a:pos x="39" y="0"/>
              </a:cxn>
              <a:cxn ang="0">
                <a:pos x="0" y="14"/>
              </a:cxn>
              <a:cxn ang="0">
                <a:pos x="55" y="63"/>
              </a:cxn>
            </a:cxnLst>
            <a:rect l="0" t="0" r="r" b="b"/>
            <a:pathLst>
              <a:path w="55" h="63">
                <a:moveTo>
                  <a:pt x="39" y="0"/>
                </a:moveTo>
                <a:lnTo>
                  <a:pt x="0" y="14"/>
                </a:lnTo>
                <a:lnTo>
                  <a:pt x="55" y="63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31" name="Freeform 2529"/>
          <p:cNvSpPr>
            <a:spLocks/>
          </p:cNvSpPr>
          <p:nvPr/>
        </p:nvSpPr>
        <p:spPr bwMode="auto">
          <a:xfrm>
            <a:off x="2017713" y="1465263"/>
            <a:ext cx="60325" cy="20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9" y="56"/>
              </a:cxn>
              <a:cxn ang="0">
                <a:pos x="230" y="84"/>
              </a:cxn>
            </a:cxnLst>
            <a:rect l="0" t="0" r="r" b="b"/>
            <a:pathLst>
              <a:path w="230" h="84">
                <a:moveTo>
                  <a:pt x="0" y="0"/>
                </a:moveTo>
                <a:lnTo>
                  <a:pt x="119" y="56"/>
                </a:lnTo>
                <a:lnTo>
                  <a:pt x="230" y="84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32" name="Freeform 2530"/>
          <p:cNvSpPr>
            <a:spLocks/>
          </p:cNvSpPr>
          <p:nvPr/>
        </p:nvSpPr>
        <p:spPr bwMode="auto">
          <a:xfrm>
            <a:off x="2035175" y="1485900"/>
            <a:ext cx="36513" cy="25400"/>
          </a:xfrm>
          <a:custGeom>
            <a:avLst/>
            <a:gdLst/>
            <a:ahLst/>
            <a:cxnLst>
              <a:cxn ang="0">
                <a:pos x="0" y="98"/>
              </a:cxn>
              <a:cxn ang="0">
                <a:pos x="69" y="24"/>
              </a:cxn>
              <a:cxn ang="0">
                <a:pos x="140" y="0"/>
              </a:cxn>
            </a:cxnLst>
            <a:rect l="0" t="0" r="r" b="b"/>
            <a:pathLst>
              <a:path w="140" h="98">
                <a:moveTo>
                  <a:pt x="0" y="98"/>
                </a:moveTo>
                <a:lnTo>
                  <a:pt x="69" y="24"/>
                </a:lnTo>
                <a:lnTo>
                  <a:pt x="14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33" name="Freeform 2531"/>
          <p:cNvSpPr>
            <a:spLocks/>
          </p:cNvSpPr>
          <p:nvPr/>
        </p:nvSpPr>
        <p:spPr bwMode="auto">
          <a:xfrm>
            <a:off x="1887538" y="1398588"/>
            <a:ext cx="36512" cy="25400"/>
          </a:xfrm>
          <a:custGeom>
            <a:avLst/>
            <a:gdLst/>
            <a:ahLst/>
            <a:cxnLst>
              <a:cxn ang="0">
                <a:pos x="0" y="98"/>
              </a:cxn>
              <a:cxn ang="0">
                <a:pos x="67" y="25"/>
              </a:cxn>
              <a:cxn ang="0">
                <a:pos x="139" y="0"/>
              </a:cxn>
            </a:cxnLst>
            <a:rect l="0" t="0" r="r" b="b"/>
            <a:pathLst>
              <a:path w="139" h="98">
                <a:moveTo>
                  <a:pt x="0" y="98"/>
                </a:moveTo>
                <a:lnTo>
                  <a:pt x="67" y="25"/>
                </a:lnTo>
                <a:lnTo>
                  <a:pt x="139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34" name="Line 2532"/>
          <p:cNvSpPr>
            <a:spLocks noChangeShapeType="1"/>
          </p:cNvSpPr>
          <p:nvPr/>
        </p:nvSpPr>
        <p:spPr bwMode="auto">
          <a:xfrm flipV="1">
            <a:off x="1779588" y="1241425"/>
            <a:ext cx="31750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35" name="Line 2533"/>
          <p:cNvSpPr>
            <a:spLocks noChangeShapeType="1"/>
          </p:cNvSpPr>
          <p:nvPr/>
        </p:nvSpPr>
        <p:spPr bwMode="auto">
          <a:xfrm flipH="1">
            <a:off x="1811338" y="1171575"/>
            <a:ext cx="74612" cy="444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36" name="Line 2534"/>
          <p:cNvSpPr>
            <a:spLocks noChangeShapeType="1"/>
          </p:cNvSpPr>
          <p:nvPr/>
        </p:nvSpPr>
        <p:spPr bwMode="auto">
          <a:xfrm flipH="1">
            <a:off x="1890713" y="1154113"/>
            <a:ext cx="15875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37" name="Line 2535"/>
          <p:cNvSpPr>
            <a:spLocks noChangeShapeType="1"/>
          </p:cNvSpPr>
          <p:nvPr/>
        </p:nvSpPr>
        <p:spPr bwMode="auto">
          <a:xfrm flipV="1">
            <a:off x="1885950" y="1163638"/>
            <a:ext cx="4763" cy="79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38" name="Line 2536"/>
          <p:cNvSpPr>
            <a:spLocks noChangeShapeType="1"/>
          </p:cNvSpPr>
          <p:nvPr/>
        </p:nvSpPr>
        <p:spPr bwMode="auto">
          <a:xfrm flipV="1">
            <a:off x="2133600" y="1428750"/>
            <a:ext cx="38100" cy="222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39" name="Line 2537"/>
          <p:cNvSpPr>
            <a:spLocks noChangeShapeType="1"/>
          </p:cNvSpPr>
          <p:nvPr/>
        </p:nvSpPr>
        <p:spPr bwMode="auto">
          <a:xfrm flipH="1">
            <a:off x="2133600" y="1428750"/>
            <a:ext cx="38100" cy="222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40" name="Line 2538"/>
          <p:cNvSpPr>
            <a:spLocks noChangeShapeType="1"/>
          </p:cNvSpPr>
          <p:nvPr/>
        </p:nvSpPr>
        <p:spPr bwMode="auto">
          <a:xfrm flipH="1" flipV="1">
            <a:off x="2120900" y="1420813"/>
            <a:ext cx="61913" cy="381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41" name="Line 2539"/>
          <p:cNvSpPr>
            <a:spLocks noChangeShapeType="1"/>
          </p:cNvSpPr>
          <p:nvPr/>
        </p:nvSpPr>
        <p:spPr bwMode="auto">
          <a:xfrm flipH="1" flipV="1">
            <a:off x="2120900" y="1420813"/>
            <a:ext cx="61913" cy="38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42" name="Freeform 2540"/>
          <p:cNvSpPr>
            <a:spLocks/>
          </p:cNvSpPr>
          <p:nvPr/>
        </p:nvSpPr>
        <p:spPr bwMode="auto">
          <a:xfrm>
            <a:off x="2178050" y="1403350"/>
            <a:ext cx="39688" cy="36513"/>
          </a:xfrm>
          <a:custGeom>
            <a:avLst/>
            <a:gdLst/>
            <a:ahLst/>
            <a:cxnLst>
              <a:cxn ang="0">
                <a:pos x="148" y="111"/>
              </a:cxn>
              <a:cxn ang="0">
                <a:pos x="102" y="61"/>
              </a:cxn>
              <a:cxn ang="0">
                <a:pos x="41" y="14"/>
              </a:cxn>
              <a:cxn ang="0">
                <a:pos x="0" y="0"/>
              </a:cxn>
              <a:cxn ang="0">
                <a:pos x="4" y="24"/>
              </a:cxn>
              <a:cxn ang="0">
                <a:pos x="50" y="75"/>
              </a:cxn>
              <a:cxn ang="0">
                <a:pos x="112" y="121"/>
              </a:cxn>
              <a:cxn ang="0">
                <a:pos x="152" y="136"/>
              </a:cxn>
              <a:cxn ang="0">
                <a:pos x="148" y="111"/>
              </a:cxn>
            </a:cxnLst>
            <a:rect l="0" t="0" r="r" b="b"/>
            <a:pathLst>
              <a:path w="152" h="136">
                <a:moveTo>
                  <a:pt x="148" y="111"/>
                </a:moveTo>
                <a:lnTo>
                  <a:pt x="102" y="61"/>
                </a:lnTo>
                <a:lnTo>
                  <a:pt x="41" y="14"/>
                </a:lnTo>
                <a:lnTo>
                  <a:pt x="0" y="0"/>
                </a:lnTo>
                <a:lnTo>
                  <a:pt x="4" y="24"/>
                </a:lnTo>
                <a:lnTo>
                  <a:pt x="50" y="75"/>
                </a:lnTo>
                <a:lnTo>
                  <a:pt x="112" y="121"/>
                </a:lnTo>
                <a:lnTo>
                  <a:pt x="152" y="136"/>
                </a:lnTo>
                <a:lnTo>
                  <a:pt x="148" y="111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43" name="Line 2541"/>
          <p:cNvSpPr>
            <a:spLocks noChangeShapeType="1"/>
          </p:cNvSpPr>
          <p:nvPr/>
        </p:nvSpPr>
        <p:spPr bwMode="auto">
          <a:xfrm flipH="1">
            <a:off x="2181225" y="1400175"/>
            <a:ext cx="33338" cy="428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44" name="Line 2542"/>
          <p:cNvSpPr>
            <a:spLocks noChangeShapeType="1"/>
          </p:cNvSpPr>
          <p:nvPr/>
        </p:nvSpPr>
        <p:spPr bwMode="auto">
          <a:xfrm flipH="1">
            <a:off x="1670050" y="1130300"/>
            <a:ext cx="31750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45" name="Line 2543"/>
          <p:cNvSpPr>
            <a:spLocks noChangeShapeType="1"/>
          </p:cNvSpPr>
          <p:nvPr/>
        </p:nvSpPr>
        <p:spPr bwMode="auto">
          <a:xfrm flipH="1">
            <a:off x="1816100" y="1219200"/>
            <a:ext cx="33338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46" name="Line 2544"/>
          <p:cNvSpPr>
            <a:spLocks noChangeShapeType="1"/>
          </p:cNvSpPr>
          <p:nvPr/>
        </p:nvSpPr>
        <p:spPr bwMode="auto">
          <a:xfrm flipH="1">
            <a:off x="1743075" y="1174750"/>
            <a:ext cx="31750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47" name="Line 2545"/>
          <p:cNvSpPr>
            <a:spLocks noChangeShapeType="1"/>
          </p:cNvSpPr>
          <p:nvPr/>
        </p:nvSpPr>
        <p:spPr bwMode="auto">
          <a:xfrm flipV="1">
            <a:off x="1774825" y="1130300"/>
            <a:ext cx="147638" cy="889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48" name="Line 2546"/>
          <p:cNvSpPr>
            <a:spLocks noChangeShapeType="1"/>
          </p:cNvSpPr>
          <p:nvPr/>
        </p:nvSpPr>
        <p:spPr bwMode="auto">
          <a:xfrm flipH="1" flipV="1">
            <a:off x="1739900" y="1192213"/>
            <a:ext cx="61913" cy="381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49" name="Line 2547"/>
          <p:cNvSpPr>
            <a:spLocks noChangeShapeType="1"/>
          </p:cNvSpPr>
          <p:nvPr/>
        </p:nvSpPr>
        <p:spPr bwMode="auto">
          <a:xfrm flipH="1" flipV="1">
            <a:off x="1854200" y="1260475"/>
            <a:ext cx="61913" cy="381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50" name="Line 2548"/>
          <p:cNvSpPr>
            <a:spLocks noChangeShapeType="1"/>
          </p:cNvSpPr>
          <p:nvPr/>
        </p:nvSpPr>
        <p:spPr bwMode="auto">
          <a:xfrm flipH="1" flipV="1">
            <a:off x="1793875" y="1225550"/>
            <a:ext cx="63500" cy="36513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51" name="Line 2549"/>
          <p:cNvSpPr>
            <a:spLocks noChangeShapeType="1"/>
          </p:cNvSpPr>
          <p:nvPr/>
        </p:nvSpPr>
        <p:spPr bwMode="auto">
          <a:xfrm flipH="1" flipV="1">
            <a:off x="1758950" y="1165225"/>
            <a:ext cx="106363" cy="635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52" name="Line 2550"/>
          <p:cNvSpPr>
            <a:spLocks noChangeShapeType="1"/>
          </p:cNvSpPr>
          <p:nvPr/>
        </p:nvSpPr>
        <p:spPr bwMode="auto">
          <a:xfrm flipV="1">
            <a:off x="1828800" y="1162050"/>
            <a:ext cx="74613" cy="444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53" name="Line 2551"/>
          <p:cNvSpPr>
            <a:spLocks noChangeShapeType="1"/>
          </p:cNvSpPr>
          <p:nvPr/>
        </p:nvSpPr>
        <p:spPr bwMode="auto">
          <a:xfrm flipV="1">
            <a:off x="1901825" y="1146175"/>
            <a:ext cx="17463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54" name="Line 2552"/>
          <p:cNvSpPr>
            <a:spLocks noChangeShapeType="1"/>
          </p:cNvSpPr>
          <p:nvPr/>
        </p:nvSpPr>
        <p:spPr bwMode="auto">
          <a:xfrm>
            <a:off x="1901825" y="1155700"/>
            <a:ext cx="1588" cy="63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55" name="Line 2553"/>
          <p:cNvSpPr>
            <a:spLocks noChangeShapeType="1"/>
          </p:cNvSpPr>
          <p:nvPr/>
        </p:nvSpPr>
        <p:spPr bwMode="auto">
          <a:xfrm>
            <a:off x="1885950" y="1131888"/>
            <a:ext cx="4763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56" name="Line 2554"/>
          <p:cNvSpPr>
            <a:spLocks noChangeShapeType="1"/>
          </p:cNvSpPr>
          <p:nvPr/>
        </p:nvSpPr>
        <p:spPr bwMode="auto">
          <a:xfrm flipV="1">
            <a:off x="1681163" y="1073150"/>
            <a:ext cx="74612" cy="444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57" name="Line 2555"/>
          <p:cNvSpPr>
            <a:spLocks noChangeShapeType="1"/>
          </p:cNvSpPr>
          <p:nvPr/>
        </p:nvSpPr>
        <p:spPr bwMode="auto">
          <a:xfrm flipV="1">
            <a:off x="1795463" y="1141413"/>
            <a:ext cx="74612" cy="460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58" name="Line 2556"/>
          <p:cNvSpPr>
            <a:spLocks noChangeShapeType="1"/>
          </p:cNvSpPr>
          <p:nvPr/>
        </p:nvSpPr>
        <p:spPr bwMode="auto">
          <a:xfrm flipV="1">
            <a:off x="1755775" y="1058863"/>
            <a:ext cx="15875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59" name="Line 2557"/>
          <p:cNvSpPr>
            <a:spLocks noChangeShapeType="1"/>
          </p:cNvSpPr>
          <p:nvPr/>
        </p:nvSpPr>
        <p:spPr bwMode="auto">
          <a:xfrm>
            <a:off x="1755775" y="1068388"/>
            <a:ext cx="1588" cy="47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60" name="Line 2558"/>
          <p:cNvSpPr>
            <a:spLocks noChangeShapeType="1"/>
          </p:cNvSpPr>
          <p:nvPr/>
        </p:nvSpPr>
        <p:spPr bwMode="auto">
          <a:xfrm flipV="1">
            <a:off x="1890713" y="1125538"/>
            <a:ext cx="15875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61" name="Line 2559"/>
          <p:cNvSpPr>
            <a:spLocks noChangeShapeType="1"/>
          </p:cNvSpPr>
          <p:nvPr/>
        </p:nvSpPr>
        <p:spPr bwMode="auto">
          <a:xfrm flipV="1">
            <a:off x="1879600" y="1131888"/>
            <a:ext cx="15875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62" name="Line 2560"/>
          <p:cNvSpPr>
            <a:spLocks noChangeShapeType="1"/>
          </p:cNvSpPr>
          <p:nvPr/>
        </p:nvSpPr>
        <p:spPr bwMode="auto">
          <a:xfrm flipH="1">
            <a:off x="1811338" y="1131888"/>
            <a:ext cx="74612" cy="444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63" name="Line 2561"/>
          <p:cNvSpPr>
            <a:spLocks noChangeShapeType="1"/>
          </p:cNvSpPr>
          <p:nvPr/>
        </p:nvSpPr>
        <p:spPr bwMode="auto">
          <a:xfrm flipV="1">
            <a:off x="1779588" y="1152525"/>
            <a:ext cx="31750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64" name="Line 2562"/>
          <p:cNvSpPr>
            <a:spLocks noChangeShapeType="1"/>
          </p:cNvSpPr>
          <p:nvPr/>
        </p:nvSpPr>
        <p:spPr bwMode="auto">
          <a:xfrm>
            <a:off x="1665288" y="1074738"/>
            <a:ext cx="1587" cy="666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65" name="Freeform 2563"/>
          <p:cNvSpPr>
            <a:spLocks/>
          </p:cNvSpPr>
          <p:nvPr/>
        </p:nvSpPr>
        <p:spPr bwMode="auto">
          <a:xfrm>
            <a:off x="1393825" y="960438"/>
            <a:ext cx="73025" cy="92075"/>
          </a:xfrm>
          <a:custGeom>
            <a:avLst/>
            <a:gdLst/>
            <a:ahLst/>
            <a:cxnLst>
              <a:cxn ang="0">
                <a:pos x="0" y="94"/>
              </a:cxn>
              <a:cxn ang="0">
                <a:pos x="40" y="0"/>
              </a:cxn>
              <a:cxn ang="0">
                <a:pos x="139" y="10"/>
              </a:cxn>
              <a:cxn ang="0">
                <a:pos x="237" y="118"/>
              </a:cxn>
              <a:cxn ang="0">
                <a:pos x="278" y="260"/>
              </a:cxn>
              <a:cxn ang="0">
                <a:pos x="237" y="353"/>
              </a:cxn>
              <a:cxn ang="0">
                <a:pos x="139" y="343"/>
              </a:cxn>
              <a:cxn ang="0">
                <a:pos x="40" y="236"/>
              </a:cxn>
              <a:cxn ang="0">
                <a:pos x="0" y="94"/>
              </a:cxn>
            </a:cxnLst>
            <a:rect l="0" t="0" r="r" b="b"/>
            <a:pathLst>
              <a:path w="278" h="353">
                <a:moveTo>
                  <a:pt x="0" y="94"/>
                </a:moveTo>
                <a:lnTo>
                  <a:pt x="40" y="0"/>
                </a:lnTo>
                <a:lnTo>
                  <a:pt x="139" y="10"/>
                </a:lnTo>
                <a:lnTo>
                  <a:pt x="237" y="118"/>
                </a:lnTo>
                <a:lnTo>
                  <a:pt x="278" y="260"/>
                </a:lnTo>
                <a:lnTo>
                  <a:pt x="237" y="353"/>
                </a:lnTo>
                <a:lnTo>
                  <a:pt x="139" y="343"/>
                </a:lnTo>
                <a:lnTo>
                  <a:pt x="40" y="236"/>
                </a:lnTo>
                <a:lnTo>
                  <a:pt x="0" y="94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66" name="Freeform 2564"/>
          <p:cNvSpPr>
            <a:spLocks/>
          </p:cNvSpPr>
          <p:nvPr/>
        </p:nvSpPr>
        <p:spPr bwMode="auto">
          <a:xfrm>
            <a:off x="1427163" y="939800"/>
            <a:ext cx="73025" cy="93663"/>
          </a:xfrm>
          <a:custGeom>
            <a:avLst/>
            <a:gdLst/>
            <a:ahLst/>
            <a:cxnLst>
              <a:cxn ang="0">
                <a:pos x="0" y="93"/>
              </a:cxn>
              <a:cxn ang="0">
                <a:pos x="40" y="0"/>
              </a:cxn>
              <a:cxn ang="0">
                <a:pos x="137" y="10"/>
              </a:cxn>
              <a:cxn ang="0">
                <a:pos x="236" y="118"/>
              </a:cxn>
              <a:cxn ang="0">
                <a:pos x="276" y="260"/>
              </a:cxn>
              <a:cxn ang="0">
                <a:pos x="236" y="353"/>
              </a:cxn>
              <a:cxn ang="0">
                <a:pos x="137" y="343"/>
              </a:cxn>
              <a:cxn ang="0">
                <a:pos x="40" y="235"/>
              </a:cxn>
              <a:cxn ang="0">
                <a:pos x="0" y="93"/>
              </a:cxn>
            </a:cxnLst>
            <a:rect l="0" t="0" r="r" b="b"/>
            <a:pathLst>
              <a:path w="276" h="353">
                <a:moveTo>
                  <a:pt x="0" y="93"/>
                </a:moveTo>
                <a:lnTo>
                  <a:pt x="40" y="0"/>
                </a:lnTo>
                <a:lnTo>
                  <a:pt x="137" y="10"/>
                </a:lnTo>
                <a:lnTo>
                  <a:pt x="236" y="118"/>
                </a:lnTo>
                <a:lnTo>
                  <a:pt x="276" y="260"/>
                </a:lnTo>
                <a:lnTo>
                  <a:pt x="236" y="353"/>
                </a:lnTo>
                <a:lnTo>
                  <a:pt x="137" y="343"/>
                </a:lnTo>
                <a:lnTo>
                  <a:pt x="40" y="235"/>
                </a:lnTo>
                <a:lnTo>
                  <a:pt x="0" y="93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67" name="Freeform 2565"/>
          <p:cNvSpPr>
            <a:spLocks/>
          </p:cNvSpPr>
          <p:nvPr/>
        </p:nvSpPr>
        <p:spPr bwMode="auto">
          <a:xfrm>
            <a:off x="1446213" y="966788"/>
            <a:ext cx="33337" cy="41275"/>
          </a:xfrm>
          <a:custGeom>
            <a:avLst/>
            <a:gdLst/>
            <a:ahLst/>
            <a:cxnLst>
              <a:cxn ang="0">
                <a:pos x="0" y="41"/>
              </a:cxn>
              <a:cxn ang="0">
                <a:pos x="18" y="0"/>
              </a:cxn>
              <a:cxn ang="0">
                <a:pos x="60" y="4"/>
              </a:cxn>
              <a:cxn ang="0">
                <a:pos x="104" y="52"/>
              </a:cxn>
              <a:cxn ang="0">
                <a:pos x="122" y="115"/>
              </a:cxn>
              <a:cxn ang="0">
                <a:pos x="104" y="156"/>
              </a:cxn>
              <a:cxn ang="0">
                <a:pos x="60" y="152"/>
              </a:cxn>
              <a:cxn ang="0">
                <a:pos x="18" y="104"/>
              </a:cxn>
              <a:cxn ang="0">
                <a:pos x="0" y="41"/>
              </a:cxn>
            </a:cxnLst>
            <a:rect l="0" t="0" r="r" b="b"/>
            <a:pathLst>
              <a:path w="122" h="156">
                <a:moveTo>
                  <a:pt x="0" y="41"/>
                </a:moveTo>
                <a:lnTo>
                  <a:pt x="18" y="0"/>
                </a:lnTo>
                <a:lnTo>
                  <a:pt x="60" y="4"/>
                </a:lnTo>
                <a:lnTo>
                  <a:pt x="104" y="52"/>
                </a:lnTo>
                <a:lnTo>
                  <a:pt x="122" y="115"/>
                </a:lnTo>
                <a:lnTo>
                  <a:pt x="104" y="156"/>
                </a:lnTo>
                <a:lnTo>
                  <a:pt x="60" y="152"/>
                </a:lnTo>
                <a:lnTo>
                  <a:pt x="18" y="104"/>
                </a:lnTo>
                <a:lnTo>
                  <a:pt x="0" y="41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68" name="Freeform 2566"/>
          <p:cNvSpPr>
            <a:spLocks/>
          </p:cNvSpPr>
          <p:nvPr/>
        </p:nvSpPr>
        <p:spPr bwMode="auto">
          <a:xfrm>
            <a:off x="1546225" y="914400"/>
            <a:ext cx="23813" cy="30163"/>
          </a:xfrm>
          <a:custGeom>
            <a:avLst/>
            <a:gdLst/>
            <a:ahLst/>
            <a:cxnLst>
              <a:cxn ang="0">
                <a:pos x="0" y="30"/>
              </a:cxn>
              <a:cxn ang="0">
                <a:pos x="14" y="0"/>
              </a:cxn>
              <a:cxn ang="0">
                <a:pos x="45" y="4"/>
              </a:cxn>
              <a:cxn ang="0">
                <a:pos x="76" y="38"/>
              </a:cxn>
              <a:cxn ang="0">
                <a:pos x="88" y="83"/>
              </a:cxn>
              <a:cxn ang="0">
                <a:pos x="76" y="113"/>
              </a:cxn>
              <a:cxn ang="0">
                <a:pos x="45" y="109"/>
              </a:cxn>
              <a:cxn ang="0">
                <a:pos x="14" y="75"/>
              </a:cxn>
              <a:cxn ang="0">
                <a:pos x="0" y="30"/>
              </a:cxn>
            </a:cxnLst>
            <a:rect l="0" t="0" r="r" b="b"/>
            <a:pathLst>
              <a:path w="88" h="113">
                <a:moveTo>
                  <a:pt x="0" y="30"/>
                </a:moveTo>
                <a:lnTo>
                  <a:pt x="14" y="0"/>
                </a:lnTo>
                <a:lnTo>
                  <a:pt x="45" y="4"/>
                </a:lnTo>
                <a:lnTo>
                  <a:pt x="76" y="38"/>
                </a:lnTo>
                <a:lnTo>
                  <a:pt x="88" y="83"/>
                </a:lnTo>
                <a:lnTo>
                  <a:pt x="76" y="113"/>
                </a:lnTo>
                <a:lnTo>
                  <a:pt x="45" y="109"/>
                </a:lnTo>
                <a:lnTo>
                  <a:pt x="14" y="75"/>
                </a:lnTo>
                <a:lnTo>
                  <a:pt x="0" y="30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69" name="Freeform 2567"/>
          <p:cNvSpPr>
            <a:spLocks/>
          </p:cNvSpPr>
          <p:nvPr/>
        </p:nvSpPr>
        <p:spPr bwMode="auto">
          <a:xfrm>
            <a:off x="1530350" y="925513"/>
            <a:ext cx="23813" cy="28575"/>
          </a:xfrm>
          <a:custGeom>
            <a:avLst/>
            <a:gdLst/>
            <a:ahLst/>
            <a:cxnLst>
              <a:cxn ang="0">
                <a:pos x="0" y="30"/>
              </a:cxn>
              <a:cxn ang="0">
                <a:pos x="13" y="0"/>
              </a:cxn>
              <a:cxn ang="0">
                <a:pos x="44" y="3"/>
              </a:cxn>
              <a:cxn ang="0">
                <a:pos x="75" y="38"/>
              </a:cxn>
              <a:cxn ang="0">
                <a:pos x="87" y="83"/>
              </a:cxn>
              <a:cxn ang="0">
                <a:pos x="75" y="112"/>
              </a:cxn>
              <a:cxn ang="0">
                <a:pos x="44" y="110"/>
              </a:cxn>
              <a:cxn ang="0">
                <a:pos x="13" y="76"/>
              </a:cxn>
              <a:cxn ang="0">
                <a:pos x="0" y="30"/>
              </a:cxn>
            </a:cxnLst>
            <a:rect l="0" t="0" r="r" b="b"/>
            <a:pathLst>
              <a:path w="87" h="112">
                <a:moveTo>
                  <a:pt x="0" y="30"/>
                </a:moveTo>
                <a:lnTo>
                  <a:pt x="13" y="0"/>
                </a:lnTo>
                <a:lnTo>
                  <a:pt x="44" y="3"/>
                </a:lnTo>
                <a:lnTo>
                  <a:pt x="75" y="38"/>
                </a:lnTo>
                <a:lnTo>
                  <a:pt x="87" y="83"/>
                </a:lnTo>
                <a:lnTo>
                  <a:pt x="75" y="112"/>
                </a:lnTo>
                <a:lnTo>
                  <a:pt x="44" y="110"/>
                </a:lnTo>
                <a:lnTo>
                  <a:pt x="13" y="76"/>
                </a:lnTo>
                <a:lnTo>
                  <a:pt x="0" y="30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70" name="Freeform 2568"/>
          <p:cNvSpPr>
            <a:spLocks/>
          </p:cNvSpPr>
          <p:nvPr/>
        </p:nvSpPr>
        <p:spPr bwMode="auto">
          <a:xfrm>
            <a:off x="1520825" y="920750"/>
            <a:ext cx="33338" cy="42863"/>
          </a:xfrm>
          <a:custGeom>
            <a:avLst/>
            <a:gdLst/>
            <a:ahLst/>
            <a:cxnLst>
              <a:cxn ang="0">
                <a:pos x="0" y="41"/>
              </a:cxn>
              <a:cxn ang="0">
                <a:pos x="18" y="0"/>
              </a:cxn>
              <a:cxn ang="0">
                <a:pos x="62" y="4"/>
              </a:cxn>
              <a:cxn ang="0">
                <a:pos x="104" y="52"/>
              </a:cxn>
              <a:cxn ang="0">
                <a:pos x="123" y="115"/>
              </a:cxn>
              <a:cxn ang="0">
                <a:pos x="104" y="157"/>
              </a:cxn>
              <a:cxn ang="0">
                <a:pos x="62" y="152"/>
              </a:cxn>
              <a:cxn ang="0">
                <a:pos x="18" y="104"/>
              </a:cxn>
              <a:cxn ang="0">
                <a:pos x="0" y="41"/>
              </a:cxn>
            </a:cxnLst>
            <a:rect l="0" t="0" r="r" b="b"/>
            <a:pathLst>
              <a:path w="123" h="157">
                <a:moveTo>
                  <a:pt x="0" y="41"/>
                </a:moveTo>
                <a:lnTo>
                  <a:pt x="18" y="0"/>
                </a:lnTo>
                <a:lnTo>
                  <a:pt x="62" y="4"/>
                </a:lnTo>
                <a:lnTo>
                  <a:pt x="104" y="52"/>
                </a:lnTo>
                <a:lnTo>
                  <a:pt x="123" y="115"/>
                </a:lnTo>
                <a:lnTo>
                  <a:pt x="104" y="157"/>
                </a:lnTo>
                <a:lnTo>
                  <a:pt x="62" y="152"/>
                </a:lnTo>
                <a:lnTo>
                  <a:pt x="18" y="104"/>
                </a:lnTo>
                <a:lnTo>
                  <a:pt x="0" y="41"/>
                </a:lnTo>
                <a:close/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71" name="Line 2569"/>
          <p:cNvSpPr>
            <a:spLocks noChangeShapeType="1"/>
          </p:cNvSpPr>
          <p:nvPr/>
        </p:nvSpPr>
        <p:spPr bwMode="auto">
          <a:xfrm>
            <a:off x="1463675" y="923925"/>
            <a:ext cx="1588" cy="1270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72" name="Line 2570"/>
          <p:cNvSpPr>
            <a:spLocks noChangeShapeType="1"/>
          </p:cNvSpPr>
          <p:nvPr/>
        </p:nvSpPr>
        <p:spPr bwMode="auto">
          <a:xfrm flipV="1">
            <a:off x="1631950" y="1152525"/>
            <a:ext cx="33338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73" name="Line 2571"/>
          <p:cNvSpPr>
            <a:spLocks noChangeShapeType="1"/>
          </p:cNvSpPr>
          <p:nvPr/>
        </p:nvSpPr>
        <p:spPr bwMode="auto">
          <a:xfrm flipV="1">
            <a:off x="1430338" y="1031875"/>
            <a:ext cx="33337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74" name="Line 2572"/>
          <p:cNvSpPr>
            <a:spLocks noChangeShapeType="1"/>
          </p:cNvSpPr>
          <p:nvPr/>
        </p:nvSpPr>
        <p:spPr bwMode="auto">
          <a:xfrm flipH="1">
            <a:off x="1665288" y="1082675"/>
            <a:ext cx="74612" cy="460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75" name="Line 2573"/>
          <p:cNvSpPr>
            <a:spLocks noChangeShapeType="1"/>
          </p:cNvSpPr>
          <p:nvPr/>
        </p:nvSpPr>
        <p:spPr bwMode="auto">
          <a:xfrm flipH="1">
            <a:off x="1744663" y="1065213"/>
            <a:ext cx="15875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76" name="Line 2574"/>
          <p:cNvSpPr>
            <a:spLocks noChangeShapeType="1"/>
          </p:cNvSpPr>
          <p:nvPr/>
        </p:nvSpPr>
        <p:spPr bwMode="auto">
          <a:xfrm flipV="1">
            <a:off x="1739900" y="1074738"/>
            <a:ext cx="4763" cy="79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77" name="Line 2575"/>
          <p:cNvSpPr>
            <a:spLocks noChangeShapeType="1"/>
          </p:cNvSpPr>
          <p:nvPr/>
        </p:nvSpPr>
        <p:spPr bwMode="auto">
          <a:xfrm flipH="1">
            <a:off x="1463675" y="962025"/>
            <a:ext cx="74613" cy="444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78" name="Line 2576"/>
          <p:cNvSpPr>
            <a:spLocks noChangeShapeType="1"/>
          </p:cNvSpPr>
          <p:nvPr/>
        </p:nvSpPr>
        <p:spPr bwMode="auto">
          <a:xfrm flipH="1">
            <a:off x="1541463" y="944563"/>
            <a:ext cx="17462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79" name="Line 2577"/>
          <p:cNvSpPr>
            <a:spLocks noChangeShapeType="1"/>
          </p:cNvSpPr>
          <p:nvPr/>
        </p:nvSpPr>
        <p:spPr bwMode="auto">
          <a:xfrm flipV="1">
            <a:off x="1538288" y="954088"/>
            <a:ext cx="3175" cy="7937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80" name="Line 2578"/>
          <p:cNvSpPr>
            <a:spLocks noChangeShapeType="1"/>
          </p:cNvSpPr>
          <p:nvPr/>
        </p:nvSpPr>
        <p:spPr bwMode="auto">
          <a:xfrm flipH="1">
            <a:off x="1595438" y="1085850"/>
            <a:ext cx="33337" cy="206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81" name="Line 2579"/>
          <p:cNvSpPr>
            <a:spLocks noChangeShapeType="1"/>
          </p:cNvSpPr>
          <p:nvPr/>
        </p:nvSpPr>
        <p:spPr bwMode="auto">
          <a:xfrm flipH="1">
            <a:off x="1466850" y="1009650"/>
            <a:ext cx="33338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82" name="Line 2580"/>
          <p:cNvSpPr>
            <a:spLocks noChangeShapeType="1"/>
          </p:cNvSpPr>
          <p:nvPr/>
        </p:nvSpPr>
        <p:spPr bwMode="auto">
          <a:xfrm flipH="1">
            <a:off x="1393825" y="965200"/>
            <a:ext cx="33338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83" name="Line 2581"/>
          <p:cNvSpPr>
            <a:spLocks noChangeShapeType="1"/>
          </p:cNvSpPr>
          <p:nvPr/>
        </p:nvSpPr>
        <p:spPr bwMode="auto">
          <a:xfrm flipV="1">
            <a:off x="1427163" y="915988"/>
            <a:ext cx="153987" cy="9366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84" name="Line 2582"/>
          <p:cNvSpPr>
            <a:spLocks noChangeShapeType="1"/>
          </p:cNvSpPr>
          <p:nvPr/>
        </p:nvSpPr>
        <p:spPr bwMode="auto">
          <a:xfrm flipH="1" flipV="1">
            <a:off x="1427163" y="1004888"/>
            <a:ext cx="63500" cy="381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85" name="Line 2583"/>
          <p:cNvSpPr>
            <a:spLocks noChangeShapeType="1"/>
          </p:cNvSpPr>
          <p:nvPr/>
        </p:nvSpPr>
        <p:spPr bwMode="auto">
          <a:xfrm>
            <a:off x="1500188" y="1047750"/>
            <a:ext cx="80962" cy="492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86" name="Line 2584"/>
          <p:cNvSpPr>
            <a:spLocks noChangeShapeType="1"/>
          </p:cNvSpPr>
          <p:nvPr/>
        </p:nvSpPr>
        <p:spPr bwMode="auto">
          <a:xfrm>
            <a:off x="1739900" y="1044575"/>
            <a:ext cx="4763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87" name="Line 2585"/>
          <p:cNvSpPr>
            <a:spLocks noChangeShapeType="1"/>
          </p:cNvSpPr>
          <p:nvPr/>
        </p:nvSpPr>
        <p:spPr bwMode="auto">
          <a:xfrm flipV="1">
            <a:off x="1649413" y="1054100"/>
            <a:ext cx="74612" cy="444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88" name="Line 2586"/>
          <p:cNvSpPr>
            <a:spLocks noChangeShapeType="1"/>
          </p:cNvSpPr>
          <p:nvPr/>
        </p:nvSpPr>
        <p:spPr bwMode="auto">
          <a:xfrm flipV="1">
            <a:off x="1649413" y="1098550"/>
            <a:ext cx="31750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89" name="Line 2587"/>
          <p:cNvSpPr>
            <a:spLocks noChangeShapeType="1"/>
          </p:cNvSpPr>
          <p:nvPr/>
        </p:nvSpPr>
        <p:spPr bwMode="auto">
          <a:xfrm flipV="1">
            <a:off x="1744663" y="1036638"/>
            <a:ext cx="15875" cy="1111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90" name="Line 2588"/>
          <p:cNvSpPr>
            <a:spLocks noChangeShapeType="1"/>
          </p:cNvSpPr>
          <p:nvPr/>
        </p:nvSpPr>
        <p:spPr bwMode="auto">
          <a:xfrm flipV="1">
            <a:off x="1731963" y="1044575"/>
            <a:ext cx="15875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91" name="Line 2589"/>
          <p:cNvSpPr>
            <a:spLocks noChangeShapeType="1"/>
          </p:cNvSpPr>
          <p:nvPr/>
        </p:nvSpPr>
        <p:spPr bwMode="auto">
          <a:xfrm flipH="1">
            <a:off x="1665288" y="1044575"/>
            <a:ext cx="74612" cy="444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92" name="Line 2590"/>
          <p:cNvSpPr>
            <a:spLocks noChangeShapeType="1"/>
          </p:cNvSpPr>
          <p:nvPr/>
        </p:nvSpPr>
        <p:spPr bwMode="auto">
          <a:xfrm>
            <a:off x="1538288" y="922338"/>
            <a:ext cx="3175" cy="317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93" name="Line 2591"/>
          <p:cNvSpPr>
            <a:spLocks noChangeShapeType="1"/>
          </p:cNvSpPr>
          <p:nvPr/>
        </p:nvSpPr>
        <p:spPr bwMode="auto">
          <a:xfrm flipV="1">
            <a:off x="1479550" y="952500"/>
            <a:ext cx="74613" cy="444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94" name="Line 2592"/>
          <p:cNvSpPr>
            <a:spLocks noChangeShapeType="1"/>
          </p:cNvSpPr>
          <p:nvPr/>
        </p:nvSpPr>
        <p:spPr bwMode="auto">
          <a:xfrm flipV="1">
            <a:off x="1446213" y="931863"/>
            <a:ext cx="74612" cy="444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95" name="Line 2593"/>
          <p:cNvSpPr>
            <a:spLocks noChangeShapeType="1"/>
          </p:cNvSpPr>
          <p:nvPr/>
        </p:nvSpPr>
        <p:spPr bwMode="auto">
          <a:xfrm flipH="1" flipV="1">
            <a:off x="1409700" y="955675"/>
            <a:ext cx="106363" cy="635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96" name="Line 2594"/>
          <p:cNvSpPr>
            <a:spLocks noChangeShapeType="1"/>
          </p:cNvSpPr>
          <p:nvPr/>
        </p:nvSpPr>
        <p:spPr bwMode="auto">
          <a:xfrm flipV="1">
            <a:off x="1554163" y="936625"/>
            <a:ext cx="15875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97" name="Line 2595"/>
          <p:cNvSpPr>
            <a:spLocks noChangeShapeType="1"/>
          </p:cNvSpPr>
          <p:nvPr/>
        </p:nvSpPr>
        <p:spPr bwMode="auto">
          <a:xfrm flipV="1">
            <a:off x="1541463" y="915988"/>
            <a:ext cx="17462" cy="9525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98" name="Line 2596"/>
          <p:cNvSpPr>
            <a:spLocks noChangeShapeType="1"/>
          </p:cNvSpPr>
          <p:nvPr/>
        </p:nvSpPr>
        <p:spPr bwMode="auto">
          <a:xfrm flipV="1">
            <a:off x="1530350" y="922338"/>
            <a:ext cx="15875" cy="11112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599" name="Line 2597"/>
          <p:cNvSpPr>
            <a:spLocks noChangeShapeType="1"/>
          </p:cNvSpPr>
          <p:nvPr/>
        </p:nvSpPr>
        <p:spPr bwMode="auto">
          <a:xfrm>
            <a:off x="1554163" y="946150"/>
            <a:ext cx="1587" cy="63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00" name="Line 2598"/>
          <p:cNvSpPr>
            <a:spLocks noChangeShapeType="1"/>
          </p:cNvSpPr>
          <p:nvPr/>
        </p:nvSpPr>
        <p:spPr bwMode="auto">
          <a:xfrm flipH="1">
            <a:off x="1463675" y="922338"/>
            <a:ext cx="74613" cy="444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01" name="Line 2599"/>
          <p:cNvSpPr>
            <a:spLocks noChangeShapeType="1"/>
          </p:cNvSpPr>
          <p:nvPr/>
        </p:nvSpPr>
        <p:spPr bwMode="auto">
          <a:xfrm flipV="1">
            <a:off x="1631950" y="1063625"/>
            <a:ext cx="33338" cy="20638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02" name="Line 2600"/>
          <p:cNvSpPr>
            <a:spLocks noChangeShapeType="1"/>
          </p:cNvSpPr>
          <p:nvPr/>
        </p:nvSpPr>
        <p:spPr bwMode="auto">
          <a:xfrm flipV="1">
            <a:off x="1430338" y="942975"/>
            <a:ext cx="33337" cy="1905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03" name="Line 2601"/>
          <p:cNvSpPr>
            <a:spLocks noChangeShapeType="1"/>
          </p:cNvSpPr>
          <p:nvPr/>
        </p:nvSpPr>
        <p:spPr bwMode="auto">
          <a:xfrm flipH="1">
            <a:off x="1663700" y="1184275"/>
            <a:ext cx="58738" cy="603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04" name="Line 2602"/>
          <p:cNvSpPr>
            <a:spLocks noChangeShapeType="1"/>
          </p:cNvSpPr>
          <p:nvPr/>
        </p:nvSpPr>
        <p:spPr bwMode="auto">
          <a:xfrm flipV="1">
            <a:off x="863600" y="687388"/>
            <a:ext cx="58738" cy="3016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05" name="Line 2603"/>
          <p:cNvSpPr>
            <a:spLocks noChangeShapeType="1"/>
          </p:cNvSpPr>
          <p:nvPr/>
        </p:nvSpPr>
        <p:spPr bwMode="auto">
          <a:xfrm flipH="1">
            <a:off x="1360488" y="1001713"/>
            <a:ext cx="58737" cy="619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06" name="Line 2604"/>
          <p:cNvSpPr>
            <a:spLocks noChangeShapeType="1"/>
          </p:cNvSpPr>
          <p:nvPr/>
        </p:nvSpPr>
        <p:spPr bwMode="auto">
          <a:xfrm>
            <a:off x="1647825" y="1187450"/>
            <a:ext cx="90488" cy="539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07" name="Freeform 2605"/>
          <p:cNvSpPr>
            <a:spLocks/>
          </p:cNvSpPr>
          <p:nvPr/>
        </p:nvSpPr>
        <p:spPr bwMode="auto">
          <a:xfrm>
            <a:off x="1689100" y="1203325"/>
            <a:ext cx="42863" cy="39688"/>
          </a:xfrm>
          <a:custGeom>
            <a:avLst/>
            <a:gdLst/>
            <a:ahLst/>
            <a:cxnLst>
              <a:cxn ang="0">
                <a:pos x="0" y="140"/>
              </a:cxn>
              <a:cxn ang="0">
                <a:pos x="71" y="150"/>
              </a:cxn>
              <a:cxn ang="0">
                <a:pos x="139" y="113"/>
              </a:cxn>
              <a:cxn ang="0">
                <a:pos x="166" y="51"/>
              </a:cxn>
              <a:cxn ang="0">
                <a:pos x="135" y="0"/>
              </a:cxn>
            </a:cxnLst>
            <a:rect l="0" t="0" r="r" b="b"/>
            <a:pathLst>
              <a:path w="166" h="150">
                <a:moveTo>
                  <a:pt x="0" y="140"/>
                </a:moveTo>
                <a:lnTo>
                  <a:pt x="71" y="150"/>
                </a:lnTo>
                <a:lnTo>
                  <a:pt x="139" y="113"/>
                </a:lnTo>
                <a:lnTo>
                  <a:pt x="166" y="51"/>
                </a:lnTo>
                <a:lnTo>
                  <a:pt x="135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08" name="Freeform 2606"/>
          <p:cNvSpPr>
            <a:spLocks/>
          </p:cNvSpPr>
          <p:nvPr/>
        </p:nvSpPr>
        <p:spPr bwMode="auto">
          <a:xfrm>
            <a:off x="1652588" y="1184275"/>
            <a:ext cx="44450" cy="39688"/>
          </a:xfrm>
          <a:custGeom>
            <a:avLst/>
            <a:gdLst/>
            <a:ahLst/>
            <a:cxnLst>
              <a:cxn ang="0">
                <a:pos x="165" y="10"/>
              </a:cxn>
              <a:cxn ang="0">
                <a:pos x="95" y="0"/>
              </a:cxn>
              <a:cxn ang="0">
                <a:pos x="26" y="37"/>
              </a:cxn>
              <a:cxn ang="0">
                <a:pos x="0" y="99"/>
              </a:cxn>
              <a:cxn ang="0">
                <a:pos x="31" y="150"/>
              </a:cxn>
            </a:cxnLst>
            <a:rect l="0" t="0" r="r" b="b"/>
            <a:pathLst>
              <a:path w="165" h="150">
                <a:moveTo>
                  <a:pt x="165" y="10"/>
                </a:moveTo>
                <a:lnTo>
                  <a:pt x="95" y="0"/>
                </a:lnTo>
                <a:lnTo>
                  <a:pt x="26" y="37"/>
                </a:lnTo>
                <a:lnTo>
                  <a:pt x="0" y="99"/>
                </a:lnTo>
                <a:lnTo>
                  <a:pt x="31" y="15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09" name="Line 2607"/>
          <p:cNvSpPr>
            <a:spLocks noChangeShapeType="1"/>
          </p:cNvSpPr>
          <p:nvPr/>
        </p:nvSpPr>
        <p:spPr bwMode="auto">
          <a:xfrm>
            <a:off x="1662113" y="1223963"/>
            <a:ext cx="26987" cy="174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10" name="Line 2608"/>
          <p:cNvSpPr>
            <a:spLocks noChangeShapeType="1"/>
          </p:cNvSpPr>
          <p:nvPr/>
        </p:nvSpPr>
        <p:spPr bwMode="auto">
          <a:xfrm flipH="1" flipV="1">
            <a:off x="1697038" y="1187450"/>
            <a:ext cx="26987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11" name="Line 2609"/>
          <p:cNvSpPr>
            <a:spLocks noChangeShapeType="1"/>
          </p:cNvSpPr>
          <p:nvPr/>
        </p:nvSpPr>
        <p:spPr bwMode="auto">
          <a:xfrm>
            <a:off x="1346200" y="1004888"/>
            <a:ext cx="88900" cy="539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12" name="Line 2610"/>
          <p:cNvSpPr>
            <a:spLocks noChangeShapeType="1"/>
          </p:cNvSpPr>
          <p:nvPr/>
        </p:nvSpPr>
        <p:spPr bwMode="auto">
          <a:xfrm>
            <a:off x="1346200" y="1004888"/>
            <a:ext cx="88900" cy="539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13" name="Freeform 2611"/>
          <p:cNvSpPr>
            <a:spLocks/>
          </p:cNvSpPr>
          <p:nvPr/>
        </p:nvSpPr>
        <p:spPr bwMode="auto">
          <a:xfrm>
            <a:off x="1385888" y="1022350"/>
            <a:ext cx="44450" cy="39688"/>
          </a:xfrm>
          <a:custGeom>
            <a:avLst/>
            <a:gdLst/>
            <a:ahLst/>
            <a:cxnLst>
              <a:cxn ang="0">
                <a:pos x="0" y="140"/>
              </a:cxn>
              <a:cxn ang="0">
                <a:pos x="70" y="150"/>
              </a:cxn>
              <a:cxn ang="0">
                <a:pos x="139" y="113"/>
              </a:cxn>
              <a:cxn ang="0">
                <a:pos x="166" y="51"/>
              </a:cxn>
              <a:cxn ang="0">
                <a:pos x="135" y="0"/>
              </a:cxn>
            </a:cxnLst>
            <a:rect l="0" t="0" r="r" b="b"/>
            <a:pathLst>
              <a:path w="166" h="150">
                <a:moveTo>
                  <a:pt x="0" y="140"/>
                </a:moveTo>
                <a:lnTo>
                  <a:pt x="70" y="150"/>
                </a:lnTo>
                <a:lnTo>
                  <a:pt x="139" y="113"/>
                </a:lnTo>
                <a:lnTo>
                  <a:pt x="166" y="51"/>
                </a:lnTo>
                <a:lnTo>
                  <a:pt x="135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14" name="Freeform 2612"/>
          <p:cNvSpPr>
            <a:spLocks/>
          </p:cNvSpPr>
          <p:nvPr/>
        </p:nvSpPr>
        <p:spPr bwMode="auto">
          <a:xfrm>
            <a:off x="1350963" y="1003300"/>
            <a:ext cx="44450" cy="39688"/>
          </a:xfrm>
          <a:custGeom>
            <a:avLst/>
            <a:gdLst/>
            <a:ahLst/>
            <a:cxnLst>
              <a:cxn ang="0">
                <a:pos x="166" y="10"/>
              </a:cxn>
              <a:cxn ang="0">
                <a:pos x="95" y="0"/>
              </a:cxn>
              <a:cxn ang="0">
                <a:pos x="27" y="36"/>
              </a:cxn>
              <a:cxn ang="0">
                <a:pos x="0" y="99"/>
              </a:cxn>
              <a:cxn ang="0">
                <a:pos x="31" y="150"/>
              </a:cxn>
            </a:cxnLst>
            <a:rect l="0" t="0" r="r" b="b"/>
            <a:pathLst>
              <a:path w="166" h="150">
                <a:moveTo>
                  <a:pt x="166" y="10"/>
                </a:moveTo>
                <a:lnTo>
                  <a:pt x="95" y="0"/>
                </a:lnTo>
                <a:lnTo>
                  <a:pt x="27" y="36"/>
                </a:lnTo>
                <a:lnTo>
                  <a:pt x="0" y="99"/>
                </a:lnTo>
                <a:lnTo>
                  <a:pt x="31" y="15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15" name="Line 2613"/>
          <p:cNvSpPr>
            <a:spLocks noChangeShapeType="1"/>
          </p:cNvSpPr>
          <p:nvPr/>
        </p:nvSpPr>
        <p:spPr bwMode="auto">
          <a:xfrm>
            <a:off x="1358900" y="1042988"/>
            <a:ext cx="26988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16" name="Line 2614"/>
          <p:cNvSpPr>
            <a:spLocks noChangeShapeType="1"/>
          </p:cNvSpPr>
          <p:nvPr/>
        </p:nvSpPr>
        <p:spPr bwMode="auto">
          <a:xfrm flipH="1" flipV="1">
            <a:off x="1395413" y="1006475"/>
            <a:ext cx="26987" cy="158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17" name="Line 2615"/>
          <p:cNvSpPr>
            <a:spLocks noChangeShapeType="1"/>
          </p:cNvSpPr>
          <p:nvPr/>
        </p:nvSpPr>
        <p:spPr bwMode="auto">
          <a:xfrm>
            <a:off x="1171575" y="817563"/>
            <a:ext cx="1588" cy="650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18" name="Line 2616"/>
          <p:cNvSpPr>
            <a:spLocks noChangeShapeType="1"/>
          </p:cNvSpPr>
          <p:nvPr/>
        </p:nvSpPr>
        <p:spPr bwMode="auto">
          <a:xfrm>
            <a:off x="1019175" y="758825"/>
            <a:ext cx="80963" cy="492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19" name="Line 2617"/>
          <p:cNvSpPr>
            <a:spLocks noChangeShapeType="1"/>
          </p:cNvSpPr>
          <p:nvPr/>
        </p:nvSpPr>
        <p:spPr bwMode="auto">
          <a:xfrm flipV="1">
            <a:off x="1130300" y="825500"/>
            <a:ext cx="82550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20" name="Line 2618"/>
          <p:cNvSpPr>
            <a:spLocks noChangeShapeType="1"/>
          </p:cNvSpPr>
          <p:nvPr/>
        </p:nvSpPr>
        <p:spPr bwMode="auto">
          <a:xfrm flipH="1" flipV="1">
            <a:off x="1130300" y="825500"/>
            <a:ext cx="82550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21" name="Line 2619"/>
          <p:cNvSpPr>
            <a:spLocks noChangeShapeType="1"/>
          </p:cNvSpPr>
          <p:nvPr/>
        </p:nvSpPr>
        <p:spPr bwMode="auto">
          <a:xfrm>
            <a:off x="1187450" y="835025"/>
            <a:ext cx="11113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22" name="Freeform 2620"/>
          <p:cNvSpPr>
            <a:spLocks/>
          </p:cNvSpPr>
          <p:nvPr/>
        </p:nvSpPr>
        <p:spPr bwMode="auto">
          <a:xfrm>
            <a:off x="1154113" y="841375"/>
            <a:ext cx="53975" cy="31750"/>
          </a:xfrm>
          <a:custGeom>
            <a:avLst/>
            <a:gdLst/>
            <a:ahLst/>
            <a:cxnLst>
              <a:cxn ang="0">
                <a:pos x="164" y="0"/>
              </a:cxn>
              <a:cxn ang="0">
                <a:pos x="198" y="48"/>
              </a:cxn>
              <a:cxn ang="0">
                <a:pos x="164" y="98"/>
              </a:cxn>
              <a:cxn ang="0">
                <a:pos x="82" y="118"/>
              </a:cxn>
              <a:cxn ang="0">
                <a:pos x="0" y="98"/>
              </a:cxn>
            </a:cxnLst>
            <a:rect l="0" t="0" r="r" b="b"/>
            <a:pathLst>
              <a:path w="198" h="118">
                <a:moveTo>
                  <a:pt x="164" y="0"/>
                </a:moveTo>
                <a:lnTo>
                  <a:pt x="198" y="48"/>
                </a:lnTo>
                <a:lnTo>
                  <a:pt x="164" y="98"/>
                </a:lnTo>
                <a:lnTo>
                  <a:pt x="82" y="118"/>
                </a:lnTo>
                <a:lnTo>
                  <a:pt x="0" y="9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23" name="Line 2621"/>
          <p:cNvSpPr>
            <a:spLocks noChangeShapeType="1"/>
          </p:cNvSpPr>
          <p:nvPr/>
        </p:nvSpPr>
        <p:spPr bwMode="auto">
          <a:xfrm flipH="1" flipV="1">
            <a:off x="1144588" y="860425"/>
            <a:ext cx="9525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24" name="Freeform 2622"/>
          <p:cNvSpPr>
            <a:spLocks/>
          </p:cNvSpPr>
          <p:nvPr/>
        </p:nvSpPr>
        <p:spPr bwMode="auto">
          <a:xfrm>
            <a:off x="1135063" y="828675"/>
            <a:ext cx="52387" cy="31750"/>
          </a:xfrm>
          <a:custGeom>
            <a:avLst/>
            <a:gdLst/>
            <a:ahLst/>
            <a:cxnLst>
              <a:cxn ang="0">
                <a:pos x="34" y="120"/>
              </a:cxn>
              <a:cxn ang="0">
                <a:pos x="0" y="70"/>
              </a:cxn>
              <a:cxn ang="0">
                <a:pos x="34" y="21"/>
              </a:cxn>
              <a:cxn ang="0">
                <a:pos x="116" y="0"/>
              </a:cxn>
              <a:cxn ang="0">
                <a:pos x="199" y="21"/>
              </a:cxn>
            </a:cxnLst>
            <a:rect l="0" t="0" r="r" b="b"/>
            <a:pathLst>
              <a:path w="199" h="120">
                <a:moveTo>
                  <a:pt x="34" y="120"/>
                </a:moveTo>
                <a:lnTo>
                  <a:pt x="0" y="70"/>
                </a:lnTo>
                <a:lnTo>
                  <a:pt x="34" y="21"/>
                </a:lnTo>
                <a:lnTo>
                  <a:pt x="116" y="0"/>
                </a:lnTo>
                <a:lnTo>
                  <a:pt x="199" y="21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25" name="Freeform 2623"/>
          <p:cNvSpPr>
            <a:spLocks/>
          </p:cNvSpPr>
          <p:nvPr/>
        </p:nvSpPr>
        <p:spPr bwMode="auto">
          <a:xfrm>
            <a:off x="722313" y="776288"/>
            <a:ext cx="23812" cy="23812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74" y="88"/>
              </a:cxn>
              <a:cxn ang="0">
                <a:pos x="88" y="0"/>
              </a:cxn>
            </a:cxnLst>
            <a:rect l="0" t="0" r="r" b="b"/>
            <a:pathLst>
              <a:path w="88" h="88">
                <a:moveTo>
                  <a:pt x="0" y="48"/>
                </a:moveTo>
                <a:lnTo>
                  <a:pt x="74" y="88"/>
                </a:lnTo>
                <a:lnTo>
                  <a:pt x="88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26" name="Freeform 2624"/>
          <p:cNvSpPr>
            <a:spLocks/>
          </p:cNvSpPr>
          <p:nvPr/>
        </p:nvSpPr>
        <p:spPr bwMode="auto">
          <a:xfrm>
            <a:off x="857250" y="614363"/>
            <a:ext cx="44450" cy="161925"/>
          </a:xfrm>
          <a:custGeom>
            <a:avLst/>
            <a:gdLst/>
            <a:ahLst/>
            <a:cxnLst>
              <a:cxn ang="0">
                <a:pos x="98" y="613"/>
              </a:cxn>
              <a:cxn ang="0">
                <a:pos x="159" y="433"/>
              </a:cxn>
              <a:cxn ang="0">
                <a:pos x="168" y="199"/>
              </a:cxn>
              <a:cxn ang="0">
                <a:pos x="87" y="41"/>
              </a:cxn>
              <a:cxn ang="0">
                <a:pos x="0" y="0"/>
              </a:cxn>
            </a:cxnLst>
            <a:rect l="0" t="0" r="r" b="b"/>
            <a:pathLst>
              <a:path w="168" h="613">
                <a:moveTo>
                  <a:pt x="98" y="613"/>
                </a:moveTo>
                <a:lnTo>
                  <a:pt x="159" y="433"/>
                </a:lnTo>
                <a:lnTo>
                  <a:pt x="168" y="199"/>
                </a:lnTo>
                <a:lnTo>
                  <a:pt x="87" y="41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27" name="Freeform 2625"/>
          <p:cNvSpPr>
            <a:spLocks/>
          </p:cNvSpPr>
          <p:nvPr/>
        </p:nvSpPr>
        <p:spPr bwMode="auto">
          <a:xfrm>
            <a:off x="973138" y="684213"/>
            <a:ext cx="44450" cy="161925"/>
          </a:xfrm>
          <a:custGeom>
            <a:avLst/>
            <a:gdLst/>
            <a:ahLst/>
            <a:cxnLst>
              <a:cxn ang="0">
                <a:pos x="99" y="613"/>
              </a:cxn>
              <a:cxn ang="0">
                <a:pos x="159" y="433"/>
              </a:cxn>
              <a:cxn ang="0">
                <a:pos x="168" y="198"/>
              </a:cxn>
              <a:cxn ang="0">
                <a:pos x="87" y="41"/>
              </a:cxn>
              <a:cxn ang="0">
                <a:pos x="0" y="0"/>
              </a:cxn>
            </a:cxnLst>
            <a:rect l="0" t="0" r="r" b="b"/>
            <a:pathLst>
              <a:path w="168" h="613">
                <a:moveTo>
                  <a:pt x="99" y="613"/>
                </a:moveTo>
                <a:lnTo>
                  <a:pt x="159" y="433"/>
                </a:lnTo>
                <a:lnTo>
                  <a:pt x="168" y="198"/>
                </a:lnTo>
                <a:lnTo>
                  <a:pt x="87" y="41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28" name="Line 2626"/>
          <p:cNvSpPr>
            <a:spLocks noChangeShapeType="1"/>
          </p:cNvSpPr>
          <p:nvPr/>
        </p:nvSpPr>
        <p:spPr bwMode="auto">
          <a:xfrm flipH="1">
            <a:off x="873125" y="622300"/>
            <a:ext cx="31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29" name="Line 2627"/>
          <p:cNvSpPr>
            <a:spLocks noChangeShapeType="1"/>
          </p:cNvSpPr>
          <p:nvPr/>
        </p:nvSpPr>
        <p:spPr bwMode="auto">
          <a:xfrm>
            <a:off x="957263" y="674688"/>
            <a:ext cx="34925" cy="174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30" name="Line 2628"/>
          <p:cNvSpPr>
            <a:spLocks noChangeShapeType="1"/>
          </p:cNvSpPr>
          <p:nvPr/>
        </p:nvSpPr>
        <p:spPr bwMode="auto">
          <a:xfrm flipV="1">
            <a:off x="1125538" y="476250"/>
            <a:ext cx="1587" cy="4286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31" name="Line 2629"/>
          <p:cNvSpPr>
            <a:spLocks noChangeShapeType="1"/>
          </p:cNvSpPr>
          <p:nvPr/>
        </p:nvSpPr>
        <p:spPr bwMode="auto">
          <a:xfrm flipH="1" flipV="1">
            <a:off x="1125538" y="509588"/>
            <a:ext cx="3175" cy="1428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32" name="Line 2630"/>
          <p:cNvSpPr>
            <a:spLocks noChangeShapeType="1"/>
          </p:cNvSpPr>
          <p:nvPr/>
        </p:nvSpPr>
        <p:spPr bwMode="auto">
          <a:xfrm flipV="1">
            <a:off x="1116013" y="471488"/>
            <a:ext cx="1587" cy="412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33" name="Freeform 2631"/>
          <p:cNvSpPr>
            <a:spLocks/>
          </p:cNvSpPr>
          <p:nvPr/>
        </p:nvSpPr>
        <p:spPr bwMode="auto">
          <a:xfrm>
            <a:off x="877888" y="642938"/>
            <a:ext cx="11112" cy="1746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13" y="30"/>
              </a:cxn>
              <a:cxn ang="0">
                <a:pos x="41" y="0"/>
              </a:cxn>
            </a:cxnLst>
            <a:rect l="0" t="0" r="r" b="b"/>
            <a:pathLst>
              <a:path w="41" h="70">
                <a:moveTo>
                  <a:pt x="0" y="70"/>
                </a:moveTo>
                <a:lnTo>
                  <a:pt x="13" y="30"/>
                </a:lnTo>
                <a:lnTo>
                  <a:pt x="41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34" name="Freeform 2632"/>
          <p:cNvSpPr>
            <a:spLocks/>
          </p:cNvSpPr>
          <p:nvPr/>
        </p:nvSpPr>
        <p:spPr bwMode="auto">
          <a:xfrm>
            <a:off x="885825" y="647700"/>
            <a:ext cx="11113" cy="19050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14" y="30"/>
              </a:cxn>
              <a:cxn ang="0">
                <a:pos x="42" y="0"/>
              </a:cxn>
            </a:cxnLst>
            <a:rect l="0" t="0" r="r" b="b"/>
            <a:pathLst>
              <a:path w="42" h="70">
                <a:moveTo>
                  <a:pt x="0" y="70"/>
                </a:moveTo>
                <a:lnTo>
                  <a:pt x="14" y="30"/>
                </a:lnTo>
                <a:lnTo>
                  <a:pt x="42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35" name="Freeform 2633"/>
          <p:cNvSpPr>
            <a:spLocks/>
          </p:cNvSpPr>
          <p:nvPr/>
        </p:nvSpPr>
        <p:spPr bwMode="auto">
          <a:xfrm>
            <a:off x="995363" y="455613"/>
            <a:ext cx="138112" cy="214312"/>
          </a:xfrm>
          <a:custGeom>
            <a:avLst/>
            <a:gdLst/>
            <a:ahLst/>
            <a:cxnLst>
              <a:cxn ang="0">
                <a:pos x="460" y="218"/>
              </a:cxn>
              <a:cxn ang="0">
                <a:pos x="522" y="306"/>
              </a:cxn>
              <a:cxn ang="0">
                <a:pos x="522" y="499"/>
              </a:cxn>
              <a:cxn ang="0">
                <a:pos x="0" y="812"/>
              </a:cxn>
              <a:cxn ang="0">
                <a:pos x="0" y="467"/>
              </a:cxn>
              <a:cxn ang="0">
                <a:pos x="254" y="315"/>
              </a:cxn>
              <a:cxn ang="0">
                <a:pos x="254" y="186"/>
              </a:cxn>
              <a:cxn ang="0">
                <a:pos x="357" y="0"/>
              </a:cxn>
              <a:cxn ang="0">
                <a:pos x="460" y="62"/>
              </a:cxn>
              <a:cxn ang="0">
                <a:pos x="460" y="218"/>
              </a:cxn>
            </a:cxnLst>
            <a:rect l="0" t="0" r="r" b="b"/>
            <a:pathLst>
              <a:path w="522" h="812">
                <a:moveTo>
                  <a:pt x="460" y="218"/>
                </a:moveTo>
                <a:lnTo>
                  <a:pt x="522" y="306"/>
                </a:lnTo>
                <a:lnTo>
                  <a:pt x="522" y="499"/>
                </a:lnTo>
                <a:lnTo>
                  <a:pt x="0" y="812"/>
                </a:lnTo>
                <a:lnTo>
                  <a:pt x="0" y="467"/>
                </a:lnTo>
                <a:lnTo>
                  <a:pt x="254" y="315"/>
                </a:lnTo>
                <a:lnTo>
                  <a:pt x="254" y="186"/>
                </a:lnTo>
                <a:lnTo>
                  <a:pt x="357" y="0"/>
                </a:lnTo>
                <a:lnTo>
                  <a:pt x="460" y="62"/>
                </a:lnTo>
                <a:lnTo>
                  <a:pt x="460" y="218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36" name="Line 2634"/>
          <p:cNvSpPr>
            <a:spLocks noChangeShapeType="1"/>
          </p:cNvSpPr>
          <p:nvPr/>
        </p:nvSpPr>
        <p:spPr bwMode="auto">
          <a:xfrm flipH="1" flipV="1">
            <a:off x="1114425" y="511175"/>
            <a:ext cx="1588" cy="158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37" name="Line 2635"/>
          <p:cNvSpPr>
            <a:spLocks noChangeShapeType="1"/>
          </p:cNvSpPr>
          <p:nvPr/>
        </p:nvSpPr>
        <p:spPr bwMode="auto">
          <a:xfrm flipV="1">
            <a:off x="1028700" y="558800"/>
            <a:ext cx="1588" cy="9048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38" name="Line 2636"/>
          <p:cNvSpPr>
            <a:spLocks noChangeShapeType="1"/>
          </p:cNvSpPr>
          <p:nvPr/>
        </p:nvSpPr>
        <p:spPr bwMode="auto">
          <a:xfrm flipV="1">
            <a:off x="1063625" y="501650"/>
            <a:ext cx="1588" cy="12700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39" name="Line 2637"/>
          <p:cNvSpPr>
            <a:spLocks noChangeShapeType="1"/>
          </p:cNvSpPr>
          <p:nvPr/>
        </p:nvSpPr>
        <p:spPr bwMode="auto">
          <a:xfrm flipV="1">
            <a:off x="1098550" y="460375"/>
            <a:ext cx="1588" cy="14763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40" name="Line 2638"/>
          <p:cNvSpPr>
            <a:spLocks noChangeShapeType="1"/>
          </p:cNvSpPr>
          <p:nvPr/>
        </p:nvSpPr>
        <p:spPr bwMode="auto">
          <a:xfrm flipV="1">
            <a:off x="995363" y="560388"/>
            <a:ext cx="138112" cy="8413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41" name="Line 2639"/>
          <p:cNvSpPr>
            <a:spLocks noChangeShapeType="1"/>
          </p:cNvSpPr>
          <p:nvPr/>
        </p:nvSpPr>
        <p:spPr bwMode="auto">
          <a:xfrm flipV="1">
            <a:off x="995363" y="534988"/>
            <a:ext cx="136525" cy="825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42" name="Line 2640"/>
          <p:cNvSpPr>
            <a:spLocks noChangeShapeType="1"/>
          </p:cNvSpPr>
          <p:nvPr/>
        </p:nvSpPr>
        <p:spPr bwMode="auto">
          <a:xfrm flipV="1">
            <a:off x="995363" y="515938"/>
            <a:ext cx="123825" cy="746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43" name="Line 2641"/>
          <p:cNvSpPr>
            <a:spLocks noChangeShapeType="1"/>
          </p:cNvSpPr>
          <p:nvPr/>
        </p:nvSpPr>
        <p:spPr bwMode="auto">
          <a:xfrm flipV="1">
            <a:off x="1062038" y="492125"/>
            <a:ext cx="53975" cy="3175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44" name="Line 2642"/>
          <p:cNvSpPr>
            <a:spLocks noChangeShapeType="1"/>
          </p:cNvSpPr>
          <p:nvPr/>
        </p:nvSpPr>
        <p:spPr bwMode="auto">
          <a:xfrm flipV="1">
            <a:off x="1066800" y="468313"/>
            <a:ext cx="44450" cy="2698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45" name="Freeform 2643"/>
          <p:cNvSpPr>
            <a:spLocks/>
          </p:cNvSpPr>
          <p:nvPr/>
        </p:nvSpPr>
        <p:spPr bwMode="auto">
          <a:xfrm>
            <a:off x="852488" y="649288"/>
            <a:ext cx="25400" cy="106362"/>
          </a:xfrm>
          <a:custGeom>
            <a:avLst/>
            <a:gdLst/>
            <a:ahLst/>
            <a:cxnLst>
              <a:cxn ang="0">
                <a:pos x="0" y="405"/>
              </a:cxn>
              <a:cxn ang="0">
                <a:pos x="46" y="288"/>
              </a:cxn>
              <a:cxn ang="0">
                <a:pos x="77" y="177"/>
              </a:cxn>
              <a:cxn ang="0">
                <a:pos x="97" y="0"/>
              </a:cxn>
            </a:cxnLst>
            <a:rect l="0" t="0" r="r" b="b"/>
            <a:pathLst>
              <a:path w="97" h="405">
                <a:moveTo>
                  <a:pt x="0" y="405"/>
                </a:moveTo>
                <a:lnTo>
                  <a:pt x="46" y="288"/>
                </a:lnTo>
                <a:lnTo>
                  <a:pt x="77" y="177"/>
                </a:lnTo>
                <a:lnTo>
                  <a:pt x="97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46" name="Freeform 2644"/>
          <p:cNvSpPr>
            <a:spLocks/>
          </p:cNvSpPr>
          <p:nvPr/>
        </p:nvSpPr>
        <p:spPr bwMode="auto">
          <a:xfrm>
            <a:off x="862013" y="654050"/>
            <a:ext cx="25400" cy="106363"/>
          </a:xfrm>
          <a:custGeom>
            <a:avLst/>
            <a:gdLst/>
            <a:ahLst/>
            <a:cxnLst>
              <a:cxn ang="0">
                <a:pos x="0" y="405"/>
              </a:cxn>
              <a:cxn ang="0">
                <a:pos x="46" y="288"/>
              </a:cxn>
              <a:cxn ang="0">
                <a:pos x="77" y="177"/>
              </a:cxn>
              <a:cxn ang="0">
                <a:pos x="98" y="0"/>
              </a:cxn>
            </a:cxnLst>
            <a:rect l="0" t="0" r="r" b="b"/>
            <a:pathLst>
              <a:path w="98" h="405">
                <a:moveTo>
                  <a:pt x="0" y="405"/>
                </a:moveTo>
                <a:lnTo>
                  <a:pt x="46" y="288"/>
                </a:lnTo>
                <a:lnTo>
                  <a:pt x="77" y="177"/>
                </a:lnTo>
                <a:lnTo>
                  <a:pt x="98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47" name="Line 2645"/>
          <p:cNvSpPr>
            <a:spLocks noChangeShapeType="1"/>
          </p:cNvSpPr>
          <p:nvPr/>
        </p:nvSpPr>
        <p:spPr bwMode="auto">
          <a:xfrm flipH="1">
            <a:off x="862013" y="592138"/>
            <a:ext cx="279400" cy="1682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48" name="Line 2646"/>
          <p:cNvSpPr>
            <a:spLocks noChangeShapeType="1"/>
          </p:cNvSpPr>
          <p:nvPr/>
        </p:nvSpPr>
        <p:spPr bwMode="auto">
          <a:xfrm flipH="1">
            <a:off x="852488" y="587375"/>
            <a:ext cx="280987" cy="1682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49" name="Freeform 2647"/>
          <p:cNvSpPr>
            <a:spLocks/>
          </p:cNvSpPr>
          <p:nvPr/>
        </p:nvSpPr>
        <p:spPr bwMode="auto">
          <a:xfrm>
            <a:off x="862013" y="730250"/>
            <a:ext cx="9525" cy="14288"/>
          </a:xfrm>
          <a:custGeom>
            <a:avLst/>
            <a:gdLst/>
            <a:ahLst/>
            <a:cxnLst>
              <a:cxn ang="0">
                <a:pos x="40" y="51"/>
              </a:cxn>
              <a:cxn ang="0">
                <a:pos x="14" y="55"/>
              </a:cxn>
              <a:cxn ang="0">
                <a:pos x="0" y="35"/>
              </a:cxn>
              <a:cxn ang="0">
                <a:pos x="5" y="0"/>
              </a:cxn>
            </a:cxnLst>
            <a:rect l="0" t="0" r="r" b="b"/>
            <a:pathLst>
              <a:path w="40" h="55">
                <a:moveTo>
                  <a:pt x="40" y="51"/>
                </a:moveTo>
                <a:lnTo>
                  <a:pt x="14" y="55"/>
                </a:lnTo>
                <a:lnTo>
                  <a:pt x="0" y="35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50" name="Freeform 2648"/>
          <p:cNvSpPr>
            <a:spLocks/>
          </p:cNvSpPr>
          <p:nvPr/>
        </p:nvSpPr>
        <p:spPr bwMode="auto">
          <a:xfrm>
            <a:off x="869950" y="735013"/>
            <a:ext cx="11113" cy="15875"/>
          </a:xfrm>
          <a:custGeom>
            <a:avLst/>
            <a:gdLst/>
            <a:ahLst/>
            <a:cxnLst>
              <a:cxn ang="0">
                <a:pos x="41" y="51"/>
              </a:cxn>
              <a:cxn ang="0">
                <a:pos x="15" y="55"/>
              </a:cxn>
              <a:cxn ang="0">
                <a:pos x="0" y="35"/>
              </a:cxn>
              <a:cxn ang="0">
                <a:pos x="5" y="0"/>
              </a:cxn>
            </a:cxnLst>
            <a:rect l="0" t="0" r="r" b="b"/>
            <a:pathLst>
              <a:path w="41" h="55">
                <a:moveTo>
                  <a:pt x="41" y="51"/>
                </a:moveTo>
                <a:lnTo>
                  <a:pt x="15" y="55"/>
                </a:lnTo>
                <a:lnTo>
                  <a:pt x="0" y="35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51" name="Freeform 2649"/>
          <p:cNvSpPr>
            <a:spLocks/>
          </p:cNvSpPr>
          <p:nvPr/>
        </p:nvSpPr>
        <p:spPr bwMode="auto">
          <a:xfrm>
            <a:off x="882650" y="776288"/>
            <a:ext cx="117475" cy="69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0" y="233"/>
              </a:cxn>
              <a:cxn ang="0">
                <a:pos x="443" y="266"/>
              </a:cxn>
            </a:cxnLst>
            <a:rect l="0" t="0" r="r" b="b"/>
            <a:pathLst>
              <a:path w="443" h="266">
                <a:moveTo>
                  <a:pt x="0" y="0"/>
                </a:moveTo>
                <a:lnTo>
                  <a:pt x="390" y="233"/>
                </a:lnTo>
                <a:lnTo>
                  <a:pt x="443" y="266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52" name="Line 2650"/>
          <p:cNvSpPr>
            <a:spLocks noChangeShapeType="1"/>
          </p:cNvSpPr>
          <p:nvPr/>
        </p:nvSpPr>
        <p:spPr bwMode="auto">
          <a:xfrm>
            <a:off x="892175" y="750888"/>
            <a:ext cx="6350" cy="349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53" name="Line 2651"/>
          <p:cNvSpPr>
            <a:spLocks noChangeShapeType="1"/>
          </p:cNvSpPr>
          <p:nvPr/>
        </p:nvSpPr>
        <p:spPr bwMode="auto">
          <a:xfrm flipV="1">
            <a:off x="982663" y="820738"/>
            <a:ext cx="26987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54" name="Line 2652"/>
          <p:cNvSpPr>
            <a:spLocks noChangeShapeType="1"/>
          </p:cNvSpPr>
          <p:nvPr/>
        </p:nvSpPr>
        <p:spPr bwMode="auto">
          <a:xfrm flipH="1" flipV="1">
            <a:off x="852488" y="755650"/>
            <a:ext cx="9525" cy="47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55" name="Line 2653"/>
          <p:cNvSpPr>
            <a:spLocks noChangeShapeType="1"/>
          </p:cNvSpPr>
          <p:nvPr/>
        </p:nvSpPr>
        <p:spPr bwMode="auto">
          <a:xfrm>
            <a:off x="1101725" y="536575"/>
            <a:ext cx="1588" cy="5873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56" name="Line 2654"/>
          <p:cNvSpPr>
            <a:spLocks noChangeShapeType="1"/>
          </p:cNvSpPr>
          <p:nvPr/>
        </p:nvSpPr>
        <p:spPr bwMode="auto">
          <a:xfrm flipV="1">
            <a:off x="1141413" y="541338"/>
            <a:ext cx="1587" cy="5080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57" name="Line 2655"/>
          <p:cNvSpPr>
            <a:spLocks noChangeShapeType="1"/>
          </p:cNvSpPr>
          <p:nvPr/>
        </p:nvSpPr>
        <p:spPr bwMode="auto">
          <a:xfrm>
            <a:off x="1092200" y="531813"/>
            <a:ext cx="1588" cy="5873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58" name="Line 2656"/>
          <p:cNvSpPr>
            <a:spLocks noChangeShapeType="1"/>
          </p:cNvSpPr>
          <p:nvPr/>
        </p:nvSpPr>
        <p:spPr bwMode="auto">
          <a:xfrm flipV="1">
            <a:off x="1133475" y="536575"/>
            <a:ext cx="1588" cy="5080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59" name="Freeform 2657"/>
          <p:cNvSpPr>
            <a:spLocks/>
          </p:cNvSpPr>
          <p:nvPr/>
        </p:nvSpPr>
        <p:spPr bwMode="auto">
          <a:xfrm>
            <a:off x="1077913" y="542925"/>
            <a:ext cx="30162" cy="36513"/>
          </a:xfrm>
          <a:custGeom>
            <a:avLst/>
            <a:gdLst/>
            <a:ahLst/>
            <a:cxnLst>
              <a:cxn ang="0">
                <a:pos x="0" y="104"/>
              </a:cxn>
              <a:cxn ang="0">
                <a:pos x="16" y="47"/>
              </a:cxn>
              <a:cxn ang="0">
                <a:pos x="55" y="5"/>
              </a:cxn>
              <a:cxn ang="0">
                <a:pos x="94" y="0"/>
              </a:cxn>
              <a:cxn ang="0">
                <a:pos x="111" y="37"/>
              </a:cxn>
              <a:cxn ang="0">
                <a:pos x="94" y="95"/>
              </a:cxn>
              <a:cxn ang="0">
                <a:pos x="55" y="137"/>
              </a:cxn>
              <a:cxn ang="0">
                <a:pos x="16" y="141"/>
              </a:cxn>
              <a:cxn ang="0">
                <a:pos x="0" y="104"/>
              </a:cxn>
            </a:cxnLst>
            <a:rect l="0" t="0" r="r" b="b"/>
            <a:pathLst>
              <a:path w="111" h="141">
                <a:moveTo>
                  <a:pt x="0" y="104"/>
                </a:moveTo>
                <a:lnTo>
                  <a:pt x="16" y="47"/>
                </a:lnTo>
                <a:lnTo>
                  <a:pt x="55" y="5"/>
                </a:lnTo>
                <a:lnTo>
                  <a:pt x="94" y="0"/>
                </a:lnTo>
                <a:lnTo>
                  <a:pt x="111" y="37"/>
                </a:lnTo>
                <a:lnTo>
                  <a:pt x="94" y="95"/>
                </a:lnTo>
                <a:lnTo>
                  <a:pt x="55" y="137"/>
                </a:lnTo>
                <a:lnTo>
                  <a:pt x="16" y="141"/>
                </a:lnTo>
                <a:lnTo>
                  <a:pt x="0" y="104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60" name="Freeform 2658"/>
          <p:cNvSpPr>
            <a:spLocks/>
          </p:cNvSpPr>
          <p:nvPr/>
        </p:nvSpPr>
        <p:spPr bwMode="auto">
          <a:xfrm>
            <a:off x="1087438" y="547688"/>
            <a:ext cx="28575" cy="38100"/>
          </a:xfrm>
          <a:custGeom>
            <a:avLst/>
            <a:gdLst/>
            <a:ahLst/>
            <a:cxnLst>
              <a:cxn ang="0">
                <a:pos x="0" y="104"/>
              </a:cxn>
              <a:cxn ang="0">
                <a:pos x="16" y="47"/>
              </a:cxn>
              <a:cxn ang="0">
                <a:pos x="56" y="4"/>
              </a:cxn>
              <a:cxn ang="0">
                <a:pos x="94" y="0"/>
              </a:cxn>
              <a:cxn ang="0">
                <a:pos x="110" y="37"/>
              </a:cxn>
              <a:cxn ang="0">
                <a:pos x="94" y="94"/>
              </a:cxn>
              <a:cxn ang="0">
                <a:pos x="56" y="137"/>
              </a:cxn>
              <a:cxn ang="0">
                <a:pos x="16" y="141"/>
              </a:cxn>
              <a:cxn ang="0">
                <a:pos x="0" y="104"/>
              </a:cxn>
            </a:cxnLst>
            <a:rect l="0" t="0" r="r" b="b"/>
            <a:pathLst>
              <a:path w="110" h="141">
                <a:moveTo>
                  <a:pt x="0" y="104"/>
                </a:moveTo>
                <a:lnTo>
                  <a:pt x="16" y="47"/>
                </a:lnTo>
                <a:lnTo>
                  <a:pt x="56" y="4"/>
                </a:lnTo>
                <a:lnTo>
                  <a:pt x="94" y="0"/>
                </a:lnTo>
                <a:lnTo>
                  <a:pt x="110" y="37"/>
                </a:lnTo>
                <a:lnTo>
                  <a:pt x="94" y="94"/>
                </a:lnTo>
                <a:lnTo>
                  <a:pt x="56" y="137"/>
                </a:lnTo>
                <a:lnTo>
                  <a:pt x="16" y="141"/>
                </a:lnTo>
                <a:lnTo>
                  <a:pt x="0" y="104"/>
                </a:lnTo>
                <a:close/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61" name="Freeform 2659"/>
          <p:cNvSpPr>
            <a:spLocks/>
          </p:cNvSpPr>
          <p:nvPr/>
        </p:nvSpPr>
        <p:spPr bwMode="auto">
          <a:xfrm>
            <a:off x="1114425" y="560388"/>
            <a:ext cx="26988" cy="49212"/>
          </a:xfrm>
          <a:custGeom>
            <a:avLst/>
            <a:gdLst/>
            <a:ahLst/>
            <a:cxnLst>
              <a:cxn ang="0">
                <a:pos x="0" y="184"/>
              </a:cxn>
              <a:cxn ang="0">
                <a:pos x="72" y="104"/>
              </a:cxn>
              <a:cxn ang="0">
                <a:pos x="103" y="0"/>
              </a:cxn>
            </a:cxnLst>
            <a:rect l="0" t="0" r="r" b="b"/>
            <a:pathLst>
              <a:path w="103" h="184">
                <a:moveTo>
                  <a:pt x="0" y="184"/>
                </a:moveTo>
                <a:lnTo>
                  <a:pt x="72" y="104"/>
                </a:lnTo>
                <a:lnTo>
                  <a:pt x="103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62" name="Freeform 2660"/>
          <p:cNvSpPr>
            <a:spLocks/>
          </p:cNvSpPr>
          <p:nvPr/>
        </p:nvSpPr>
        <p:spPr bwMode="auto">
          <a:xfrm>
            <a:off x="1106488" y="554038"/>
            <a:ext cx="26987" cy="49212"/>
          </a:xfrm>
          <a:custGeom>
            <a:avLst/>
            <a:gdLst/>
            <a:ahLst/>
            <a:cxnLst>
              <a:cxn ang="0">
                <a:pos x="0" y="184"/>
              </a:cxn>
              <a:cxn ang="0">
                <a:pos x="72" y="105"/>
              </a:cxn>
              <a:cxn ang="0">
                <a:pos x="102" y="0"/>
              </a:cxn>
            </a:cxnLst>
            <a:rect l="0" t="0" r="r" b="b"/>
            <a:pathLst>
              <a:path w="102" h="184">
                <a:moveTo>
                  <a:pt x="0" y="184"/>
                </a:moveTo>
                <a:lnTo>
                  <a:pt x="72" y="105"/>
                </a:lnTo>
                <a:lnTo>
                  <a:pt x="102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63" name="Line 2661"/>
          <p:cNvSpPr>
            <a:spLocks noChangeShapeType="1"/>
          </p:cNvSpPr>
          <p:nvPr/>
        </p:nvSpPr>
        <p:spPr bwMode="auto">
          <a:xfrm flipH="1" flipV="1">
            <a:off x="1133475" y="587375"/>
            <a:ext cx="7938" cy="476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64" name="Line 2662"/>
          <p:cNvSpPr>
            <a:spLocks noChangeShapeType="1"/>
          </p:cNvSpPr>
          <p:nvPr/>
        </p:nvSpPr>
        <p:spPr bwMode="auto">
          <a:xfrm>
            <a:off x="1092200" y="579438"/>
            <a:ext cx="9525" cy="47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65" name="Line 2663"/>
          <p:cNvSpPr>
            <a:spLocks noChangeShapeType="1"/>
          </p:cNvSpPr>
          <p:nvPr/>
        </p:nvSpPr>
        <p:spPr bwMode="auto">
          <a:xfrm>
            <a:off x="1065213" y="546100"/>
            <a:ext cx="65087" cy="38100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66" name="Line 2664"/>
          <p:cNvSpPr>
            <a:spLocks noChangeShapeType="1"/>
          </p:cNvSpPr>
          <p:nvPr/>
        </p:nvSpPr>
        <p:spPr bwMode="auto">
          <a:xfrm flipH="1" flipV="1">
            <a:off x="1125538" y="519113"/>
            <a:ext cx="15875" cy="222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67" name="Line 2665"/>
          <p:cNvSpPr>
            <a:spLocks noChangeShapeType="1"/>
          </p:cNvSpPr>
          <p:nvPr/>
        </p:nvSpPr>
        <p:spPr bwMode="auto">
          <a:xfrm flipH="1" flipV="1">
            <a:off x="1116013" y="512763"/>
            <a:ext cx="17462" cy="238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68" name="Line 2666"/>
          <p:cNvSpPr>
            <a:spLocks noChangeShapeType="1"/>
          </p:cNvSpPr>
          <p:nvPr/>
        </p:nvSpPr>
        <p:spPr bwMode="auto">
          <a:xfrm flipV="1">
            <a:off x="1076325" y="552450"/>
            <a:ext cx="49213" cy="285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69" name="Line 2667"/>
          <p:cNvSpPr>
            <a:spLocks noChangeShapeType="1"/>
          </p:cNvSpPr>
          <p:nvPr/>
        </p:nvSpPr>
        <p:spPr bwMode="auto">
          <a:xfrm flipH="1" flipV="1">
            <a:off x="1138238" y="536575"/>
            <a:ext cx="3175" cy="1428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70" name="Line 2668"/>
          <p:cNvSpPr>
            <a:spLocks noChangeShapeType="1"/>
          </p:cNvSpPr>
          <p:nvPr/>
        </p:nvSpPr>
        <p:spPr bwMode="auto">
          <a:xfrm flipV="1">
            <a:off x="1068388" y="546100"/>
            <a:ext cx="49212" cy="3016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71" name="Line 2669"/>
          <p:cNvSpPr>
            <a:spLocks noChangeShapeType="1"/>
          </p:cNvSpPr>
          <p:nvPr/>
        </p:nvSpPr>
        <p:spPr bwMode="auto">
          <a:xfrm flipH="1" flipV="1">
            <a:off x="1128713" y="530225"/>
            <a:ext cx="4762" cy="1428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72" name="Line 2670"/>
          <p:cNvSpPr>
            <a:spLocks noChangeShapeType="1"/>
          </p:cNvSpPr>
          <p:nvPr/>
        </p:nvSpPr>
        <p:spPr bwMode="auto">
          <a:xfrm>
            <a:off x="1133475" y="536575"/>
            <a:ext cx="7938" cy="476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73" name="Line 2671"/>
          <p:cNvSpPr>
            <a:spLocks noChangeShapeType="1"/>
          </p:cNvSpPr>
          <p:nvPr/>
        </p:nvSpPr>
        <p:spPr bwMode="auto">
          <a:xfrm flipH="1" flipV="1">
            <a:off x="1077913" y="569913"/>
            <a:ext cx="9525" cy="47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74" name="Line 2672"/>
          <p:cNvSpPr>
            <a:spLocks noChangeShapeType="1"/>
          </p:cNvSpPr>
          <p:nvPr/>
        </p:nvSpPr>
        <p:spPr bwMode="auto">
          <a:xfrm>
            <a:off x="1108075" y="552450"/>
            <a:ext cx="7938" cy="476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75" name="Line 2673"/>
          <p:cNvSpPr>
            <a:spLocks noChangeShapeType="1"/>
          </p:cNvSpPr>
          <p:nvPr/>
        </p:nvSpPr>
        <p:spPr bwMode="auto">
          <a:xfrm flipH="1" flipV="1">
            <a:off x="1092200" y="544513"/>
            <a:ext cx="9525" cy="47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76" name="Line 2674"/>
          <p:cNvSpPr>
            <a:spLocks noChangeShapeType="1"/>
          </p:cNvSpPr>
          <p:nvPr/>
        </p:nvSpPr>
        <p:spPr bwMode="auto">
          <a:xfrm flipH="1">
            <a:off x="887413" y="542925"/>
            <a:ext cx="184150" cy="1111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77" name="Line 2675"/>
          <p:cNvSpPr>
            <a:spLocks noChangeShapeType="1"/>
          </p:cNvSpPr>
          <p:nvPr/>
        </p:nvSpPr>
        <p:spPr bwMode="auto">
          <a:xfrm flipH="1">
            <a:off x="877888" y="538163"/>
            <a:ext cx="184150" cy="11112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78" name="Line 2676"/>
          <p:cNvSpPr>
            <a:spLocks noChangeShapeType="1"/>
          </p:cNvSpPr>
          <p:nvPr/>
        </p:nvSpPr>
        <p:spPr bwMode="auto">
          <a:xfrm>
            <a:off x="877888" y="649288"/>
            <a:ext cx="9525" cy="47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79" name="Line 2677"/>
          <p:cNvSpPr>
            <a:spLocks noChangeShapeType="1"/>
          </p:cNvSpPr>
          <p:nvPr/>
        </p:nvSpPr>
        <p:spPr bwMode="auto">
          <a:xfrm flipH="1">
            <a:off x="1071563" y="460375"/>
            <a:ext cx="26987" cy="4921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80" name="Line 2678"/>
          <p:cNvSpPr>
            <a:spLocks noChangeShapeType="1"/>
          </p:cNvSpPr>
          <p:nvPr/>
        </p:nvSpPr>
        <p:spPr bwMode="auto">
          <a:xfrm flipH="1" flipV="1">
            <a:off x="1098550" y="460375"/>
            <a:ext cx="26988" cy="158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81" name="Line 2679"/>
          <p:cNvSpPr>
            <a:spLocks noChangeShapeType="1"/>
          </p:cNvSpPr>
          <p:nvPr/>
        </p:nvSpPr>
        <p:spPr bwMode="auto">
          <a:xfrm flipH="1">
            <a:off x="1062038" y="455613"/>
            <a:ext cx="26987" cy="492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82" name="Line 2680"/>
          <p:cNvSpPr>
            <a:spLocks noChangeShapeType="1"/>
          </p:cNvSpPr>
          <p:nvPr/>
        </p:nvSpPr>
        <p:spPr bwMode="auto">
          <a:xfrm flipH="1" flipV="1">
            <a:off x="1089025" y="455613"/>
            <a:ext cx="26988" cy="158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83" name="Line 2681"/>
          <p:cNvSpPr>
            <a:spLocks noChangeShapeType="1"/>
          </p:cNvSpPr>
          <p:nvPr/>
        </p:nvSpPr>
        <p:spPr bwMode="auto">
          <a:xfrm flipV="1">
            <a:off x="1071563" y="509588"/>
            <a:ext cx="1587" cy="33337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84" name="Line 2682"/>
          <p:cNvSpPr>
            <a:spLocks noChangeShapeType="1"/>
          </p:cNvSpPr>
          <p:nvPr/>
        </p:nvSpPr>
        <p:spPr bwMode="auto">
          <a:xfrm flipV="1">
            <a:off x="1062038" y="504825"/>
            <a:ext cx="1587" cy="33338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85" name="Freeform 2683"/>
          <p:cNvSpPr>
            <a:spLocks/>
          </p:cNvSpPr>
          <p:nvPr/>
        </p:nvSpPr>
        <p:spPr bwMode="auto">
          <a:xfrm>
            <a:off x="1065213" y="536575"/>
            <a:ext cx="6350" cy="11113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14" y="21"/>
              </a:cxn>
              <a:cxn ang="0">
                <a:pos x="0" y="38"/>
              </a:cxn>
            </a:cxnLst>
            <a:rect l="0" t="0" r="r" b="b"/>
            <a:pathLst>
              <a:path w="20" h="38">
                <a:moveTo>
                  <a:pt x="20" y="0"/>
                </a:moveTo>
                <a:lnTo>
                  <a:pt x="14" y="21"/>
                </a:lnTo>
                <a:lnTo>
                  <a:pt x="0" y="38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86" name="Freeform 2684"/>
          <p:cNvSpPr>
            <a:spLocks/>
          </p:cNvSpPr>
          <p:nvPr/>
        </p:nvSpPr>
        <p:spPr bwMode="auto">
          <a:xfrm>
            <a:off x="1057275" y="531813"/>
            <a:ext cx="4763" cy="9525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15" y="21"/>
              </a:cxn>
              <a:cxn ang="0">
                <a:pos x="0" y="38"/>
              </a:cxn>
            </a:cxnLst>
            <a:rect l="0" t="0" r="r" b="b"/>
            <a:pathLst>
              <a:path w="20" h="38">
                <a:moveTo>
                  <a:pt x="20" y="0"/>
                </a:moveTo>
                <a:lnTo>
                  <a:pt x="15" y="21"/>
                </a:lnTo>
                <a:lnTo>
                  <a:pt x="0" y="38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87" name="Line 2685"/>
          <p:cNvSpPr>
            <a:spLocks noChangeShapeType="1"/>
          </p:cNvSpPr>
          <p:nvPr/>
        </p:nvSpPr>
        <p:spPr bwMode="auto">
          <a:xfrm>
            <a:off x="1062038" y="538163"/>
            <a:ext cx="9525" cy="47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88" name="Line 2686"/>
          <p:cNvSpPr>
            <a:spLocks noChangeShapeType="1"/>
          </p:cNvSpPr>
          <p:nvPr/>
        </p:nvSpPr>
        <p:spPr bwMode="auto">
          <a:xfrm flipV="1">
            <a:off x="1071563" y="501650"/>
            <a:ext cx="4762" cy="15875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89" name="Line 2687"/>
          <p:cNvSpPr>
            <a:spLocks noChangeShapeType="1"/>
          </p:cNvSpPr>
          <p:nvPr/>
        </p:nvSpPr>
        <p:spPr bwMode="auto">
          <a:xfrm flipH="1" flipV="1">
            <a:off x="1120775" y="474663"/>
            <a:ext cx="4763" cy="111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90" name="Line 2688"/>
          <p:cNvSpPr>
            <a:spLocks noChangeShapeType="1"/>
          </p:cNvSpPr>
          <p:nvPr/>
        </p:nvSpPr>
        <p:spPr bwMode="auto">
          <a:xfrm flipV="1">
            <a:off x="1062038" y="495300"/>
            <a:ext cx="4762" cy="1746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91" name="Line 2689"/>
          <p:cNvSpPr>
            <a:spLocks noChangeShapeType="1"/>
          </p:cNvSpPr>
          <p:nvPr/>
        </p:nvSpPr>
        <p:spPr bwMode="auto">
          <a:xfrm flipH="1" flipV="1">
            <a:off x="1111250" y="468313"/>
            <a:ext cx="4763" cy="1111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92" name="Line 2690"/>
          <p:cNvSpPr>
            <a:spLocks noChangeShapeType="1"/>
          </p:cNvSpPr>
          <p:nvPr/>
        </p:nvSpPr>
        <p:spPr bwMode="auto">
          <a:xfrm>
            <a:off x="1116013" y="471488"/>
            <a:ext cx="9525" cy="47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93" name="Line 2691"/>
          <p:cNvSpPr>
            <a:spLocks noChangeShapeType="1"/>
          </p:cNvSpPr>
          <p:nvPr/>
        </p:nvSpPr>
        <p:spPr bwMode="auto">
          <a:xfrm>
            <a:off x="1062038" y="504825"/>
            <a:ext cx="9525" cy="4763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94" name="Freeform 2692"/>
          <p:cNvSpPr>
            <a:spLocks/>
          </p:cNvSpPr>
          <p:nvPr/>
        </p:nvSpPr>
        <p:spPr bwMode="auto">
          <a:xfrm>
            <a:off x="1090613" y="465138"/>
            <a:ext cx="14287" cy="9525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29" y="3"/>
              </a:cxn>
              <a:cxn ang="0">
                <a:pos x="58" y="0"/>
              </a:cxn>
            </a:cxnLst>
            <a:rect l="0" t="0" r="r" b="b"/>
            <a:pathLst>
              <a:path w="58" h="36">
                <a:moveTo>
                  <a:pt x="0" y="36"/>
                </a:moveTo>
                <a:lnTo>
                  <a:pt x="29" y="3"/>
                </a:lnTo>
                <a:lnTo>
                  <a:pt x="58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95" name="Freeform 2693"/>
          <p:cNvSpPr>
            <a:spLocks/>
          </p:cNvSpPr>
          <p:nvPr/>
        </p:nvSpPr>
        <p:spPr bwMode="auto">
          <a:xfrm>
            <a:off x="1081088" y="460375"/>
            <a:ext cx="15875" cy="9525"/>
          </a:xfrm>
          <a:custGeom>
            <a:avLst/>
            <a:gdLst/>
            <a:ahLst/>
            <a:cxnLst>
              <a:cxn ang="0">
                <a:pos x="0" y="35"/>
              </a:cxn>
              <a:cxn ang="0">
                <a:pos x="29" y="2"/>
              </a:cxn>
              <a:cxn ang="0">
                <a:pos x="58" y="0"/>
              </a:cxn>
            </a:cxnLst>
            <a:rect l="0" t="0" r="r" b="b"/>
            <a:pathLst>
              <a:path w="58" h="35">
                <a:moveTo>
                  <a:pt x="0" y="35"/>
                </a:moveTo>
                <a:lnTo>
                  <a:pt x="29" y="2"/>
                </a:lnTo>
                <a:lnTo>
                  <a:pt x="58" y="0"/>
                </a:lnTo>
              </a:path>
            </a:pathLst>
          </a:custGeom>
          <a:noFill/>
          <a:ln w="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96" name="Line 2694"/>
          <p:cNvSpPr>
            <a:spLocks noChangeShapeType="1"/>
          </p:cNvSpPr>
          <p:nvPr/>
        </p:nvSpPr>
        <p:spPr bwMode="auto">
          <a:xfrm>
            <a:off x="1089025" y="455613"/>
            <a:ext cx="9525" cy="4762"/>
          </a:xfrm>
          <a:prstGeom prst="line">
            <a:avLst/>
          </a:prstGeom>
          <a:noFill/>
          <a:ln w="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97" name="Line 2695"/>
          <p:cNvSpPr>
            <a:spLocks noChangeShapeType="1"/>
          </p:cNvSpPr>
          <p:nvPr/>
        </p:nvSpPr>
        <p:spPr bwMode="auto">
          <a:xfrm flipH="1">
            <a:off x="681038" y="555625"/>
            <a:ext cx="46037" cy="365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98" name="Line 2696"/>
          <p:cNvSpPr>
            <a:spLocks noChangeShapeType="1"/>
          </p:cNvSpPr>
          <p:nvPr/>
        </p:nvSpPr>
        <p:spPr bwMode="auto">
          <a:xfrm flipH="1">
            <a:off x="630238" y="603250"/>
            <a:ext cx="103187" cy="8413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699" name="Freeform 2697"/>
          <p:cNvSpPr>
            <a:spLocks/>
          </p:cNvSpPr>
          <p:nvPr/>
        </p:nvSpPr>
        <p:spPr bwMode="auto">
          <a:xfrm>
            <a:off x="677863" y="574675"/>
            <a:ext cx="19050" cy="9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" y="33"/>
              </a:cxn>
              <a:cxn ang="0">
                <a:pos x="71" y="17"/>
              </a:cxn>
            </a:cxnLst>
            <a:rect l="0" t="0" r="r" b="b"/>
            <a:pathLst>
              <a:path w="71" h="33">
                <a:moveTo>
                  <a:pt x="0" y="0"/>
                </a:moveTo>
                <a:lnTo>
                  <a:pt x="25" y="33"/>
                </a:lnTo>
                <a:lnTo>
                  <a:pt x="71" y="17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00" name="Line 2698"/>
          <p:cNvSpPr>
            <a:spLocks noChangeShapeType="1"/>
          </p:cNvSpPr>
          <p:nvPr/>
        </p:nvSpPr>
        <p:spPr bwMode="auto">
          <a:xfrm flipH="1">
            <a:off x="665163" y="542925"/>
            <a:ext cx="111125" cy="904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01" name="Line 2699"/>
          <p:cNvSpPr>
            <a:spLocks noChangeShapeType="1"/>
          </p:cNvSpPr>
          <p:nvPr/>
        </p:nvSpPr>
        <p:spPr bwMode="auto">
          <a:xfrm flipH="1">
            <a:off x="654050" y="544513"/>
            <a:ext cx="101600" cy="825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02" name="Line 2700"/>
          <p:cNvSpPr>
            <a:spLocks noChangeShapeType="1"/>
          </p:cNvSpPr>
          <p:nvPr/>
        </p:nvSpPr>
        <p:spPr bwMode="auto">
          <a:xfrm flipH="1" flipV="1">
            <a:off x="608013" y="554038"/>
            <a:ext cx="22225" cy="1333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03" name="Line 2701"/>
          <p:cNvSpPr>
            <a:spLocks noChangeShapeType="1"/>
          </p:cNvSpPr>
          <p:nvPr/>
        </p:nvSpPr>
        <p:spPr bwMode="auto">
          <a:xfrm flipH="1" flipV="1">
            <a:off x="731838" y="690563"/>
            <a:ext cx="22225" cy="13335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04" name="Line 2702"/>
          <p:cNvSpPr>
            <a:spLocks noChangeShapeType="1"/>
          </p:cNvSpPr>
          <p:nvPr/>
        </p:nvSpPr>
        <p:spPr bwMode="auto">
          <a:xfrm>
            <a:off x="784225" y="663575"/>
            <a:ext cx="14288" cy="87313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05" name="Line 2703"/>
          <p:cNvSpPr>
            <a:spLocks noChangeShapeType="1"/>
          </p:cNvSpPr>
          <p:nvPr/>
        </p:nvSpPr>
        <p:spPr bwMode="auto">
          <a:xfrm flipH="1" flipV="1">
            <a:off x="666750" y="506413"/>
            <a:ext cx="14288" cy="857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06" name="Freeform 2704"/>
          <p:cNvSpPr>
            <a:spLocks/>
          </p:cNvSpPr>
          <p:nvPr/>
        </p:nvSpPr>
        <p:spPr bwMode="auto">
          <a:xfrm>
            <a:off x="676275" y="635000"/>
            <a:ext cx="26988" cy="71438"/>
          </a:xfrm>
          <a:custGeom>
            <a:avLst/>
            <a:gdLst/>
            <a:ahLst/>
            <a:cxnLst>
              <a:cxn ang="0">
                <a:pos x="40" y="244"/>
              </a:cxn>
              <a:cxn ang="0">
                <a:pos x="91" y="271"/>
              </a:cxn>
              <a:cxn ang="0">
                <a:pos x="101" y="211"/>
              </a:cxn>
              <a:cxn ang="0">
                <a:pos x="63" y="99"/>
              </a:cxn>
              <a:cxn ang="0">
                <a:pos x="0" y="0"/>
              </a:cxn>
            </a:cxnLst>
            <a:rect l="0" t="0" r="r" b="b"/>
            <a:pathLst>
              <a:path w="101" h="271">
                <a:moveTo>
                  <a:pt x="40" y="244"/>
                </a:moveTo>
                <a:lnTo>
                  <a:pt x="91" y="271"/>
                </a:lnTo>
                <a:lnTo>
                  <a:pt x="101" y="211"/>
                </a:lnTo>
                <a:lnTo>
                  <a:pt x="63" y="99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07" name="Freeform 2705"/>
          <p:cNvSpPr>
            <a:spLocks/>
          </p:cNvSpPr>
          <p:nvPr/>
        </p:nvSpPr>
        <p:spPr bwMode="auto">
          <a:xfrm>
            <a:off x="649288" y="615950"/>
            <a:ext cx="26987" cy="71438"/>
          </a:xfrm>
          <a:custGeom>
            <a:avLst/>
            <a:gdLst/>
            <a:ahLst/>
            <a:cxnLst>
              <a:cxn ang="0">
                <a:pos x="61" y="26"/>
              </a:cxn>
              <a:cxn ang="0">
                <a:pos x="9" y="0"/>
              </a:cxn>
              <a:cxn ang="0">
                <a:pos x="0" y="60"/>
              </a:cxn>
              <a:cxn ang="0">
                <a:pos x="37" y="172"/>
              </a:cxn>
              <a:cxn ang="0">
                <a:pos x="100" y="271"/>
              </a:cxn>
            </a:cxnLst>
            <a:rect l="0" t="0" r="r" b="b"/>
            <a:pathLst>
              <a:path w="100" h="271">
                <a:moveTo>
                  <a:pt x="61" y="26"/>
                </a:moveTo>
                <a:lnTo>
                  <a:pt x="9" y="0"/>
                </a:lnTo>
                <a:lnTo>
                  <a:pt x="0" y="60"/>
                </a:lnTo>
                <a:lnTo>
                  <a:pt x="37" y="172"/>
                </a:lnTo>
                <a:lnTo>
                  <a:pt x="100" y="271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08" name="Freeform 2706"/>
          <p:cNvSpPr>
            <a:spLocks/>
          </p:cNvSpPr>
          <p:nvPr/>
        </p:nvSpPr>
        <p:spPr bwMode="auto">
          <a:xfrm>
            <a:off x="630238" y="579438"/>
            <a:ext cx="50800" cy="136525"/>
          </a:xfrm>
          <a:custGeom>
            <a:avLst/>
            <a:gdLst/>
            <a:ahLst/>
            <a:cxnLst>
              <a:cxn ang="0">
                <a:pos x="116" y="54"/>
              </a:cxn>
              <a:cxn ang="0">
                <a:pos x="44" y="0"/>
              </a:cxn>
              <a:cxn ang="0">
                <a:pos x="2" y="23"/>
              </a:cxn>
              <a:cxn ang="0">
                <a:pos x="0" y="117"/>
              </a:cxn>
              <a:cxn ang="0">
                <a:pos x="40" y="256"/>
              </a:cxn>
              <a:cxn ang="0">
                <a:pos x="109" y="403"/>
              </a:cxn>
              <a:cxn ang="0">
                <a:pos x="191" y="520"/>
              </a:cxn>
            </a:cxnLst>
            <a:rect l="0" t="0" r="r" b="b"/>
            <a:pathLst>
              <a:path w="191" h="520">
                <a:moveTo>
                  <a:pt x="116" y="54"/>
                </a:moveTo>
                <a:lnTo>
                  <a:pt x="44" y="0"/>
                </a:lnTo>
                <a:lnTo>
                  <a:pt x="2" y="23"/>
                </a:lnTo>
                <a:lnTo>
                  <a:pt x="0" y="117"/>
                </a:lnTo>
                <a:lnTo>
                  <a:pt x="40" y="256"/>
                </a:lnTo>
                <a:lnTo>
                  <a:pt x="109" y="403"/>
                </a:lnTo>
                <a:lnTo>
                  <a:pt x="191" y="52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09" name="Freeform 2707"/>
          <p:cNvSpPr>
            <a:spLocks/>
          </p:cNvSpPr>
          <p:nvPr/>
        </p:nvSpPr>
        <p:spPr bwMode="auto">
          <a:xfrm>
            <a:off x="671513" y="606425"/>
            <a:ext cx="50800" cy="136525"/>
          </a:xfrm>
          <a:custGeom>
            <a:avLst/>
            <a:gdLst/>
            <a:ahLst/>
            <a:cxnLst>
              <a:cxn ang="0">
                <a:pos x="76" y="465"/>
              </a:cxn>
              <a:cxn ang="0">
                <a:pos x="148" y="520"/>
              </a:cxn>
              <a:cxn ang="0">
                <a:pos x="189" y="497"/>
              </a:cxn>
              <a:cxn ang="0">
                <a:pos x="192" y="403"/>
              </a:cxn>
              <a:cxn ang="0">
                <a:pos x="152" y="264"/>
              </a:cxn>
              <a:cxn ang="0">
                <a:pos x="83" y="117"/>
              </a:cxn>
              <a:cxn ang="0">
                <a:pos x="0" y="0"/>
              </a:cxn>
            </a:cxnLst>
            <a:rect l="0" t="0" r="r" b="b"/>
            <a:pathLst>
              <a:path w="192" h="520">
                <a:moveTo>
                  <a:pt x="76" y="465"/>
                </a:moveTo>
                <a:lnTo>
                  <a:pt x="148" y="520"/>
                </a:lnTo>
                <a:lnTo>
                  <a:pt x="189" y="497"/>
                </a:lnTo>
                <a:lnTo>
                  <a:pt x="192" y="403"/>
                </a:lnTo>
                <a:lnTo>
                  <a:pt x="152" y="264"/>
                </a:lnTo>
                <a:lnTo>
                  <a:pt x="83" y="11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10" name="Freeform 2708"/>
          <p:cNvSpPr>
            <a:spLocks/>
          </p:cNvSpPr>
          <p:nvPr/>
        </p:nvSpPr>
        <p:spPr bwMode="auto">
          <a:xfrm>
            <a:off x="622300" y="639763"/>
            <a:ext cx="38100" cy="809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" y="163"/>
              </a:cxn>
              <a:cxn ang="0">
                <a:pos x="146" y="307"/>
              </a:cxn>
            </a:cxnLst>
            <a:rect l="0" t="0" r="r" b="b"/>
            <a:pathLst>
              <a:path w="146" h="307">
                <a:moveTo>
                  <a:pt x="0" y="0"/>
                </a:moveTo>
                <a:lnTo>
                  <a:pt x="55" y="163"/>
                </a:lnTo>
                <a:lnTo>
                  <a:pt x="146" y="307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11" name="Freeform 2709"/>
          <p:cNvSpPr>
            <a:spLocks/>
          </p:cNvSpPr>
          <p:nvPr/>
        </p:nvSpPr>
        <p:spPr bwMode="auto">
          <a:xfrm>
            <a:off x="746125" y="776288"/>
            <a:ext cx="60325" cy="2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8" y="96"/>
              </a:cxn>
              <a:cxn ang="0">
                <a:pos x="228" y="77"/>
              </a:cxn>
            </a:cxnLst>
            <a:rect l="0" t="0" r="r" b="b"/>
            <a:pathLst>
              <a:path w="228" h="96">
                <a:moveTo>
                  <a:pt x="0" y="0"/>
                </a:moveTo>
                <a:lnTo>
                  <a:pt x="78" y="96"/>
                </a:lnTo>
                <a:lnTo>
                  <a:pt x="228" y="77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12" name="Freeform 2710"/>
          <p:cNvSpPr>
            <a:spLocks/>
          </p:cNvSpPr>
          <p:nvPr/>
        </p:nvSpPr>
        <p:spPr bwMode="auto">
          <a:xfrm>
            <a:off x="622300" y="639763"/>
            <a:ext cx="50800" cy="23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8" y="87"/>
              </a:cxn>
              <a:cxn ang="0">
                <a:pos x="190" y="46"/>
              </a:cxn>
            </a:cxnLst>
            <a:rect l="0" t="0" r="r" b="b"/>
            <a:pathLst>
              <a:path w="190" h="87">
                <a:moveTo>
                  <a:pt x="0" y="0"/>
                </a:moveTo>
                <a:lnTo>
                  <a:pt x="68" y="87"/>
                </a:lnTo>
                <a:lnTo>
                  <a:pt x="190" y="46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13" name="Freeform 2711"/>
          <p:cNvSpPr>
            <a:spLocks/>
          </p:cNvSpPr>
          <p:nvPr/>
        </p:nvSpPr>
        <p:spPr bwMode="auto">
          <a:xfrm>
            <a:off x="661988" y="615950"/>
            <a:ext cx="19050" cy="7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" y="32"/>
              </a:cxn>
              <a:cxn ang="0">
                <a:pos x="72" y="17"/>
              </a:cxn>
            </a:cxnLst>
            <a:rect l="0" t="0" r="r" b="b"/>
            <a:pathLst>
              <a:path w="72" h="32">
                <a:moveTo>
                  <a:pt x="0" y="0"/>
                </a:moveTo>
                <a:lnTo>
                  <a:pt x="26" y="32"/>
                </a:lnTo>
                <a:lnTo>
                  <a:pt x="72" y="17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14" name="Freeform 2712"/>
          <p:cNvSpPr>
            <a:spLocks/>
          </p:cNvSpPr>
          <p:nvPr/>
        </p:nvSpPr>
        <p:spPr bwMode="auto">
          <a:xfrm>
            <a:off x="650875" y="609600"/>
            <a:ext cx="19050" cy="7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" y="34"/>
              </a:cxn>
              <a:cxn ang="0">
                <a:pos x="72" y="18"/>
              </a:cxn>
            </a:cxnLst>
            <a:rect l="0" t="0" r="r" b="b"/>
            <a:pathLst>
              <a:path w="72" h="34">
                <a:moveTo>
                  <a:pt x="0" y="0"/>
                </a:moveTo>
                <a:lnTo>
                  <a:pt x="26" y="34"/>
                </a:lnTo>
                <a:lnTo>
                  <a:pt x="72" y="1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15" name="Line 2713"/>
          <p:cNvSpPr>
            <a:spLocks noChangeShapeType="1"/>
          </p:cNvSpPr>
          <p:nvPr/>
        </p:nvSpPr>
        <p:spPr bwMode="auto">
          <a:xfrm>
            <a:off x="630238" y="687388"/>
            <a:ext cx="123825" cy="1365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16" name="Freeform 2714"/>
          <p:cNvSpPr>
            <a:spLocks/>
          </p:cNvSpPr>
          <p:nvPr/>
        </p:nvSpPr>
        <p:spPr bwMode="auto">
          <a:xfrm>
            <a:off x="722313" y="788988"/>
            <a:ext cx="84137" cy="174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" y="62"/>
              </a:cxn>
              <a:cxn ang="0">
                <a:pos x="316" y="29"/>
              </a:cxn>
            </a:cxnLst>
            <a:rect l="0" t="0" r="r" b="b"/>
            <a:pathLst>
              <a:path w="316" h="62">
                <a:moveTo>
                  <a:pt x="0" y="0"/>
                </a:moveTo>
                <a:lnTo>
                  <a:pt x="141" y="62"/>
                </a:lnTo>
                <a:lnTo>
                  <a:pt x="316" y="29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17" name="Line 2715"/>
          <p:cNvSpPr>
            <a:spLocks noChangeShapeType="1"/>
          </p:cNvSpPr>
          <p:nvPr/>
        </p:nvSpPr>
        <p:spPr bwMode="auto">
          <a:xfrm>
            <a:off x="681038" y="715963"/>
            <a:ext cx="11112" cy="127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18" name="Freeform 2716"/>
          <p:cNvSpPr>
            <a:spLocks/>
          </p:cNvSpPr>
          <p:nvPr/>
        </p:nvSpPr>
        <p:spPr bwMode="auto">
          <a:xfrm>
            <a:off x="646113" y="660400"/>
            <a:ext cx="17462" cy="52388"/>
          </a:xfrm>
          <a:custGeom>
            <a:avLst/>
            <a:gdLst/>
            <a:ahLst/>
            <a:cxnLst>
              <a:cxn ang="0">
                <a:pos x="30" y="201"/>
              </a:cxn>
              <a:cxn ang="0">
                <a:pos x="0" y="101"/>
              </a:cxn>
              <a:cxn ang="0">
                <a:pos x="65" y="0"/>
              </a:cxn>
            </a:cxnLst>
            <a:rect l="0" t="0" r="r" b="b"/>
            <a:pathLst>
              <a:path w="65" h="201">
                <a:moveTo>
                  <a:pt x="30" y="201"/>
                </a:moveTo>
                <a:lnTo>
                  <a:pt x="0" y="101"/>
                </a:lnTo>
                <a:lnTo>
                  <a:pt x="65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19" name="Line 2717"/>
          <p:cNvSpPr>
            <a:spLocks noChangeShapeType="1"/>
          </p:cNvSpPr>
          <p:nvPr/>
        </p:nvSpPr>
        <p:spPr bwMode="auto">
          <a:xfrm>
            <a:off x="654050" y="627063"/>
            <a:ext cx="11113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20" name="Freeform 2718"/>
          <p:cNvSpPr>
            <a:spLocks/>
          </p:cNvSpPr>
          <p:nvPr/>
        </p:nvSpPr>
        <p:spPr bwMode="auto">
          <a:xfrm>
            <a:off x="795338" y="731838"/>
            <a:ext cx="22225" cy="9525"/>
          </a:xfrm>
          <a:custGeom>
            <a:avLst/>
            <a:gdLst/>
            <a:ahLst/>
            <a:cxnLst>
              <a:cxn ang="0">
                <a:pos x="86" y="29"/>
              </a:cxn>
              <a:cxn ang="0">
                <a:pos x="29" y="35"/>
              </a:cxn>
              <a:cxn ang="0">
                <a:pos x="0" y="0"/>
              </a:cxn>
            </a:cxnLst>
            <a:rect l="0" t="0" r="r" b="b"/>
            <a:pathLst>
              <a:path w="86" h="35">
                <a:moveTo>
                  <a:pt x="86" y="29"/>
                </a:moveTo>
                <a:lnTo>
                  <a:pt x="29" y="35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21" name="Line 2719"/>
          <p:cNvSpPr>
            <a:spLocks noChangeShapeType="1"/>
          </p:cNvSpPr>
          <p:nvPr/>
        </p:nvSpPr>
        <p:spPr bwMode="auto">
          <a:xfrm>
            <a:off x="676275" y="687388"/>
            <a:ext cx="11113" cy="127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22" name="Freeform 2720"/>
          <p:cNvSpPr>
            <a:spLocks/>
          </p:cNvSpPr>
          <p:nvPr/>
        </p:nvSpPr>
        <p:spPr bwMode="auto">
          <a:xfrm>
            <a:off x="765175" y="673100"/>
            <a:ext cx="22225" cy="7938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56" y="0"/>
              </a:cxn>
              <a:cxn ang="0">
                <a:pos x="85" y="36"/>
              </a:cxn>
            </a:cxnLst>
            <a:rect l="0" t="0" r="r" b="b"/>
            <a:pathLst>
              <a:path w="85" h="36">
                <a:moveTo>
                  <a:pt x="0" y="8"/>
                </a:moveTo>
                <a:lnTo>
                  <a:pt x="56" y="0"/>
                </a:lnTo>
                <a:lnTo>
                  <a:pt x="85" y="36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23" name="Line 2721"/>
          <p:cNvSpPr>
            <a:spLocks noChangeShapeType="1"/>
          </p:cNvSpPr>
          <p:nvPr/>
        </p:nvSpPr>
        <p:spPr bwMode="auto">
          <a:xfrm>
            <a:off x="641350" y="622300"/>
            <a:ext cx="69850" cy="7778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24" name="Line 2722"/>
          <p:cNvSpPr>
            <a:spLocks noChangeShapeType="1"/>
          </p:cNvSpPr>
          <p:nvPr/>
        </p:nvSpPr>
        <p:spPr bwMode="auto">
          <a:xfrm flipV="1">
            <a:off x="631825" y="642938"/>
            <a:ext cx="80963" cy="412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25" name="Line 2723"/>
          <p:cNvSpPr>
            <a:spLocks noChangeShapeType="1"/>
          </p:cNvSpPr>
          <p:nvPr/>
        </p:nvSpPr>
        <p:spPr bwMode="auto">
          <a:xfrm>
            <a:off x="688975" y="615950"/>
            <a:ext cx="28575" cy="5873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26" name="Line 2724"/>
          <p:cNvSpPr>
            <a:spLocks noChangeShapeType="1"/>
          </p:cNvSpPr>
          <p:nvPr/>
        </p:nvSpPr>
        <p:spPr bwMode="auto">
          <a:xfrm flipV="1">
            <a:off x="731838" y="663575"/>
            <a:ext cx="52387" cy="26988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27" name="Line 2725"/>
          <p:cNvSpPr>
            <a:spLocks noChangeShapeType="1"/>
          </p:cNvSpPr>
          <p:nvPr/>
        </p:nvSpPr>
        <p:spPr bwMode="auto">
          <a:xfrm flipH="1" flipV="1">
            <a:off x="665163" y="622300"/>
            <a:ext cx="11112" cy="127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28" name="Freeform 2726"/>
          <p:cNvSpPr>
            <a:spLocks/>
          </p:cNvSpPr>
          <p:nvPr/>
        </p:nvSpPr>
        <p:spPr bwMode="auto">
          <a:xfrm>
            <a:off x="720725" y="677863"/>
            <a:ext cx="31750" cy="6350"/>
          </a:xfrm>
          <a:custGeom>
            <a:avLst/>
            <a:gdLst/>
            <a:ahLst/>
            <a:cxnLst>
              <a:cxn ang="0">
                <a:pos x="119" y="11"/>
              </a:cxn>
              <a:cxn ang="0">
                <a:pos x="52" y="24"/>
              </a:cxn>
              <a:cxn ang="0">
                <a:pos x="0" y="0"/>
              </a:cxn>
            </a:cxnLst>
            <a:rect l="0" t="0" r="r" b="b"/>
            <a:pathLst>
              <a:path w="119" h="24">
                <a:moveTo>
                  <a:pt x="119" y="11"/>
                </a:moveTo>
                <a:lnTo>
                  <a:pt x="52" y="24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29" name="Line 2727"/>
          <p:cNvSpPr>
            <a:spLocks noChangeShapeType="1"/>
          </p:cNvSpPr>
          <p:nvPr/>
        </p:nvSpPr>
        <p:spPr bwMode="auto">
          <a:xfrm>
            <a:off x="717550" y="674688"/>
            <a:ext cx="14288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30" name="Line 2728"/>
          <p:cNvSpPr>
            <a:spLocks noChangeShapeType="1"/>
          </p:cNvSpPr>
          <p:nvPr/>
        </p:nvSpPr>
        <p:spPr bwMode="auto">
          <a:xfrm>
            <a:off x="712788" y="665163"/>
            <a:ext cx="9525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31" name="Line 2729"/>
          <p:cNvSpPr>
            <a:spLocks noChangeShapeType="1"/>
          </p:cNvSpPr>
          <p:nvPr/>
        </p:nvSpPr>
        <p:spPr bwMode="auto">
          <a:xfrm flipH="1" flipV="1">
            <a:off x="660400" y="593725"/>
            <a:ext cx="11113" cy="12700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32" name="Line 2730"/>
          <p:cNvSpPr>
            <a:spLocks noChangeShapeType="1"/>
          </p:cNvSpPr>
          <p:nvPr/>
        </p:nvSpPr>
        <p:spPr bwMode="auto">
          <a:xfrm flipH="1">
            <a:off x="608013" y="506413"/>
            <a:ext cx="58737" cy="4762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33" name="Freeform 2731"/>
          <p:cNvSpPr>
            <a:spLocks/>
          </p:cNvSpPr>
          <p:nvPr/>
        </p:nvSpPr>
        <p:spPr bwMode="auto">
          <a:xfrm>
            <a:off x="650875" y="515938"/>
            <a:ext cx="19050" cy="7937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47" y="0"/>
              </a:cxn>
              <a:cxn ang="0">
                <a:pos x="72" y="32"/>
              </a:cxn>
            </a:cxnLst>
            <a:rect l="0" t="0" r="r" b="b"/>
            <a:pathLst>
              <a:path w="72" h="32">
                <a:moveTo>
                  <a:pt x="0" y="15"/>
                </a:moveTo>
                <a:lnTo>
                  <a:pt x="47" y="0"/>
                </a:lnTo>
                <a:lnTo>
                  <a:pt x="72" y="32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34" name="Line 2732"/>
          <p:cNvSpPr>
            <a:spLocks noChangeShapeType="1"/>
          </p:cNvSpPr>
          <p:nvPr/>
        </p:nvSpPr>
        <p:spPr bwMode="auto">
          <a:xfrm>
            <a:off x="608013" y="554038"/>
            <a:ext cx="14287" cy="158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35" name="Freeform 2733"/>
          <p:cNvSpPr>
            <a:spLocks/>
          </p:cNvSpPr>
          <p:nvPr/>
        </p:nvSpPr>
        <p:spPr bwMode="auto">
          <a:xfrm>
            <a:off x="614363" y="544513"/>
            <a:ext cx="6350" cy="19050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0" y="38"/>
              </a:cxn>
              <a:cxn ang="0">
                <a:pos x="11" y="75"/>
              </a:cxn>
            </a:cxnLst>
            <a:rect l="0" t="0" r="r" b="b"/>
            <a:pathLst>
              <a:path w="24" h="75">
                <a:moveTo>
                  <a:pt x="24" y="0"/>
                </a:moveTo>
                <a:lnTo>
                  <a:pt x="0" y="38"/>
                </a:lnTo>
                <a:lnTo>
                  <a:pt x="11" y="75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36" name="Line 2734"/>
          <p:cNvSpPr>
            <a:spLocks noChangeShapeType="1"/>
          </p:cNvSpPr>
          <p:nvPr/>
        </p:nvSpPr>
        <p:spPr bwMode="auto">
          <a:xfrm>
            <a:off x="617538" y="563563"/>
            <a:ext cx="6350" cy="476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37" name="Freeform 2735"/>
          <p:cNvSpPr>
            <a:spLocks/>
          </p:cNvSpPr>
          <p:nvPr/>
        </p:nvSpPr>
        <p:spPr bwMode="auto">
          <a:xfrm>
            <a:off x="857250" y="614363"/>
            <a:ext cx="115888" cy="69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9" y="233"/>
              </a:cxn>
              <a:cxn ang="0">
                <a:pos x="442" y="266"/>
              </a:cxn>
            </a:cxnLst>
            <a:rect l="0" t="0" r="r" b="b"/>
            <a:pathLst>
              <a:path w="442" h="266">
                <a:moveTo>
                  <a:pt x="0" y="0"/>
                </a:moveTo>
                <a:lnTo>
                  <a:pt x="389" y="233"/>
                </a:lnTo>
                <a:lnTo>
                  <a:pt x="442" y="266"/>
                </a:lnTo>
              </a:path>
            </a:pathLst>
          </a:custGeom>
          <a:noFill/>
          <a:ln w="0">
            <a:solidFill>
              <a:srgbClr val="FF03DB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38" name="Line 2736"/>
          <p:cNvSpPr>
            <a:spLocks noChangeShapeType="1"/>
          </p:cNvSpPr>
          <p:nvPr/>
        </p:nvSpPr>
        <p:spPr bwMode="auto">
          <a:xfrm flipH="1">
            <a:off x="727075" y="604838"/>
            <a:ext cx="4763" cy="3175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39" name="Freeform 2737"/>
          <p:cNvSpPr>
            <a:spLocks/>
          </p:cNvSpPr>
          <p:nvPr/>
        </p:nvSpPr>
        <p:spPr bwMode="auto">
          <a:xfrm>
            <a:off x="736600" y="501650"/>
            <a:ext cx="19050" cy="28575"/>
          </a:xfrm>
          <a:custGeom>
            <a:avLst/>
            <a:gdLst/>
            <a:ahLst/>
            <a:cxnLst>
              <a:cxn ang="0">
                <a:pos x="72" y="104"/>
              </a:cxn>
              <a:cxn ang="0">
                <a:pos x="26" y="59"/>
              </a:cxn>
              <a:cxn ang="0">
                <a:pos x="0" y="0"/>
              </a:cxn>
            </a:cxnLst>
            <a:rect l="0" t="0" r="r" b="b"/>
            <a:pathLst>
              <a:path w="72" h="104">
                <a:moveTo>
                  <a:pt x="72" y="104"/>
                </a:moveTo>
                <a:lnTo>
                  <a:pt x="26" y="59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40" name="Freeform 2738"/>
          <p:cNvSpPr>
            <a:spLocks/>
          </p:cNvSpPr>
          <p:nvPr/>
        </p:nvSpPr>
        <p:spPr bwMode="auto">
          <a:xfrm>
            <a:off x="725488" y="511175"/>
            <a:ext cx="19050" cy="26988"/>
          </a:xfrm>
          <a:custGeom>
            <a:avLst/>
            <a:gdLst/>
            <a:ahLst/>
            <a:cxnLst>
              <a:cxn ang="0">
                <a:pos x="73" y="104"/>
              </a:cxn>
              <a:cxn ang="0">
                <a:pos x="26" y="58"/>
              </a:cxn>
              <a:cxn ang="0">
                <a:pos x="0" y="0"/>
              </a:cxn>
            </a:cxnLst>
            <a:rect l="0" t="0" r="r" b="b"/>
            <a:pathLst>
              <a:path w="73" h="104">
                <a:moveTo>
                  <a:pt x="73" y="104"/>
                </a:moveTo>
                <a:lnTo>
                  <a:pt x="26" y="58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41" name="Line 2739"/>
          <p:cNvSpPr>
            <a:spLocks noChangeShapeType="1"/>
          </p:cNvSpPr>
          <p:nvPr/>
        </p:nvSpPr>
        <p:spPr bwMode="auto">
          <a:xfrm flipV="1">
            <a:off x="728663" y="519113"/>
            <a:ext cx="11112" cy="9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42" name="Freeform 2740"/>
          <p:cNvSpPr>
            <a:spLocks/>
          </p:cNvSpPr>
          <p:nvPr/>
        </p:nvSpPr>
        <p:spPr bwMode="auto">
          <a:xfrm>
            <a:off x="755650" y="530225"/>
            <a:ext cx="9525" cy="30163"/>
          </a:xfrm>
          <a:custGeom>
            <a:avLst/>
            <a:gdLst/>
            <a:ahLst/>
            <a:cxnLst>
              <a:cxn ang="0">
                <a:pos x="2" y="115"/>
              </a:cxn>
              <a:cxn ang="0">
                <a:pos x="35" y="54"/>
              </a:cxn>
              <a:cxn ang="0">
                <a:pos x="0" y="0"/>
              </a:cxn>
            </a:cxnLst>
            <a:rect l="0" t="0" r="r" b="b"/>
            <a:pathLst>
              <a:path w="35" h="115">
                <a:moveTo>
                  <a:pt x="2" y="115"/>
                </a:moveTo>
                <a:lnTo>
                  <a:pt x="35" y="54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43" name="Line 2741"/>
          <p:cNvSpPr>
            <a:spLocks noChangeShapeType="1"/>
          </p:cNvSpPr>
          <p:nvPr/>
        </p:nvSpPr>
        <p:spPr bwMode="auto">
          <a:xfrm>
            <a:off x="728663" y="528638"/>
            <a:ext cx="26987" cy="158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44" name="Freeform 2742"/>
          <p:cNvSpPr>
            <a:spLocks/>
          </p:cNvSpPr>
          <p:nvPr/>
        </p:nvSpPr>
        <p:spPr bwMode="auto">
          <a:xfrm>
            <a:off x="744538" y="538163"/>
            <a:ext cx="4762" cy="15875"/>
          </a:xfrm>
          <a:custGeom>
            <a:avLst/>
            <a:gdLst/>
            <a:ahLst/>
            <a:cxnLst>
              <a:cxn ang="0">
                <a:pos x="0" y="57"/>
              </a:cxn>
              <a:cxn ang="0">
                <a:pos x="17" y="27"/>
              </a:cxn>
              <a:cxn ang="0">
                <a:pos x="0" y="0"/>
              </a:cxn>
            </a:cxnLst>
            <a:rect l="0" t="0" r="r" b="b"/>
            <a:pathLst>
              <a:path w="17" h="57">
                <a:moveTo>
                  <a:pt x="0" y="57"/>
                </a:moveTo>
                <a:lnTo>
                  <a:pt x="17" y="27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45" name="Line 2743"/>
          <p:cNvSpPr>
            <a:spLocks noChangeShapeType="1"/>
          </p:cNvSpPr>
          <p:nvPr/>
        </p:nvSpPr>
        <p:spPr bwMode="auto">
          <a:xfrm flipH="1" flipV="1">
            <a:off x="739775" y="519113"/>
            <a:ext cx="36513" cy="238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46" name="Freeform 2744"/>
          <p:cNvSpPr>
            <a:spLocks/>
          </p:cNvSpPr>
          <p:nvPr/>
        </p:nvSpPr>
        <p:spPr bwMode="auto">
          <a:xfrm>
            <a:off x="549275" y="296863"/>
            <a:ext cx="168275" cy="85725"/>
          </a:xfrm>
          <a:custGeom>
            <a:avLst/>
            <a:gdLst/>
            <a:ahLst/>
            <a:cxnLst>
              <a:cxn ang="0">
                <a:pos x="0" y="95"/>
              </a:cxn>
              <a:cxn ang="0">
                <a:pos x="219" y="0"/>
              </a:cxn>
              <a:cxn ang="0">
                <a:pos x="414" y="9"/>
              </a:cxn>
              <a:cxn ang="0">
                <a:pos x="559" y="122"/>
              </a:cxn>
              <a:cxn ang="0">
                <a:pos x="636" y="325"/>
              </a:cxn>
            </a:cxnLst>
            <a:rect l="0" t="0" r="r" b="b"/>
            <a:pathLst>
              <a:path w="636" h="325">
                <a:moveTo>
                  <a:pt x="0" y="95"/>
                </a:moveTo>
                <a:lnTo>
                  <a:pt x="219" y="0"/>
                </a:lnTo>
                <a:lnTo>
                  <a:pt x="414" y="9"/>
                </a:lnTo>
                <a:lnTo>
                  <a:pt x="559" y="122"/>
                </a:lnTo>
                <a:lnTo>
                  <a:pt x="636" y="325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47" name="Freeform 2745"/>
          <p:cNvSpPr>
            <a:spLocks/>
          </p:cNvSpPr>
          <p:nvPr/>
        </p:nvSpPr>
        <p:spPr bwMode="auto">
          <a:xfrm>
            <a:off x="549275" y="309563"/>
            <a:ext cx="157163" cy="82550"/>
          </a:xfrm>
          <a:custGeom>
            <a:avLst/>
            <a:gdLst/>
            <a:ahLst/>
            <a:cxnLst>
              <a:cxn ang="0">
                <a:pos x="0" y="99"/>
              </a:cxn>
              <a:cxn ang="0">
                <a:pos x="270" y="0"/>
              </a:cxn>
              <a:cxn ang="0">
                <a:pos x="484" y="78"/>
              </a:cxn>
              <a:cxn ang="0">
                <a:pos x="594" y="312"/>
              </a:cxn>
            </a:cxnLst>
            <a:rect l="0" t="0" r="r" b="b"/>
            <a:pathLst>
              <a:path w="594" h="312">
                <a:moveTo>
                  <a:pt x="0" y="99"/>
                </a:moveTo>
                <a:lnTo>
                  <a:pt x="270" y="0"/>
                </a:lnTo>
                <a:lnTo>
                  <a:pt x="484" y="78"/>
                </a:lnTo>
                <a:lnTo>
                  <a:pt x="594" y="312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48" name="Freeform 2746"/>
          <p:cNvSpPr>
            <a:spLocks/>
          </p:cNvSpPr>
          <p:nvPr/>
        </p:nvSpPr>
        <p:spPr bwMode="auto">
          <a:xfrm>
            <a:off x="587375" y="319088"/>
            <a:ext cx="168275" cy="87312"/>
          </a:xfrm>
          <a:custGeom>
            <a:avLst/>
            <a:gdLst/>
            <a:ahLst/>
            <a:cxnLst>
              <a:cxn ang="0">
                <a:pos x="0" y="97"/>
              </a:cxn>
              <a:cxn ang="0">
                <a:pos x="219" y="0"/>
              </a:cxn>
              <a:cxn ang="0">
                <a:pos x="413" y="10"/>
              </a:cxn>
              <a:cxn ang="0">
                <a:pos x="559" y="124"/>
              </a:cxn>
              <a:cxn ang="0">
                <a:pos x="634" y="326"/>
              </a:cxn>
            </a:cxnLst>
            <a:rect l="0" t="0" r="r" b="b"/>
            <a:pathLst>
              <a:path w="634" h="326">
                <a:moveTo>
                  <a:pt x="0" y="97"/>
                </a:moveTo>
                <a:lnTo>
                  <a:pt x="219" y="0"/>
                </a:lnTo>
                <a:lnTo>
                  <a:pt x="413" y="10"/>
                </a:lnTo>
                <a:lnTo>
                  <a:pt x="559" y="124"/>
                </a:lnTo>
                <a:lnTo>
                  <a:pt x="634" y="326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49" name="Freeform 2747"/>
          <p:cNvSpPr>
            <a:spLocks/>
          </p:cNvSpPr>
          <p:nvPr/>
        </p:nvSpPr>
        <p:spPr bwMode="auto">
          <a:xfrm>
            <a:off x="576263" y="325438"/>
            <a:ext cx="157162" cy="82550"/>
          </a:xfrm>
          <a:custGeom>
            <a:avLst/>
            <a:gdLst/>
            <a:ahLst/>
            <a:cxnLst>
              <a:cxn ang="0">
                <a:pos x="0" y="97"/>
              </a:cxn>
              <a:cxn ang="0">
                <a:pos x="269" y="0"/>
              </a:cxn>
              <a:cxn ang="0">
                <a:pos x="483" y="76"/>
              </a:cxn>
              <a:cxn ang="0">
                <a:pos x="593" y="312"/>
              </a:cxn>
            </a:cxnLst>
            <a:rect l="0" t="0" r="r" b="b"/>
            <a:pathLst>
              <a:path w="593" h="312">
                <a:moveTo>
                  <a:pt x="0" y="97"/>
                </a:moveTo>
                <a:lnTo>
                  <a:pt x="269" y="0"/>
                </a:lnTo>
                <a:lnTo>
                  <a:pt x="483" y="76"/>
                </a:lnTo>
                <a:lnTo>
                  <a:pt x="593" y="312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50" name="Freeform 2748"/>
          <p:cNvSpPr>
            <a:spLocks/>
          </p:cNvSpPr>
          <p:nvPr/>
        </p:nvSpPr>
        <p:spPr bwMode="auto">
          <a:xfrm>
            <a:off x="585788" y="442913"/>
            <a:ext cx="52387" cy="26987"/>
          </a:xfrm>
          <a:custGeom>
            <a:avLst/>
            <a:gdLst/>
            <a:ahLst/>
            <a:cxnLst>
              <a:cxn ang="0">
                <a:pos x="202" y="103"/>
              </a:cxn>
              <a:cxn ang="0">
                <a:pos x="133" y="0"/>
              </a:cxn>
              <a:cxn ang="0">
                <a:pos x="0" y="21"/>
              </a:cxn>
            </a:cxnLst>
            <a:rect l="0" t="0" r="r" b="b"/>
            <a:pathLst>
              <a:path w="202" h="103">
                <a:moveTo>
                  <a:pt x="202" y="103"/>
                </a:moveTo>
                <a:lnTo>
                  <a:pt x="133" y="0"/>
                </a:lnTo>
                <a:lnTo>
                  <a:pt x="0" y="21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51" name="Freeform 2749"/>
          <p:cNvSpPr>
            <a:spLocks/>
          </p:cNvSpPr>
          <p:nvPr/>
        </p:nvSpPr>
        <p:spPr bwMode="auto">
          <a:xfrm>
            <a:off x="574675" y="436563"/>
            <a:ext cx="53975" cy="26987"/>
          </a:xfrm>
          <a:custGeom>
            <a:avLst/>
            <a:gdLst/>
            <a:ahLst/>
            <a:cxnLst>
              <a:cxn ang="0">
                <a:pos x="202" y="104"/>
              </a:cxn>
              <a:cxn ang="0">
                <a:pos x="131" y="0"/>
              </a:cxn>
              <a:cxn ang="0">
                <a:pos x="0" y="21"/>
              </a:cxn>
            </a:cxnLst>
            <a:rect l="0" t="0" r="r" b="b"/>
            <a:pathLst>
              <a:path w="202" h="104">
                <a:moveTo>
                  <a:pt x="202" y="104"/>
                </a:moveTo>
                <a:lnTo>
                  <a:pt x="131" y="0"/>
                </a:lnTo>
                <a:lnTo>
                  <a:pt x="0" y="21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52" name="Line 2750"/>
          <p:cNvSpPr>
            <a:spLocks noChangeShapeType="1"/>
          </p:cNvSpPr>
          <p:nvPr/>
        </p:nvSpPr>
        <p:spPr bwMode="auto">
          <a:xfrm flipV="1">
            <a:off x="554038" y="434975"/>
            <a:ext cx="1587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53" name="Line 2751"/>
          <p:cNvSpPr>
            <a:spLocks noChangeShapeType="1"/>
          </p:cNvSpPr>
          <p:nvPr/>
        </p:nvSpPr>
        <p:spPr bwMode="auto">
          <a:xfrm flipV="1">
            <a:off x="481013" y="477838"/>
            <a:ext cx="1587" cy="254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54" name="Freeform 2752"/>
          <p:cNvSpPr>
            <a:spLocks/>
          </p:cNvSpPr>
          <p:nvPr/>
        </p:nvSpPr>
        <p:spPr bwMode="auto">
          <a:xfrm>
            <a:off x="481013" y="468313"/>
            <a:ext cx="17462" cy="30162"/>
          </a:xfrm>
          <a:custGeom>
            <a:avLst/>
            <a:gdLst/>
            <a:ahLst/>
            <a:cxnLst>
              <a:cxn ang="0">
                <a:pos x="0" y="111"/>
              </a:cxn>
              <a:cxn ang="0">
                <a:pos x="18" y="48"/>
              </a:cxn>
              <a:cxn ang="0">
                <a:pos x="62" y="0"/>
              </a:cxn>
            </a:cxnLst>
            <a:rect l="0" t="0" r="r" b="b"/>
            <a:pathLst>
              <a:path w="62" h="111">
                <a:moveTo>
                  <a:pt x="0" y="111"/>
                </a:moveTo>
                <a:lnTo>
                  <a:pt x="18" y="48"/>
                </a:lnTo>
                <a:lnTo>
                  <a:pt x="62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55" name="Freeform 2753"/>
          <p:cNvSpPr>
            <a:spLocks/>
          </p:cNvSpPr>
          <p:nvPr/>
        </p:nvSpPr>
        <p:spPr bwMode="auto">
          <a:xfrm>
            <a:off x="538163" y="442913"/>
            <a:ext cx="15875" cy="1111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42" y="0"/>
              </a:cxn>
              <a:cxn ang="0">
                <a:pos x="61" y="41"/>
              </a:cxn>
            </a:cxnLst>
            <a:rect l="0" t="0" r="r" b="b"/>
            <a:pathLst>
              <a:path w="61" h="41">
                <a:moveTo>
                  <a:pt x="0" y="4"/>
                </a:moveTo>
                <a:lnTo>
                  <a:pt x="42" y="0"/>
                </a:lnTo>
                <a:lnTo>
                  <a:pt x="61" y="41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56" name="Line 2754"/>
          <p:cNvSpPr>
            <a:spLocks noChangeShapeType="1"/>
          </p:cNvSpPr>
          <p:nvPr/>
        </p:nvSpPr>
        <p:spPr bwMode="auto">
          <a:xfrm flipH="1" flipV="1">
            <a:off x="552450" y="446088"/>
            <a:ext cx="14288" cy="15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57" name="Line 2755"/>
          <p:cNvSpPr>
            <a:spLocks noChangeShapeType="1"/>
          </p:cNvSpPr>
          <p:nvPr/>
        </p:nvSpPr>
        <p:spPr bwMode="auto">
          <a:xfrm flipV="1">
            <a:off x="565150" y="441325"/>
            <a:ext cx="1588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58" name="Line 2756"/>
          <p:cNvSpPr>
            <a:spLocks noChangeShapeType="1"/>
          </p:cNvSpPr>
          <p:nvPr/>
        </p:nvSpPr>
        <p:spPr bwMode="auto">
          <a:xfrm flipV="1">
            <a:off x="492125" y="484188"/>
            <a:ext cx="1588" cy="254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59" name="Freeform 2757"/>
          <p:cNvSpPr>
            <a:spLocks/>
          </p:cNvSpPr>
          <p:nvPr/>
        </p:nvSpPr>
        <p:spPr bwMode="auto">
          <a:xfrm>
            <a:off x="492125" y="474663"/>
            <a:ext cx="15875" cy="30162"/>
          </a:xfrm>
          <a:custGeom>
            <a:avLst/>
            <a:gdLst/>
            <a:ahLst/>
            <a:cxnLst>
              <a:cxn ang="0">
                <a:pos x="0" y="111"/>
              </a:cxn>
              <a:cxn ang="0">
                <a:pos x="18" y="48"/>
              </a:cxn>
              <a:cxn ang="0">
                <a:pos x="62" y="0"/>
              </a:cxn>
            </a:cxnLst>
            <a:rect l="0" t="0" r="r" b="b"/>
            <a:pathLst>
              <a:path w="62" h="111">
                <a:moveTo>
                  <a:pt x="0" y="111"/>
                </a:moveTo>
                <a:lnTo>
                  <a:pt x="18" y="48"/>
                </a:lnTo>
                <a:lnTo>
                  <a:pt x="62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60" name="Freeform 2758"/>
          <p:cNvSpPr>
            <a:spLocks/>
          </p:cNvSpPr>
          <p:nvPr/>
        </p:nvSpPr>
        <p:spPr bwMode="auto">
          <a:xfrm>
            <a:off x="549275" y="449263"/>
            <a:ext cx="15875" cy="11112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44" y="0"/>
              </a:cxn>
              <a:cxn ang="0">
                <a:pos x="62" y="41"/>
              </a:cxn>
            </a:cxnLst>
            <a:rect l="0" t="0" r="r" b="b"/>
            <a:pathLst>
              <a:path w="62" h="41">
                <a:moveTo>
                  <a:pt x="0" y="5"/>
                </a:moveTo>
                <a:lnTo>
                  <a:pt x="44" y="0"/>
                </a:lnTo>
                <a:lnTo>
                  <a:pt x="62" y="41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61" name="Line 2759"/>
          <p:cNvSpPr>
            <a:spLocks noChangeShapeType="1"/>
          </p:cNvSpPr>
          <p:nvPr/>
        </p:nvSpPr>
        <p:spPr bwMode="auto">
          <a:xfrm flipH="1" flipV="1">
            <a:off x="563563" y="452438"/>
            <a:ext cx="14287" cy="15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62" name="Freeform 2760"/>
          <p:cNvSpPr>
            <a:spLocks/>
          </p:cNvSpPr>
          <p:nvPr/>
        </p:nvSpPr>
        <p:spPr bwMode="auto">
          <a:xfrm>
            <a:off x="477838" y="495300"/>
            <a:ext cx="15875" cy="22225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36" y="49"/>
              </a:cxn>
              <a:cxn ang="0">
                <a:pos x="0" y="82"/>
              </a:cxn>
            </a:cxnLst>
            <a:rect l="0" t="0" r="r" b="b"/>
            <a:pathLst>
              <a:path w="62" h="82">
                <a:moveTo>
                  <a:pt x="62" y="0"/>
                </a:moveTo>
                <a:lnTo>
                  <a:pt x="36" y="49"/>
                </a:lnTo>
                <a:lnTo>
                  <a:pt x="0" y="82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63" name="Freeform 2761"/>
          <p:cNvSpPr>
            <a:spLocks/>
          </p:cNvSpPr>
          <p:nvPr/>
        </p:nvSpPr>
        <p:spPr bwMode="auto">
          <a:xfrm>
            <a:off x="466725" y="488950"/>
            <a:ext cx="15875" cy="22225"/>
          </a:xfrm>
          <a:custGeom>
            <a:avLst/>
            <a:gdLst/>
            <a:ahLst/>
            <a:cxnLst>
              <a:cxn ang="0">
                <a:pos x="63" y="0"/>
              </a:cxn>
              <a:cxn ang="0">
                <a:pos x="38" y="50"/>
              </a:cxn>
              <a:cxn ang="0">
                <a:pos x="0" y="81"/>
              </a:cxn>
            </a:cxnLst>
            <a:rect l="0" t="0" r="r" b="b"/>
            <a:pathLst>
              <a:path w="63" h="81">
                <a:moveTo>
                  <a:pt x="63" y="0"/>
                </a:moveTo>
                <a:lnTo>
                  <a:pt x="38" y="50"/>
                </a:lnTo>
                <a:lnTo>
                  <a:pt x="0" y="81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64" name="Line 2762"/>
          <p:cNvSpPr>
            <a:spLocks noChangeShapeType="1"/>
          </p:cNvSpPr>
          <p:nvPr/>
        </p:nvSpPr>
        <p:spPr bwMode="auto">
          <a:xfrm>
            <a:off x="279400" y="581025"/>
            <a:ext cx="84138" cy="79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65" name="Line 2763"/>
          <p:cNvSpPr>
            <a:spLocks noChangeShapeType="1"/>
          </p:cNvSpPr>
          <p:nvPr/>
        </p:nvSpPr>
        <p:spPr bwMode="auto">
          <a:xfrm flipV="1">
            <a:off x="363538" y="563563"/>
            <a:ext cx="15875" cy="254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66" name="Line 2764"/>
          <p:cNvSpPr>
            <a:spLocks noChangeShapeType="1"/>
          </p:cNvSpPr>
          <p:nvPr/>
        </p:nvSpPr>
        <p:spPr bwMode="auto">
          <a:xfrm flipV="1">
            <a:off x="374650" y="560388"/>
            <a:ext cx="11113" cy="111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67" name="Line 2765"/>
          <p:cNvSpPr>
            <a:spLocks noChangeShapeType="1"/>
          </p:cNvSpPr>
          <p:nvPr/>
        </p:nvSpPr>
        <p:spPr bwMode="auto">
          <a:xfrm flipH="1">
            <a:off x="379413" y="509588"/>
            <a:ext cx="112712" cy="539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68" name="Line 2766"/>
          <p:cNvSpPr>
            <a:spLocks noChangeShapeType="1"/>
          </p:cNvSpPr>
          <p:nvPr/>
        </p:nvSpPr>
        <p:spPr bwMode="auto">
          <a:xfrm>
            <a:off x="268288" y="574675"/>
            <a:ext cx="84137" cy="79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69" name="Line 2767"/>
          <p:cNvSpPr>
            <a:spLocks noChangeShapeType="1"/>
          </p:cNvSpPr>
          <p:nvPr/>
        </p:nvSpPr>
        <p:spPr bwMode="auto">
          <a:xfrm flipV="1">
            <a:off x="352425" y="557213"/>
            <a:ext cx="15875" cy="254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70" name="Line 2768"/>
          <p:cNvSpPr>
            <a:spLocks noChangeShapeType="1"/>
          </p:cNvSpPr>
          <p:nvPr/>
        </p:nvSpPr>
        <p:spPr bwMode="auto">
          <a:xfrm flipV="1">
            <a:off x="363538" y="554038"/>
            <a:ext cx="12700" cy="111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71" name="Line 2769"/>
          <p:cNvSpPr>
            <a:spLocks noChangeShapeType="1"/>
          </p:cNvSpPr>
          <p:nvPr/>
        </p:nvSpPr>
        <p:spPr bwMode="auto">
          <a:xfrm flipH="1">
            <a:off x="368300" y="503238"/>
            <a:ext cx="112713" cy="539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72" name="Line 2770"/>
          <p:cNvSpPr>
            <a:spLocks noChangeShapeType="1"/>
          </p:cNvSpPr>
          <p:nvPr/>
        </p:nvSpPr>
        <p:spPr bwMode="auto">
          <a:xfrm>
            <a:off x="639763" y="560388"/>
            <a:ext cx="15875" cy="17462"/>
          </a:xfrm>
          <a:prstGeom prst="line">
            <a:avLst/>
          </a:prstGeom>
          <a:noFill/>
          <a:ln w="0">
            <a:solidFill>
              <a:srgbClr val="FF03DB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73" name="Freeform 2771"/>
          <p:cNvSpPr>
            <a:spLocks/>
          </p:cNvSpPr>
          <p:nvPr/>
        </p:nvSpPr>
        <p:spPr bwMode="auto">
          <a:xfrm>
            <a:off x="357188" y="579438"/>
            <a:ext cx="12700" cy="9525"/>
          </a:xfrm>
          <a:custGeom>
            <a:avLst/>
            <a:gdLst/>
            <a:ahLst/>
            <a:cxnLst>
              <a:cxn ang="0">
                <a:pos x="0" y="33"/>
              </a:cxn>
              <a:cxn ang="0">
                <a:pos x="24" y="25"/>
              </a:cxn>
              <a:cxn ang="0">
                <a:pos x="47" y="0"/>
              </a:cxn>
            </a:cxnLst>
            <a:rect l="0" t="0" r="r" b="b"/>
            <a:pathLst>
              <a:path w="47" h="33">
                <a:moveTo>
                  <a:pt x="0" y="33"/>
                </a:moveTo>
                <a:lnTo>
                  <a:pt x="24" y="25"/>
                </a:lnTo>
                <a:lnTo>
                  <a:pt x="47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74" name="Freeform 2772"/>
          <p:cNvSpPr>
            <a:spLocks/>
          </p:cNvSpPr>
          <p:nvPr/>
        </p:nvSpPr>
        <p:spPr bwMode="auto">
          <a:xfrm>
            <a:off x="346075" y="573088"/>
            <a:ext cx="12700" cy="7937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24" y="24"/>
              </a:cxn>
              <a:cxn ang="0">
                <a:pos x="47" y="0"/>
              </a:cxn>
            </a:cxnLst>
            <a:rect l="0" t="0" r="r" b="b"/>
            <a:pathLst>
              <a:path w="47" h="32">
                <a:moveTo>
                  <a:pt x="0" y="32"/>
                </a:moveTo>
                <a:lnTo>
                  <a:pt x="24" y="24"/>
                </a:lnTo>
                <a:lnTo>
                  <a:pt x="47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75" name="Line 2773"/>
          <p:cNvSpPr>
            <a:spLocks noChangeShapeType="1"/>
          </p:cNvSpPr>
          <p:nvPr/>
        </p:nvSpPr>
        <p:spPr bwMode="auto">
          <a:xfrm>
            <a:off x="352425" y="582613"/>
            <a:ext cx="11113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76" name="Line 2774"/>
          <p:cNvSpPr>
            <a:spLocks noChangeShapeType="1"/>
          </p:cNvSpPr>
          <p:nvPr/>
        </p:nvSpPr>
        <p:spPr bwMode="auto">
          <a:xfrm flipH="1" flipV="1">
            <a:off x="481013" y="503238"/>
            <a:ext cx="11112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77" name="Line 2775"/>
          <p:cNvSpPr>
            <a:spLocks noChangeShapeType="1"/>
          </p:cNvSpPr>
          <p:nvPr/>
        </p:nvSpPr>
        <p:spPr bwMode="auto">
          <a:xfrm flipV="1">
            <a:off x="565150" y="420688"/>
            <a:ext cx="65088" cy="396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78" name="Line 2776"/>
          <p:cNvSpPr>
            <a:spLocks noChangeShapeType="1"/>
          </p:cNvSpPr>
          <p:nvPr/>
        </p:nvSpPr>
        <p:spPr bwMode="auto">
          <a:xfrm flipV="1">
            <a:off x="554038" y="414338"/>
            <a:ext cx="66675" cy="396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79" name="Line 2777"/>
          <p:cNvSpPr>
            <a:spLocks noChangeShapeType="1"/>
          </p:cNvSpPr>
          <p:nvPr/>
        </p:nvSpPr>
        <p:spPr bwMode="auto">
          <a:xfrm flipH="1" flipV="1">
            <a:off x="554038" y="454025"/>
            <a:ext cx="11112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80" name="Line 2778"/>
          <p:cNvSpPr>
            <a:spLocks noChangeShapeType="1"/>
          </p:cNvSpPr>
          <p:nvPr/>
        </p:nvSpPr>
        <p:spPr bwMode="auto">
          <a:xfrm flipH="1" flipV="1">
            <a:off x="620713" y="414338"/>
            <a:ext cx="9525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81" name="Line 2779"/>
          <p:cNvSpPr>
            <a:spLocks noChangeShapeType="1"/>
          </p:cNvSpPr>
          <p:nvPr/>
        </p:nvSpPr>
        <p:spPr bwMode="auto">
          <a:xfrm flipV="1">
            <a:off x="282575" y="344488"/>
            <a:ext cx="304800" cy="2016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82" name="Line 2780"/>
          <p:cNvSpPr>
            <a:spLocks noChangeShapeType="1"/>
          </p:cNvSpPr>
          <p:nvPr/>
        </p:nvSpPr>
        <p:spPr bwMode="auto">
          <a:xfrm flipV="1">
            <a:off x="242888" y="334963"/>
            <a:ext cx="306387" cy="2016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83" name="Line 2781"/>
          <p:cNvSpPr>
            <a:spLocks noChangeShapeType="1"/>
          </p:cNvSpPr>
          <p:nvPr/>
        </p:nvSpPr>
        <p:spPr bwMode="auto">
          <a:xfrm flipV="1">
            <a:off x="244475" y="322263"/>
            <a:ext cx="304800" cy="2000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84" name="Line 2782"/>
          <p:cNvSpPr>
            <a:spLocks noChangeShapeType="1"/>
          </p:cNvSpPr>
          <p:nvPr/>
        </p:nvSpPr>
        <p:spPr bwMode="auto">
          <a:xfrm flipV="1">
            <a:off x="269875" y="350838"/>
            <a:ext cx="306388" cy="2016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85" name="Line 2783"/>
          <p:cNvSpPr>
            <a:spLocks noChangeShapeType="1"/>
          </p:cNvSpPr>
          <p:nvPr/>
        </p:nvSpPr>
        <p:spPr bwMode="auto">
          <a:xfrm flipV="1">
            <a:off x="279400" y="546100"/>
            <a:ext cx="3175" cy="349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86" name="Line 2784"/>
          <p:cNvSpPr>
            <a:spLocks noChangeShapeType="1"/>
          </p:cNvSpPr>
          <p:nvPr/>
        </p:nvSpPr>
        <p:spPr bwMode="auto">
          <a:xfrm flipH="1" flipV="1">
            <a:off x="280988" y="568325"/>
            <a:ext cx="7937" cy="142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87" name="Line 2785"/>
          <p:cNvSpPr>
            <a:spLocks noChangeShapeType="1"/>
          </p:cNvSpPr>
          <p:nvPr/>
        </p:nvSpPr>
        <p:spPr bwMode="auto">
          <a:xfrm flipH="1">
            <a:off x="268288" y="552450"/>
            <a:ext cx="1587" cy="222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88" name="Line 2786"/>
          <p:cNvSpPr>
            <a:spLocks noChangeShapeType="1"/>
          </p:cNvSpPr>
          <p:nvPr/>
        </p:nvSpPr>
        <p:spPr bwMode="auto">
          <a:xfrm>
            <a:off x="269875" y="561975"/>
            <a:ext cx="7938" cy="127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89" name="Line 2787"/>
          <p:cNvSpPr>
            <a:spLocks noChangeShapeType="1"/>
          </p:cNvSpPr>
          <p:nvPr/>
        </p:nvSpPr>
        <p:spPr bwMode="auto">
          <a:xfrm flipH="1" flipV="1">
            <a:off x="268288" y="574675"/>
            <a:ext cx="11112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90" name="Line 2788"/>
          <p:cNvSpPr>
            <a:spLocks noChangeShapeType="1"/>
          </p:cNvSpPr>
          <p:nvPr/>
        </p:nvSpPr>
        <p:spPr bwMode="auto">
          <a:xfrm flipV="1">
            <a:off x="242888" y="522288"/>
            <a:ext cx="1587" cy="142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91" name="Freeform 2789"/>
          <p:cNvSpPr>
            <a:spLocks/>
          </p:cNvSpPr>
          <p:nvPr/>
        </p:nvSpPr>
        <p:spPr bwMode="auto">
          <a:xfrm>
            <a:off x="260350" y="531813"/>
            <a:ext cx="20638" cy="41275"/>
          </a:xfrm>
          <a:custGeom>
            <a:avLst/>
            <a:gdLst/>
            <a:ahLst/>
            <a:cxnLst>
              <a:cxn ang="0">
                <a:pos x="75" y="151"/>
              </a:cxn>
              <a:cxn ang="0">
                <a:pos x="56" y="65"/>
              </a:cxn>
              <a:cxn ang="0">
                <a:pos x="0" y="0"/>
              </a:cxn>
            </a:cxnLst>
            <a:rect l="0" t="0" r="r" b="b"/>
            <a:pathLst>
              <a:path w="75" h="151">
                <a:moveTo>
                  <a:pt x="75" y="151"/>
                </a:moveTo>
                <a:lnTo>
                  <a:pt x="56" y="65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92" name="Line 2790"/>
          <p:cNvSpPr>
            <a:spLocks noChangeShapeType="1"/>
          </p:cNvSpPr>
          <p:nvPr/>
        </p:nvSpPr>
        <p:spPr bwMode="auto">
          <a:xfrm flipH="1" flipV="1">
            <a:off x="242888" y="536575"/>
            <a:ext cx="26987" cy="158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93" name="Freeform 2791"/>
          <p:cNvSpPr>
            <a:spLocks/>
          </p:cNvSpPr>
          <p:nvPr/>
        </p:nvSpPr>
        <p:spPr bwMode="auto">
          <a:xfrm>
            <a:off x="260350" y="546100"/>
            <a:ext cx="9525" cy="20638"/>
          </a:xfrm>
          <a:custGeom>
            <a:avLst/>
            <a:gdLst/>
            <a:ahLst/>
            <a:cxnLst>
              <a:cxn ang="0">
                <a:pos x="37" y="76"/>
              </a:cxn>
              <a:cxn ang="0">
                <a:pos x="28" y="32"/>
              </a:cxn>
              <a:cxn ang="0">
                <a:pos x="0" y="0"/>
              </a:cxn>
            </a:cxnLst>
            <a:rect l="0" t="0" r="r" b="b"/>
            <a:pathLst>
              <a:path w="37" h="76">
                <a:moveTo>
                  <a:pt x="37" y="76"/>
                </a:moveTo>
                <a:lnTo>
                  <a:pt x="28" y="32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94" name="Freeform 2792"/>
          <p:cNvSpPr>
            <a:spLocks/>
          </p:cNvSpPr>
          <p:nvPr/>
        </p:nvSpPr>
        <p:spPr bwMode="auto">
          <a:xfrm>
            <a:off x="252413" y="525463"/>
            <a:ext cx="7937" cy="20637"/>
          </a:xfrm>
          <a:custGeom>
            <a:avLst/>
            <a:gdLst/>
            <a:ahLst/>
            <a:cxnLst>
              <a:cxn ang="0">
                <a:pos x="26" y="77"/>
              </a:cxn>
              <a:cxn ang="0">
                <a:pos x="0" y="39"/>
              </a:cxn>
              <a:cxn ang="0">
                <a:pos x="26" y="0"/>
              </a:cxn>
            </a:cxnLst>
            <a:rect l="0" t="0" r="r" b="b"/>
            <a:pathLst>
              <a:path w="26" h="77">
                <a:moveTo>
                  <a:pt x="26" y="77"/>
                </a:moveTo>
                <a:lnTo>
                  <a:pt x="0" y="39"/>
                </a:lnTo>
                <a:lnTo>
                  <a:pt x="26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95" name="Line 2793"/>
          <p:cNvSpPr>
            <a:spLocks noChangeShapeType="1"/>
          </p:cNvSpPr>
          <p:nvPr/>
        </p:nvSpPr>
        <p:spPr bwMode="auto">
          <a:xfrm>
            <a:off x="244475" y="522288"/>
            <a:ext cx="38100" cy="238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96" name="Freeform 2794"/>
          <p:cNvSpPr>
            <a:spLocks/>
          </p:cNvSpPr>
          <p:nvPr/>
        </p:nvSpPr>
        <p:spPr bwMode="auto">
          <a:xfrm>
            <a:off x="254000" y="511175"/>
            <a:ext cx="6350" cy="20638"/>
          </a:xfrm>
          <a:custGeom>
            <a:avLst/>
            <a:gdLst/>
            <a:ahLst/>
            <a:cxnLst>
              <a:cxn ang="0">
                <a:pos x="25" y="77"/>
              </a:cxn>
              <a:cxn ang="0">
                <a:pos x="0" y="39"/>
              </a:cxn>
              <a:cxn ang="0">
                <a:pos x="25" y="0"/>
              </a:cxn>
            </a:cxnLst>
            <a:rect l="0" t="0" r="r" b="b"/>
            <a:pathLst>
              <a:path w="25" h="77">
                <a:moveTo>
                  <a:pt x="25" y="77"/>
                </a:moveTo>
                <a:lnTo>
                  <a:pt x="0" y="39"/>
                </a:lnTo>
                <a:lnTo>
                  <a:pt x="25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97" name="Freeform 2795"/>
          <p:cNvSpPr>
            <a:spLocks/>
          </p:cNvSpPr>
          <p:nvPr/>
        </p:nvSpPr>
        <p:spPr bwMode="auto">
          <a:xfrm>
            <a:off x="412750" y="481013"/>
            <a:ext cx="31750" cy="41275"/>
          </a:xfrm>
          <a:custGeom>
            <a:avLst/>
            <a:gdLst/>
            <a:ahLst/>
            <a:cxnLst>
              <a:cxn ang="0">
                <a:pos x="0" y="115"/>
              </a:cxn>
              <a:cxn ang="0">
                <a:pos x="18" y="52"/>
              </a:cxn>
              <a:cxn ang="0">
                <a:pos x="62" y="4"/>
              </a:cxn>
              <a:cxn ang="0">
                <a:pos x="105" y="0"/>
              </a:cxn>
              <a:cxn ang="0">
                <a:pos x="123" y="42"/>
              </a:cxn>
              <a:cxn ang="0">
                <a:pos x="105" y="105"/>
              </a:cxn>
              <a:cxn ang="0">
                <a:pos x="62" y="153"/>
              </a:cxn>
              <a:cxn ang="0">
                <a:pos x="18" y="158"/>
              </a:cxn>
              <a:cxn ang="0">
                <a:pos x="0" y="115"/>
              </a:cxn>
            </a:cxnLst>
            <a:rect l="0" t="0" r="r" b="b"/>
            <a:pathLst>
              <a:path w="123" h="158">
                <a:moveTo>
                  <a:pt x="0" y="115"/>
                </a:moveTo>
                <a:lnTo>
                  <a:pt x="18" y="52"/>
                </a:lnTo>
                <a:lnTo>
                  <a:pt x="62" y="4"/>
                </a:lnTo>
                <a:lnTo>
                  <a:pt x="105" y="0"/>
                </a:lnTo>
                <a:lnTo>
                  <a:pt x="123" y="42"/>
                </a:lnTo>
                <a:lnTo>
                  <a:pt x="105" y="105"/>
                </a:lnTo>
                <a:lnTo>
                  <a:pt x="62" y="153"/>
                </a:lnTo>
                <a:lnTo>
                  <a:pt x="18" y="158"/>
                </a:lnTo>
                <a:lnTo>
                  <a:pt x="0" y="115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98" name="Freeform 2796"/>
          <p:cNvSpPr>
            <a:spLocks/>
          </p:cNvSpPr>
          <p:nvPr/>
        </p:nvSpPr>
        <p:spPr bwMode="auto">
          <a:xfrm>
            <a:off x="617538" y="357188"/>
            <a:ext cx="31750" cy="42862"/>
          </a:xfrm>
          <a:custGeom>
            <a:avLst/>
            <a:gdLst/>
            <a:ahLst/>
            <a:cxnLst>
              <a:cxn ang="0">
                <a:pos x="0" y="115"/>
              </a:cxn>
              <a:cxn ang="0">
                <a:pos x="17" y="52"/>
              </a:cxn>
              <a:cxn ang="0">
                <a:pos x="61" y="4"/>
              </a:cxn>
              <a:cxn ang="0">
                <a:pos x="105" y="0"/>
              </a:cxn>
              <a:cxn ang="0">
                <a:pos x="123" y="41"/>
              </a:cxn>
              <a:cxn ang="0">
                <a:pos x="105" y="104"/>
              </a:cxn>
              <a:cxn ang="0">
                <a:pos x="61" y="152"/>
              </a:cxn>
              <a:cxn ang="0">
                <a:pos x="17" y="156"/>
              </a:cxn>
              <a:cxn ang="0">
                <a:pos x="0" y="115"/>
              </a:cxn>
            </a:cxnLst>
            <a:rect l="0" t="0" r="r" b="b"/>
            <a:pathLst>
              <a:path w="123" h="156">
                <a:moveTo>
                  <a:pt x="0" y="115"/>
                </a:moveTo>
                <a:lnTo>
                  <a:pt x="17" y="52"/>
                </a:lnTo>
                <a:lnTo>
                  <a:pt x="61" y="4"/>
                </a:lnTo>
                <a:lnTo>
                  <a:pt x="105" y="0"/>
                </a:lnTo>
                <a:lnTo>
                  <a:pt x="123" y="41"/>
                </a:lnTo>
                <a:lnTo>
                  <a:pt x="105" y="104"/>
                </a:lnTo>
                <a:lnTo>
                  <a:pt x="61" y="152"/>
                </a:lnTo>
                <a:lnTo>
                  <a:pt x="17" y="156"/>
                </a:lnTo>
                <a:lnTo>
                  <a:pt x="0" y="115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99" name="Line 2797"/>
          <p:cNvSpPr>
            <a:spLocks noChangeShapeType="1"/>
          </p:cNvSpPr>
          <p:nvPr/>
        </p:nvSpPr>
        <p:spPr bwMode="auto">
          <a:xfrm>
            <a:off x="428625" y="468313"/>
            <a:ext cx="1588" cy="666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00" name="Line 2798"/>
          <p:cNvSpPr>
            <a:spLocks noChangeShapeType="1"/>
          </p:cNvSpPr>
          <p:nvPr/>
        </p:nvSpPr>
        <p:spPr bwMode="auto">
          <a:xfrm>
            <a:off x="633413" y="344488"/>
            <a:ext cx="1587" cy="682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01" name="Freeform 2799"/>
          <p:cNvSpPr>
            <a:spLocks/>
          </p:cNvSpPr>
          <p:nvPr/>
        </p:nvSpPr>
        <p:spPr bwMode="auto">
          <a:xfrm>
            <a:off x="401638" y="474663"/>
            <a:ext cx="31750" cy="41275"/>
          </a:xfrm>
          <a:custGeom>
            <a:avLst/>
            <a:gdLst/>
            <a:ahLst/>
            <a:cxnLst>
              <a:cxn ang="0">
                <a:pos x="0" y="115"/>
              </a:cxn>
              <a:cxn ang="0">
                <a:pos x="17" y="52"/>
              </a:cxn>
              <a:cxn ang="0">
                <a:pos x="60" y="4"/>
              </a:cxn>
              <a:cxn ang="0">
                <a:pos x="104" y="0"/>
              </a:cxn>
              <a:cxn ang="0">
                <a:pos x="122" y="42"/>
              </a:cxn>
              <a:cxn ang="0">
                <a:pos x="104" y="104"/>
              </a:cxn>
              <a:cxn ang="0">
                <a:pos x="60" y="152"/>
              </a:cxn>
              <a:cxn ang="0">
                <a:pos x="17" y="156"/>
              </a:cxn>
              <a:cxn ang="0">
                <a:pos x="0" y="115"/>
              </a:cxn>
            </a:cxnLst>
            <a:rect l="0" t="0" r="r" b="b"/>
            <a:pathLst>
              <a:path w="122" h="156">
                <a:moveTo>
                  <a:pt x="0" y="115"/>
                </a:moveTo>
                <a:lnTo>
                  <a:pt x="17" y="52"/>
                </a:lnTo>
                <a:lnTo>
                  <a:pt x="60" y="4"/>
                </a:lnTo>
                <a:lnTo>
                  <a:pt x="104" y="0"/>
                </a:lnTo>
                <a:lnTo>
                  <a:pt x="122" y="42"/>
                </a:lnTo>
                <a:lnTo>
                  <a:pt x="104" y="104"/>
                </a:lnTo>
                <a:lnTo>
                  <a:pt x="60" y="152"/>
                </a:lnTo>
                <a:lnTo>
                  <a:pt x="17" y="156"/>
                </a:lnTo>
                <a:lnTo>
                  <a:pt x="0" y="115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02" name="Freeform 2800"/>
          <p:cNvSpPr>
            <a:spLocks/>
          </p:cNvSpPr>
          <p:nvPr/>
        </p:nvSpPr>
        <p:spPr bwMode="auto">
          <a:xfrm>
            <a:off x="606425" y="350838"/>
            <a:ext cx="31750" cy="41275"/>
          </a:xfrm>
          <a:custGeom>
            <a:avLst/>
            <a:gdLst/>
            <a:ahLst/>
            <a:cxnLst>
              <a:cxn ang="0">
                <a:pos x="0" y="116"/>
              </a:cxn>
              <a:cxn ang="0">
                <a:pos x="18" y="54"/>
              </a:cxn>
              <a:cxn ang="0">
                <a:pos x="62" y="5"/>
              </a:cxn>
              <a:cxn ang="0">
                <a:pos x="106" y="0"/>
              </a:cxn>
              <a:cxn ang="0">
                <a:pos x="123" y="42"/>
              </a:cxn>
              <a:cxn ang="0">
                <a:pos x="106" y="106"/>
              </a:cxn>
              <a:cxn ang="0">
                <a:pos x="62" y="153"/>
              </a:cxn>
              <a:cxn ang="0">
                <a:pos x="18" y="158"/>
              </a:cxn>
              <a:cxn ang="0">
                <a:pos x="0" y="116"/>
              </a:cxn>
            </a:cxnLst>
            <a:rect l="0" t="0" r="r" b="b"/>
            <a:pathLst>
              <a:path w="123" h="158">
                <a:moveTo>
                  <a:pt x="0" y="116"/>
                </a:moveTo>
                <a:lnTo>
                  <a:pt x="18" y="54"/>
                </a:lnTo>
                <a:lnTo>
                  <a:pt x="62" y="5"/>
                </a:lnTo>
                <a:lnTo>
                  <a:pt x="106" y="0"/>
                </a:lnTo>
                <a:lnTo>
                  <a:pt x="123" y="42"/>
                </a:lnTo>
                <a:lnTo>
                  <a:pt x="106" y="106"/>
                </a:lnTo>
                <a:lnTo>
                  <a:pt x="62" y="153"/>
                </a:lnTo>
                <a:lnTo>
                  <a:pt x="18" y="158"/>
                </a:lnTo>
                <a:lnTo>
                  <a:pt x="0" y="116"/>
                </a:lnTo>
                <a:close/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03" name="Line 2801"/>
          <p:cNvSpPr>
            <a:spLocks noChangeShapeType="1"/>
          </p:cNvSpPr>
          <p:nvPr/>
        </p:nvSpPr>
        <p:spPr bwMode="auto">
          <a:xfrm>
            <a:off x="417513" y="461963"/>
            <a:ext cx="1587" cy="666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04" name="Line 2802"/>
          <p:cNvSpPr>
            <a:spLocks noChangeShapeType="1"/>
          </p:cNvSpPr>
          <p:nvPr/>
        </p:nvSpPr>
        <p:spPr bwMode="auto">
          <a:xfrm>
            <a:off x="622300" y="338138"/>
            <a:ext cx="1588" cy="666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05" name="Line 2803"/>
          <p:cNvSpPr>
            <a:spLocks noChangeShapeType="1"/>
          </p:cNvSpPr>
          <p:nvPr/>
        </p:nvSpPr>
        <p:spPr bwMode="auto">
          <a:xfrm flipV="1">
            <a:off x="481013" y="434975"/>
            <a:ext cx="73025" cy="428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06" name="Line 2804"/>
          <p:cNvSpPr>
            <a:spLocks noChangeShapeType="1"/>
          </p:cNvSpPr>
          <p:nvPr/>
        </p:nvSpPr>
        <p:spPr bwMode="auto">
          <a:xfrm flipV="1">
            <a:off x="492125" y="441325"/>
            <a:ext cx="73025" cy="428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07" name="Line 2805"/>
          <p:cNvSpPr>
            <a:spLocks noChangeShapeType="1"/>
          </p:cNvSpPr>
          <p:nvPr/>
        </p:nvSpPr>
        <p:spPr bwMode="auto">
          <a:xfrm flipH="1" flipV="1">
            <a:off x="368300" y="557213"/>
            <a:ext cx="11113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08" name="Line 2806"/>
          <p:cNvSpPr>
            <a:spLocks noChangeShapeType="1"/>
          </p:cNvSpPr>
          <p:nvPr/>
        </p:nvSpPr>
        <p:spPr bwMode="auto">
          <a:xfrm flipH="1" flipV="1">
            <a:off x="417513" y="514350"/>
            <a:ext cx="11112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09" name="Line 2807"/>
          <p:cNvSpPr>
            <a:spLocks noChangeShapeType="1"/>
          </p:cNvSpPr>
          <p:nvPr/>
        </p:nvSpPr>
        <p:spPr bwMode="auto">
          <a:xfrm flipH="1" flipV="1">
            <a:off x="481013" y="477838"/>
            <a:ext cx="11112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10" name="Line 2808"/>
          <p:cNvSpPr>
            <a:spLocks noChangeShapeType="1"/>
          </p:cNvSpPr>
          <p:nvPr/>
        </p:nvSpPr>
        <p:spPr bwMode="auto">
          <a:xfrm flipH="1">
            <a:off x="400050" y="484188"/>
            <a:ext cx="55563" cy="349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11" name="Line 2809"/>
          <p:cNvSpPr>
            <a:spLocks noChangeShapeType="1"/>
          </p:cNvSpPr>
          <p:nvPr/>
        </p:nvSpPr>
        <p:spPr bwMode="auto">
          <a:xfrm flipH="1">
            <a:off x="390525" y="477838"/>
            <a:ext cx="55563" cy="333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12" name="Line 2810"/>
          <p:cNvSpPr>
            <a:spLocks noChangeShapeType="1"/>
          </p:cNvSpPr>
          <p:nvPr/>
        </p:nvSpPr>
        <p:spPr bwMode="auto">
          <a:xfrm flipH="1" flipV="1">
            <a:off x="401638" y="504825"/>
            <a:ext cx="11112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13" name="Line 2811"/>
          <p:cNvSpPr>
            <a:spLocks noChangeShapeType="1"/>
          </p:cNvSpPr>
          <p:nvPr/>
        </p:nvSpPr>
        <p:spPr bwMode="auto">
          <a:xfrm>
            <a:off x="412750" y="492125"/>
            <a:ext cx="31750" cy="19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14" name="Line 2812"/>
          <p:cNvSpPr>
            <a:spLocks noChangeShapeType="1"/>
          </p:cNvSpPr>
          <p:nvPr/>
        </p:nvSpPr>
        <p:spPr bwMode="auto">
          <a:xfrm flipH="1" flipV="1">
            <a:off x="433388" y="485775"/>
            <a:ext cx="11112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15" name="Line 2813"/>
          <p:cNvSpPr>
            <a:spLocks noChangeShapeType="1"/>
          </p:cNvSpPr>
          <p:nvPr/>
        </p:nvSpPr>
        <p:spPr bwMode="auto">
          <a:xfrm flipH="1" flipV="1">
            <a:off x="554038" y="434975"/>
            <a:ext cx="11112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16" name="Line 2814"/>
          <p:cNvSpPr>
            <a:spLocks noChangeShapeType="1"/>
          </p:cNvSpPr>
          <p:nvPr/>
        </p:nvSpPr>
        <p:spPr bwMode="auto">
          <a:xfrm flipH="1" flipV="1">
            <a:off x="622300" y="392113"/>
            <a:ext cx="11113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17" name="Line 2815"/>
          <p:cNvSpPr>
            <a:spLocks noChangeShapeType="1"/>
          </p:cNvSpPr>
          <p:nvPr/>
        </p:nvSpPr>
        <p:spPr bwMode="auto">
          <a:xfrm>
            <a:off x="617538" y="368300"/>
            <a:ext cx="31750" cy="206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18" name="Line 2816"/>
          <p:cNvSpPr>
            <a:spLocks noChangeShapeType="1"/>
          </p:cNvSpPr>
          <p:nvPr/>
        </p:nvSpPr>
        <p:spPr bwMode="auto">
          <a:xfrm flipH="1">
            <a:off x="606425" y="361950"/>
            <a:ext cx="55563" cy="333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19" name="Line 2817"/>
          <p:cNvSpPr>
            <a:spLocks noChangeShapeType="1"/>
          </p:cNvSpPr>
          <p:nvPr/>
        </p:nvSpPr>
        <p:spPr bwMode="auto">
          <a:xfrm flipH="1">
            <a:off x="595313" y="355600"/>
            <a:ext cx="55562" cy="333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20" name="Line 2818"/>
          <p:cNvSpPr>
            <a:spLocks noChangeShapeType="1"/>
          </p:cNvSpPr>
          <p:nvPr/>
        </p:nvSpPr>
        <p:spPr bwMode="auto">
          <a:xfrm>
            <a:off x="638175" y="361950"/>
            <a:ext cx="11113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21" name="Line 2819"/>
          <p:cNvSpPr>
            <a:spLocks noChangeShapeType="1"/>
          </p:cNvSpPr>
          <p:nvPr/>
        </p:nvSpPr>
        <p:spPr bwMode="auto">
          <a:xfrm flipH="1" flipV="1">
            <a:off x="606425" y="381000"/>
            <a:ext cx="11113" cy="79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22" name="Line 2820"/>
          <p:cNvSpPr>
            <a:spLocks noChangeShapeType="1"/>
          </p:cNvSpPr>
          <p:nvPr/>
        </p:nvSpPr>
        <p:spPr bwMode="auto">
          <a:xfrm flipH="1" flipV="1">
            <a:off x="417513" y="474663"/>
            <a:ext cx="11112" cy="79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23" name="Line 2821"/>
          <p:cNvSpPr>
            <a:spLocks noChangeShapeType="1"/>
          </p:cNvSpPr>
          <p:nvPr/>
        </p:nvSpPr>
        <p:spPr bwMode="auto">
          <a:xfrm flipH="1" flipV="1">
            <a:off x="622300" y="352425"/>
            <a:ext cx="11113" cy="6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24" name="Line 2822"/>
          <p:cNvSpPr>
            <a:spLocks noChangeShapeType="1"/>
          </p:cNvSpPr>
          <p:nvPr/>
        </p:nvSpPr>
        <p:spPr bwMode="auto">
          <a:xfrm flipH="1" flipV="1">
            <a:off x="549275" y="322263"/>
            <a:ext cx="38100" cy="222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25" name="Line 2823"/>
          <p:cNvSpPr>
            <a:spLocks noChangeShapeType="1"/>
          </p:cNvSpPr>
          <p:nvPr/>
        </p:nvSpPr>
        <p:spPr bwMode="auto">
          <a:xfrm flipH="1" flipV="1">
            <a:off x="549275" y="334963"/>
            <a:ext cx="26988" cy="158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26" name="Line 2824"/>
          <p:cNvSpPr>
            <a:spLocks noChangeShapeType="1"/>
          </p:cNvSpPr>
          <p:nvPr/>
        </p:nvSpPr>
        <p:spPr bwMode="auto">
          <a:xfrm flipH="1" flipV="1">
            <a:off x="706438" y="392113"/>
            <a:ext cx="26987" cy="158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27" name="Line 2825"/>
          <p:cNvSpPr>
            <a:spLocks noChangeShapeType="1"/>
          </p:cNvSpPr>
          <p:nvPr/>
        </p:nvSpPr>
        <p:spPr bwMode="auto">
          <a:xfrm flipH="1" flipV="1">
            <a:off x="717550" y="382588"/>
            <a:ext cx="38100" cy="238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828" name="Text Box 2826"/>
          <p:cNvSpPr txBox="1">
            <a:spLocks noChangeArrowheads="1"/>
          </p:cNvSpPr>
          <p:nvPr/>
        </p:nvSpPr>
        <p:spPr bwMode="auto">
          <a:xfrm>
            <a:off x="7848600" y="6019800"/>
            <a:ext cx="8223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55338-OK020</a:t>
            </a:r>
            <a:endParaRPr lang="es-ES_tradnl" sz="800"/>
          </a:p>
        </p:txBody>
      </p:sp>
      <p:sp>
        <p:nvSpPr>
          <p:cNvPr id="2829" name="Line 2827"/>
          <p:cNvSpPr>
            <a:spLocks noChangeShapeType="1"/>
          </p:cNvSpPr>
          <p:nvPr/>
        </p:nvSpPr>
        <p:spPr bwMode="auto">
          <a:xfrm flipV="1">
            <a:off x="8080375" y="5638800"/>
            <a:ext cx="14922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30" name="Line 2829"/>
          <p:cNvSpPr>
            <a:spLocks noChangeShapeType="1"/>
          </p:cNvSpPr>
          <p:nvPr/>
        </p:nvSpPr>
        <p:spPr bwMode="auto">
          <a:xfrm flipH="1">
            <a:off x="8534400" y="4648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31" name="Text Box 2830"/>
          <p:cNvSpPr txBox="1">
            <a:spLocks noChangeArrowheads="1"/>
          </p:cNvSpPr>
          <p:nvPr/>
        </p:nvSpPr>
        <p:spPr bwMode="auto">
          <a:xfrm>
            <a:off x="7162800" y="5867400"/>
            <a:ext cx="8223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55183-OK010</a:t>
            </a:r>
            <a:endParaRPr lang="es-ES_tradnl" sz="800"/>
          </a:p>
        </p:txBody>
      </p:sp>
      <p:sp>
        <p:nvSpPr>
          <p:cNvPr id="2832" name="Line 2831"/>
          <p:cNvSpPr>
            <a:spLocks noChangeShapeType="1"/>
          </p:cNvSpPr>
          <p:nvPr/>
        </p:nvSpPr>
        <p:spPr bwMode="auto">
          <a:xfrm flipV="1">
            <a:off x="7394575" y="5638800"/>
            <a:ext cx="7302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33" name="Text Box 2832"/>
          <p:cNvSpPr txBox="1">
            <a:spLocks noChangeArrowheads="1"/>
          </p:cNvSpPr>
          <p:nvPr/>
        </p:nvSpPr>
        <p:spPr bwMode="auto">
          <a:xfrm>
            <a:off x="6096000" y="5181600"/>
            <a:ext cx="8223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55173-OK010</a:t>
            </a:r>
            <a:endParaRPr lang="es-ES_tradnl" sz="800"/>
          </a:p>
        </p:txBody>
      </p:sp>
      <p:sp>
        <p:nvSpPr>
          <p:cNvPr id="2834" name="Line 2833"/>
          <p:cNvSpPr>
            <a:spLocks noChangeShapeType="1"/>
          </p:cNvSpPr>
          <p:nvPr/>
        </p:nvSpPr>
        <p:spPr bwMode="auto">
          <a:xfrm flipV="1">
            <a:off x="6781800" y="48768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35" name="Text Box 2834"/>
          <p:cNvSpPr txBox="1">
            <a:spLocks noChangeArrowheads="1"/>
          </p:cNvSpPr>
          <p:nvPr/>
        </p:nvSpPr>
        <p:spPr bwMode="auto">
          <a:xfrm>
            <a:off x="5029200" y="5105400"/>
            <a:ext cx="1087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   55125-OK020</a:t>
            </a:r>
          </a:p>
          <a:p>
            <a:r>
              <a:rPr lang="es-ES_tradnl" sz="800">
                <a:latin typeface="Arial" pitchFamily="34" charset="0"/>
              </a:rPr>
              <a:t>Tca.( 90174-T0003)</a:t>
            </a:r>
            <a:endParaRPr lang="es-ES_tradnl" sz="800"/>
          </a:p>
        </p:txBody>
      </p:sp>
      <p:sp>
        <p:nvSpPr>
          <p:cNvPr id="2836" name="Line 2835"/>
          <p:cNvSpPr>
            <a:spLocks noChangeShapeType="1"/>
          </p:cNvSpPr>
          <p:nvPr/>
        </p:nvSpPr>
        <p:spPr bwMode="auto">
          <a:xfrm flipV="1">
            <a:off x="5867400" y="48006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37" name="Text Box 2836"/>
          <p:cNvSpPr txBox="1">
            <a:spLocks noChangeArrowheads="1"/>
          </p:cNvSpPr>
          <p:nvPr/>
        </p:nvSpPr>
        <p:spPr bwMode="auto">
          <a:xfrm>
            <a:off x="4648200" y="3886200"/>
            <a:ext cx="1087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55342-OK010</a:t>
            </a:r>
          </a:p>
          <a:p>
            <a:r>
              <a:rPr lang="es-ES_tradnl" sz="800">
                <a:latin typeface="Arial" pitchFamily="34" charset="0"/>
              </a:rPr>
              <a:t>TCA.(90080-17108)</a:t>
            </a:r>
            <a:endParaRPr lang="es-ES_tradnl" sz="800"/>
          </a:p>
        </p:txBody>
      </p:sp>
      <p:sp>
        <p:nvSpPr>
          <p:cNvPr id="2838" name="Line 2837"/>
          <p:cNvSpPr>
            <a:spLocks noChangeShapeType="1"/>
          </p:cNvSpPr>
          <p:nvPr/>
        </p:nvSpPr>
        <p:spPr bwMode="auto">
          <a:xfrm>
            <a:off x="5410200" y="40386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39" name="Text Box 2838"/>
          <p:cNvSpPr txBox="1">
            <a:spLocks noChangeArrowheads="1"/>
          </p:cNvSpPr>
          <p:nvPr/>
        </p:nvSpPr>
        <p:spPr bwMode="auto">
          <a:xfrm>
            <a:off x="4876800" y="4495800"/>
            <a:ext cx="8223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55341-OK010</a:t>
            </a:r>
            <a:endParaRPr lang="es-ES_tradnl" sz="800"/>
          </a:p>
        </p:txBody>
      </p:sp>
      <p:sp>
        <p:nvSpPr>
          <p:cNvPr id="2840" name="Line 2839"/>
          <p:cNvSpPr>
            <a:spLocks noChangeShapeType="1"/>
          </p:cNvSpPr>
          <p:nvPr/>
        </p:nvSpPr>
        <p:spPr bwMode="auto">
          <a:xfrm flipV="1">
            <a:off x="5638800" y="44958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41" name="Text Box 2840"/>
          <p:cNvSpPr txBox="1">
            <a:spLocks noChangeArrowheads="1"/>
          </p:cNvSpPr>
          <p:nvPr/>
        </p:nvSpPr>
        <p:spPr bwMode="auto">
          <a:xfrm>
            <a:off x="4724400" y="4191000"/>
            <a:ext cx="8223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55349-OK010</a:t>
            </a:r>
            <a:endParaRPr lang="es-ES_tradnl" sz="800"/>
          </a:p>
        </p:txBody>
      </p:sp>
      <p:sp>
        <p:nvSpPr>
          <p:cNvPr id="2842" name="Line 2841"/>
          <p:cNvSpPr>
            <a:spLocks noChangeShapeType="1"/>
          </p:cNvSpPr>
          <p:nvPr/>
        </p:nvSpPr>
        <p:spPr bwMode="auto">
          <a:xfrm>
            <a:off x="5486400" y="43434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43" name="Text Box 2842"/>
          <p:cNvSpPr txBox="1">
            <a:spLocks noChangeArrowheads="1"/>
          </p:cNvSpPr>
          <p:nvPr/>
        </p:nvSpPr>
        <p:spPr bwMode="auto">
          <a:xfrm>
            <a:off x="7696200" y="4038600"/>
            <a:ext cx="8223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55331-OK020</a:t>
            </a:r>
            <a:endParaRPr lang="es-ES_tradnl" sz="800"/>
          </a:p>
        </p:txBody>
      </p:sp>
      <p:sp>
        <p:nvSpPr>
          <p:cNvPr id="2844" name="Line 2843"/>
          <p:cNvSpPr>
            <a:spLocks noChangeShapeType="1"/>
          </p:cNvSpPr>
          <p:nvPr/>
        </p:nvSpPr>
        <p:spPr bwMode="auto">
          <a:xfrm flipH="1">
            <a:off x="7467600" y="41910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45" name="Text Box 2844"/>
          <p:cNvSpPr txBox="1">
            <a:spLocks noChangeArrowheads="1"/>
          </p:cNvSpPr>
          <p:nvPr/>
        </p:nvSpPr>
        <p:spPr bwMode="auto">
          <a:xfrm>
            <a:off x="7467600" y="3886200"/>
            <a:ext cx="8223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55121-OK020</a:t>
            </a:r>
            <a:endParaRPr lang="es-ES_tradnl" sz="800"/>
          </a:p>
        </p:txBody>
      </p:sp>
      <p:sp>
        <p:nvSpPr>
          <p:cNvPr id="2846" name="Line 2845"/>
          <p:cNvSpPr>
            <a:spLocks noChangeShapeType="1"/>
          </p:cNvSpPr>
          <p:nvPr/>
        </p:nvSpPr>
        <p:spPr bwMode="auto">
          <a:xfrm flipH="1">
            <a:off x="7086600" y="4038600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47" name="Text Box 2846"/>
          <p:cNvSpPr txBox="1">
            <a:spLocks noChangeArrowheads="1"/>
          </p:cNvSpPr>
          <p:nvPr/>
        </p:nvSpPr>
        <p:spPr bwMode="auto">
          <a:xfrm>
            <a:off x="6324600" y="2286000"/>
            <a:ext cx="11223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55322-OK020</a:t>
            </a:r>
          </a:p>
          <a:p>
            <a:r>
              <a:rPr lang="es-ES_tradnl" sz="800">
                <a:latin typeface="Arial" pitchFamily="34" charset="0"/>
              </a:rPr>
              <a:t>Torn. (90080-11642)</a:t>
            </a:r>
            <a:endParaRPr lang="es-ES_tradnl" sz="800"/>
          </a:p>
        </p:txBody>
      </p:sp>
      <p:sp>
        <p:nvSpPr>
          <p:cNvPr id="2848" name="Line 2847"/>
          <p:cNvSpPr>
            <a:spLocks noChangeShapeType="1"/>
          </p:cNvSpPr>
          <p:nvPr/>
        </p:nvSpPr>
        <p:spPr bwMode="auto">
          <a:xfrm flipH="1">
            <a:off x="6629400" y="2590800"/>
            <a:ext cx="76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49" name="Text Box 2848"/>
          <p:cNvSpPr txBox="1">
            <a:spLocks noChangeArrowheads="1"/>
          </p:cNvSpPr>
          <p:nvPr/>
        </p:nvSpPr>
        <p:spPr bwMode="auto">
          <a:xfrm>
            <a:off x="6324600" y="1752600"/>
            <a:ext cx="8223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55347-OK010</a:t>
            </a:r>
            <a:endParaRPr lang="es-ES_tradnl" sz="800"/>
          </a:p>
        </p:txBody>
      </p:sp>
      <p:sp>
        <p:nvSpPr>
          <p:cNvPr id="2850" name="Line 2849"/>
          <p:cNvSpPr>
            <a:spLocks noChangeShapeType="1"/>
          </p:cNvSpPr>
          <p:nvPr/>
        </p:nvSpPr>
        <p:spPr bwMode="auto">
          <a:xfrm flipH="1">
            <a:off x="5943600" y="19050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51" name="Text Box 2850"/>
          <p:cNvSpPr txBox="1">
            <a:spLocks noChangeArrowheads="1"/>
          </p:cNvSpPr>
          <p:nvPr/>
        </p:nvSpPr>
        <p:spPr bwMode="auto">
          <a:xfrm>
            <a:off x="5029200" y="1066800"/>
            <a:ext cx="8223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55348-OK010</a:t>
            </a:r>
            <a:endParaRPr lang="es-ES_tradnl" sz="800"/>
          </a:p>
        </p:txBody>
      </p:sp>
      <p:sp>
        <p:nvSpPr>
          <p:cNvPr id="2852" name="Line 2851"/>
          <p:cNvSpPr>
            <a:spLocks noChangeShapeType="1"/>
          </p:cNvSpPr>
          <p:nvPr/>
        </p:nvSpPr>
        <p:spPr bwMode="auto">
          <a:xfrm flipH="1">
            <a:off x="4648200" y="1219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53" name="Text Box 2852"/>
          <p:cNvSpPr txBox="1">
            <a:spLocks noChangeArrowheads="1"/>
          </p:cNvSpPr>
          <p:nvPr/>
        </p:nvSpPr>
        <p:spPr bwMode="auto">
          <a:xfrm>
            <a:off x="3657600" y="3200400"/>
            <a:ext cx="1130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 sz="800">
                <a:latin typeface="Arial" pitchFamily="34" charset="0"/>
              </a:rPr>
              <a:t>    55327-OK010</a:t>
            </a:r>
          </a:p>
          <a:p>
            <a:r>
              <a:rPr lang="es-ES_tradnl" sz="800">
                <a:latin typeface="Arial" pitchFamily="34" charset="0"/>
              </a:rPr>
              <a:t>Tca (90080-17108)</a:t>
            </a:r>
            <a:endParaRPr lang="es-ES_tradnl" sz="800"/>
          </a:p>
        </p:txBody>
      </p:sp>
      <p:sp>
        <p:nvSpPr>
          <p:cNvPr id="2854" name="Line 2853"/>
          <p:cNvSpPr>
            <a:spLocks noChangeShapeType="1"/>
          </p:cNvSpPr>
          <p:nvPr/>
        </p:nvSpPr>
        <p:spPr bwMode="auto">
          <a:xfrm flipV="1">
            <a:off x="39624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55" name="Line 2854"/>
          <p:cNvSpPr>
            <a:spLocks noChangeShapeType="1"/>
          </p:cNvSpPr>
          <p:nvPr/>
        </p:nvSpPr>
        <p:spPr bwMode="auto">
          <a:xfrm>
            <a:off x="4495800" y="33528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56" name="Text Box 2855"/>
          <p:cNvSpPr txBox="1">
            <a:spLocks noChangeArrowheads="1"/>
          </p:cNvSpPr>
          <p:nvPr/>
        </p:nvSpPr>
        <p:spPr bwMode="auto">
          <a:xfrm>
            <a:off x="2667000" y="1143000"/>
            <a:ext cx="8223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55427-OK010</a:t>
            </a:r>
            <a:endParaRPr lang="es-ES_tradnl" sz="800"/>
          </a:p>
        </p:txBody>
      </p:sp>
      <p:sp>
        <p:nvSpPr>
          <p:cNvPr id="2857" name="Line 2856"/>
          <p:cNvSpPr>
            <a:spLocks noChangeShapeType="1"/>
          </p:cNvSpPr>
          <p:nvPr/>
        </p:nvSpPr>
        <p:spPr bwMode="auto">
          <a:xfrm flipH="1">
            <a:off x="2133600" y="12954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58" name="Line 2857"/>
          <p:cNvSpPr>
            <a:spLocks noChangeShapeType="1"/>
          </p:cNvSpPr>
          <p:nvPr/>
        </p:nvSpPr>
        <p:spPr bwMode="auto">
          <a:xfrm flipH="1">
            <a:off x="2971800" y="13716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59" name="Text Box 2858"/>
          <p:cNvSpPr txBox="1">
            <a:spLocks noChangeArrowheads="1"/>
          </p:cNvSpPr>
          <p:nvPr/>
        </p:nvSpPr>
        <p:spPr bwMode="auto">
          <a:xfrm>
            <a:off x="1143000" y="2133600"/>
            <a:ext cx="8223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55326-OK010</a:t>
            </a:r>
            <a:endParaRPr lang="es-ES_tradnl" sz="800"/>
          </a:p>
        </p:txBody>
      </p:sp>
      <p:sp>
        <p:nvSpPr>
          <p:cNvPr id="2860" name="Line 2859"/>
          <p:cNvSpPr>
            <a:spLocks noChangeShapeType="1"/>
          </p:cNvSpPr>
          <p:nvPr/>
        </p:nvSpPr>
        <p:spPr bwMode="auto">
          <a:xfrm flipV="1">
            <a:off x="1828800" y="1905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61" name="Text Box 2860"/>
          <p:cNvSpPr txBox="1">
            <a:spLocks noChangeArrowheads="1"/>
          </p:cNvSpPr>
          <p:nvPr/>
        </p:nvSpPr>
        <p:spPr bwMode="auto">
          <a:xfrm>
            <a:off x="2667000" y="2743200"/>
            <a:ext cx="8223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55332-OK020</a:t>
            </a:r>
            <a:endParaRPr lang="es-ES_tradnl" sz="800"/>
          </a:p>
        </p:txBody>
      </p:sp>
      <p:sp>
        <p:nvSpPr>
          <p:cNvPr id="2862" name="Line 2861"/>
          <p:cNvSpPr>
            <a:spLocks noChangeShapeType="1"/>
          </p:cNvSpPr>
          <p:nvPr/>
        </p:nvSpPr>
        <p:spPr bwMode="auto">
          <a:xfrm flipV="1">
            <a:off x="3200400" y="2514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63" name="Text Box 2862"/>
          <p:cNvSpPr txBox="1">
            <a:spLocks noChangeArrowheads="1"/>
          </p:cNvSpPr>
          <p:nvPr/>
        </p:nvSpPr>
        <p:spPr bwMode="auto">
          <a:xfrm>
            <a:off x="1524000" y="228600"/>
            <a:ext cx="8223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55318-OK010</a:t>
            </a:r>
            <a:endParaRPr lang="es-ES_tradnl" sz="800"/>
          </a:p>
        </p:txBody>
      </p:sp>
      <p:sp>
        <p:nvSpPr>
          <p:cNvPr id="2864" name="Line 2863"/>
          <p:cNvSpPr>
            <a:spLocks noChangeShapeType="1"/>
          </p:cNvSpPr>
          <p:nvPr/>
        </p:nvSpPr>
        <p:spPr bwMode="auto">
          <a:xfrm flipH="1">
            <a:off x="838200" y="3048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65" name="Line 2865"/>
          <p:cNvSpPr>
            <a:spLocks noChangeShapeType="1"/>
          </p:cNvSpPr>
          <p:nvPr/>
        </p:nvSpPr>
        <p:spPr bwMode="auto">
          <a:xfrm flipV="1">
            <a:off x="381000" y="1066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66" name="Text Box 2866"/>
          <p:cNvSpPr txBox="1">
            <a:spLocks noChangeArrowheads="1"/>
          </p:cNvSpPr>
          <p:nvPr/>
        </p:nvSpPr>
        <p:spPr bwMode="auto">
          <a:xfrm>
            <a:off x="2209800" y="533400"/>
            <a:ext cx="8223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55319-OK010</a:t>
            </a:r>
            <a:endParaRPr lang="es-ES_tradnl" sz="800"/>
          </a:p>
        </p:txBody>
      </p:sp>
      <p:sp>
        <p:nvSpPr>
          <p:cNvPr id="2867" name="Line 2867"/>
          <p:cNvSpPr>
            <a:spLocks noChangeShapeType="1"/>
          </p:cNvSpPr>
          <p:nvPr/>
        </p:nvSpPr>
        <p:spPr bwMode="auto">
          <a:xfrm flipH="1">
            <a:off x="1143000" y="609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68" name="Text Box 2868"/>
          <p:cNvSpPr txBox="1">
            <a:spLocks noChangeArrowheads="1"/>
          </p:cNvSpPr>
          <p:nvPr/>
        </p:nvSpPr>
        <p:spPr bwMode="auto">
          <a:xfrm>
            <a:off x="7467600" y="3200400"/>
            <a:ext cx="11398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55343-OK010</a:t>
            </a:r>
          </a:p>
          <a:p>
            <a:r>
              <a:rPr lang="es-ES_tradnl" sz="800">
                <a:latin typeface="Arial" pitchFamily="34" charset="0"/>
              </a:rPr>
              <a:t> Torn.(90080-11038)</a:t>
            </a:r>
          </a:p>
          <a:p>
            <a:r>
              <a:rPr lang="es-ES_tradnl" sz="800">
                <a:latin typeface="Arial" pitchFamily="34" charset="0"/>
              </a:rPr>
              <a:t>  Tca. (90080-17108)</a:t>
            </a:r>
            <a:endParaRPr lang="es-ES_tradnl" sz="800"/>
          </a:p>
        </p:txBody>
      </p:sp>
      <p:sp>
        <p:nvSpPr>
          <p:cNvPr id="2869" name="Line 2869"/>
          <p:cNvSpPr>
            <a:spLocks noChangeShapeType="1"/>
          </p:cNvSpPr>
          <p:nvPr/>
        </p:nvSpPr>
        <p:spPr bwMode="auto">
          <a:xfrm flipH="1">
            <a:off x="7086600" y="33528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70" name="Line 2871"/>
          <p:cNvSpPr>
            <a:spLocks noChangeShapeType="1"/>
          </p:cNvSpPr>
          <p:nvPr/>
        </p:nvSpPr>
        <p:spPr bwMode="auto">
          <a:xfrm flipH="1">
            <a:off x="7848600" y="44196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71" name="Text Box 2872"/>
          <p:cNvSpPr txBox="1">
            <a:spLocks noChangeArrowheads="1"/>
          </p:cNvSpPr>
          <p:nvPr/>
        </p:nvSpPr>
        <p:spPr bwMode="auto">
          <a:xfrm>
            <a:off x="5791200" y="2819400"/>
            <a:ext cx="7937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90115-T0006</a:t>
            </a:r>
            <a:endParaRPr lang="es-ES_tradnl" sz="800"/>
          </a:p>
        </p:txBody>
      </p:sp>
      <p:sp>
        <p:nvSpPr>
          <p:cNvPr id="2872" name="Line 2873"/>
          <p:cNvSpPr>
            <a:spLocks noChangeShapeType="1"/>
          </p:cNvSpPr>
          <p:nvPr/>
        </p:nvSpPr>
        <p:spPr bwMode="auto">
          <a:xfrm flipH="1">
            <a:off x="6019800" y="30480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73" name="Line 2875"/>
          <p:cNvSpPr>
            <a:spLocks noChangeShapeType="1"/>
          </p:cNvSpPr>
          <p:nvPr/>
        </p:nvSpPr>
        <p:spPr bwMode="auto">
          <a:xfrm flipH="1" flipV="1">
            <a:off x="8458200" y="5562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74" name="Text Box 2876"/>
          <p:cNvSpPr txBox="1">
            <a:spLocks noChangeArrowheads="1"/>
          </p:cNvSpPr>
          <p:nvPr/>
        </p:nvSpPr>
        <p:spPr bwMode="auto">
          <a:xfrm>
            <a:off x="4572000" y="2286000"/>
            <a:ext cx="78898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90080-17108</a:t>
            </a:r>
            <a:endParaRPr lang="es-ES_tradnl" sz="800"/>
          </a:p>
        </p:txBody>
      </p:sp>
      <p:sp>
        <p:nvSpPr>
          <p:cNvPr id="2875" name="Line 2877"/>
          <p:cNvSpPr>
            <a:spLocks noChangeShapeType="1"/>
          </p:cNvSpPr>
          <p:nvPr/>
        </p:nvSpPr>
        <p:spPr bwMode="auto">
          <a:xfrm flipH="1" flipV="1">
            <a:off x="4191000" y="21336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76" name="Text Box 2878"/>
          <p:cNvSpPr txBox="1">
            <a:spLocks noChangeArrowheads="1"/>
          </p:cNvSpPr>
          <p:nvPr/>
        </p:nvSpPr>
        <p:spPr bwMode="auto">
          <a:xfrm>
            <a:off x="3352800" y="1524000"/>
            <a:ext cx="7937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90174-T0003</a:t>
            </a:r>
            <a:endParaRPr lang="es-ES_tradnl" sz="800"/>
          </a:p>
        </p:txBody>
      </p:sp>
      <p:sp>
        <p:nvSpPr>
          <p:cNvPr id="2877" name="Line 2879"/>
          <p:cNvSpPr>
            <a:spLocks noChangeShapeType="1"/>
          </p:cNvSpPr>
          <p:nvPr/>
        </p:nvSpPr>
        <p:spPr bwMode="auto">
          <a:xfrm flipH="1">
            <a:off x="2971800" y="1676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78" name="Text Box 2880"/>
          <p:cNvSpPr txBox="1">
            <a:spLocks noChangeArrowheads="1"/>
          </p:cNvSpPr>
          <p:nvPr/>
        </p:nvSpPr>
        <p:spPr bwMode="auto">
          <a:xfrm>
            <a:off x="2651125" y="838200"/>
            <a:ext cx="7937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90174-T0003</a:t>
            </a:r>
            <a:endParaRPr lang="es-ES_tradnl" sz="800"/>
          </a:p>
        </p:txBody>
      </p:sp>
      <p:sp>
        <p:nvSpPr>
          <p:cNvPr id="2879" name="Line 2881"/>
          <p:cNvSpPr>
            <a:spLocks noChangeShapeType="1"/>
          </p:cNvSpPr>
          <p:nvPr/>
        </p:nvSpPr>
        <p:spPr bwMode="auto">
          <a:xfrm flipH="1">
            <a:off x="2057400" y="990600"/>
            <a:ext cx="898525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80" name="Text Box 2882"/>
          <p:cNvSpPr txBox="1">
            <a:spLocks noChangeArrowheads="1"/>
          </p:cNvSpPr>
          <p:nvPr/>
        </p:nvSpPr>
        <p:spPr bwMode="auto">
          <a:xfrm>
            <a:off x="2362200" y="2362200"/>
            <a:ext cx="78898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90080-17108</a:t>
            </a:r>
            <a:endParaRPr lang="es-ES_tradnl" sz="800"/>
          </a:p>
        </p:txBody>
      </p:sp>
      <p:sp>
        <p:nvSpPr>
          <p:cNvPr id="2881" name="Line 2883"/>
          <p:cNvSpPr>
            <a:spLocks noChangeShapeType="1"/>
          </p:cNvSpPr>
          <p:nvPr/>
        </p:nvSpPr>
        <p:spPr bwMode="auto">
          <a:xfrm flipH="1" flipV="1">
            <a:off x="2209800" y="2133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82" name="Line 2884"/>
          <p:cNvSpPr>
            <a:spLocks noChangeShapeType="1"/>
          </p:cNvSpPr>
          <p:nvPr/>
        </p:nvSpPr>
        <p:spPr bwMode="auto">
          <a:xfrm flipH="1" flipV="1">
            <a:off x="2286000" y="1981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83" name="Text Box 2885"/>
          <p:cNvSpPr txBox="1">
            <a:spLocks noChangeArrowheads="1"/>
          </p:cNvSpPr>
          <p:nvPr/>
        </p:nvSpPr>
        <p:spPr bwMode="auto">
          <a:xfrm rot="1962008">
            <a:off x="765175" y="1514475"/>
            <a:ext cx="78898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800">
                <a:latin typeface="Arial" pitchFamily="34" charset="0"/>
              </a:rPr>
              <a:t>90080-11038</a:t>
            </a:r>
            <a:endParaRPr lang="es-ES_tradnl" sz="800"/>
          </a:p>
        </p:txBody>
      </p:sp>
      <p:sp>
        <p:nvSpPr>
          <p:cNvPr id="2884" name="Line 2886"/>
          <p:cNvSpPr>
            <a:spLocks noChangeShapeType="1"/>
          </p:cNvSpPr>
          <p:nvPr/>
        </p:nvSpPr>
        <p:spPr bwMode="auto">
          <a:xfrm flipV="1">
            <a:off x="1143000" y="1066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85" name="Line 2887"/>
          <p:cNvSpPr>
            <a:spLocks noChangeShapeType="1"/>
          </p:cNvSpPr>
          <p:nvPr/>
        </p:nvSpPr>
        <p:spPr bwMode="auto">
          <a:xfrm flipV="1">
            <a:off x="1219200" y="1143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886" name="Line 2888"/>
          <p:cNvSpPr>
            <a:spLocks noChangeShapeType="1"/>
          </p:cNvSpPr>
          <p:nvPr/>
        </p:nvSpPr>
        <p:spPr bwMode="auto">
          <a:xfrm flipV="1">
            <a:off x="1295400" y="1219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24" y="457200"/>
            <a:ext cx="4857783" cy="487363"/>
          </a:xfrm>
        </p:spPr>
        <p:txBody>
          <a:bodyPr/>
          <a:lstStyle/>
          <a:p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Proceso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 Panel de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Instrumentos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(IP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1" name="Picture 23" descr="C:\Users\Nino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6357958"/>
            <a:ext cx="800100" cy="500042"/>
          </a:xfrm>
          <a:prstGeom prst="rect">
            <a:avLst/>
          </a:prstGeom>
          <a:noFill/>
        </p:spPr>
      </p:pic>
      <p:pic>
        <p:nvPicPr>
          <p:cNvPr id="6" name="5 Imagen" descr="DSC0333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5786" y="1178679"/>
            <a:ext cx="7572428" cy="5679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db2004193l">
  <a:themeElements>
    <a:clrScheme name="Tema de Office 3">
      <a:dk1>
        <a:srgbClr val="0E3558"/>
      </a:dk1>
      <a:lt1>
        <a:srgbClr val="FFFFFF"/>
      </a:lt1>
      <a:dk2>
        <a:srgbClr val="006699"/>
      </a:dk2>
      <a:lt2>
        <a:srgbClr val="969696"/>
      </a:lt2>
      <a:accent1>
        <a:srgbClr val="3B86CB"/>
      </a:accent1>
      <a:accent2>
        <a:srgbClr val="5CB68D"/>
      </a:accent2>
      <a:accent3>
        <a:srgbClr val="FFFFFF"/>
      </a:accent3>
      <a:accent4>
        <a:srgbClr val="0A2C4A"/>
      </a:accent4>
      <a:accent5>
        <a:srgbClr val="AFC3E2"/>
      </a:accent5>
      <a:accent6>
        <a:srgbClr val="53A57F"/>
      </a:accent6>
      <a:hlink>
        <a:srgbClr val="CC3300"/>
      </a:hlink>
      <a:folHlink>
        <a:srgbClr val="333399"/>
      </a:folHlink>
    </a:clrScheme>
    <a:fontScheme name="Tema de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a de Office 1">
        <a:dk1>
          <a:srgbClr val="132767"/>
        </a:dk1>
        <a:lt1>
          <a:srgbClr val="FFFFFF"/>
        </a:lt1>
        <a:dk2>
          <a:srgbClr val="184BB2"/>
        </a:dk2>
        <a:lt2>
          <a:srgbClr val="C0C0C0"/>
        </a:lt2>
        <a:accent1>
          <a:srgbClr val="22A2E2"/>
        </a:accent1>
        <a:accent2>
          <a:srgbClr val="81CFEB"/>
        </a:accent2>
        <a:accent3>
          <a:srgbClr val="FFFFFF"/>
        </a:accent3>
        <a:accent4>
          <a:srgbClr val="0E2057"/>
        </a:accent4>
        <a:accent5>
          <a:srgbClr val="ABCEEE"/>
        </a:accent5>
        <a:accent6>
          <a:srgbClr val="74BBD5"/>
        </a:accent6>
        <a:hlink>
          <a:srgbClr val="55ABA9"/>
        </a:hlink>
        <a:folHlink>
          <a:srgbClr val="DCCA4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37175B"/>
        </a:dk1>
        <a:lt1>
          <a:srgbClr val="FFFFFF"/>
        </a:lt1>
        <a:dk2>
          <a:srgbClr val="754ECC"/>
        </a:dk2>
        <a:lt2>
          <a:srgbClr val="C0C0C0"/>
        </a:lt2>
        <a:accent1>
          <a:srgbClr val="869EEC"/>
        </a:accent1>
        <a:accent2>
          <a:srgbClr val="EFA441"/>
        </a:accent2>
        <a:accent3>
          <a:srgbClr val="FFFFFF"/>
        </a:accent3>
        <a:accent4>
          <a:srgbClr val="2D124C"/>
        </a:accent4>
        <a:accent5>
          <a:srgbClr val="C3CCF4"/>
        </a:accent5>
        <a:accent6>
          <a:srgbClr val="D9943A"/>
        </a:accent6>
        <a:hlink>
          <a:srgbClr val="33835F"/>
        </a:hlink>
        <a:folHlink>
          <a:srgbClr val="AAC85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E3558"/>
        </a:dk1>
        <a:lt1>
          <a:srgbClr val="FFFFFF"/>
        </a:lt1>
        <a:dk2>
          <a:srgbClr val="006699"/>
        </a:dk2>
        <a:lt2>
          <a:srgbClr val="969696"/>
        </a:lt2>
        <a:accent1>
          <a:srgbClr val="3B86CB"/>
        </a:accent1>
        <a:accent2>
          <a:srgbClr val="5CB68D"/>
        </a:accent2>
        <a:accent3>
          <a:srgbClr val="FFFFFF"/>
        </a:accent3>
        <a:accent4>
          <a:srgbClr val="0A2C4A"/>
        </a:accent4>
        <a:accent5>
          <a:srgbClr val="AFC3E2"/>
        </a:accent5>
        <a:accent6>
          <a:srgbClr val="53A57F"/>
        </a:accent6>
        <a:hlink>
          <a:srgbClr val="CC33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cdb2004193l</Template>
  <TotalTime>541</TotalTime>
  <Words>1274</Words>
  <Application>Microsoft Office PowerPoint</Application>
  <PresentationFormat>Presentación en pantalla (4:3)</PresentationFormat>
  <Paragraphs>461</Paragraphs>
  <Slides>36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Vínculos</vt:lpstr>
      </vt:variant>
      <vt:variant>
        <vt:i4>4</vt:i4>
      </vt:variant>
      <vt:variant>
        <vt:lpstr>Títulos de diapositiva</vt:lpstr>
      </vt:variant>
      <vt:variant>
        <vt:i4>36</vt:i4>
      </vt:variant>
    </vt:vector>
  </HeadingPairs>
  <TitlesOfParts>
    <vt:vector size="41" baseType="lpstr">
      <vt:lpstr>cdb2004193l</vt:lpstr>
      <vt:lpstr>D:\Mis documentos\Facultad\Gestión de Calidad\gestiondecalidad\Trabajo Practico nº2\Libreria\Diagrama de Flujo.vsd\Dibujo\~Página-1\Terminador</vt:lpstr>
      <vt:lpstr>D:\Mis documentos\Facultad\Gestión de Calidad\gestiondecalidad\Trabajo Practico nº2\Libreria\Diagrama de Flujo.vsd\Dibujo\~Página-1\Conector dinámico.18</vt:lpstr>
      <vt:lpstr>D:\Mis documentos\Facultad\Gestión de Calidad\gestiondecalidad\Trabajo Practico nº2\Libreria\Diagrama de Flujo.vsd\Dibujo\~Página-1\Conector dinámico.32</vt:lpstr>
      <vt:lpstr>D:\Mis documentos\Facultad\Gestión de Calidad\gestiondecalidad\Trabajo Practico nº2\Libreria\Diagrama de Flujo.vsd\Dibujo\~Página-1\Conector dinámico.27</vt:lpstr>
      <vt:lpstr>Universidad Tecnológica Nacional</vt:lpstr>
      <vt:lpstr>Gestión de la Calidad</vt:lpstr>
      <vt:lpstr>Contenido</vt:lpstr>
      <vt:lpstr>Contenido</vt:lpstr>
      <vt:lpstr>Investigación De Mercado</vt:lpstr>
      <vt:lpstr>Contenido</vt:lpstr>
      <vt:lpstr>Proceso: Panel de Instrumentos (IP)</vt:lpstr>
      <vt:lpstr>Diapositiva 8</vt:lpstr>
      <vt:lpstr>Proceso: Panel de Instrumentos (IP)</vt:lpstr>
      <vt:lpstr>Proceso: Panel de Instrumentos (IP)</vt:lpstr>
      <vt:lpstr>Diagrama  de Flujo</vt:lpstr>
      <vt:lpstr>Diagrama  de Flujo</vt:lpstr>
      <vt:lpstr>Contenido</vt:lpstr>
      <vt:lpstr>Análisis de Costos</vt:lpstr>
      <vt:lpstr>Diapositiva 15</vt:lpstr>
      <vt:lpstr>Diapositiva 16</vt:lpstr>
      <vt:lpstr>Diapositiva 17</vt:lpstr>
      <vt:lpstr>Distribución de los Costos de la NO Calidad</vt:lpstr>
      <vt:lpstr>Porcentaje de Costos</vt:lpstr>
      <vt:lpstr>Detalle de Costos de Scrap</vt:lpstr>
      <vt:lpstr>Diapositiva 21</vt:lpstr>
      <vt:lpstr>Detalle de Producción de IP</vt:lpstr>
      <vt:lpstr>Detalle de Producción de IP</vt:lpstr>
      <vt:lpstr>Detalle de Materia Prima Defectuosa</vt:lpstr>
      <vt:lpstr>Detalle de Materia Prima Defectuosa</vt:lpstr>
      <vt:lpstr>Diapositiva 26</vt:lpstr>
      <vt:lpstr>Devolución de Mercadería</vt:lpstr>
      <vt:lpstr>Contenido</vt:lpstr>
      <vt:lpstr>Propuestas de Mejora</vt:lpstr>
      <vt:lpstr>Contenido</vt:lpstr>
      <vt:lpstr>Análisis de Costos de Mejora</vt:lpstr>
      <vt:lpstr>Gastos Varios</vt:lpstr>
      <vt:lpstr>Distribución de los Costos de Calidad (después de la Mejora)</vt:lpstr>
      <vt:lpstr>Porcentajes de los Costos de Calidad después de la Mejora</vt:lpstr>
      <vt:lpstr>Comparación de los Costos</vt:lpstr>
      <vt:lpstr>Diapositiva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Nino</dc:creator>
  <cp:lastModifiedBy>Nino</cp:lastModifiedBy>
  <cp:revision>64</cp:revision>
  <dcterms:created xsi:type="dcterms:W3CDTF">2010-05-27T20:25:49Z</dcterms:created>
  <dcterms:modified xsi:type="dcterms:W3CDTF">2010-05-28T05:31:09Z</dcterms:modified>
</cp:coreProperties>
</file>