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59" r:id="rId5"/>
    <p:sldId id="281" r:id="rId6"/>
    <p:sldId id="322" r:id="rId7"/>
    <p:sldId id="292" r:id="rId8"/>
    <p:sldId id="323" r:id="rId9"/>
    <p:sldId id="293" r:id="rId10"/>
    <p:sldId id="294" r:id="rId11"/>
    <p:sldId id="295" r:id="rId12"/>
    <p:sldId id="297" r:id="rId13"/>
    <p:sldId id="299" r:id="rId14"/>
    <p:sldId id="298" r:id="rId15"/>
    <p:sldId id="300" r:id="rId16"/>
    <p:sldId id="302" r:id="rId17"/>
    <p:sldId id="301" r:id="rId18"/>
    <p:sldId id="303" r:id="rId19"/>
    <p:sldId id="304" r:id="rId20"/>
    <p:sldId id="324" r:id="rId21"/>
    <p:sldId id="284" r:id="rId22"/>
    <p:sldId id="305" r:id="rId23"/>
    <p:sldId id="306" r:id="rId24"/>
    <p:sldId id="307" r:id="rId25"/>
    <p:sldId id="326" r:id="rId26"/>
    <p:sldId id="310" r:id="rId27"/>
    <p:sldId id="325" r:id="rId28"/>
    <p:sldId id="309" r:id="rId29"/>
    <p:sldId id="311" r:id="rId30"/>
    <p:sldId id="327" r:id="rId31"/>
    <p:sldId id="313" r:id="rId32"/>
    <p:sldId id="312" r:id="rId33"/>
    <p:sldId id="328" r:id="rId34"/>
    <p:sldId id="265" r:id="rId35"/>
    <p:sldId id="316" r:id="rId36"/>
    <p:sldId id="317" r:id="rId37"/>
    <p:sldId id="318" r:id="rId38"/>
    <p:sldId id="319" r:id="rId39"/>
    <p:sldId id="321" r:id="rId40"/>
    <p:sldId id="320" r:id="rId41"/>
    <p:sldId id="329" r:id="rId42"/>
    <p:sldId id="260" r:id="rId43"/>
    <p:sldId id="308" r:id="rId44"/>
    <p:sldId id="287" r:id="rId45"/>
    <p:sldId id="283" r:id="rId46"/>
    <p:sldId id="289" r:id="rId47"/>
    <p:sldId id="276" r:id="rId48"/>
    <p:sldId id="2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8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175" y="0"/>
          <a:ext cx="9140825" cy="4927600"/>
        </p:xfrm>
        <a:graphic>
          <a:graphicData uri="http://schemas.openxmlformats.org/presentationml/2006/ole">
            <p:oleObj spid="_x0000_s3090" name="Image" r:id="rId3" imgW="7034921" imgH="3530159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FF88-B9F6-44DC-9EF6-17273EF7FE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4E9EF-AF0D-487D-A5D3-45BE98CDE4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0" y="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576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4D929-5B82-42ED-9E8C-E4FB9BE2543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C3A1-CBAA-45DD-9764-911756AC0A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AD113-801C-4250-98B8-875A2266F4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EF355-C919-427A-9434-0D88ED9C65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7AA-8D6F-447C-B863-9B59ED90AA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2672-9E3D-4373-B168-83FA9896E0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F6784-63D0-4150-94A1-CD69F461E5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64238-264B-440F-B134-56A4D45DED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2101-ED28-4239-8C5E-0CDA8918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238125"/>
          <a:ext cx="9144000" cy="736600"/>
        </p:xfrm>
        <a:graphic>
          <a:graphicData uri="http://schemas.openxmlformats.org/presentationml/2006/ole">
            <p:oleObj spid="_x0000_s1040" name="Image" r:id="rId15" imgW="6844444" imgH="736248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BE7B4B1F-458D-4565-B7C5-0FA0ACEA787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5.jpeg"/><Relationship Id="rId7" Type="http://schemas.openxmlformats.org/officeDocument/2006/relationships/image" Target="../media/image3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gif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white">
          <a:xfrm>
            <a:off x="285720" y="714356"/>
            <a:ext cx="8599394" cy="22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Universidad Tecnológica 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- Facultad Regional Córdoba-</a:t>
            </a:r>
            <a:endParaRPr kumimoji="0" lang="es-ES_tradnl" sz="4000" b="1" i="0" u="none" strike="noStrike" kern="0" normalizeH="0" baseline="0" noProof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285720" y="3143248"/>
            <a:ext cx="8501122" cy="1500198"/>
          </a:xfrm>
        </p:spPr>
        <p:txBody>
          <a:bodyPr>
            <a:noAutofit/>
          </a:bodyPr>
          <a:lstStyle/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13 Imagen" descr="utn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900003"/>
            <a:ext cx="1643074" cy="195799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Directorio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Planificar </a:t>
            </a:r>
            <a:r>
              <a:rPr lang="es-AR" dirty="0" smtClean="0"/>
              <a:t>estrategias,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objetivos propuestos </a:t>
            </a:r>
            <a:r>
              <a:rPr lang="es-AR" dirty="0" smtClean="0"/>
              <a:t>por la empresa.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92919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286248" y="542926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Socio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s-AR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los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objetivos propuestos</a:t>
            </a:r>
            <a:r>
              <a:rPr lang="es-AR" dirty="0" smtClean="0"/>
              <a:t> por la empresa respetando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toma de decisiones</a:t>
            </a:r>
            <a:r>
              <a:rPr lang="es-AR" dirty="0" smtClean="0"/>
              <a:t> del Director General.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071934" y="542926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Gerente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s-AR" dirty="0" smtClean="0"/>
              <a:t> 	</a:t>
            </a:r>
            <a:r>
              <a:rPr lang="es-AR" b="1" u="sng" dirty="0" smtClean="0"/>
              <a:t>Objetivo</a:t>
            </a:r>
            <a:r>
              <a:rPr lang="es-AR" dirty="0" smtClean="0"/>
              <a:t>: La función de esta área es realizar las tareas concernientes 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atención al cliente</a:t>
            </a:r>
            <a:r>
              <a:rPr lang="es-AR" dirty="0" smtClean="0"/>
              <a:t>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recepción</a:t>
            </a:r>
            <a:r>
              <a:rPr lang="es-AR" dirty="0" smtClean="0"/>
              <a:t> de los pedidos,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negociación</a:t>
            </a:r>
            <a:r>
              <a:rPr lang="es-AR" dirty="0" smtClean="0"/>
              <a:t> de las cotizaciones,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entrega</a:t>
            </a:r>
            <a:r>
              <a:rPr lang="es-AR" dirty="0" smtClean="0"/>
              <a:t> de los pedidos y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dirty="0" smtClean="0"/>
              <a:t> de las facturas.</a:t>
            </a:r>
            <a:endParaRPr lang="es-AR" dirty="0"/>
          </a:p>
        </p:txBody>
      </p:sp>
      <p:pic>
        <p:nvPicPr>
          <p:cNvPr id="9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9 CuadroTexto"/>
          <p:cNvSpPr txBox="1"/>
          <p:nvPr/>
        </p:nvSpPr>
        <p:spPr>
          <a:xfrm>
            <a:off x="4000496" y="528638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La función de esta área es realizar las actividades necesarias para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reaprovisionamiento de materia prima </a:t>
            </a:r>
            <a:r>
              <a:rPr lang="es-AR" dirty="0" smtClean="0"/>
              <a:t>que se precisa para la producción.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64344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786182" y="5000637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1071546"/>
            <a:ext cx="8501122" cy="428628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se encarga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desarrollo</a:t>
            </a:r>
            <a:r>
              <a:rPr lang="es-AR" dirty="0" smtClean="0"/>
              <a:t> de las actividades de producción de acuerdo a los diferentes pedidos solicitados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214818"/>
            <a:ext cx="1285884" cy="12858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2" descr="C:\Users\Vicky\Desktop\imagenesPPS\hombrec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578703"/>
            <a:ext cx="1801827" cy="12792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7 CuadroTexto"/>
          <p:cNvSpPr txBox="1"/>
          <p:nvPr/>
        </p:nvSpPr>
        <p:spPr>
          <a:xfrm>
            <a:off x="3786182" y="4643446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6248" y="6000768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Operario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dirty="0" smtClean="0"/>
              <a:t> de materia prima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controlar</a:t>
            </a:r>
            <a:r>
              <a:rPr lang="es-AR" dirty="0" smtClean="0"/>
              <a:t> si las piezas y productos terminados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cumplen</a:t>
            </a:r>
            <a:r>
              <a:rPr lang="es-AR" dirty="0" smtClean="0"/>
              <a:t> con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expectativas</a:t>
            </a:r>
            <a:r>
              <a:rPr lang="es-AR" dirty="0" smtClean="0"/>
              <a:t> de las normas y clientes.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143372" y="507207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realiza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 del almacenamiento</a:t>
            </a:r>
            <a:r>
              <a:rPr lang="es-AR" dirty="0" smtClean="0"/>
              <a:t> de materias primas, así como también el almacenamiento de las piezas destinadas a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retrabajo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y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2786050" y="5072074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928670"/>
            <a:ext cx="8643966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En esta área se toman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decisiones administrativas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financieras</a:t>
            </a:r>
            <a:r>
              <a:rPr lang="es-AR" dirty="0" smtClean="0"/>
              <a:t> necesarias para el buen desarrollo de las actividades de la empresa, mediante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emisión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análisis</a:t>
            </a:r>
            <a:r>
              <a:rPr lang="es-AR" dirty="0" smtClean="0"/>
              <a:t> e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interpretación</a:t>
            </a:r>
            <a:r>
              <a:rPr lang="es-AR" dirty="0" smtClean="0"/>
              <a:t> oportuna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información financiera </a:t>
            </a:r>
            <a:r>
              <a:rPr lang="es-AR" dirty="0" smtClean="0"/>
              <a:t>que arroja la organización.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286248" y="5500702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actividades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asistencia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capacitación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motivación</a:t>
            </a:r>
            <a:r>
              <a:rPr lang="es-AR" dirty="0" smtClean="0"/>
              <a:t> del personal.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21481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500430" y="4857760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Asesoría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Contable</a:t>
            </a:r>
            <a:endParaRPr lang="es-A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dirty="0" smtClean="0"/>
              <a:t>La función de este </a:t>
            </a:r>
            <a:r>
              <a:rPr lang="es-AR" dirty="0" err="1" smtClean="0"/>
              <a:t>staff</a:t>
            </a:r>
            <a:r>
              <a:rPr lang="es-AR" dirty="0" smtClean="0"/>
              <a:t> es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asesorar</a:t>
            </a:r>
            <a:r>
              <a:rPr lang="es-AR" dirty="0" smtClean="0"/>
              <a:t> a la empresa sobre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aspectos contables</a:t>
            </a:r>
            <a:r>
              <a:rPr lang="es-AR" dirty="0" smtClean="0"/>
              <a:t> de la misma, llevando la contabilidad financiera y encargándose  de emitir la información correspondiente.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786874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Proyecto</a:t>
            </a:r>
            <a:r>
              <a:rPr lang="en-US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METALSOFT</a:t>
            </a:r>
            <a:endParaRPr lang="es-AR" sz="54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 bwMode="white">
          <a:xfrm>
            <a:off x="642910" y="2357430"/>
            <a:ext cx="7854696" cy="84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spc="50" normalizeH="0" baseline="0" noProof="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Empresa</a:t>
            </a:r>
            <a:r>
              <a:rPr kumimoji="0" lang="en-US" sz="3200" b="1" i="0" u="none" strike="noStrike" kern="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72066" y="5534561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1604" y="550070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11 Imagen" descr="Logo Empresa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000504"/>
            <a:ext cx="2848373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Procesos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857224" y="1643050"/>
            <a:ext cx="2389213" cy="4224350"/>
            <a:chOff x="720" y="1296"/>
            <a:chExt cx="1367" cy="2542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761" y="146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761" y="1812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/>
                <a:t>Gestión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de </a:t>
              </a:r>
            </a:p>
            <a:p>
              <a:r>
                <a:rPr lang="en-US" sz="3200" dirty="0" err="1" smtClean="0"/>
                <a:t>Ventas</a:t>
              </a:r>
              <a:endParaRPr lang="en-US" sz="3200" dirty="0"/>
            </a:p>
          </p:txBody>
        </p: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3428992" y="1643050"/>
            <a:ext cx="2357447" cy="4224350"/>
            <a:chOff x="2202" y="1296"/>
            <a:chExt cx="1371" cy="254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6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202" y="1855"/>
              <a:ext cx="1350" cy="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1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1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1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000" dirty="0" err="1" smtClean="0">
                  <a:solidFill>
                    <a:srgbClr val="000000"/>
                  </a:solidFill>
                  <a:latin typeface="Verdana" pitchFamily="34" charset="0"/>
                </a:rPr>
                <a:t>Producción</a:t>
              </a:r>
              <a:endParaRPr lang="en-US" sz="3000" dirty="0"/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95264" name="Group 32"/>
          <p:cNvGrpSpPr>
            <a:grpSpLocks/>
          </p:cNvGrpSpPr>
          <p:nvPr/>
        </p:nvGrpSpPr>
        <p:grpSpPr bwMode="auto">
          <a:xfrm>
            <a:off x="6000760" y="1714488"/>
            <a:ext cx="2349526" cy="4224350"/>
            <a:chOff x="3692" y="1296"/>
            <a:chExt cx="1367" cy="2542"/>
          </a:xfrm>
        </p:grpSpPr>
        <p:sp>
          <p:nvSpPr>
            <p:cNvPr id="9526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69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527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7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527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Getión</a:t>
              </a:r>
              <a:endParaRPr lang="en-US" sz="32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2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Calidad</a:t>
              </a:r>
              <a:endParaRPr lang="en-US" sz="3200" dirty="0"/>
            </a:p>
          </p:txBody>
        </p:sp>
        <p:sp>
          <p:nvSpPr>
            <p:cNvPr id="9527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7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3" name="2 Imagen" descr="Ve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1000108"/>
            <a:ext cx="3490420" cy="2865818"/>
          </a:xfrm>
          <a:prstGeom prst="rect">
            <a:avLst/>
          </a:prstGeom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6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47" y="3143248"/>
            <a:ext cx="3627977" cy="2214578"/>
          </a:xfrm>
          <a:prstGeom prst="rect">
            <a:avLst/>
          </a:prstGeom>
        </p:spPr>
      </p:pic>
      <p:pic>
        <p:nvPicPr>
          <p:cNvPr id="8" name="7 Imagen" descr="DSC01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643314"/>
            <a:ext cx="3857652" cy="289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 descr="DSC016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11228">
            <a:off x="162106" y="1795472"/>
            <a:ext cx="4143372" cy="3107529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0" name="9 Imagen" descr="trabajador-de-construcci-oacuten--thumb31368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572008"/>
            <a:ext cx="1881206" cy="1881206"/>
          </a:xfrm>
          <a:prstGeom prst="rect">
            <a:avLst/>
          </a:prstGeom>
        </p:spPr>
      </p:pic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214282" y="1071546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Producción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14 Imagen" descr="DSC016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53055">
            <a:off x="6292113" y="555786"/>
            <a:ext cx="2583330" cy="3519345"/>
          </a:xfrm>
          <a:prstGeom prst="rect">
            <a:avLst/>
          </a:prstGeom>
        </p:spPr>
      </p:pic>
      <p:pic>
        <p:nvPicPr>
          <p:cNvPr id="14" name="13 Imagen" descr="DSC016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3214686"/>
            <a:ext cx="2411033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4" name="Picture 2" descr="C:\Users\Vicky\Desktop\imagenesPPS\9b5a3_me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928670"/>
            <a:ext cx="2524125" cy="2857500"/>
          </a:xfrm>
          <a:prstGeom prst="rect">
            <a:avLst/>
          </a:prstGeom>
          <a:noFill/>
        </p:spPr>
      </p:pic>
      <p:pic>
        <p:nvPicPr>
          <p:cNvPr id="5" name="4 Imagen" descr="DSC016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3738589" cy="2803942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28596" y="1000108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Calidad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9 Imagen" descr="DSC01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15341">
            <a:off x="-96335" y="3692698"/>
            <a:ext cx="3594684" cy="2696013"/>
          </a:xfrm>
          <a:prstGeom prst="rect">
            <a:avLst/>
          </a:prstGeom>
        </p:spPr>
      </p:pic>
      <p:pic>
        <p:nvPicPr>
          <p:cNvPr id="11" name="10 Imagen" descr="DSC016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1500174"/>
            <a:ext cx="3429024" cy="257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endParaRPr lang="es-AR" dirty="0"/>
          </a:p>
        </p:txBody>
      </p:sp>
      <p:pic>
        <p:nvPicPr>
          <p:cNvPr id="3" name="3 Marcador de contenido" descr="pol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857231"/>
            <a:ext cx="7000898" cy="60007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15" name="14 Imagen" descr="pensami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38380">
            <a:off x="6528364" y="1178762"/>
            <a:ext cx="2286808" cy="2126977"/>
          </a:xfrm>
          <a:prstGeom prst="rect">
            <a:avLst/>
          </a:prstGeom>
        </p:spPr>
      </p:pic>
      <p:pic>
        <p:nvPicPr>
          <p:cNvPr id="17" name="5 Marcador de contenido" descr="images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21188262">
            <a:off x="357140" y="1335983"/>
            <a:ext cx="2186003" cy="2522311"/>
          </a:xfrm>
        </p:spPr>
      </p:pic>
      <p:pic>
        <p:nvPicPr>
          <p:cNvPr id="18" name="17 Imagen" descr="pensamiento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93727">
            <a:off x="91979" y="4332769"/>
            <a:ext cx="4674884" cy="1922238"/>
          </a:xfrm>
          <a:prstGeom prst="rect">
            <a:avLst/>
          </a:prstGeom>
        </p:spPr>
      </p:pic>
      <p:pic>
        <p:nvPicPr>
          <p:cNvPr id="19" name="18 Imagen" descr="pc-r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271044">
            <a:off x="5222048" y="3725937"/>
            <a:ext cx="3350790" cy="2627938"/>
          </a:xfrm>
          <a:prstGeom prst="rect">
            <a:avLst/>
          </a:prstGeom>
        </p:spPr>
      </p:pic>
      <p:pic>
        <p:nvPicPr>
          <p:cNvPr id="20" name="19 Imagen" descr="proverbio_informati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1071546"/>
            <a:ext cx="3019435" cy="276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6" name="5 Imagen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14752"/>
            <a:ext cx="3429024" cy="3143248"/>
          </a:xfrm>
          <a:prstGeom prst="rect">
            <a:avLst/>
          </a:prstGeom>
        </p:spPr>
      </p:pic>
      <p:pic>
        <p:nvPicPr>
          <p:cNvPr id="7" name="6 Imagen" descr="anexo-papeleo-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85057">
            <a:off x="140029" y="1036789"/>
            <a:ext cx="2509248" cy="3176264"/>
          </a:xfrm>
          <a:prstGeom prst="rect">
            <a:avLst/>
          </a:prstGeom>
        </p:spPr>
      </p:pic>
      <p:pic>
        <p:nvPicPr>
          <p:cNvPr id="9" name="8 Imagen" descr="papeleo002.jpg.w560h3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1256">
            <a:off x="4124633" y="618302"/>
            <a:ext cx="4812054" cy="3205172"/>
          </a:xfrm>
          <a:prstGeom prst="rect">
            <a:avLst/>
          </a:prstGeom>
        </p:spPr>
      </p:pic>
      <p:pic>
        <p:nvPicPr>
          <p:cNvPr id="11" name="10 Imagen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37941">
            <a:off x="812707" y="3874962"/>
            <a:ext cx="3619807" cy="277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857224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8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65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857224" y="1643050"/>
            <a:ext cx="7429552" cy="17859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Proyecto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: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MetalSoft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s-AR" dirty="0"/>
          </a:p>
        </p:txBody>
      </p:sp>
      <p:pic>
        <p:nvPicPr>
          <p:cNvPr id="5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2714644" cy="2714644"/>
          </a:xfrm>
        </p:spPr>
      </p:pic>
      <p:sp>
        <p:nvSpPr>
          <p:cNvPr id="6" name="5 CuadroTexto"/>
          <p:cNvSpPr txBox="1"/>
          <p:nvPr/>
        </p:nvSpPr>
        <p:spPr>
          <a:xfrm>
            <a:off x="2857456" y="2118241"/>
            <a:ext cx="628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Registrar datos de materia prima.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cada proveedor.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Gestionar datos de cotizaciones recibidas de los 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el estado de los pedidos a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comparativos de precios de </a:t>
            </a:r>
          </a:p>
          <a:p>
            <a:r>
              <a:rPr lang="es-AR" sz="1600" dirty="0" smtClean="0"/>
              <a:t>materia prima de los distintos proveedores.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 cancelación de los pedidos efectuados a </a:t>
            </a:r>
          </a:p>
          <a:p>
            <a:r>
              <a:rPr lang="es-AR" sz="1600" dirty="0" smtClean="0"/>
              <a:t>los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las no conformidades presentados por los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nuevos productos que ingresan </a:t>
            </a:r>
          </a:p>
          <a:p>
            <a:r>
              <a:rPr lang="es-AR" sz="1600" dirty="0" smtClean="0"/>
              <a:t>a la empresa.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datos de pedidos de cotización enviadas a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de pedidos según el estado en que </a:t>
            </a:r>
          </a:p>
          <a:p>
            <a:r>
              <a:rPr lang="es-AR" sz="1600" dirty="0" smtClean="0"/>
              <a:t>se encuentran.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las cotizaciones correspondientes a cada pedido de </a:t>
            </a:r>
          </a:p>
          <a:p>
            <a:r>
              <a:rPr lang="es-AR" sz="1600" dirty="0" smtClean="0"/>
              <a:t>cliente.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orden de compra de materia prima.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cotización recibidos de </a:t>
            </a:r>
          </a:p>
          <a:p>
            <a:r>
              <a:rPr lang="es-AR" dirty="0" smtClean="0"/>
              <a:t>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compra recibida de los </a:t>
            </a:r>
          </a:p>
          <a:p>
            <a:r>
              <a:rPr lang="es-AR" dirty="0" smtClean="0"/>
              <a:t>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generados de clientes morosos.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generadas.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realizados por 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emitidas.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la entrega de pedidos a clientes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clientes morosos.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artículos vendidos por período.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ventas realizadas por períodos.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el ingreso de materia prima a la empresa.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 prima retirada para producción.</a:t>
            </a:r>
          </a:p>
          <a:p>
            <a:pPr lvl="1"/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material considerado scrap.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piezas destinadas a retrabajo.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572008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listos para entregar.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 de materia prima necesaria para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6858016" y="1928802"/>
            <a:ext cx="2071702" cy="3429024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tipos de trabajos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plan de procesos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pendientes de producción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paradas y alertas de máquinas.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resultados de producción por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mantenimiento de las máquinas de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 de producción de una pieza.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estado de piezas terminadas.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Ó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procesos de medición de piezas.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control de calidad de productos terminados.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control de calidad.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resultado de medición sobre las </a:t>
            </a:r>
          </a:p>
          <a:p>
            <a:r>
              <a:rPr lang="es-AR" dirty="0" smtClean="0"/>
              <a:t>piezas.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estadísticas de calidad.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80" grpId="0" animBg="1"/>
      <p:bldP spid="75781" grpId="0" animBg="1"/>
      <p:bldP spid="75782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datos personales de los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horario de ingreso y egreso de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las asistencias de los empleados.</a:t>
            </a:r>
          </a:p>
          <a:p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distintos turnos de trabajo de la </a:t>
            </a:r>
          </a:p>
          <a:p>
            <a:r>
              <a:rPr lang="es-AR" dirty="0" smtClean="0"/>
              <a:t>organización.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 planificación de horarios para los 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empleados.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adelantos de sueldo de cada empleado.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curso de capacitación para </a:t>
            </a:r>
          </a:p>
          <a:p>
            <a:r>
              <a:rPr lang="es-AR" dirty="0" smtClean="0"/>
              <a:t>empleados.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00958" y="2285992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2462" y="2500306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929718" cy="66836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: CANOVAS Y BARALE S.R.L.</a:t>
            </a:r>
            <a:endParaRPr lang="en-US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500034" y="9286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CANOVAS Y BARALE S.R.L.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Marcador de contenido" descr="DSC01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49503">
            <a:off x="5022689" y="1278790"/>
            <a:ext cx="3936206" cy="5248275"/>
          </a:xfrm>
        </p:spPr>
      </p:pic>
      <p:pic>
        <p:nvPicPr>
          <p:cNvPr id="8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13">
            <a:off x="108695" y="1890521"/>
            <a:ext cx="5065670" cy="3408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los pagos a los proveedores.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Emitir avisos de vencimiento de pagos a efectuar.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el cobro a clientes.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pago de impuestos.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listado de ingresos y egresos.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ingresos por períodos.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egresos por períodos.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últimas transacciones.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29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3786190"/>
            <a:ext cx="3226928" cy="2194314"/>
          </a:xfrm>
          <a:prstGeom prst="rect">
            <a:avLst/>
          </a:prstGeom>
        </p:spPr>
      </p:pic>
      <p:pic>
        <p:nvPicPr>
          <p:cNvPr id="29" name="28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7068" y="3857628"/>
            <a:ext cx="3226932" cy="2194314"/>
          </a:xfrm>
          <a:prstGeom prst="rect">
            <a:avLst/>
          </a:prstGeom>
        </p:spPr>
      </p:pic>
      <p:pic>
        <p:nvPicPr>
          <p:cNvPr id="28" name="3 Marcador de contenido" descr="Sin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6190"/>
            <a:ext cx="3046620" cy="2071702"/>
          </a:xfrm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Actores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6429388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428596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3" name="Freeform 7"/>
          <p:cNvSpPr>
            <a:spLocks/>
          </p:cNvSpPr>
          <p:nvPr/>
        </p:nvSpPr>
        <p:spPr bwMode="gray">
          <a:xfrm>
            <a:off x="2714612" y="2571744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4" name="AutoShape 8"/>
          <p:cNvSpPr>
            <a:spLocks noChangeAspect="1" noChangeArrowheads="1" noTextEdit="1"/>
          </p:cNvSpPr>
          <p:nvPr/>
        </p:nvSpPr>
        <p:spPr bwMode="gray">
          <a:xfrm flipH="1">
            <a:off x="5429256" y="278605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5" name="Freeform 9"/>
          <p:cNvSpPr>
            <a:spLocks/>
          </p:cNvSpPr>
          <p:nvPr/>
        </p:nvSpPr>
        <p:spPr bwMode="gray">
          <a:xfrm flipH="1">
            <a:off x="5572132" y="2500306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071802" y="1142984"/>
            <a:ext cx="2998788" cy="1601788"/>
            <a:chOff x="1997" y="1314"/>
            <a:chExt cx="1889" cy="1009"/>
          </a:xfrm>
        </p:grpSpPr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0668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70669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70670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2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3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857620" y="1214422"/>
            <a:ext cx="141737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Actores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de </a:t>
            </a:r>
          </a:p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Negocio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428992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gray">
          <a:xfrm rot="17185787">
            <a:off x="4448736" y="2646542"/>
            <a:ext cx="717551" cy="1149544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928662" y="550070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Cliente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14744" y="5500702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Proveedor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643702" y="5357826"/>
            <a:ext cx="18731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Metalúrgica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1" grpId="0" animBg="1"/>
      <p:bldP spid="70663" grpId="0" animBg="1"/>
      <p:bldP spid="70665" grpId="0" animBg="1"/>
      <p:bldP spid="70674" grpId="0"/>
      <p:bldP spid="25" grpId="0" animBg="1"/>
      <p:bldP spid="27" grpId="0" animBg="1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3" name="1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412" y="714356"/>
            <a:ext cx="9858412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250951" y="1928813"/>
            <a:ext cx="6826251" cy="4286251"/>
            <a:chOff x="788" y="1215"/>
            <a:chExt cx="4300" cy="2700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20241944">
              <a:off x="788" y="1705"/>
              <a:ext cx="3916" cy="1605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385" y="1215"/>
              <a:ext cx="742" cy="77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Registros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en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Excel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070"/>
              <a:ext cx="711" cy="7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847" cy="86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Datos</a:t>
              </a:r>
              <a:r>
                <a:rPr lang="en-US" dirty="0" smtClean="0">
                  <a:solidFill>
                    <a:schemeClr val="bg1"/>
                  </a:solidFill>
                </a:rPr>
                <a:t> a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Mano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0"/>
              <a:ext cx="822" cy="701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Falta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3915" y="1305"/>
              <a:ext cx="837" cy="81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Tratos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basados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 la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confianza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gray">
            <a:xfrm>
              <a:off x="2115" y="2115"/>
              <a:ext cx="1452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 smtClean="0"/>
                <a:t>Sin </a:t>
              </a:r>
              <a:r>
                <a:rPr lang="en-US" sz="2800" b="1" dirty="0" err="1" smtClean="0"/>
                <a:t>MetalSoft</a:t>
              </a:r>
              <a:endParaRPr lang="en-US" sz="2800" b="1" dirty="0"/>
            </a:p>
          </p:txBody>
        </p:sp>
      </p:grpSp>
      <p:pic>
        <p:nvPicPr>
          <p:cNvPr id="26" name="25 Imagen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06471">
            <a:off x="172754" y="1254088"/>
            <a:ext cx="1488940" cy="1428983"/>
          </a:xfrm>
          <a:prstGeom prst="rect">
            <a:avLst/>
          </a:prstGeom>
        </p:spPr>
      </p:pic>
      <p:pic>
        <p:nvPicPr>
          <p:cNvPr id="27" name="26 Imagen" descr="images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5128">
            <a:off x="2299599" y="1289214"/>
            <a:ext cx="1151109" cy="1328202"/>
          </a:xfrm>
          <a:prstGeom prst="rect">
            <a:avLst/>
          </a:prstGeom>
        </p:spPr>
      </p:pic>
      <p:pic>
        <p:nvPicPr>
          <p:cNvPr id="28" name="27 Imagen" descr="images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85167">
            <a:off x="165680" y="3198135"/>
            <a:ext cx="1344838" cy="1021268"/>
          </a:xfrm>
          <a:prstGeom prst="rect">
            <a:avLst/>
          </a:prstGeom>
        </p:spPr>
      </p:pic>
      <p:pic>
        <p:nvPicPr>
          <p:cNvPr id="29" name="28 Imagen" descr="papele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5424">
            <a:off x="7159311" y="628596"/>
            <a:ext cx="1785936" cy="1777432"/>
          </a:xfrm>
          <a:prstGeom prst="rect">
            <a:avLst/>
          </a:prstGeom>
        </p:spPr>
      </p:pic>
      <p:pic>
        <p:nvPicPr>
          <p:cNvPr id="30" name="29 Imagen" descr="trabajo_dur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1440">
            <a:off x="6286011" y="5056284"/>
            <a:ext cx="1679882" cy="1656949"/>
          </a:xfrm>
          <a:prstGeom prst="rect">
            <a:avLst/>
          </a:prstGeom>
        </p:spPr>
      </p:pic>
      <p:pic>
        <p:nvPicPr>
          <p:cNvPr id="31" name="30 Imagen" descr="Home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95633">
            <a:off x="4204896" y="968713"/>
            <a:ext cx="2200651" cy="904873"/>
          </a:xfrm>
          <a:prstGeom prst="rect">
            <a:avLst/>
          </a:prstGeom>
        </p:spPr>
      </p:pic>
      <p:pic>
        <p:nvPicPr>
          <p:cNvPr id="32" name="31 Imagen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59675">
            <a:off x="419103" y="5286303"/>
            <a:ext cx="1137771" cy="1005472"/>
          </a:xfrm>
          <a:prstGeom prst="rect">
            <a:avLst/>
          </a:prstGeom>
        </p:spPr>
      </p:pic>
      <p:pic>
        <p:nvPicPr>
          <p:cNvPr id="33" name="32 Imagen" descr="1222363635694_f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83191">
            <a:off x="7632410" y="3160246"/>
            <a:ext cx="1347631" cy="1795303"/>
          </a:xfrm>
          <a:prstGeom prst="rect">
            <a:avLst/>
          </a:prstGeom>
        </p:spPr>
      </p:pic>
      <p:cxnSp>
        <p:nvCxnSpPr>
          <p:cNvPr id="40" name="39 Conector recto"/>
          <p:cNvCxnSpPr/>
          <p:nvPr/>
        </p:nvCxnSpPr>
        <p:spPr>
          <a:xfrm rot="16200000" flipH="1">
            <a:off x="2071670" y="1071546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 flipH="1" flipV="1">
            <a:off x="1714480" y="1000108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Análisis</a:t>
            </a:r>
            <a:r>
              <a:rPr lang="en-US" sz="3600" dirty="0" smtClean="0"/>
              <a:t> </a:t>
            </a:r>
            <a:r>
              <a:rPr lang="en-US" sz="3600" dirty="0" err="1" smtClean="0"/>
              <a:t>Costo</a:t>
            </a:r>
            <a:r>
              <a:rPr lang="en-US" sz="3600" dirty="0" smtClean="0"/>
              <a:t> </a:t>
            </a:r>
            <a:r>
              <a:rPr lang="en-US" sz="3600" dirty="0" err="1" smtClean="0"/>
              <a:t>Beneficio</a:t>
            </a:r>
            <a:endParaRPr lang="en-US" sz="2000" dirty="0"/>
          </a:p>
        </p:txBody>
      </p:sp>
      <p:sp>
        <p:nvSpPr>
          <p:cNvPr id="94212" name="Freeform 4"/>
          <p:cNvSpPr>
            <a:spLocks noEditPoints="1"/>
          </p:cNvSpPr>
          <p:nvPr/>
        </p:nvSpPr>
        <p:spPr bwMode="gray">
          <a:xfrm>
            <a:off x="9906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72132" y="2786058"/>
            <a:ext cx="3405182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Con</a:t>
            </a:r>
          </a:p>
          <a:p>
            <a:r>
              <a:rPr lang="en-US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MetalSoft</a:t>
            </a:r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…</a:t>
            </a:r>
            <a:endParaRPr lang="en-US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gray">
          <a:xfrm rot="-723406">
            <a:off x="3316288" y="49720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43" name="Oval 35"/>
          <p:cNvSpPr>
            <a:spLocks noChangeArrowheads="1"/>
          </p:cNvSpPr>
          <p:nvPr/>
        </p:nvSpPr>
        <p:spPr bwMode="gray">
          <a:xfrm>
            <a:off x="3248025" y="37528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gray">
          <a:xfrm>
            <a:off x="3268663" y="37623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5" name="Oval 37"/>
          <p:cNvSpPr>
            <a:spLocks noChangeArrowheads="1"/>
          </p:cNvSpPr>
          <p:nvPr/>
        </p:nvSpPr>
        <p:spPr bwMode="gray">
          <a:xfrm>
            <a:off x="3286116" y="3857628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6" name="Oval 38"/>
          <p:cNvSpPr>
            <a:spLocks noChangeArrowheads="1"/>
          </p:cNvSpPr>
          <p:nvPr/>
        </p:nvSpPr>
        <p:spPr bwMode="gray">
          <a:xfrm>
            <a:off x="3378200" y="38227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7" name="Text Box 39"/>
          <p:cNvSpPr txBox="1">
            <a:spLocks noChangeArrowheads="1"/>
          </p:cNvSpPr>
          <p:nvPr/>
        </p:nvSpPr>
        <p:spPr bwMode="gray">
          <a:xfrm>
            <a:off x="3286116" y="4000504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gray">
          <a:xfrm rot="-772996">
            <a:off x="1473200" y="43624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94249" name="Group 41"/>
          <p:cNvGrpSpPr>
            <a:grpSpLocks/>
          </p:cNvGrpSpPr>
          <p:nvPr/>
        </p:nvGrpSpPr>
        <p:grpSpPr bwMode="auto">
          <a:xfrm>
            <a:off x="1397000" y="3371849"/>
            <a:ext cx="1383004" cy="1441450"/>
            <a:chOff x="732" y="2112"/>
            <a:chExt cx="849" cy="860"/>
          </a:xfrm>
        </p:grpSpPr>
        <p:sp>
          <p:nvSpPr>
            <p:cNvPr id="94250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4" name="Text Box 46"/>
            <p:cNvSpPr txBox="1">
              <a:spLocks noChangeArrowheads="1"/>
            </p:cNvSpPr>
            <p:nvPr/>
          </p:nvSpPr>
          <p:spPr bwMode="gray">
            <a:xfrm>
              <a:off x="839" y="2274"/>
              <a:ext cx="742" cy="6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Gestión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De</a:t>
              </a:r>
            </a:p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Ventas</a:t>
              </a:r>
              <a:endParaRPr lang="en-US" sz="2000" b="1" dirty="0"/>
            </a:p>
          </p:txBody>
        </p:sp>
      </p:grpSp>
      <p:sp>
        <p:nvSpPr>
          <p:cNvPr id="94255" name="Oval 47"/>
          <p:cNvSpPr>
            <a:spLocks noChangeArrowheads="1"/>
          </p:cNvSpPr>
          <p:nvPr/>
        </p:nvSpPr>
        <p:spPr bwMode="gray">
          <a:xfrm>
            <a:off x="1295400" y="26066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gray">
          <a:xfrm>
            <a:off x="1371600" y="20002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gray">
          <a:xfrm>
            <a:off x="1384300" y="20050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gray">
          <a:xfrm>
            <a:off x="1395413" y="20161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gray">
          <a:xfrm>
            <a:off x="1449388" y="20415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gray">
          <a:xfrm>
            <a:off x="1357290" y="2071678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gray">
          <a:xfrm rot="-723406">
            <a:off x="3316288" y="5043488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gray">
          <a:xfrm>
            <a:off x="3248025" y="3824288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gray">
          <a:xfrm>
            <a:off x="3286116" y="3929066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gray">
          <a:xfrm>
            <a:off x="3286116" y="4071942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gray">
          <a:xfrm rot="-772996">
            <a:off x="1473200" y="4433888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gray">
          <a:xfrm>
            <a:off x="1295400" y="2678113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gray">
          <a:xfrm>
            <a:off x="1371600" y="2071688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gray">
          <a:xfrm>
            <a:off x="1384300" y="2076451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gray">
          <a:xfrm>
            <a:off x="1395413" y="208756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gray">
          <a:xfrm>
            <a:off x="1449388" y="2112963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gray">
          <a:xfrm>
            <a:off x="1357290" y="2143116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41" grpId="0"/>
      <p:bldP spid="94242" grpId="1" animBg="1"/>
      <p:bldP spid="94243" grpId="1" animBg="1"/>
      <p:bldP spid="94244" grpId="1" animBg="1"/>
      <p:bldP spid="94245" grpId="1" animBg="1"/>
      <p:bldP spid="94246" grpId="1" animBg="1"/>
      <p:bldP spid="94247" grpId="1"/>
      <p:bldP spid="94248" grpId="0" animBg="1"/>
      <p:bldP spid="94255" grpId="0" animBg="1"/>
      <p:bldP spid="94256" grpId="0" animBg="1"/>
      <p:bldP spid="94257" grpId="0" animBg="1"/>
      <p:bldP spid="94258" grpId="0" animBg="1"/>
      <p:bldP spid="94259" grpId="0" animBg="1"/>
      <p:bldP spid="94260" grpId="0"/>
      <p:bldP spid="32" grpId="0" animBg="1"/>
      <p:bldP spid="33" grpId="0" animBg="1"/>
      <p:bldP spid="34" grpId="0" animBg="1"/>
      <p:bldP spid="35" grpId="0"/>
      <p:bldP spid="36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714480" y="2500306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714480" y="171448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Ayuda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 la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toma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Decisiones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143380"/>
            <a:ext cx="1728774" cy="2238373"/>
            <a:chOff x="576" y="2476"/>
            <a:chExt cx="995" cy="1304"/>
          </a:xfrm>
        </p:grpSpPr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2016" y="1920"/>
              <a:chExt cx="1680" cy="1680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100362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170511"/>
            <a:ext cx="1752600" cy="2211238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798" y="2586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Rapidez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 el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Procesa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</a:p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miento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Datos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66252" y="4071942"/>
            <a:ext cx="1734842" cy="2309808"/>
            <a:chOff x="4263" y="2448"/>
            <a:chExt cx="1004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63" y="2448"/>
              <a:ext cx="969" cy="965"/>
              <a:chOff x="2400" y="1488"/>
              <a:chExt cx="1166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25" y="1948"/>
                  <a:ext cx="1300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415" y="1636"/>
                <a:ext cx="1151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Automatiza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ción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y </a:t>
                </a:r>
              </a:p>
              <a:p>
                <a:pPr algn="ctr" eaLnBrk="0" hangingPunct="0"/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control de 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Procesos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gray">
          <a:xfrm>
            <a:off x="857224" y="4357694"/>
            <a:ext cx="1657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Gestión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Información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más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ágil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fácil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643182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an 3"/>
          <p:cNvSpPr/>
          <p:nvPr/>
        </p:nvSpPr>
        <p:spPr>
          <a:xfrm>
            <a:off x="6000760" y="34290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6000760" y="37338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Base de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39" name="Curved Connector 9"/>
          <p:cNvCxnSpPr>
            <a:endCxn id="38" idx="1"/>
          </p:cNvCxnSpPr>
          <p:nvPr/>
        </p:nvCxnSpPr>
        <p:spPr>
          <a:xfrm flipV="1">
            <a:off x="4476760" y="3963988"/>
            <a:ext cx="1524000" cy="379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786314" y="4071942"/>
            <a:ext cx="1857388" cy="2309808"/>
            <a:chOff x="3015" y="2448"/>
            <a:chExt cx="1085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015" y="2685"/>
              <a:ext cx="10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Generación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Informes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pic>
        <p:nvPicPr>
          <p:cNvPr id="67" name="66 Imagen" descr="im_servic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285992"/>
            <a:ext cx="32766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35" grpId="0"/>
      <p:bldP spid="37" grpId="0" animBg="1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714348" y="2214554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A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Preguntas?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2500306"/>
            <a:ext cx="1752609" cy="218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1714480" y="278605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Gracias!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Reseña</a:t>
            </a:r>
            <a:r>
              <a:rPr lang="en-US" sz="3600" dirty="0" smtClean="0"/>
              <a:t> </a:t>
            </a:r>
            <a:r>
              <a:rPr lang="en-US" sz="3600" dirty="0" err="1" smtClean="0"/>
              <a:t>Histórica</a:t>
            </a:r>
            <a:endParaRPr lang="en-US" sz="2000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781800" y="2905125"/>
            <a:ext cx="21467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La </a:t>
            </a:r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se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conforma</a:t>
            </a:r>
            <a:r>
              <a:rPr lang="en-US" sz="1400" dirty="0" smtClean="0">
                <a:solidFill>
                  <a:srgbClr val="5F5F5F"/>
                </a:solidFill>
              </a:rPr>
              <a:t>  </a:t>
            </a:r>
            <a:r>
              <a:rPr lang="en-US" sz="1400" dirty="0" err="1" smtClean="0">
                <a:solidFill>
                  <a:srgbClr val="5F5F5F"/>
                </a:solidFill>
              </a:rPr>
              <a:t>como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S.R.L.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gray">
          <a:xfrm>
            <a:off x="1504950" y="2627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gray">
          <a:xfrm>
            <a:off x="2940050" y="4532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gray">
          <a:xfrm>
            <a:off x="5010150" y="33797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gray">
          <a:xfrm>
            <a:off x="7359650" y="19192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514600" y="1806575"/>
            <a:ext cx="4114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Canovas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Barale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S.R.L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857356" y="5500702"/>
            <a:ext cx="3111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  <a:r>
              <a:rPr lang="en-US" sz="1400" dirty="0" err="1" smtClean="0">
                <a:solidFill>
                  <a:srgbClr val="5F5F5F"/>
                </a:solidFill>
              </a:rPr>
              <a:t>Rectificaciones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Oscar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- </a:t>
            </a:r>
            <a:r>
              <a:rPr lang="en-US" sz="1400" dirty="0" err="1" smtClean="0">
                <a:solidFill>
                  <a:srgbClr val="5F5F5F"/>
                </a:solidFill>
              </a:rPr>
              <a:t>Tornería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724400" y="4429125"/>
            <a:ext cx="21146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Contrato</a:t>
            </a:r>
            <a:r>
              <a:rPr lang="en-US" sz="1400" dirty="0" smtClean="0">
                <a:solidFill>
                  <a:srgbClr val="5F5F5F"/>
                </a:solidFill>
              </a:rPr>
              <a:t> con </a:t>
            </a:r>
            <a:r>
              <a:rPr lang="en-US" sz="1400" dirty="0" err="1" smtClean="0">
                <a:solidFill>
                  <a:srgbClr val="5F5F5F"/>
                </a:solidFill>
              </a:rPr>
              <a:t>Materfer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 –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de 3 personas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304800" y="3590925"/>
            <a:ext cx="190629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Rectificación</a:t>
            </a:r>
            <a:r>
              <a:rPr lang="en-US" sz="1400" dirty="0" smtClean="0">
                <a:solidFill>
                  <a:srgbClr val="5F5F5F"/>
                </a:solidFill>
              </a:rPr>
              <a:t> de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Piezas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  <a:r>
              <a:rPr lang="en-US" sz="1400" dirty="0" err="1" smtClean="0">
                <a:solidFill>
                  <a:srgbClr val="5F5F5F"/>
                </a:solidFill>
              </a:rPr>
              <a:t>Metalúrgicas</a:t>
            </a:r>
            <a:endParaRPr lang="en-US" sz="1400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785918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00232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428728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42844" y="178592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Fabricar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comercializar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tipo de piezas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metalúrgicas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abastecer a los mercados agroindustriales, automotriz y vial fundamentalmente.</a:t>
            </a:r>
          </a:p>
        </p:txBody>
      </p:sp>
      <p:pic>
        <p:nvPicPr>
          <p:cNvPr id="8" name="7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571612"/>
            <a:ext cx="343058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1678"/>
            <a:ext cx="9341304" cy="3382194"/>
          </a:xfrm>
        </p:spPr>
      </p:pic>
      <p:pic>
        <p:nvPicPr>
          <p:cNvPr id="9" name="8 Imagen" descr="e432wrdew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50" y="0"/>
            <a:ext cx="1427750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20gl">
  <a:themeElements>
    <a:clrScheme name="c020TGp_general_diagram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020TGp_general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20TGp_general_diagram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382</TotalTime>
  <Words>1214</Words>
  <Application>Microsoft PowerPoint</Application>
  <PresentationFormat>Presentación en pantalla (4:3)</PresentationFormat>
  <Paragraphs>420</Paragraphs>
  <Slides>48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cdb2004c020gl</vt:lpstr>
      <vt:lpstr>Image</vt:lpstr>
      <vt:lpstr>Diapositiva 1</vt:lpstr>
      <vt:lpstr>Proyecto: METALSOFT</vt:lpstr>
      <vt:lpstr>Temario</vt:lpstr>
      <vt:lpstr>La Empresa: CANOVAS Y BARALE S.R.L.</vt:lpstr>
      <vt:lpstr>Reseña Histórica</vt:lpstr>
      <vt:lpstr>Temario</vt:lpstr>
      <vt:lpstr>Objetivo de La Organización</vt:lpstr>
      <vt:lpstr>Temario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Temario</vt:lpstr>
      <vt:lpstr>Procesos de Negocio</vt:lpstr>
      <vt:lpstr>Procesos de Negocio</vt:lpstr>
      <vt:lpstr>Procesos de Negocio</vt:lpstr>
      <vt:lpstr>Procesos de Negocio</vt:lpstr>
      <vt:lpstr>Temario</vt:lpstr>
      <vt:lpstr>Políticas y Estrategias</vt:lpstr>
      <vt:lpstr>Temario</vt:lpstr>
      <vt:lpstr>Problemas</vt:lpstr>
      <vt:lpstr>Problemas</vt:lpstr>
      <vt:lpstr>Temario</vt:lpstr>
      <vt:lpstr>Diapositiva 31</vt:lpstr>
      <vt:lpstr>Objetivo del Sistema</vt:lpstr>
      <vt:lpstr>Temario</vt:lpstr>
      <vt:lpstr>Alcances</vt:lpstr>
      <vt:lpstr>Alcances</vt:lpstr>
      <vt:lpstr>Alcances</vt:lpstr>
      <vt:lpstr>Alcances</vt:lpstr>
      <vt:lpstr>Alcances</vt:lpstr>
      <vt:lpstr>Alcances</vt:lpstr>
      <vt:lpstr>Alcances</vt:lpstr>
      <vt:lpstr>Temario</vt:lpstr>
      <vt:lpstr>Actores de Negocio</vt:lpstr>
      <vt:lpstr>Casos de Usos Principales de Negocio</vt:lpstr>
      <vt:lpstr> Análisis Costo Beneficio</vt:lpstr>
      <vt:lpstr>Análisis Costo Beneficio</vt:lpstr>
      <vt:lpstr>Análisis Costo Beneficio</vt:lpstr>
      <vt:lpstr>Diapositiva 47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Lorena</dc:creator>
  <cp:lastModifiedBy>Lorena</cp:lastModifiedBy>
  <cp:revision>37</cp:revision>
  <dcterms:created xsi:type="dcterms:W3CDTF">2010-04-20T01:47:56Z</dcterms:created>
  <dcterms:modified xsi:type="dcterms:W3CDTF">2010-04-20T08:13:45Z</dcterms:modified>
</cp:coreProperties>
</file>