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61" r:id="rId4"/>
    <p:sldId id="259" r:id="rId5"/>
    <p:sldId id="272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85" r:id="rId14"/>
    <p:sldId id="284" r:id="rId15"/>
    <p:sldId id="283" r:id="rId16"/>
    <p:sldId id="286" r:id="rId17"/>
    <p:sldId id="267" r:id="rId18"/>
    <p:sldId id="268" r:id="rId19"/>
    <p:sldId id="269" r:id="rId20"/>
    <p:sldId id="287" r:id="rId21"/>
    <p:sldId id="271" r:id="rId22"/>
    <p:sldId id="274" r:id="rId23"/>
    <p:sldId id="275" r:id="rId24"/>
    <p:sldId id="27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7" r:id="rId33"/>
    <p:sldId id="298" r:id="rId34"/>
    <p:sldId id="299" r:id="rId3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9" r:id="rId6"/>
    <p:sldLayoutId id="2147483678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4282" y="1571612"/>
            <a:ext cx="8599394" cy="2271730"/>
          </a:xfrm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extrusionH="57150" prstMaterial="flat">
              <a:bevelT w="82550" h="38100" prst="coolSlant"/>
              <a:contourClr>
                <a:schemeClr val="tx2"/>
              </a:contourClr>
            </a:sp3d>
          </a:bodyPr>
          <a:lstStyle/>
          <a:p>
            <a:pPr algn="ctr">
              <a:defRPr/>
            </a:pPr>
            <a:r>
              <a:rPr lang="es-ES" sz="5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Universidad Tecnológica </a:t>
            </a:r>
            <a:br>
              <a:rPr lang="es-ES" sz="5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s-ES" sz="5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Nacional</a:t>
            </a:r>
            <a:r>
              <a:rPr lang="es-ES" sz="4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s-ES" sz="4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s-ES" sz="4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- Facultad Regional Córdoba-</a:t>
            </a:r>
            <a:endParaRPr lang="es-ES_tradnl" sz="4800" dirty="0" smtClean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5852" y="4786322"/>
            <a:ext cx="7426068" cy="1752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Ingeniería</a:t>
            </a:r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en </a:t>
            </a:r>
            <a:r>
              <a:rPr lang="en-US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Sistemas</a:t>
            </a:r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Información</a:t>
            </a:r>
            <a:endParaRPr lang="es-AR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Compras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La función de esta área es realizar las actividades necesarias para el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reaprovisionamiento de materia prima </a:t>
            </a:r>
            <a:r>
              <a:rPr lang="es-AR" dirty="0" smtClean="0"/>
              <a:t>que se precisa para la producción.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572008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143372" y="500063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Compras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Esta área se encarga de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coordinación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planificación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desarrollo</a:t>
            </a:r>
            <a:r>
              <a:rPr lang="es-AR" dirty="0" smtClean="0"/>
              <a:t> de las actividades de producción de acuerdo a los diferentes pedidos solicitados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357694"/>
            <a:ext cx="1143008" cy="1143008"/>
          </a:xfrm>
          <a:prstGeom prst="rect">
            <a:avLst/>
          </a:prstGeom>
          <a:noFill/>
        </p:spPr>
      </p:pic>
      <p:pic>
        <p:nvPicPr>
          <p:cNvPr id="5122" name="Picture 2" descr="C:\Users\Vicky\Desktop\imagenesPPS\hombrec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5578703"/>
            <a:ext cx="1801827" cy="1279297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4000496" y="464344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Producción</a:t>
            </a:r>
            <a:endParaRPr lang="es-AR" sz="24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4286248" y="6000768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Operario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Producción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Calidad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Gestionar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dirty="0" smtClean="0"/>
              <a:t> de materia prima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controlar</a:t>
            </a:r>
            <a:r>
              <a:rPr lang="es-AR" dirty="0" smtClean="0"/>
              <a:t> si las piezas y productos terminados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cumplen</a:t>
            </a:r>
            <a:r>
              <a:rPr lang="es-AR" dirty="0" smtClean="0"/>
              <a:t> con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expectativas</a:t>
            </a:r>
            <a:r>
              <a:rPr lang="es-AR" dirty="0" smtClean="0"/>
              <a:t> de las normas y clientes.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572008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143372" y="507207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Calidad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Almacenamiento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Esta área realiza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 del almacenamiento</a:t>
            </a:r>
            <a:r>
              <a:rPr lang="es-AR" dirty="0" smtClean="0"/>
              <a:t> de materias primas, así como también el almacenamiento de las piezas destinadas a </a:t>
            </a:r>
            <a:r>
              <a:rPr lang="es-A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retrabajo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y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scrap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643446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500430" y="5072074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Almacenamiento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Finanzas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En esta área se toman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decisiones administrativas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financieras</a:t>
            </a:r>
            <a:r>
              <a:rPr lang="es-AR" dirty="0" smtClean="0"/>
              <a:t> necesarias para el buen desarrollo de las actividades de la empresa, mediante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emisión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análisis</a:t>
            </a:r>
            <a:r>
              <a:rPr lang="es-AR" dirty="0" smtClean="0"/>
              <a:t> e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interpretación</a:t>
            </a:r>
            <a:r>
              <a:rPr lang="es-AR" dirty="0" smtClean="0"/>
              <a:t> oportuna de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información financiera </a:t>
            </a:r>
            <a:r>
              <a:rPr lang="es-AR" dirty="0" smtClean="0"/>
              <a:t>que arroja la organización.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5072074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72066" y="578645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Finanzas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Recursos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Humanos 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Gestionar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actividades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asistencia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selección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capacitación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motivación</a:t>
            </a:r>
            <a:r>
              <a:rPr lang="es-AR" dirty="0" smtClean="0"/>
              <a:t> del personal.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4357694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500430" y="485776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Recursos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Humanos</a:t>
            </a:r>
            <a:endParaRPr lang="es-AR" sz="2400" b="1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Asesoría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Contable</a:t>
            </a:r>
            <a:endParaRPr lang="es-AR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s-AR" dirty="0" smtClean="0"/>
              <a:t>La función de este </a:t>
            </a:r>
            <a:r>
              <a:rPr lang="es-AR" dirty="0" err="1" smtClean="0"/>
              <a:t>staff</a:t>
            </a:r>
            <a:r>
              <a:rPr lang="es-AR" dirty="0" smtClean="0"/>
              <a:t> es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asesorar</a:t>
            </a:r>
            <a:r>
              <a:rPr lang="es-AR" dirty="0" smtClean="0"/>
              <a:t> a la empresa sobre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aspectos contables</a:t>
            </a:r>
            <a:r>
              <a:rPr lang="es-AR" dirty="0" smtClean="0"/>
              <a:t> de la misma, llevando la contabilidad financiera y encargándose  de emitir la información correspondiente.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Vent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1071546"/>
            <a:ext cx="3490420" cy="286581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Ventas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5 Imagen" descr="Sin títu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3286124"/>
            <a:ext cx="3393914" cy="2071702"/>
          </a:xfrm>
          <a:prstGeom prst="rect">
            <a:avLst/>
          </a:prstGeom>
        </p:spPr>
      </p:pic>
      <p:pic>
        <p:nvPicPr>
          <p:cNvPr id="7" name="6 Imagen" descr="DSC016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3929066"/>
            <a:ext cx="3238523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trabajador-de-construcci-oacuten--thumb31368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64" y="4572008"/>
            <a:ext cx="1881206" cy="188120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4 Imagen" descr="DSC016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786058"/>
            <a:ext cx="4143372" cy="3107529"/>
          </a:xfrm>
          <a:prstGeom prst="rect">
            <a:avLst/>
          </a:prstGeom>
        </p:spPr>
      </p:pic>
      <p:pic>
        <p:nvPicPr>
          <p:cNvPr id="6" name="5 Imagen" descr="DSC0164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3500438"/>
            <a:ext cx="2357454" cy="3143272"/>
          </a:xfrm>
          <a:prstGeom prst="rect">
            <a:avLst/>
          </a:prstGeom>
        </p:spPr>
      </p:pic>
      <p:pic>
        <p:nvPicPr>
          <p:cNvPr id="4" name="3 Imagen" descr="DSC0165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074" y="1000108"/>
            <a:ext cx="2464593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cky\Desktop\imagenesPPS\9b5a3_met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071546"/>
            <a:ext cx="2524125" cy="2857500"/>
          </a:xfrm>
          <a:prstGeom prst="rect">
            <a:avLst/>
          </a:prstGeom>
          <a:noFill/>
        </p:spPr>
      </p:pic>
      <p:pic>
        <p:nvPicPr>
          <p:cNvPr id="7" name="6 Imagen" descr="DSC016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3857628"/>
            <a:ext cx="3738589" cy="280394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5 Imagen" descr="DSC0166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4071942"/>
            <a:ext cx="3357586" cy="2518190"/>
          </a:xfrm>
          <a:prstGeom prst="rect">
            <a:avLst/>
          </a:prstGeom>
        </p:spPr>
      </p:pic>
      <p:pic>
        <p:nvPicPr>
          <p:cNvPr id="5" name="4 Imagen" descr="DSC0165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2500306"/>
            <a:ext cx="3357586" cy="2518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1538" y="642918"/>
            <a:ext cx="6708640" cy="1057284"/>
          </a:xfrm>
        </p:spPr>
        <p:txBody>
          <a:bodyPr>
            <a:normAutofit/>
          </a:bodyPr>
          <a:lstStyle/>
          <a:p>
            <a:r>
              <a:rPr lang="es-AR" sz="5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Proyecto</a:t>
            </a:r>
            <a:r>
              <a:rPr lang="en-US" sz="5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: METALSOFT</a:t>
            </a:r>
            <a:endParaRPr lang="es-AR" sz="54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42910" y="2071678"/>
            <a:ext cx="7854696" cy="8434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Empresa</a:t>
            </a: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: “CANOVAS Y BARALE S.R.L.”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714876" y="5286388"/>
            <a:ext cx="306058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Barale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Lorena N.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Enrico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Mariana E.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Merdine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M. Victoria</a:t>
            </a:r>
          </a:p>
          <a:p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Molina, Leandro</a:t>
            </a:r>
            <a:endParaRPr lang="es-A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43042" y="528638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Creado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por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  <a:endParaRPr lang="es-A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dirty="0" err="1" smtClean="0"/>
              <a:t>Políticas</a:t>
            </a:r>
            <a:r>
              <a:rPr lang="en-US" dirty="0" smtClean="0"/>
              <a:t> y </a:t>
            </a:r>
            <a:r>
              <a:rPr lang="en-US" dirty="0" err="1" smtClean="0"/>
              <a:t>Estrategias</a:t>
            </a:r>
            <a:endParaRPr lang="es-AR" dirty="0"/>
          </a:p>
        </p:txBody>
      </p:sp>
      <p:pic>
        <p:nvPicPr>
          <p:cNvPr id="4" name="3 Marcador de contenido" descr="pol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1591999"/>
            <a:ext cx="6143668" cy="5266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pensamien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3702" y="1428736"/>
            <a:ext cx="2210002" cy="205553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s-AR" dirty="0"/>
          </a:p>
        </p:txBody>
      </p:sp>
      <p:pic>
        <p:nvPicPr>
          <p:cNvPr id="6" name="5 Marcador de contenido" descr="images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928802"/>
            <a:ext cx="2000264" cy="2307997"/>
          </a:xfrm>
        </p:spPr>
      </p:pic>
      <p:pic>
        <p:nvPicPr>
          <p:cNvPr id="7" name="6 Imagen" descr="pensamiento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4857760"/>
            <a:ext cx="4357718" cy="1791824"/>
          </a:xfrm>
          <a:prstGeom prst="rect">
            <a:avLst/>
          </a:prstGeom>
        </p:spPr>
      </p:pic>
      <p:pic>
        <p:nvPicPr>
          <p:cNvPr id="10" name="9 Imagen" descr="pc-rot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8" y="4000504"/>
            <a:ext cx="3095976" cy="2428094"/>
          </a:xfrm>
          <a:prstGeom prst="rect">
            <a:avLst/>
          </a:prstGeom>
        </p:spPr>
      </p:pic>
      <p:pic>
        <p:nvPicPr>
          <p:cNvPr id="9" name="8 Imagen" descr="proverbio_informatic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4678" y="2357430"/>
            <a:ext cx="3019435" cy="2768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s-AR" dirty="0"/>
          </a:p>
        </p:txBody>
      </p:sp>
      <p:pic>
        <p:nvPicPr>
          <p:cNvPr id="4" name="3 Imagen" descr="Dave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928670"/>
            <a:ext cx="4214842" cy="2781796"/>
          </a:xfrm>
          <a:prstGeom prst="rect">
            <a:avLst/>
          </a:prstGeom>
        </p:spPr>
      </p:pic>
      <p:pic>
        <p:nvPicPr>
          <p:cNvPr id="5" name="4 Imagen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3714752"/>
            <a:ext cx="3429024" cy="3143248"/>
          </a:xfrm>
          <a:prstGeom prst="rect">
            <a:avLst/>
          </a:prstGeom>
        </p:spPr>
      </p:pic>
      <p:pic>
        <p:nvPicPr>
          <p:cNvPr id="6" name="5 Imagen" descr="anexo-papeleo-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000240"/>
            <a:ext cx="2508654" cy="3175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2428860" y="2285992"/>
            <a:ext cx="457203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6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MetalSoft</a:t>
            </a:r>
            <a:endParaRPr lang="es-E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endParaRPr lang="es-AR" dirty="0"/>
          </a:p>
        </p:txBody>
      </p:sp>
      <p:pic>
        <p:nvPicPr>
          <p:cNvPr id="4" name="3 Marcador de contenido" descr="objetiv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2857496"/>
            <a:ext cx="1908967" cy="1908967"/>
          </a:xfrm>
        </p:spPr>
      </p:pic>
      <p:sp>
        <p:nvSpPr>
          <p:cNvPr id="5" name="4 CuadroTexto"/>
          <p:cNvSpPr txBox="1"/>
          <p:nvPr/>
        </p:nvSpPr>
        <p:spPr>
          <a:xfrm>
            <a:off x="2428860" y="2071678"/>
            <a:ext cx="60722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err="1" smtClean="0"/>
              <a:t>Objetivo</a:t>
            </a:r>
            <a:r>
              <a:rPr lang="en-US" sz="2400" b="1" u="sng" dirty="0" smtClean="0"/>
              <a:t>:</a:t>
            </a:r>
            <a:r>
              <a:rPr lang="en-US" sz="2400" b="1" dirty="0" smtClean="0"/>
              <a:t>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Procesar </a:t>
            </a:r>
            <a:r>
              <a:rPr lang="es-AR" sz="2400" dirty="0" smtClean="0"/>
              <a:t>y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brindar </a:t>
            </a:r>
            <a:r>
              <a:rPr lang="es-AR" sz="2400" dirty="0" smtClean="0"/>
              <a:t>información para la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</a:t>
            </a:r>
            <a:r>
              <a:rPr lang="es-AR" sz="2400" dirty="0" smtClean="0"/>
              <a:t>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</a:t>
            </a:r>
            <a:r>
              <a:rPr lang="es-AR" sz="2400" dirty="0" smtClean="0"/>
              <a:t> de piezas metalúrgicas, contemplando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cotizaciones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pedidos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sz="2400" dirty="0" smtClean="0"/>
              <a:t>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humanos</a:t>
            </a:r>
            <a:r>
              <a:rPr lang="es-AR" sz="2400" dirty="0" smtClean="0"/>
              <a:t> y el proceso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elaboración</a:t>
            </a:r>
            <a:r>
              <a:rPr lang="es-AR" sz="2400" dirty="0" smtClean="0"/>
              <a:t> de los productos, como así también su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distribución</a:t>
            </a:r>
            <a:r>
              <a:rPr lang="es-AR" sz="2400" dirty="0" smtClean="0"/>
              <a:t> y el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sz="2400" dirty="0" smtClean="0"/>
              <a:t> de los mismos.</a:t>
            </a:r>
          </a:p>
          <a:p>
            <a:r>
              <a:rPr lang="en-US" sz="2400" b="1" u="sng" dirty="0" smtClean="0"/>
              <a:t> </a:t>
            </a:r>
            <a:endParaRPr lang="es-AR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Compras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>
              <a:buNone/>
            </a:pPr>
            <a:endParaRPr lang="en-US" sz="3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Registrar datos de materia prima.</a:t>
            </a:r>
          </a:p>
          <a:p>
            <a:pPr lvl="1"/>
            <a:r>
              <a:rPr lang="es-AR" dirty="0" smtClean="0"/>
              <a:t>Gestionar los datos de cada proveedor.</a:t>
            </a:r>
          </a:p>
          <a:p>
            <a:pPr lvl="1"/>
            <a:r>
              <a:rPr lang="es-AR" dirty="0" smtClean="0"/>
              <a:t>Gestionar órdenes de compra.</a:t>
            </a:r>
          </a:p>
          <a:p>
            <a:pPr lvl="1"/>
            <a:r>
              <a:rPr lang="es-AR" dirty="0" smtClean="0"/>
              <a:t>Gestionar el estado de los pedidos a proveedores.</a:t>
            </a:r>
          </a:p>
          <a:p>
            <a:pPr lvl="1"/>
            <a:r>
              <a:rPr lang="es-AR" dirty="0" smtClean="0"/>
              <a:t>Generar informes comparativos de precios de materia prima de los distintos proveedores.</a:t>
            </a:r>
          </a:p>
          <a:p>
            <a:pPr lvl="1"/>
            <a:r>
              <a:rPr lang="es-AR" dirty="0" smtClean="0"/>
              <a:t>Gestionar la cancelación de los pedidos efectuados a los proveedores.</a:t>
            </a:r>
          </a:p>
          <a:p>
            <a:pPr lvl="1"/>
            <a:r>
              <a:rPr lang="es-AR" dirty="0" smtClean="0"/>
              <a:t>Gestionar las no conformidades presentados por los proveedores.</a:t>
            </a:r>
          </a:p>
          <a:p>
            <a:pPr lvl="1"/>
            <a:r>
              <a:rPr lang="es-AR" dirty="0" smtClean="0"/>
              <a:t>Gestionar los datos de nuevos productos que ingresan a la empresa.</a:t>
            </a:r>
          </a:p>
          <a:p>
            <a:pPr lvl="1"/>
            <a:r>
              <a:rPr lang="es-AR" dirty="0" smtClean="0"/>
              <a:t>Gestionar datos de cotizaciones recibidas de los proveedores.</a:t>
            </a:r>
          </a:p>
          <a:p>
            <a:pPr lvl="1"/>
            <a:r>
              <a:rPr lang="es-AR" dirty="0" smtClean="0"/>
              <a:t>Gestionar datos de pedidos de cotización enviadas a proveedores.</a:t>
            </a:r>
          </a:p>
          <a:p>
            <a:pPr lvl="1"/>
            <a:r>
              <a:rPr lang="es-AR" dirty="0" smtClean="0"/>
              <a:t>Generar informes de pedidos según el estado en que se encuentran.</a:t>
            </a:r>
          </a:p>
          <a:p>
            <a:pPr lvl="1"/>
            <a:r>
              <a:rPr lang="es-AR" dirty="0" smtClean="0"/>
              <a:t>Generar las cotizaciones correspondientes a cada pedido de cliente.</a:t>
            </a:r>
          </a:p>
          <a:p>
            <a:pPr lvl="1"/>
            <a:r>
              <a:rPr lang="es-AR" dirty="0" smtClean="0"/>
              <a:t>Generar orden de compra de materia prima.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Ventas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>
              <a:buNone/>
            </a:pPr>
            <a:endParaRPr lang="en-US" sz="3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Gestionar datos de clientes.</a:t>
            </a:r>
          </a:p>
          <a:p>
            <a:pPr lvl="1"/>
            <a:r>
              <a:rPr lang="es-AR" dirty="0" smtClean="0"/>
              <a:t>Gestionar datos de pedidos de cotización recibidos de los clientes.</a:t>
            </a:r>
          </a:p>
          <a:p>
            <a:pPr lvl="1"/>
            <a:r>
              <a:rPr lang="es-AR" dirty="0" smtClean="0"/>
              <a:t>Gestionar datos de pedidos de compra recibida de los clientes.</a:t>
            </a:r>
          </a:p>
          <a:p>
            <a:pPr lvl="1"/>
            <a:r>
              <a:rPr lang="es-AR" dirty="0" smtClean="0"/>
              <a:t>Gestionar reclamos generados de clientes morosos.</a:t>
            </a:r>
          </a:p>
          <a:p>
            <a:pPr lvl="1"/>
            <a:r>
              <a:rPr lang="es-AR" dirty="0" smtClean="0"/>
              <a:t>Gestionar datos de facturas generadas.</a:t>
            </a:r>
          </a:p>
          <a:p>
            <a:pPr lvl="1"/>
            <a:r>
              <a:rPr lang="es-AR" dirty="0" smtClean="0"/>
              <a:t>Gestionar reclamos realizados por los clientes.</a:t>
            </a:r>
          </a:p>
          <a:p>
            <a:pPr lvl="1"/>
            <a:r>
              <a:rPr lang="es-AR" dirty="0" smtClean="0"/>
              <a:t>Gestionar datos de facturas emitidas.</a:t>
            </a:r>
          </a:p>
          <a:p>
            <a:pPr lvl="1"/>
            <a:r>
              <a:rPr lang="es-AR" dirty="0" smtClean="0"/>
              <a:t>Gestionar la entrega de pedidos a clientes.</a:t>
            </a:r>
          </a:p>
          <a:p>
            <a:pPr lvl="1"/>
            <a:r>
              <a:rPr lang="es-AR" dirty="0" smtClean="0"/>
              <a:t>Generar informes de clientes morosos.</a:t>
            </a:r>
          </a:p>
          <a:p>
            <a:pPr lvl="1"/>
            <a:r>
              <a:rPr lang="es-AR" dirty="0" smtClean="0"/>
              <a:t>Generar informes de artículos vendidos por período.</a:t>
            </a:r>
          </a:p>
          <a:p>
            <a:pPr lvl="1"/>
            <a:r>
              <a:rPr lang="es-AR" dirty="0" smtClean="0"/>
              <a:t>Generar informes de ventas realizadas por períodos.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Almacenamiento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>
              <a:buNone/>
            </a:pPr>
            <a:endParaRPr lang="en-US" sz="3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Gestionar el ingreso de materia prima a la empresa.</a:t>
            </a:r>
          </a:p>
          <a:p>
            <a:pPr lvl="1"/>
            <a:r>
              <a:rPr lang="es-AR" dirty="0" smtClean="0"/>
              <a:t>Gestionar materia prima retirada para producción.</a:t>
            </a:r>
          </a:p>
          <a:p>
            <a:pPr lvl="1"/>
            <a:r>
              <a:rPr lang="es-AR" dirty="0" smtClean="0"/>
              <a:t>Gestionar material considerado </a:t>
            </a:r>
            <a:r>
              <a:rPr lang="es-AR" dirty="0" err="1" smtClean="0"/>
              <a:t>scrap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Gestionar piezas destinadas a </a:t>
            </a:r>
            <a:r>
              <a:rPr lang="es-AR" dirty="0" err="1" smtClean="0"/>
              <a:t>retrabajo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Gestionar pedidos listos para entregar.</a:t>
            </a:r>
          </a:p>
          <a:p>
            <a:pPr lvl="1"/>
            <a:r>
              <a:rPr lang="es-AR" dirty="0" smtClean="0"/>
              <a:t>Generar informe de materia prima necesaria para producción.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lvl="1">
              <a:buNone/>
            </a:pPr>
            <a:endParaRPr lang="en-US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Registrar datos de máquina.</a:t>
            </a:r>
          </a:p>
          <a:p>
            <a:pPr lvl="1"/>
            <a:r>
              <a:rPr lang="es-AR" dirty="0" smtClean="0"/>
              <a:t>Registrar tipos de trabajos de producción.</a:t>
            </a:r>
          </a:p>
          <a:p>
            <a:pPr lvl="1"/>
            <a:r>
              <a:rPr lang="es-AR" dirty="0" smtClean="0"/>
              <a:t>Gestionar plan de procesos de producción.</a:t>
            </a:r>
          </a:p>
          <a:p>
            <a:pPr lvl="1"/>
            <a:r>
              <a:rPr lang="es-AR" dirty="0" smtClean="0"/>
              <a:t>Gestionar pedidos pendientes de producción.</a:t>
            </a:r>
          </a:p>
          <a:p>
            <a:pPr lvl="1"/>
            <a:r>
              <a:rPr lang="es-AR" dirty="0" smtClean="0"/>
              <a:t>Gestionar paradas y alertas de máquinas.</a:t>
            </a:r>
          </a:p>
          <a:p>
            <a:pPr lvl="1"/>
            <a:r>
              <a:rPr lang="es-AR" dirty="0" smtClean="0"/>
              <a:t>Gestionar resultados de producción por máquina.</a:t>
            </a:r>
          </a:p>
          <a:p>
            <a:pPr lvl="1"/>
            <a:r>
              <a:rPr lang="es-AR" dirty="0" smtClean="0"/>
              <a:t>Gestionar mantenimiento de las máquinas de producción.</a:t>
            </a:r>
          </a:p>
          <a:p>
            <a:pPr lvl="1"/>
            <a:r>
              <a:rPr lang="es-AR" dirty="0" smtClean="0"/>
              <a:t>Gestionar proceso de producción de una pieza.</a:t>
            </a:r>
          </a:p>
          <a:p>
            <a:pPr lvl="1"/>
            <a:r>
              <a:rPr lang="es-AR" dirty="0" smtClean="0"/>
              <a:t>Gestionar estado de piezas terminadas.</a:t>
            </a:r>
          </a:p>
          <a:p>
            <a:pPr lvl="1"/>
            <a:r>
              <a:rPr lang="es-AR" dirty="0" smtClean="0"/>
              <a:t>Generar informes de producción.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lvl="2">
              <a:buNone/>
            </a:pPr>
            <a:endParaRPr lang="en-US" sz="29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Gestionar procesos de medición de piezas.</a:t>
            </a:r>
          </a:p>
          <a:p>
            <a:pPr lvl="1"/>
            <a:r>
              <a:rPr lang="es-AR" dirty="0" smtClean="0"/>
              <a:t>Gestionar control de calidad de productos terminados.</a:t>
            </a:r>
          </a:p>
          <a:p>
            <a:pPr lvl="1"/>
            <a:r>
              <a:rPr lang="es-AR" dirty="0" smtClean="0"/>
              <a:t>Generar informes de control de calidad.</a:t>
            </a:r>
          </a:p>
          <a:p>
            <a:pPr lvl="1"/>
            <a:r>
              <a:rPr lang="es-AR" dirty="0" smtClean="0"/>
              <a:t>Generar informes de resultado de medición sobre las piezas.</a:t>
            </a:r>
          </a:p>
          <a:p>
            <a:pPr lvl="1"/>
            <a:r>
              <a:rPr lang="es-AR" dirty="0" smtClean="0"/>
              <a:t>Generar informes de estadísticas de calidad.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Presentación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Políticas</a:t>
            </a:r>
            <a:r>
              <a:rPr lang="en-US" dirty="0" smtClean="0"/>
              <a:t> y </a:t>
            </a:r>
            <a:r>
              <a:rPr lang="en-US" dirty="0" err="1" smtClean="0"/>
              <a:t>Estrategias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Propuesta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Alcances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pPr lvl="1"/>
            <a:r>
              <a:rPr lang="es-AR" dirty="0" smtClean="0"/>
              <a:t>Modelado del Negocio.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Empleados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lvl="2">
              <a:buNone/>
            </a:pPr>
            <a:endParaRPr lang="en-US" sz="29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Registrar los datos personales de los empleados.</a:t>
            </a:r>
          </a:p>
          <a:p>
            <a:pPr lvl="1"/>
            <a:r>
              <a:rPr lang="es-AR" dirty="0" smtClean="0"/>
              <a:t>Registrar horario de ingreso y egreso de empleados.</a:t>
            </a:r>
          </a:p>
          <a:p>
            <a:pPr lvl="1"/>
            <a:r>
              <a:rPr lang="es-AR" dirty="0" smtClean="0"/>
              <a:t>Registrar las asistencias de los empleados.</a:t>
            </a:r>
          </a:p>
          <a:p>
            <a:pPr lvl="1"/>
            <a:r>
              <a:rPr lang="es-AR" dirty="0" smtClean="0"/>
              <a:t>Registrar los distintos turnos de trabajo de la organización.</a:t>
            </a:r>
          </a:p>
          <a:p>
            <a:pPr lvl="1"/>
            <a:r>
              <a:rPr lang="es-AR" dirty="0" smtClean="0"/>
              <a:t>Registrar la planificación de horarios para los empleados.</a:t>
            </a:r>
          </a:p>
          <a:p>
            <a:pPr lvl="1"/>
            <a:r>
              <a:rPr lang="es-AR" dirty="0" smtClean="0"/>
              <a:t>Registrar los adelantos de sueldo de cada empleado.</a:t>
            </a:r>
          </a:p>
          <a:p>
            <a:pPr lvl="1"/>
            <a:r>
              <a:rPr lang="es-AR" dirty="0" smtClean="0"/>
              <a:t>Registrar datos de curso de capacitación para empleados.</a:t>
            </a:r>
          </a:p>
          <a:p>
            <a:pPr>
              <a:buNone/>
            </a:pPr>
            <a:endParaRPr lang="es-AR" sz="2800" dirty="0" smtClean="0"/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Finanzas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lvl="2">
              <a:buNone/>
            </a:pPr>
            <a:endParaRPr lang="en-US" sz="29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Gestionar los pagos a los proveedores.</a:t>
            </a:r>
          </a:p>
          <a:p>
            <a:pPr lvl="1"/>
            <a:r>
              <a:rPr lang="es-AR" dirty="0" smtClean="0"/>
              <a:t>Emitir avisos de vencimiento de pagos a efectuar.</a:t>
            </a:r>
          </a:p>
          <a:p>
            <a:pPr lvl="1"/>
            <a:r>
              <a:rPr lang="es-AR" dirty="0" smtClean="0"/>
              <a:t>Gestionar el cobro a clientes.</a:t>
            </a:r>
          </a:p>
          <a:p>
            <a:pPr lvl="1"/>
            <a:r>
              <a:rPr lang="es-AR" dirty="0" smtClean="0"/>
              <a:t>Gestionar datos de pago de impuestos.</a:t>
            </a:r>
          </a:p>
          <a:p>
            <a:pPr lvl="1"/>
            <a:r>
              <a:rPr lang="es-AR" dirty="0" smtClean="0"/>
              <a:t>Gestionar listado de ingresos y egresos.</a:t>
            </a:r>
          </a:p>
          <a:p>
            <a:pPr lvl="1"/>
            <a:r>
              <a:rPr lang="es-AR" dirty="0" smtClean="0"/>
              <a:t>Generar informes de ingresos por períodos.</a:t>
            </a:r>
          </a:p>
          <a:p>
            <a:pPr lvl="1"/>
            <a:r>
              <a:rPr lang="es-AR" dirty="0" smtClean="0"/>
              <a:t>Generar informes de egresos por períodos.</a:t>
            </a:r>
          </a:p>
          <a:p>
            <a:pPr lvl="1"/>
            <a:r>
              <a:rPr lang="es-AR" dirty="0" smtClean="0"/>
              <a:t>Generar informes de últimas transacciones.</a:t>
            </a:r>
          </a:p>
          <a:p>
            <a:pPr>
              <a:buNone/>
            </a:pPr>
            <a:endParaRPr lang="es-AR" sz="2800" dirty="0" smtClean="0"/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Actores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4" name="3 Marcador de contenido" descr="Sin títu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17" y="2928934"/>
            <a:ext cx="2911764" cy="1980000"/>
          </a:xfrm>
        </p:spPr>
      </p:pic>
      <p:pic>
        <p:nvPicPr>
          <p:cNvPr id="5" name="4 Imagen" descr="Sin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5" y="3000372"/>
            <a:ext cx="2911761" cy="1980000"/>
          </a:xfrm>
          <a:prstGeom prst="rect">
            <a:avLst/>
          </a:prstGeom>
        </p:spPr>
      </p:pic>
      <p:pic>
        <p:nvPicPr>
          <p:cNvPr id="6" name="5 Imagen" descr="Sin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7884" y="3000372"/>
            <a:ext cx="2911764" cy="198000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142976" y="442913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Cliente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00430" y="4500570"/>
            <a:ext cx="163429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Proveedor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857884" y="4500570"/>
            <a:ext cx="298120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Empresa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Metalúrgica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 </a:t>
            </a:r>
            <a:r>
              <a:rPr lang="en-US" dirty="0" err="1" smtClean="0"/>
              <a:t>Principales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21" name="20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5784" y="1785926"/>
            <a:ext cx="9429784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Costo</a:t>
            </a:r>
            <a:r>
              <a:rPr lang="en-US" dirty="0" smtClean="0"/>
              <a:t> - </a:t>
            </a:r>
            <a:r>
              <a:rPr lang="en-US" dirty="0" err="1" smtClean="0"/>
              <a:t>Beneficio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CANOVAS Y BARALE S.R.L.</a:t>
            </a:r>
            <a:endParaRPr lang="es-AR" dirty="0"/>
          </a:p>
        </p:txBody>
      </p:sp>
      <p:pic>
        <p:nvPicPr>
          <p:cNvPr id="1026" name="Picture 2" descr="D:\Mis documentos\facultad\5to año\Proyecto Final\Repositorio\07_Fotos Metalúrgica\DSC016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726" y="2214554"/>
            <a:ext cx="4246573" cy="2857520"/>
          </a:xfrm>
          <a:prstGeom prst="rect">
            <a:avLst/>
          </a:prstGeom>
          <a:noFill/>
        </p:spPr>
      </p:pic>
      <p:pic>
        <p:nvPicPr>
          <p:cNvPr id="5" name="4 Marcador de contenido" descr="DSC0165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28662" y="3071810"/>
            <a:ext cx="4000528" cy="30003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714620"/>
            <a:ext cx="4929222" cy="37147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Fabricar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es-AR" b="1" dirty="0" smtClean="0"/>
              <a:t>y 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comercializar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es-AR" b="1" dirty="0" smtClean="0"/>
              <a:t>todo tipo de piezas 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metalúrgicas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es-AR" b="1" dirty="0" smtClean="0"/>
              <a:t>para abastecer a los mercados agroindustriales, automotriz y vial fundamentalmente.</a:t>
            </a:r>
          </a:p>
        </p:txBody>
      </p:sp>
      <p:pic>
        <p:nvPicPr>
          <p:cNvPr id="4" name="3 Imagen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2285992"/>
            <a:ext cx="3008355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pic>
        <p:nvPicPr>
          <p:cNvPr id="4" name="3 Marcador de contenido" descr="Organigra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28868"/>
            <a:ext cx="9144000" cy="30250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Directorio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Planificar </a:t>
            </a:r>
            <a:r>
              <a:rPr lang="es-AR" dirty="0" smtClean="0"/>
              <a:t>estrategias,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administrar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coordinar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supervisar</a:t>
            </a:r>
            <a:r>
              <a:rPr lang="es-AR" dirty="0" smtClean="0"/>
              <a:t> todos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dirty="0" smtClean="0"/>
              <a:t> de la organización (materiales, humanos y financieros), para alcanzar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objetivos propuestos </a:t>
            </a:r>
            <a:r>
              <a:rPr lang="es-AR" dirty="0" smtClean="0"/>
              <a:t>por la empresa.</a:t>
            </a:r>
            <a:endParaRPr lang="es-AR" dirty="0"/>
          </a:p>
        </p:txBody>
      </p:sp>
      <p:pic>
        <p:nvPicPr>
          <p:cNvPr id="4098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5143512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000496" y="571501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Socio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Gerencia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General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s-AR" dirty="0" smtClean="0"/>
              <a:t>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Administrar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coordinar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supervisar</a:t>
            </a:r>
            <a:r>
              <a:rPr lang="es-AR" dirty="0" smtClean="0"/>
              <a:t> todos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dirty="0" smtClean="0"/>
              <a:t> de la organización (materiales, humanos y financieros), para alcanzar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los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objetivos propuestos</a:t>
            </a:r>
            <a:r>
              <a:rPr lang="es-AR" dirty="0" smtClean="0"/>
              <a:t> por la empresa respetando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toma de decisiones</a:t>
            </a:r>
            <a:r>
              <a:rPr lang="es-AR" dirty="0" smtClean="0"/>
              <a:t> del Director General.</a:t>
            </a:r>
            <a:endParaRPr lang="es-AR" dirty="0"/>
          </a:p>
        </p:txBody>
      </p:sp>
      <p:pic>
        <p:nvPicPr>
          <p:cNvPr id="6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000636"/>
            <a:ext cx="1555761" cy="1555761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4071934" y="5429264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Gerente</a:t>
            </a:r>
            <a:r>
              <a:rPr lang="en-US" sz="2400" b="1" dirty="0" smtClean="0"/>
              <a:t> General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Ventas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s-AR" dirty="0" smtClean="0"/>
              <a:t> 	</a:t>
            </a:r>
            <a:r>
              <a:rPr lang="es-AR" b="1" u="sng" dirty="0" smtClean="0"/>
              <a:t>Objetivo</a:t>
            </a:r>
            <a:r>
              <a:rPr lang="es-AR" dirty="0" smtClean="0"/>
              <a:t>: La función de esta área es realizar las tareas concernientes a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atención al cliente</a:t>
            </a:r>
            <a:r>
              <a:rPr lang="es-AR" dirty="0" smtClean="0"/>
              <a:t>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recepción</a:t>
            </a:r>
            <a:r>
              <a:rPr lang="es-AR" dirty="0" smtClean="0"/>
              <a:t> de los pedidos,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negociación</a:t>
            </a:r>
            <a:r>
              <a:rPr lang="es-AR" dirty="0" smtClean="0"/>
              <a:t> de las cotizaciones,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entrega</a:t>
            </a:r>
            <a:r>
              <a:rPr lang="es-AR" dirty="0" smtClean="0"/>
              <a:t> de los pedidos y el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dirty="0" smtClean="0"/>
              <a:t> de las facturas.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786322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000496" y="5286388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Ventas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770</Words>
  <Application>Microsoft Office PowerPoint</Application>
  <PresentationFormat>Presentación en pantalla (4:3)</PresentationFormat>
  <Paragraphs>179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Flujo</vt:lpstr>
      <vt:lpstr>Universidad Tecnológica  Nacional - Facultad Regional Córdoba-</vt:lpstr>
      <vt:lpstr>Proyecto: METALSOFT</vt:lpstr>
      <vt:lpstr>Temario</vt:lpstr>
      <vt:lpstr>CANOVAS Y BARALE S.R.L.</vt:lpstr>
      <vt:lpstr>Objetivo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Procesos de Negocio</vt:lpstr>
      <vt:lpstr>Procesos de Negocio</vt:lpstr>
      <vt:lpstr>Procesos de Negocio</vt:lpstr>
      <vt:lpstr>Políticas y Estrategias</vt:lpstr>
      <vt:lpstr>Problemas</vt:lpstr>
      <vt:lpstr>Problemas</vt:lpstr>
      <vt:lpstr>Propuesta </vt:lpstr>
      <vt:lpstr>Propuesta</vt:lpstr>
      <vt:lpstr>Alcances</vt:lpstr>
      <vt:lpstr>Alcances</vt:lpstr>
      <vt:lpstr>Alcances</vt:lpstr>
      <vt:lpstr>Alcances</vt:lpstr>
      <vt:lpstr>Alcances</vt:lpstr>
      <vt:lpstr>Alcances</vt:lpstr>
      <vt:lpstr>Alcances</vt:lpstr>
      <vt:lpstr>Actores de Negocio</vt:lpstr>
      <vt:lpstr>CU Principales del Negocio</vt:lpstr>
      <vt:lpstr>Análisis de Costo - Beneficio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METALSOFT</dc:title>
  <dc:creator>Nino</dc:creator>
  <cp:lastModifiedBy>Vicky</cp:lastModifiedBy>
  <cp:revision>47</cp:revision>
  <dcterms:created xsi:type="dcterms:W3CDTF">2010-04-13T11:58:54Z</dcterms:created>
  <dcterms:modified xsi:type="dcterms:W3CDTF">2010-04-20T02:54:12Z</dcterms:modified>
</cp:coreProperties>
</file>