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77" r:id="rId4"/>
    <p:sldId id="259" r:id="rId5"/>
    <p:sldId id="292" r:id="rId6"/>
    <p:sldId id="345" r:id="rId7"/>
    <p:sldId id="352" r:id="rId8"/>
    <p:sldId id="351" r:id="rId9"/>
    <p:sldId id="353" r:id="rId10"/>
    <p:sldId id="350" r:id="rId11"/>
    <p:sldId id="354" r:id="rId12"/>
    <p:sldId id="346" r:id="rId13"/>
    <p:sldId id="312" r:id="rId14"/>
    <p:sldId id="349" r:id="rId15"/>
    <p:sldId id="356" r:id="rId16"/>
    <p:sldId id="357" r:id="rId17"/>
    <p:sldId id="358" r:id="rId18"/>
    <p:sldId id="335" r:id="rId19"/>
    <p:sldId id="359" r:id="rId20"/>
    <p:sldId id="360" r:id="rId21"/>
    <p:sldId id="355" r:id="rId22"/>
    <p:sldId id="361" r:id="rId23"/>
    <p:sldId id="362" r:id="rId24"/>
    <p:sldId id="363" r:id="rId25"/>
    <p:sldId id="364" r:id="rId26"/>
    <p:sldId id="366" r:id="rId27"/>
    <p:sldId id="367" r:id="rId28"/>
    <p:sldId id="365" r:id="rId29"/>
    <p:sldId id="276" r:id="rId30"/>
    <p:sldId id="29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0" autoAdjust="0"/>
    <p:restoredTop sz="94660" autoAdjust="0"/>
  </p:normalViewPr>
  <p:slideViewPr>
    <p:cSldViewPr>
      <p:cViewPr varScale="1">
        <p:scale>
          <a:sx n="69" d="100"/>
          <a:sy n="69" d="100"/>
        </p:scale>
        <p:origin x="-8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5387975"/>
            <a:ext cx="9155113" cy="1481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3175" y="0"/>
          <a:ext cx="9140825" cy="4927600"/>
        </p:xfrm>
        <a:graphic>
          <a:graphicData uri="http://schemas.openxmlformats.org/presentationml/2006/ole">
            <p:oleObj spid="_x0000_s3090" name="Image" r:id="rId3" imgW="7034921" imgH="3530159" progId="">
              <p:embed/>
            </p:oleObj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590800"/>
            <a:ext cx="8077200" cy="762000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114800" y="5867400"/>
            <a:ext cx="115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4868863"/>
            <a:ext cx="9155113" cy="5762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04800" y="4953000"/>
            <a:ext cx="85344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4FF88-B9F6-44DC-9EF6-17273EF7FE3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3700" y="319088"/>
            <a:ext cx="2095500" cy="61483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134100" cy="61483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4E9EF-AF0D-487D-A5D3-45BE98CDE4D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248275"/>
          </a:xfrm>
        </p:spPr>
        <p:txBody>
          <a:bodyPr/>
          <a:lstStyle/>
          <a:p>
            <a:r>
              <a:rPr lang="es-ES" smtClean="0"/>
              <a:t>Haga clic en el icono para agregar una tabla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858000" y="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674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6576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E294D929-5B82-42ED-9E8C-E4FB9BE2543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BC3A1-CBAA-45DD-9764-911756AC0A5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AD113-801C-4250-98B8-875A2266F4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EF355-C919-427A-9434-0D88ED9C653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2C7AA-8D6F-447C-B863-9B59ED90AA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32672-9E3D-4373-B168-83FA9896E04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F6784-63D0-4150-94A1-CD69F461E57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64238-264B-440F-B134-56A4D45DED3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A2101-ED28-4239-8C5E-0CDA8918AC1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6524625"/>
            <a:ext cx="9144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0" y="238125"/>
          <a:ext cx="9144000" cy="736600"/>
        </p:xfrm>
        <a:graphic>
          <a:graphicData uri="http://schemas.openxmlformats.org/presentationml/2006/ole">
            <p:oleObj spid="_x0000_s1040" name="Image" r:id="rId15" imgW="6844444" imgH="736248" progId="">
              <p:embed/>
            </p:oleObj>
          </a:graphicData>
        </a:graphic>
      </p:graphicFrame>
      <p:sp>
        <p:nvSpPr>
          <p:cNvPr id="1041" name="Rectangle 17"/>
          <p:cNvSpPr>
            <a:spLocks noChangeArrowheads="1"/>
          </p:cNvSpPr>
          <p:nvPr/>
        </p:nvSpPr>
        <p:spPr bwMode="ltGray">
          <a:xfrm>
            <a:off x="0" y="0"/>
            <a:ext cx="9144000" cy="24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BE7B4B1F-458D-4565-B7C5-0FA0ACEA7871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382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gif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white">
          <a:xfrm>
            <a:off x="285720" y="714356"/>
            <a:ext cx="8599394" cy="227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Universidad Tecnológica </a:t>
            </a:r>
            <a:b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Nacional</a:t>
            </a:r>
            <a:b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- Facultad Regional Córdoba-</a:t>
            </a:r>
            <a:endParaRPr kumimoji="0" lang="es-ES_tradnl" sz="4000" b="1" i="0" u="none" strike="noStrike" kern="0" normalizeH="0" baseline="0" noProof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2 Subtítulo"/>
          <p:cNvSpPr>
            <a:spLocks noGrp="1"/>
          </p:cNvSpPr>
          <p:nvPr>
            <p:ph type="subTitle" idx="1"/>
          </p:nvPr>
        </p:nvSpPr>
        <p:spPr>
          <a:xfrm>
            <a:off x="285720" y="3143248"/>
            <a:ext cx="8501122" cy="1500198"/>
          </a:xfrm>
        </p:spPr>
        <p:txBody>
          <a:bodyPr>
            <a:noAutofit/>
          </a:bodyPr>
          <a:lstStyle/>
          <a:p>
            <a:endParaRPr lang="en-US" sz="36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sz="3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Ingeniería</a:t>
            </a:r>
            <a:r>
              <a:rPr lang="en-US" sz="3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de </a:t>
            </a:r>
            <a:r>
              <a:rPr lang="en-US" sz="3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Sistemas</a:t>
            </a:r>
            <a:r>
              <a:rPr lang="en-US" sz="3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de </a:t>
            </a:r>
            <a:r>
              <a:rPr lang="en-US" sz="3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Información</a:t>
            </a:r>
            <a:endParaRPr lang="es-AR" sz="3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4" name="13 Imagen" descr="utn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4900003"/>
            <a:ext cx="1643074" cy="1957997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3786182" y="5857892"/>
            <a:ext cx="178595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Detectados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50951" y="1928813"/>
            <a:ext cx="6826251" cy="4286251"/>
            <a:chOff x="788" y="1215"/>
            <a:chExt cx="4300" cy="2700"/>
          </a:xfrm>
        </p:grpSpPr>
        <p:sp>
          <p:nvSpPr>
            <p:cNvPr id="98308" name="Freeform 4"/>
            <p:cNvSpPr>
              <a:spLocks noEditPoints="1"/>
            </p:cNvSpPr>
            <p:nvPr/>
          </p:nvSpPr>
          <p:spPr bwMode="gray">
            <a:xfrm rot="20241944">
              <a:off x="788" y="1705"/>
              <a:ext cx="3916" cy="1605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8309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0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1" name="Oval 7"/>
            <p:cNvSpPr>
              <a:spLocks noChangeArrowheads="1"/>
            </p:cNvSpPr>
            <p:nvPr/>
          </p:nvSpPr>
          <p:spPr bwMode="gray">
            <a:xfrm rot="-1543677">
              <a:off x="1824" y="35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2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3" name="Oval 9"/>
            <p:cNvSpPr>
              <a:spLocks noChangeArrowheads="1"/>
            </p:cNvSpPr>
            <p:nvPr/>
          </p:nvSpPr>
          <p:spPr bwMode="gray">
            <a:xfrm rot="-1543677">
              <a:off x="1296" y="25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4" name="Oval 10"/>
            <p:cNvSpPr>
              <a:spLocks noChangeArrowheads="1"/>
            </p:cNvSpPr>
            <p:nvPr/>
          </p:nvSpPr>
          <p:spPr bwMode="gray">
            <a:xfrm>
              <a:off x="2385" y="1215"/>
              <a:ext cx="742" cy="77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Registros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en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Excel</a:t>
              </a:r>
              <a:endParaRPr lang="es-A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8315" name="Oval 11"/>
            <p:cNvSpPr>
              <a:spLocks noChangeArrowheads="1"/>
            </p:cNvSpPr>
            <p:nvPr/>
          </p:nvSpPr>
          <p:spPr bwMode="gray">
            <a:xfrm>
              <a:off x="999" y="2070"/>
              <a:ext cx="711" cy="75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Procesos</a:t>
              </a:r>
              <a:endParaRPr lang="en-US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sin </a:t>
              </a:r>
            </a:p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Registro</a:t>
              </a:r>
              <a:endParaRPr lang="es-A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8316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847" cy="86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Registro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 de </a:t>
              </a:r>
            </a:p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Datos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 a </a:t>
              </a:r>
            </a:p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Mano</a:t>
              </a:r>
              <a:endParaRPr lang="es-A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8317" name="Oval 13"/>
            <p:cNvSpPr>
              <a:spLocks noChangeArrowheads="1"/>
            </p:cNvSpPr>
            <p:nvPr/>
          </p:nvSpPr>
          <p:spPr bwMode="gray">
            <a:xfrm>
              <a:off x="3048" y="2700"/>
              <a:ext cx="822" cy="701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Falta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 de 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Control de </a:t>
              </a:r>
            </a:p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Procesos</a:t>
              </a:r>
              <a:endParaRPr lang="es-A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8318" name="Oval 14"/>
            <p:cNvSpPr>
              <a:spLocks noChangeArrowheads="1"/>
            </p:cNvSpPr>
            <p:nvPr/>
          </p:nvSpPr>
          <p:spPr bwMode="gray">
            <a:xfrm>
              <a:off x="3915" y="1305"/>
              <a:ext cx="837" cy="81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Tratos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basados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 la 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confianza</a:t>
              </a:r>
              <a:endParaRPr lang="es-AR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25 Imagen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606471">
            <a:off x="172754" y="1254088"/>
            <a:ext cx="1488940" cy="1428983"/>
          </a:xfrm>
          <a:prstGeom prst="rect">
            <a:avLst/>
          </a:prstGeom>
        </p:spPr>
      </p:pic>
      <p:pic>
        <p:nvPicPr>
          <p:cNvPr id="27" name="26 Imagen" descr="images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55128">
            <a:off x="2299599" y="1289214"/>
            <a:ext cx="1151109" cy="1328202"/>
          </a:xfrm>
          <a:prstGeom prst="rect">
            <a:avLst/>
          </a:prstGeom>
        </p:spPr>
      </p:pic>
      <p:pic>
        <p:nvPicPr>
          <p:cNvPr id="28" name="27 Imagen" descr="images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785167">
            <a:off x="165680" y="3198135"/>
            <a:ext cx="1344838" cy="1021268"/>
          </a:xfrm>
          <a:prstGeom prst="rect">
            <a:avLst/>
          </a:prstGeom>
        </p:spPr>
      </p:pic>
      <p:pic>
        <p:nvPicPr>
          <p:cNvPr id="29" name="28 Imagen" descr="papele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895424">
            <a:off x="7159311" y="628596"/>
            <a:ext cx="1785936" cy="1777432"/>
          </a:xfrm>
          <a:prstGeom prst="rect">
            <a:avLst/>
          </a:prstGeom>
        </p:spPr>
      </p:pic>
      <p:pic>
        <p:nvPicPr>
          <p:cNvPr id="30" name="29 Imagen" descr="trabajo_dur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941440">
            <a:off x="6286011" y="5056284"/>
            <a:ext cx="1679882" cy="1656949"/>
          </a:xfrm>
          <a:prstGeom prst="rect">
            <a:avLst/>
          </a:prstGeom>
        </p:spPr>
      </p:pic>
      <p:pic>
        <p:nvPicPr>
          <p:cNvPr id="31" name="30 Imagen" descr="HomeIma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95633">
            <a:off x="4204896" y="968713"/>
            <a:ext cx="2200651" cy="904873"/>
          </a:xfrm>
          <a:prstGeom prst="rect">
            <a:avLst/>
          </a:prstGeom>
        </p:spPr>
      </p:pic>
      <p:pic>
        <p:nvPicPr>
          <p:cNvPr id="32" name="31 Imagen" descr="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459675">
            <a:off x="419103" y="5286303"/>
            <a:ext cx="1137771" cy="1005472"/>
          </a:xfrm>
          <a:prstGeom prst="rect">
            <a:avLst/>
          </a:prstGeom>
        </p:spPr>
      </p:pic>
      <p:pic>
        <p:nvPicPr>
          <p:cNvPr id="33" name="32 Imagen" descr="1222363635694_f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683191">
            <a:off x="7632410" y="3160246"/>
            <a:ext cx="1347631" cy="1795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CuadroTexto"/>
          <p:cNvSpPr txBox="1"/>
          <p:nvPr/>
        </p:nvSpPr>
        <p:spPr>
          <a:xfrm>
            <a:off x="3786182" y="5857892"/>
            <a:ext cx="178595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gray">
          <a:xfrm>
            <a:off x="814856" y="202890"/>
            <a:ext cx="7429552" cy="17859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Propuesta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: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MetalSoft</a:t>
            </a:r>
            <a:endParaRPr lang="es-A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3" name="2 Imagen" descr="LogoMS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28256"/>
            <a:ext cx="9144000" cy="442974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s-AR" dirty="0"/>
          </a:p>
        </p:txBody>
      </p:sp>
      <p:pic>
        <p:nvPicPr>
          <p:cNvPr id="5" name="3 Marcador de contenido" descr="objetiv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2984"/>
            <a:ext cx="2714644" cy="2714644"/>
          </a:xfrm>
        </p:spPr>
      </p:pic>
      <p:sp>
        <p:nvSpPr>
          <p:cNvPr id="6" name="5 CuadroTexto"/>
          <p:cNvSpPr txBox="1"/>
          <p:nvPr/>
        </p:nvSpPr>
        <p:spPr>
          <a:xfrm>
            <a:off x="2857456" y="2118241"/>
            <a:ext cx="62865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Objetivo</a:t>
            </a:r>
            <a:r>
              <a:rPr lang="en-US" sz="28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Procesar </a:t>
            </a:r>
            <a:r>
              <a:rPr lang="es-AR" sz="2400" dirty="0" smtClean="0"/>
              <a:t>y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brindar </a:t>
            </a:r>
            <a:r>
              <a:rPr lang="es-AR" sz="2400" dirty="0" smtClean="0"/>
              <a:t>información para la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s-AR" sz="2400" dirty="0" smtClean="0"/>
              <a:t> y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administración</a:t>
            </a:r>
            <a:r>
              <a:rPr lang="es-AR" sz="2400" dirty="0" smtClean="0"/>
              <a:t>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producción</a:t>
            </a:r>
            <a:r>
              <a:rPr lang="es-AR" sz="2400" dirty="0" smtClean="0"/>
              <a:t> y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venta</a:t>
            </a:r>
            <a:r>
              <a:rPr lang="es-AR" sz="2400" dirty="0" smtClean="0"/>
              <a:t> de piezas metalúrgicas, contemplando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cotizaciones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pedidos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sz="2400" dirty="0" smtClean="0"/>
              <a:t>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humanos</a:t>
            </a:r>
            <a:r>
              <a:rPr lang="es-AR" sz="2400" dirty="0" smtClean="0"/>
              <a:t> y el proceso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elaboración</a:t>
            </a:r>
            <a:r>
              <a:rPr lang="es-AR" sz="2400" dirty="0" smtClean="0"/>
              <a:t> de los productos, como así también su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distribución</a:t>
            </a:r>
            <a:r>
              <a:rPr lang="es-AR" sz="2400" dirty="0" smtClean="0"/>
              <a:t> y el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cobro</a:t>
            </a:r>
            <a:r>
              <a:rPr lang="es-AR" sz="2400" dirty="0" smtClean="0"/>
              <a:t> de los mismos.</a:t>
            </a:r>
          </a:p>
          <a:p>
            <a:r>
              <a:rPr lang="en-US" sz="2400" b="1" u="sng" dirty="0" smtClean="0"/>
              <a:t> </a:t>
            </a:r>
            <a:endParaRPr lang="es-AR" sz="24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Ventajas</a:t>
            </a:r>
            <a:r>
              <a:rPr lang="en-US" dirty="0" smtClean="0"/>
              <a:t> de </a:t>
            </a:r>
            <a:r>
              <a:rPr lang="en-US" dirty="0" err="1" smtClean="0"/>
              <a:t>MetalSoft</a:t>
            </a:r>
            <a:endParaRPr lang="en-US" dirty="0"/>
          </a:p>
        </p:txBody>
      </p:sp>
      <p:sp>
        <p:nvSpPr>
          <p:cNvPr id="100355" name="AutoShape 3"/>
          <p:cNvSpPr>
            <a:spLocks noChangeArrowheads="1"/>
          </p:cNvSpPr>
          <p:nvPr/>
        </p:nvSpPr>
        <p:spPr bwMode="gray">
          <a:xfrm>
            <a:off x="1714480" y="2500306"/>
            <a:ext cx="5530850" cy="2743200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gray">
          <a:xfrm>
            <a:off x="1714480" y="1714488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Ayuda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a la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toma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de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Decisiones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4143380"/>
            <a:ext cx="1728774" cy="2238373"/>
            <a:chOff x="576" y="2476"/>
            <a:chExt cx="995" cy="1304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76" y="2476"/>
              <a:ext cx="936" cy="954"/>
              <a:chOff x="2016" y="1920"/>
              <a:chExt cx="1680" cy="1680"/>
            </a:xfrm>
          </p:grpSpPr>
          <p:sp>
            <p:nvSpPr>
              <p:cNvPr id="100361" name="Oval 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 dirty="0"/>
              </a:p>
            </p:txBody>
          </p:sp>
          <p:sp>
            <p:nvSpPr>
              <p:cNvPr id="100362" name="Freeform 10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0364" name="Oval 12"/>
            <p:cNvSpPr>
              <a:spLocks noChangeArrowheads="1"/>
            </p:cNvSpPr>
            <p:nvPr/>
          </p:nvSpPr>
          <p:spPr bwMode="gray">
            <a:xfrm>
              <a:off x="576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819400" y="4170511"/>
            <a:ext cx="1752600" cy="2211238"/>
            <a:chOff x="1776" y="2476"/>
            <a:chExt cx="1019" cy="1304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776" y="2476"/>
              <a:ext cx="960" cy="958"/>
              <a:chOff x="2016" y="1920"/>
              <a:chExt cx="1680" cy="1680"/>
            </a:xfrm>
          </p:grpSpPr>
          <p:sp>
            <p:nvSpPr>
              <p:cNvPr id="100367" name="Oval 1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00368" name="Freeform 1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0369" name="Text Box 17"/>
            <p:cNvSpPr txBox="1">
              <a:spLocks noChangeArrowheads="1"/>
            </p:cNvSpPr>
            <p:nvPr/>
          </p:nvSpPr>
          <p:spPr bwMode="gray">
            <a:xfrm>
              <a:off x="1798" y="2586"/>
              <a:ext cx="90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Rapidez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en el </a:t>
              </a: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Procesa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</a:t>
              </a:r>
            </a:p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miento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de </a:t>
              </a: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Datos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gray">
            <a:xfrm>
              <a:off x="1800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766252" y="4071942"/>
            <a:ext cx="1734842" cy="2309808"/>
            <a:chOff x="4263" y="2448"/>
            <a:chExt cx="1004" cy="1332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4263" y="2448"/>
              <a:ext cx="969" cy="965"/>
              <a:chOff x="2400" y="1488"/>
              <a:chExt cx="1166" cy="1152"/>
            </a:xfrm>
          </p:grpSpPr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00380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00381" name="Freeform 29"/>
                <p:cNvSpPr>
                  <a:spLocks/>
                </p:cNvSpPr>
                <p:nvPr/>
              </p:nvSpPr>
              <p:spPr bwMode="gray">
                <a:xfrm>
                  <a:off x="2225" y="1948"/>
                  <a:ext cx="1300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100382" name="Text Box 30"/>
              <p:cNvSpPr txBox="1">
                <a:spLocks noChangeArrowheads="1"/>
              </p:cNvSpPr>
              <p:nvPr/>
            </p:nvSpPr>
            <p:spPr bwMode="gray">
              <a:xfrm>
                <a:off x="2415" y="1636"/>
                <a:ext cx="1151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Automatiza</a:t>
                </a:r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  <a:p>
                <a:pPr algn="ctr" eaLnBrk="0" hangingPunct="0"/>
                <a:r>
                  <a:rPr 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ción</a:t>
                </a:r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y </a:t>
                </a:r>
              </a:p>
              <a:p>
                <a:pPr algn="ctr" eaLnBrk="0" hangingPunct="0"/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control de </a:t>
                </a:r>
              </a:p>
              <a:p>
                <a:pPr algn="ctr" eaLnBrk="0" hangingPunct="0"/>
                <a:r>
                  <a:rPr 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Procesos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00383" name="Oval 31"/>
            <p:cNvSpPr>
              <a:spLocks noChangeArrowheads="1"/>
            </p:cNvSpPr>
            <p:nvPr/>
          </p:nvSpPr>
          <p:spPr bwMode="gray">
            <a:xfrm>
              <a:off x="4272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sp>
        <p:nvSpPr>
          <p:cNvPr id="35" name="Text Box 17"/>
          <p:cNvSpPr txBox="1">
            <a:spLocks noChangeArrowheads="1"/>
          </p:cNvSpPr>
          <p:nvPr/>
        </p:nvSpPr>
        <p:spPr bwMode="gray">
          <a:xfrm>
            <a:off x="857224" y="4357694"/>
            <a:ext cx="165735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Gestión</a:t>
            </a:r>
            <a:endParaRPr lang="en-US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Información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ctr" eaLnBrk="0" hangingPunct="0"/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más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ágil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</a:t>
            </a:r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fácil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2643182"/>
            <a:ext cx="1438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Can 3"/>
          <p:cNvSpPr/>
          <p:nvPr/>
        </p:nvSpPr>
        <p:spPr>
          <a:xfrm>
            <a:off x="6000760" y="3429000"/>
            <a:ext cx="7620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6000760" y="3733800"/>
            <a:ext cx="790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Base de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Datos</a:t>
            </a:r>
            <a:endParaRPr lang="en-US" sz="1200" dirty="0"/>
          </a:p>
        </p:txBody>
      </p:sp>
      <p:cxnSp>
        <p:nvCxnSpPr>
          <p:cNvPr id="39" name="Curved Connector 9"/>
          <p:cNvCxnSpPr>
            <a:endCxn id="38" idx="1"/>
          </p:cNvCxnSpPr>
          <p:nvPr/>
        </p:nvCxnSpPr>
        <p:spPr>
          <a:xfrm flipV="1">
            <a:off x="4476760" y="3963988"/>
            <a:ext cx="1524000" cy="3794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4786314" y="4071942"/>
            <a:ext cx="1857388" cy="2309808"/>
            <a:chOff x="3015" y="2448"/>
            <a:chExt cx="1085" cy="1332"/>
          </a:xfrm>
        </p:grpSpPr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3072" y="2448"/>
              <a:ext cx="960" cy="958"/>
              <a:chOff x="2016" y="1920"/>
              <a:chExt cx="1680" cy="1680"/>
            </a:xfrm>
          </p:grpSpPr>
          <p:sp>
            <p:nvSpPr>
              <p:cNvPr id="100373" name="Oval 2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00374" name="Freeform 2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0375" name="Text Box 23"/>
            <p:cNvSpPr txBox="1">
              <a:spLocks noChangeArrowheads="1"/>
            </p:cNvSpPr>
            <p:nvPr/>
          </p:nvSpPr>
          <p:spPr bwMode="gray">
            <a:xfrm>
              <a:off x="3015" y="2685"/>
              <a:ext cx="103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Generación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de </a:t>
              </a: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Informes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gray">
            <a:xfrm>
              <a:off x="3105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pic>
        <p:nvPicPr>
          <p:cNvPr id="67" name="66 Imagen" descr="im_servici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6116" y="2285992"/>
            <a:ext cx="3276600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35" grpId="0"/>
      <p:bldP spid="37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3" grpId="0" animBg="1"/>
      <p:bldP spid="881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 rot="2498722">
            <a:off x="2898465" y="5867225"/>
            <a:ext cx="3665538" cy="600075"/>
            <a:chOff x="1248" y="1200"/>
            <a:chExt cx="2309" cy="378"/>
          </a:xfrm>
        </p:grpSpPr>
        <p:grpSp>
          <p:nvGrpSpPr>
            <p:cNvPr id="3" name="Group 48"/>
            <p:cNvGrpSpPr>
              <a:grpSpLocks/>
            </p:cNvGrpSpPr>
            <p:nvPr/>
          </p:nvGrpSpPr>
          <p:grpSpPr bwMode="auto">
            <a:xfrm>
              <a:off x="1248" y="1200"/>
              <a:ext cx="2309" cy="378"/>
              <a:chOff x="1243" y="1200"/>
              <a:chExt cx="2309" cy="378"/>
            </a:xfrm>
          </p:grpSpPr>
          <p:sp>
            <p:nvSpPr>
              <p:cNvPr id="307204" name="Oval 4"/>
              <p:cNvSpPr>
                <a:spLocks noChangeArrowheads="1"/>
              </p:cNvSpPr>
              <p:nvPr/>
            </p:nvSpPr>
            <p:spPr bwMode="gray">
              <a:xfrm rot="-2492218">
                <a:off x="1243" y="1200"/>
                <a:ext cx="2297" cy="36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tint val="0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05" name="Oval 5"/>
              <p:cNvSpPr>
                <a:spLocks noChangeArrowheads="1"/>
              </p:cNvSpPr>
              <p:nvPr/>
            </p:nvSpPr>
            <p:spPr bwMode="gray">
              <a:xfrm rot="-2492218">
                <a:off x="1248" y="1200"/>
                <a:ext cx="2304" cy="37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4CCAE8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06" name="Oval 6"/>
              <p:cNvSpPr>
                <a:spLocks noChangeArrowheads="1"/>
              </p:cNvSpPr>
              <p:nvPr/>
            </p:nvSpPr>
            <p:spPr bwMode="gray">
              <a:xfrm rot="-2492218">
                <a:off x="1248" y="1248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54118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07" name="Oval 7"/>
              <p:cNvSpPr>
                <a:spLocks noChangeArrowheads="1"/>
              </p:cNvSpPr>
              <p:nvPr/>
            </p:nvSpPr>
            <p:spPr bwMode="gray">
              <a:xfrm rot="-2492218">
                <a:off x="1248" y="1248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63529"/>
                      <a:invGamma/>
                    </a:srgbClr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</p:grpSp>
        <p:sp>
          <p:nvSpPr>
            <p:cNvPr id="307208" name="Text Box 8"/>
            <p:cNvSpPr txBox="1">
              <a:spLocks noChangeArrowheads="1"/>
            </p:cNvSpPr>
            <p:nvPr/>
          </p:nvSpPr>
          <p:spPr bwMode="gray">
            <a:xfrm rot="19178242">
              <a:off x="1887" y="1274"/>
              <a:ext cx="10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Producción</a:t>
              </a:r>
              <a:endParaRPr lang="en-US" sz="2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251520" y="3521791"/>
            <a:ext cx="2808312" cy="2931545"/>
            <a:chOff x="960" y="2352"/>
            <a:chExt cx="1584" cy="1632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960" y="2352"/>
              <a:ext cx="1584" cy="1632"/>
              <a:chOff x="480" y="2208"/>
              <a:chExt cx="1584" cy="1632"/>
            </a:xfrm>
          </p:grpSpPr>
          <p:sp>
            <p:nvSpPr>
              <p:cNvPr id="307235" name="Oval 35"/>
              <p:cNvSpPr>
                <a:spLocks noChangeArrowheads="1"/>
              </p:cNvSpPr>
              <p:nvPr/>
            </p:nvSpPr>
            <p:spPr bwMode="gray">
              <a:xfrm>
                <a:off x="480" y="2208"/>
                <a:ext cx="1584" cy="163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tint val="0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36" name="Oval 36"/>
              <p:cNvSpPr>
                <a:spLocks noChangeArrowheads="1"/>
              </p:cNvSpPr>
              <p:nvPr/>
            </p:nvSpPr>
            <p:spPr bwMode="gray">
              <a:xfrm>
                <a:off x="480" y="2208"/>
                <a:ext cx="1584" cy="163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4CCAE8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37" name="Oval 37"/>
              <p:cNvSpPr>
                <a:spLocks noChangeArrowheads="1"/>
              </p:cNvSpPr>
              <p:nvPr/>
            </p:nvSpPr>
            <p:spPr bwMode="gray">
              <a:xfrm>
                <a:off x="583" y="2314"/>
                <a:ext cx="1378" cy="1420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54118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38" name="Oval 38"/>
              <p:cNvSpPr>
                <a:spLocks noChangeArrowheads="1"/>
              </p:cNvSpPr>
              <p:nvPr/>
            </p:nvSpPr>
            <p:spPr bwMode="gray">
              <a:xfrm>
                <a:off x="576" y="2304"/>
                <a:ext cx="1376" cy="1420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63529"/>
                      <a:invGamma/>
                    </a:srgbClr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39" name="Oval 39"/>
              <p:cNvSpPr>
                <a:spLocks noChangeArrowheads="1"/>
              </p:cNvSpPr>
              <p:nvPr/>
            </p:nvSpPr>
            <p:spPr bwMode="gray">
              <a:xfrm>
                <a:off x="658" y="2386"/>
                <a:ext cx="1239" cy="1276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40" name="Oval 40"/>
              <p:cNvSpPr>
                <a:spLocks noChangeArrowheads="1"/>
              </p:cNvSpPr>
              <p:nvPr/>
            </p:nvSpPr>
            <p:spPr bwMode="gray">
              <a:xfrm>
                <a:off x="678" y="2407"/>
                <a:ext cx="1200" cy="1236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307241" name="Oval 41"/>
              <p:cNvSpPr>
                <a:spLocks noChangeArrowheads="1"/>
              </p:cNvSpPr>
              <p:nvPr/>
            </p:nvSpPr>
            <p:spPr bwMode="gray">
              <a:xfrm>
                <a:off x="693" y="2414"/>
                <a:ext cx="1171" cy="1204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307242" name="Oval 42"/>
              <p:cNvSpPr>
                <a:spLocks noChangeArrowheads="1"/>
              </p:cNvSpPr>
              <p:nvPr/>
            </p:nvSpPr>
            <p:spPr bwMode="gray">
              <a:xfrm>
                <a:off x="706" y="2426"/>
                <a:ext cx="1114" cy="1126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307243" name="Oval 43"/>
              <p:cNvSpPr>
                <a:spLocks noChangeArrowheads="1"/>
              </p:cNvSpPr>
              <p:nvPr/>
            </p:nvSpPr>
            <p:spPr bwMode="gray">
              <a:xfrm>
                <a:off x="770" y="2458"/>
                <a:ext cx="991" cy="914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307244" name="Text Box 44"/>
            <p:cNvSpPr txBox="1">
              <a:spLocks noChangeArrowheads="1"/>
            </p:cNvSpPr>
            <p:nvPr/>
          </p:nvSpPr>
          <p:spPr bwMode="gray">
            <a:xfrm>
              <a:off x="1163" y="3033"/>
              <a:ext cx="1144" cy="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 err="1" smtClean="0">
                  <a:solidFill>
                    <a:srgbClr val="000000"/>
                  </a:solidFill>
                </a:rPr>
                <a:t>MetalSoft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 rot="2088264">
            <a:off x="3119853" y="4572604"/>
            <a:ext cx="3694113" cy="611188"/>
            <a:chOff x="1230" y="1200"/>
            <a:chExt cx="2327" cy="385"/>
          </a:xfrm>
        </p:grpSpPr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1230" y="1200"/>
              <a:ext cx="2327" cy="385"/>
              <a:chOff x="1225" y="1200"/>
              <a:chExt cx="2327" cy="385"/>
            </a:xfrm>
          </p:grpSpPr>
          <p:sp>
            <p:nvSpPr>
              <p:cNvPr id="307259" name="Oval 59"/>
              <p:cNvSpPr>
                <a:spLocks noChangeArrowheads="1"/>
              </p:cNvSpPr>
              <p:nvPr/>
            </p:nvSpPr>
            <p:spPr bwMode="gray">
              <a:xfrm rot="-2492218">
                <a:off x="1243" y="1200"/>
                <a:ext cx="2297" cy="36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tint val="0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60" name="Oval 60"/>
              <p:cNvSpPr>
                <a:spLocks noChangeArrowheads="1"/>
              </p:cNvSpPr>
              <p:nvPr/>
            </p:nvSpPr>
            <p:spPr bwMode="gray">
              <a:xfrm rot="-2492218">
                <a:off x="1248" y="1200"/>
                <a:ext cx="2304" cy="37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4CCAE8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61" name="Oval 61"/>
              <p:cNvSpPr>
                <a:spLocks noChangeArrowheads="1"/>
              </p:cNvSpPr>
              <p:nvPr/>
            </p:nvSpPr>
            <p:spPr bwMode="gray">
              <a:xfrm rot="-2492218">
                <a:off x="1248" y="1248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54118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62" name="Oval 62"/>
              <p:cNvSpPr>
                <a:spLocks noChangeArrowheads="1"/>
              </p:cNvSpPr>
              <p:nvPr/>
            </p:nvSpPr>
            <p:spPr bwMode="gray">
              <a:xfrm rot="19107782">
                <a:off x="1225" y="1257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63529"/>
                      <a:invGamma/>
                    </a:srgbClr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</p:grpSp>
        <p:sp>
          <p:nvSpPr>
            <p:cNvPr id="307263" name="Text Box 63"/>
            <p:cNvSpPr txBox="1">
              <a:spLocks noChangeArrowheads="1"/>
            </p:cNvSpPr>
            <p:nvPr/>
          </p:nvSpPr>
          <p:spPr bwMode="gray">
            <a:xfrm rot="19178242">
              <a:off x="2048" y="1274"/>
              <a:ext cx="68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Cobros</a:t>
              </a:r>
              <a:endParaRPr lang="en-US" sz="2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 rot="1206840">
            <a:off x="2835208" y="3248883"/>
            <a:ext cx="3665538" cy="600075"/>
            <a:chOff x="1248" y="1200"/>
            <a:chExt cx="2309" cy="378"/>
          </a:xfrm>
        </p:grpSpPr>
        <p:grpSp>
          <p:nvGrpSpPr>
            <p:cNvPr id="13" name="Group 72"/>
            <p:cNvGrpSpPr>
              <a:grpSpLocks/>
            </p:cNvGrpSpPr>
            <p:nvPr/>
          </p:nvGrpSpPr>
          <p:grpSpPr bwMode="auto">
            <a:xfrm>
              <a:off x="1248" y="1200"/>
              <a:ext cx="2309" cy="378"/>
              <a:chOff x="1243" y="1200"/>
              <a:chExt cx="2309" cy="378"/>
            </a:xfrm>
          </p:grpSpPr>
          <p:sp>
            <p:nvSpPr>
              <p:cNvPr id="307273" name="Oval 73"/>
              <p:cNvSpPr>
                <a:spLocks noChangeArrowheads="1"/>
              </p:cNvSpPr>
              <p:nvPr/>
            </p:nvSpPr>
            <p:spPr bwMode="gray">
              <a:xfrm rot="-2492218">
                <a:off x="1243" y="1200"/>
                <a:ext cx="2297" cy="36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tint val="0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74" name="Oval 74"/>
              <p:cNvSpPr>
                <a:spLocks noChangeArrowheads="1"/>
              </p:cNvSpPr>
              <p:nvPr/>
            </p:nvSpPr>
            <p:spPr bwMode="gray">
              <a:xfrm rot="-2492218">
                <a:off x="1248" y="1200"/>
                <a:ext cx="2304" cy="37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4CCAE8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75" name="Oval 75"/>
              <p:cNvSpPr>
                <a:spLocks noChangeArrowheads="1"/>
              </p:cNvSpPr>
              <p:nvPr/>
            </p:nvSpPr>
            <p:spPr bwMode="gray">
              <a:xfrm rot="-2492218">
                <a:off x="1248" y="1248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54118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307276" name="Oval 76"/>
              <p:cNvSpPr>
                <a:spLocks noChangeArrowheads="1"/>
              </p:cNvSpPr>
              <p:nvPr/>
            </p:nvSpPr>
            <p:spPr bwMode="gray">
              <a:xfrm rot="19107782">
                <a:off x="1277" y="1223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63529"/>
                      <a:invGamma/>
                    </a:srgbClr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</p:grpSp>
        <p:sp>
          <p:nvSpPr>
            <p:cNvPr id="307277" name="Text Box 77"/>
            <p:cNvSpPr txBox="1">
              <a:spLocks noChangeArrowheads="1"/>
            </p:cNvSpPr>
            <p:nvPr/>
          </p:nvSpPr>
          <p:spPr bwMode="gray">
            <a:xfrm rot="19178242">
              <a:off x="1716" y="1267"/>
              <a:ext cx="136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Amacenamiento</a:t>
              </a:r>
              <a:endParaRPr lang="en-US" sz="2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141"/>
          <p:cNvGrpSpPr>
            <a:grpSpLocks/>
          </p:cNvGrpSpPr>
          <p:nvPr/>
        </p:nvGrpSpPr>
        <p:grpSpPr bwMode="auto">
          <a:xfrm rot="20933012">
            <a:off x="3051104" y="3937549"/>
            <a:ext cx="3657600" cy="600075"/>
            <a:chOff x="1392" y="3216"/>
            <a:chExt cx="3360" cy="384"/>
          </a:xfrm>
        </p:grpSpPr>
        <p:sp>
          <p:nvSpPr>
            <p:cNvPr id="51" name="Oval 132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133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134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135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5" name="Group 141"/>
          <p:cNvGrpSpPr>
            <a:grpSpLocks/>
          </p:cNvGrpSpPr>
          <p:nvPr/>
        </p:nvGrpSpPr>
        <p:grpSpPr bwMode="auto">
          <a:xfrm rot="21320011">
            <a:off x="3006436" y="5226481"/>
            <a:ext cx="3498025" cy="600075"/>
            <a:chOff x="1392" y="3216"/>
            <a:chExt cx="3360" cy="384"/>
          </a:xfrm>
        </p:grpSpPr>
        <p:sp>
          <p:nvSpPr>
            <p:cNvPr id="56" name="Oval 132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7" name="Oval 133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8" name="Oval 134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9" name="Oval 135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s-AR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Compras</a:t>
              </a:r>
              <a:endParaRPr lang="es-AR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0" name="Group 71"/>
          <p:cNvGrpSpPr>
            <a:grpSpLocks/>
          </p:cNvGrpSpPr>
          <p:nvPr/>
        </p:nvGrpSpPr>
        <p:grpSpPr bwMode="auto">
          <a:xfrm rot="21445863">
            <a:off x="1974975" y="2026998"/>
            <a:ext cx="3665538" cy="600075"/>
            <a:chOff x="1248" y="1200"/>
            <a:chExt cx="2309" cy="378"/>
          </a:xfrm>
        </p:grpSpPr>
        <p:grpSp>
          <p:nvGrpSpPr>
            <p:cNvPr id="61" name="Group 72"/>
            <p:cNvGrpSpPr>
              <a:grpSpLocks/>
            </p:cNvGrpSpPr>
            <p:nvPr/>
          </p:nvGrpSpPr>
          <p:grpSpPr bwMode="auto">
            <a:xfrm>
              <a:off x="1248" y="1200"/>
              <a:ext cx="2309" cy="378"/>
              <a:chOff x="1243" y="1200"/>
              <a:chExt cx="2309" cy="378"/>
            </a:xfrm>
          </p:grpSpPr>
          <p:sp>
            <p:nvSpPr>
              <p:cNvPr id="63" name="Oval 73"/>
              <p:cNvSpPr>
                <a:spLocks noChangeArrowheads="1"/>
              </p:cNvSpPr>
              <p:nvPr/>
            </p:nvSpPr>
            <p:spPr bwMode="gray">
              <a:xfrm rot="-2492218">
                <a:off x="1243" y="1200"/>
                <a:ext cx="2297" cy="36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tint val="0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64" name="Oval 74"/>
              <p:cNvSpPr>
                <a:spLocks noChangeArrowheads="1"/>
              </p:cNvSpPr>
              <p:nvPr/>
            </p:nvSpPr>
            <p:spPr bwMode="gray">
              <a:xfrm rot="-2492218">
                <a:off x="1248" y="1200"/>
                <a:ext cx="2304" cy="37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4CCAE8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65" name="Oval 75"/>
              <p:cNvSpPr>
                <a:spLocks noChangeArrowheads="1"/>
              </p:cNvSpPr>
              <p:nvPr/>
            </p:nvSpPr>
            <p:spPr bwMode="gray">
              <a:xfrm rot="-2492218">
                <a:off x="1248" y="1248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54118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66" name="Oval 76"/>
              <p:cNvSpPr>
                <a:spLocks noChangeArrowheads="1"/>
              </p:cNvSpPr>
              <p:nvPr/>
            </p:nvSpPr>
            <p:spPr bwMode="gray">
              <a:xfrm rot="19107782">
                <a:off x="1277" y="1223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63529"/>
                      <a:invGamma/>
                    </a:srgbClr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</p:grpSp>
        <p:sp>
          <p:nvSpPr>
            <p:cNvPr id="62" name="Text Box 77"/>
            <p:cNvSpPr txBox="1">
              <a:spLocks noChangeArrowheads="1"/>
            </p:cNvSpPr>
            <p:nvPr/>
          </p:nvSpPr>
          <p:spPr bwMode="gray">
            <a:xfrm rot="19178242">
              <a:off x="1868" y="1267"/>
              <a:ext cx="105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Maquinarias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roup 141"/>
          <p:cNvGrpSpPr>
            <a:grpSpLocks/>
          </p:cNvGrpSpPr>
          <p:nvPr/>
        </p:nvGrpSpPr>
        <p:grpSpPr bwMode="auto">
          <a:xfrm rot="19711936">
            <a:off x="2470713" y="2680113"/>
            <a:ext cx="3498025" cy="600075"/>
            <a:chOff x="1392" y="3216"/>
            <a:chExt cx="3360" cy="384"/>
          </a:xfrm>
        </p:grpSpPr>
        <p:sp>
          <p:nvSpPr>
            <p:cNvPr id="68" name="Oval 132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133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134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135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 dirty="0"/>
            </a:p>
          </p:txBody>
        </p:sp>
      </p:grpSp>
      <p:grpSp>
        <p:nvGrpSpPr>
          <p:cNvPr id="72" name="Group 141"/>
          <p:cNvGrpSpPr>
            <a:grpSpLocks/>
          </p:cNvGrpSpPr>
          <p:nvPr/>
        </p:nvGrpSpPr>
        <p:grpSpPr bwMode="auto">
          <a:xfrm rot="16918797">
            <a:off x="-209821" y="1517785"/>
            <a:ext cx="3498025" cy="600075"/>
            <a:chOff x="1392" y="3216"/>
            <a:chExt cx="3360" cy="384"/>
          </a:xfrm>
        </p:grpSpPr>
        <p:sp>
          <p:nvSpPr>
            <p:cNvPr id="73" name="Oval 132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4" name="Oval 133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5" name="Oval 134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6" name="Oval 135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77" name="Group 141"/>
          <p:cNvGrpSpPr>
            <a:grpSpLocks/>
          </p:cNvGrpSpPr>
          <p:nvPr/>
        </p:nvGrpSpPr>
        <p:grpSpPr bwMode="auto">
          <a:xfrm rot="18634450">
            <a:off x="1385468" y="1821344"/>
            <a:ext cx="3498025" cy="600075"/>
            <a:chOff x="1392" y="3216"/>
            <a:chExt cx="3360" cy="384"/>
          </a:xfrm>
        </p:grpSpPr>
        <p:sp>
          <p:nvSpPr>
            <p:cNvPr id="78" name="Oval 132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133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0" name="Oval 134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1" name="Oval 135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2" name="Group 71"/>
          <p:cNvGrpSpPr>
            <a:grpSpLocks/>
          </p:cNvGrpSpPr>
          <p:nvPr/>
        </p:nvGrpSpPr>
        <p:grpSpPr bwMode="auto">
          <a:xfrm rot="20206362">
            <a:off x="581339" y="1463193"/>
            <a:ext cx="3665538" cy="600075"/>
            <a:chOff x="1248" y="1200"/>
            <a:chExt cx="2309" cy="378"/>
          </a:xfrm>
        </p:grpSpPr>
        <p:grpSp>
          <p:nvGrpSpPr>
            <p:cNvPr id="83" name="Group 72"/>
            <p:cNvGrpSpPr>
              <a:grpSpLocks/>
            </p:cNvGrpSpPr>
            <p:nvPr/>
          </p:nvGrpSpPr>
          <p:grpSpPr bwMode="auto">
            <a:xfrm>
              <a:off x="1248" y="1200"/>
              <a:ext cx="2309" cy="378"/>
              <a:chOff x="1243" y="1200"/>
              <a:chExt cx="2309" cy="378"/>
            </a:xfrm>
          </p:grpSpPr>
          <p:sp>
            <p:nvSpPr>
              <p:cNvPr id="85" name="Oval 73"/>
              <p:cNvSpPr>
                <a:spLocks noChangeArrowheads="1"/>
              </p:cNvSpPr>
              <p:nvPr/>
            </p:nvSpPr>
            <p:spPr bwMode="gray">
              <a:xfrm rot="-2492218">
                <a:off x="1243" y="1200"/>
                <a:ext cx="2297" cy="36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tint val="0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86" name="Oval 74"/>
              <p:cNvSpPr>
                <a:spLocks noChangeArrowheads="1"/>
              </p:cNvSpPr>
              <p:nvPr/>
            </p:nvSpPr>
            <p:spPr bwMode="gray">
              <a:xfrm rot="-2492218">
                <a:off x="1248" y="1200"/>
                <a:ext cx="2304" cy="37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4CCAE8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87" name="Oval 75"/>
              <p:cNvSpPr>
                <a:spLocks noChangeArrowheads="1"/>
              </p:cNvSpPr>
              <p:nvPr/>
            </p:nvSpPr>
            <p:spPr bwMode="gray">
              <a:xfrm rot="-2492218">
                <a:off x="1248" y="1248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54118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88" name="Oval 76"/>
              <p:cNvSpPr>
                <a:spLocks noChangeArrowheads="1"/>
              </p:cNvSpPr>
              <p:nvPr/>
            </p:nvSpPr>
            <p:spPr bwMode="gray">
              <a:xfrm rot="19107782">
                <a:off x="1277" y="1223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63529"/>
                      <a:invGamma/>
                    </a:srgbClr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</p:grpSp>
        <p:sp>
          <p:nvSpPr>
            <p:cNvPr id="84" name="Text Box 77"/>
            <p:cNvSpPr txBox="1">
              <a:spLocks noChangeArrowheads="1"/>
            </p:cNvSpPr>
            <p:nvPr/>
          </p:nvSpPr>
          <p:spPr bwMode="gray">
            <a:xfrm rot="19178242">
              <a:off x="1493" y="1267"/>
              <a:ext cx="18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Trabajos</a:t>
              </a:r>
              <a:r>
                <a:rPr lang="en-US" sz="20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 </a:t>
              </a:r>
              <a:r>
                <a:rPr lang="en-US" sz="20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Tercerizados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9" name="Group 71"/>
          <p:cNvGrpSpPr>
            <a:grpSpLocks/>
          </p:cNvGrpSpPr>
          <p:nvPr/>
        </p:nvGrpSpPr>
        <p:grpSpPr bwMode="auto">
          <a:xfrm rot="18777629">
            <a:off x="-1048759" y="1578356"/>
            <a:ext cx="3665538" cy="600075"/>
            <a:chOff x="1248" y="1200"/>
            <a:chExt cx="2309" cy="378"/>
          </a:xfrm>
        </p:grpSpPr>
        <p:grpSp>
          <p:nvGrpSpPr>
            <p:cNvPr id="90" name="Group 72"/>
            <p:cNvGrpSpPr>
              <a:grpSpLocks/>
            </p:cNvGrpSpPr>
            <p:nvPr/>
          </p:nvGrpSpPr>
          <p:grpSpPr bwMode="auto">
            <a:xfrm>
              <a:off x="1248" y="1200"/>
              <a:ext cx="2309" cy="378"/>
              <a:chOff x="1243" y="1200"/>
              <a:chExt cx="2309" cy="378"/>
            </a:xfrm>
          </p:grpSpPr>
          <p:sp>
            <p:nvSpPr>
              <p:cNvPr id="92" name="Oval 73"/>
              <p:cNvSpPr>
                <a:spLocks noChangeArrowheads="1"/>
              </p:cNvSpPr>
              <p:nvPr/>
            </p:nvSpPr>
            <p:spPr bwMode="gray">
              <a:xfrm rot="-2492218">
                <a:off x="1243" y="1200"/>
                <a:ext cx="2297" cy="36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tint val="0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3" name="Oval 74"/>
              <p:cNvSpPr>
                <a:spLocks noChangeArrowheads="1"/>
              </p:cNvSpPr>
              <p:nvPr/>
            </p:nvSpPr>
            <p:spPr bwMode="gray">
              <a:xfrm rot="-2492218">
                <a:off x="1248" y="1200"/>
                <a:ext cx="2304" cy="37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4CCAE8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4" name="Oval 75"/>
              <p:cNvSpPr>
                <a:spLocks noChangeArrowheads="1"/>
              </p:cNvSpPr>
              <p:nvPr/>
            </p:nvSpPr>
            <p:spPr bwMode="gray">
              <a:xfrm rot="-2492218">
                <a:off x="1248" y="1248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54118"/>
                      <a:invGamma/>
                    </a:srgbClr>
                  </a:gs>
                  <a:gs pos="50000">
                    <a:srgbClr val="4CCAE8"/>
                  </a:gs>
                  <a:gs pos="100000">
                    <a:srgbClr val="4CCAE8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5" name="Oval 76"/>
              <p:cNvSpPr>
                <a:spLocks noChangeArrowheads="1"/>
              </p:cNvSpPr>
              <p:nvPr/>
            </p:nvSpPr>
            <p:spPr bwMode="gray">
              <a:xfrm rot="19107782">
                <a:off x="1277" y="1223"/>
                <a:ext cx="2254" cy="328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gamma/>
                      <a:shade val="63529"/>
                      <a:invGamma/>
                    </a:srgbClr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</p:grpSp>
        <p:sp>
          <p:nvSpPr>
            <p:cNvPr id="91" name="Text Box 77"/>
            <p:cNvSpPr txBox="1">
              <a:spLocks noChangeArrowheads="1"/>
            </p:cNvSpPr>
            <p:nvPr/>
          </p:nvSpPr>
          <p:spPr bwMode="gray">
            <a:xfrm rot="19178242">
              <a:off x="1976" y="1267"/>
              <a:ext cx="84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1" dirty="0" err="1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Informes</a:t>
              </a:r>
              <a:r>
                <a:rPr lang="en-US" sz="20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 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7" name="1 Título"/>
          <p:cNvSpPr txBox="1">
            <a:spLocks/>
          </p:cNvSpPr>
          <p:nvPr/>
        </p:nvSpPr>
        <p:spPr bwMode="white">
          <a:xfrm>
            <a:off x="611560" y="260648"/>
            <a:ext cx="8382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Módulos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MetalSoft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8" name="Text Box 8"/>
          <p:cNvSpPr txBox="1">
            <a:spLocks noChangeArrowheads="1"/>
          </p:cNvSpPr>
          <p:nvPr/>
        </p:nvSpPr>
        <p:spPr bwMode="gray">
          <a:xfrm rot="20939488">
            <a:off x="3370777" y="3980662"/>
            <a:ext cx="30492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Pedidos</a:t>
            </a:r>
            <a:r>
              <a:rPr lang="en-US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y </a:t>
            </a:r>
            <a:r>
              <a:rPr lang="en-US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Cotizaciones</a:t>
            </a:r>
            <a:endParaRPr lang="en-US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0" name="Text Box 8"/>
          <p:cNvSpPr txBox="1">
            <a:spLocks noChangeArrowheads="1"/>
          </p:cNvSpPr>
          <p:nvPr/>
        </p:nvSpPr>
        <p:spPr bwMode="gray">
          <a:xfrm rot="19528255">
            <a:off x="3726658" y="2729878"/>
            <a:ext cx="111120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Calidad</a:t>
            </a:r>
            <a:endParaRPr lang="en-US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1" name="Text Box 8"/>
          <p:cNvSpPr txBox="1">
            <a:spLocks noChangeArrowheads="1"/>
          </p:cNvSpPr>
          <p:nvPr/>
        </p:nvSpPr>
        <p:spPr bwMode="gray">
          <a:xfrm rot="18867028">
            <a:off x="1914813" y="1847586"/>
            <a:ext cx="259558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Recursos</a:t>
            </a:r>
            <a:r>
              <a:rPr lang="en-US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Humanos</a:t>
            </a:r>
            <a:endParaRPr lang="en-US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gray">
          <a:xfrm rot="16893752">
            <a:off x="-240797" y="1556827"/>
            <a:ext cx="356059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Administración</a:t>
            </a:r>
            <a:r>
              <a:rPr lang="en-US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de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usuarios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8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95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5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0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6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17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1"/>
      <p:bldP spid="100" grpId="0"/>
      <p:bldP spid="101" grpId="0"/>
      <p:bldP spid="1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8811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88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2" grpId="0" animBg="1"/>
      <p:bldP spid="881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Demostración</a:t>
            </a:r>
            <a:r>
              <a:rPr lang="en-US" dirty="0" smtClean="0"/>
              <a:t> </a:t>
            </a:r>
            <a:endParaRPr lang="es-AR" dirty="0"/>
          </a:p>
        </p:txBody>
      </p:sp>
      <p:pic>
        <p:nvPicPr>
          <p:cNvPr id="14338" name="Picture 2" descr="http://manualidadesycursos.files.wordpress.com/2008/08/clien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75" y="1124744"/>
            <a:ext cx="2714625" cy="2714626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734093" y="4437112"/>
            <a:ext cx="607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Registro de Pedido de Cotización</a:t>
            </a:r>
            <a:endParaRPr lang="es-AR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63688" y="2492896"/>
            <a:ext cx="302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Alta  de Cliente</a:t>
            </a:r>
            <a:endParaRPr lang="es-AR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CuadroTexto"/>
          <p:cNvSpPr txBox="1"/>
          <p:nvPr/>
        </p:nvSpPr>
        <p:spPr>
          <a:xfrm>
            <a:off x="3786182" y="5857892"/>
            <a:ext cx="178595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179512" y="620688"/>
            <a:ext cx="8786874" cy="1057284"/>
          </a:xfrm>
        </p:spPr>
        <p:txBody>
          <a:bodyPr>
            <a:normAutofit/>
          </a:bodyPr>
          <a:lstStyle/>
          <a:p>
            <a:r>
              <a:rPr lang="es-AR" sz="5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Proyecto</a:t>
            </a:r>
            <a:r>
              <a:rPr lang="en-US" sz="5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METALSOFT</a:t>
            </a:r>
            <a:endParaRPr lang="es-AR" sz="54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 bwMode="white">
          <a:xfrm>
            <a:off x="611560" y="1988840"/>
            <a:ext cx="7854696" cy="84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spc="50" normalizeH="0" baseline="0" noProof="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Empresa</a:t>
            </a:r>
            <a:r>
              <a:rPr kumimoji="0" lang="en-US" sz="3200" b="1" i="0" u="none" strike="noStrike" kern="0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: “CANOVAS Y BARALE S.R.L.”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072066" y="5534561"/>
            <a:ext cx="306058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Barale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Lorena N.</a:t>
            </a:r>
          </a:p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Enrico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Mariana E.</a:t>
            </a:r>
          </a:p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Merdine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M. Victoria</a:t>
            </a:r>
          </a:p>
          <a:p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Molina, Leandro</a:t>
            </a:r>
            <a:endParaRPr lang="es-A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571604" y="550070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Creado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por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  <a:endParaRPr lang="es-A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15 Imagen" descr="empresa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5294" y="3284984"/>
            <a:ext cx="4672794" cy="21397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Demostración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1268760"/>
            <a:ext cx="4756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Generación Detalle </a:t>
            </a:r>
          </a:p>
          <a:p>
            <a:r>
              <a:rPr lang="es-A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Procedimientos de Producción</a:t>
            </a:r>
            <a:endParaRPr lang="es-A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43608" y="3717032"/>
            <a:ext cx="3343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Generación Detalle </a:t>
            </a:r>
          </a:p>
          <a:p>
            <a:r>
              <a:rPr lang="es-A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Procesos de Calidad</a:t>
            </a:r>
            <a:endParaRPr lang="es-A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43608" y="2525995"/>
            <a:ext cx="5122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Generación Detalle </a:t>
            </a:r>
          </a:p>
          <a:p>
            <a:r>
              <a:rPr lang="es-A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Requerimientos de Materia Prima</a:t>
            </a:r>
            <a:endParaRPr lang="es-AR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7 Imagen" descr="imagesCA068YG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3" y="4177214"/>
            <a:ext cx="3563888" cy="236301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043608" y="5199583"/>
            <a:ext cx="445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Generación de Presupuesto</a:t>
            </a:r>
            <a:endParaRPr lang="es-AR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5" grpId="0" animBg="1"/>
      <p:bldP spid="8811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Demostración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1547664" y="3284984"/>
            <a:ext cx="530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Lanzamiento de Producción</a:t>
            </a:r>
            <a:endParaRPr lang="es-AR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03648" y="1484784"/>
            <a:ext cx="540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Planificación de Producción</a:t>
            </a:r>
            <a:endParaRPr lang="es-AR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5 Imagen" descr="1222363635694_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3836931"/>
            <a:ext cx="2267744" cy="3021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Demostración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1547664" y="3284984"/>
            <a:ext cx="325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Cobro de Pedido</a:t>
            </a:r>
            <a:endParaRPr lang="es-AR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03648" y="1484784"/>
            <a:ext cx="359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Entrega de Pedido</a:t>
            </a:r>
            <a:endParaRPr lang="es-AR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6 Imagen" descr="fdsg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2435" y="4365104"/>
            <a:ext cx="3221565" cy="217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Despliegue</a:t>
            </a:r>
            <a:endParaRPr lang="es-AR" dirty="0"/>
          </a:p>
        </p:txBody>
      </p:sp>
      <p:pic>
        <p:nvPicPr>
          <p:cNvPr id="6" name="5 Imagen" descr="despliegu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081087"/>
            <a:ext cx="9194534" cy="5444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s-AR" dirty="0"/>
          </a:p>
        </p:txBody>
      </p:sp>
      <p:pic>
        <p:nvPicPr>
          <p:cNvPr id="4" name="3 Imagen" descr="layout con PC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06426"/>
            <a:ext cx="9144000" cy="2645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</a:t>
            </a:r>
            <a:endParaRPr lang="es-AR" dirty="0"/>
          </a:p>
        </p:txBody>
      </p:sp>
      <p:pic>
        <p:nvPicPr>
          <p:cNvPr id="6" name="5 Imagen" descr="dsfdlkl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013176"/>
            <a:ext cx="2851515" cy="792088"/>
          </a:xfrm>
          <a:prstGeom prst="rect">
            <a:avLst/>
          </a:prstGeom>
        </p:spPr>
      </p:pic>
      <p:pic>
        <p:nvPicPr>
          <p:cNvPr id="8" name="7 Imagen" descr="fdef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4293096"/>
            <a:ext cx="2249424" cy="1772588"/>
          </a:xfrm>
          <a:prstGeom prst="rect">
            <a:avLst/>
          </a:prstGeom>
        </p:spPr>
      </p:pic>
      <p:pic>
        <p:nvPicPr>
          <p:cNvPr id="9" name="8 Imagen" descr="fds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4221088"/>
            <a:ext cx="2659244" cy="1991866"/>
          </a:xfrm>
          <a:prstGeom prst="rect">
            <a:avLst/>
          </a:prstGeom>
        </p:spPr>
      </p:pic>
      <p:pic>
        <p:nvPicPr>
          <p:cNvPr id="10" name="9 Imagen" descr="hjkl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4005064"/>
            <a:ext cx="2394373" cy="467866"/>
          </a:xfrm>
          <a:prstGeom prst="rect">
            <a:avLst/>
          </a:prstGeom>
        </p:spPr>
      </p:pic>
      <p:pic>
        <p:nvPicPr>
          <p:cNvPr id="11" name="10 Imagen" descr="hnlk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7784" y="1628800"/>
            <a:ext cx="1926835" cy="1728192"/>
          </a:xfrm>
          <a:prstGeom prst="rect">
            <a:avLst/>
          </a:prstGeom>
        </p:spPr>
      </p:pic>
      <p:pic>
        <p:nvPicPr>
          <p:cNvPr id="12" name="11 Imagen" descr="imagesCABQLJ2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528" y="1196752"/>
            <a:ext cx="2143125" cy="2143125"/>
          </a:xfrm>
          <a:prstGeom prst="rect">
            <a:avLst/>
          </a:prstGeom>
        </p:spPr>
      </p:pic>
      <p:pic>
        <p:nvPicPr>
          <p:cNvPr id="13" name="12 Imagen" descr="imagesCAMOOUNF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44008" y="2204864"/>
            <a:ext cx="2447925" cy="1866900"/>
          </a:xfrm>
          <a:prstGeom prst="rect">
            <a:avLst/>
          </a:prstGeom>
        </p:spPr>
      </p:pic>
      <p:pic>
        <p:nvPicPr>
          <p:cNvPr id="14" name="13 Imagen" descr="untitled.bmp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1268760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714348" y="2214554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s-AR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Preguntas?</a:t>
            </a:r>
            <a:endParaRPr lang="es-A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857620" y="5929330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6" name="5 Imagen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9454" y="2500306"/>
            <a:ext cx="1752609" cy="2181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88131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45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8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24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65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8117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2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489654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88138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9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6" grpId="0" animBg="1"/>
      <p:bldP spid="8811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1714480" y="2786058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Gracias!</a:t>
            </a:r>
            <a:endParaRPr lang="es-A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857620" y="5929330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8929718" cy="668360"/>
          </a:xfrm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Empresa</a:t>
            </a:r>
            <a:r>
              <a:rPr lang="en-US" dirty="0" smtClean="0"/>
              <a:t>: CANOVAS Y BARALE S.R.L.</a:t>
            </a:r>
            <a:endParaRPr lang="en-US" dirty="0"/>
          </a:p>
        </p:txBody>
      </p:sp>
      <p:sp>
        <p:nvSpPr>
          <p:cNvPr id="7" name="1 Título"/>
          <p:cNvSpPr txBox="1">
            <a:spLocks/>
          </p:cNvSpPr>
          <p:nvPr/>
        </p:nvSpPr>
        <p:spPr bwMode="white">
          <a:xfrm>
            <a:off x="500034" y="92867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CANOVAS Y BARALE S.R.L.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10 Marcador de contenido" descr="DSC0166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249503">
            <a:off x="5022689" y="828503"/>
            <a:ext cx="3936206" cy="5248275"/>
          </a:xfrm>
        </p:spPr>
      </p:pic>
      <p:pic>
        <p:nvPicPr>
          <p:cNvPr id="8" name="Picture 2" descr="D:\Mis documentos\facultad\5to año\Proyecto Final\Repositorio\07_Fotos Metalúrgica\DSC0164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57913">
            <a:off x="574915" y="857082"/>
            <a:ext cx="4786036" cy="3220524"/>
          </a:xfrm>
          <a:prstGeom prst="rect">
            <a:avLst/>
          </a:prstGeom>
          <a:noFill/>
        </p:spPr>
      </p:pic>
      <p:pic>
        <p:nvPicPr>
          <p:cNvPr id="6" name="5 Imagen" descr="DSC0164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136546">
            <a:off x="5107436" y="3968093"/>
            <a:ext cx="4134854" cy="3101140"/>
          </a:xfrm>
          <a:prstGeom prst="rect">
            <a:avLst/>
          </a:prstGeom>
        </p:spPr>
      </p:pic>
      <p:pic>
        <p:nvPicPr>
          <p:cNvPr id="9" name="8 Imagen" descr="DSC0164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941676"/>
            <a:ext cx="3888432" cy="2916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Objetivo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42844" y="1785926"/>
            <a:ext cx="521497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AR" sz="2800" b="1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Fabricar</a:t>
            </a: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</a:t>
            </a:r>
            <a:r>
              <a:rPr kumimoji="0" lang="es-AR" sz="2800" b="1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comercializar</a:t>
            </a: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 tipo de piezas </a:t>
            </a:r>
            <a:r>
              <a:rPr kumimoji="0" lang="es-AR" sz="2800" b="1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metalúrgicas</a:t>
            </a: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abastecer a los mercados agroindustriales, automotriz y vial fundamentalmente.</a:t>
            </a:r>
          </a:p>
        </p:txBody>
      </p:sp>
      <p:pic>
        <p:nvPicPr>
          <p:cNvPr id="8" name="7 Imagen" descr="go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1571612"/>
            <a:ext cx="3430580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pic>
        <p:nvPicPr>
          <p:cNvPr id="7" name="3 Marcador de contenido" descr="Organigra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348880"/>
            <a:ext cx="9341304" cy="3382194"/>
          </a:xfrm>
        </p:spPr>
      </p:pic>
      <p:pic>
        <p:nvPicPr>
          <p:cNvPr id="9" name="8 Imagen" descr="e432wrdews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16250" y="0"/>
            <a:ext cx="1427750" cy="3714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489654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Procesos</a:t>
            </a:r>
            <a:r>
              <a:rPr lang="en-US" sz="3600" dirty="0" smtClean="0"/>
              <a:t> de </a:t>
            </a:r>
            <a:r>
              <a:rPr lang="en-US" sz="3600" dirty="0" err="1" smtClean="0"/>
              <a:t>Negocio</a:t>
            </a:r>
            <a:endParaRPr lang="en-US" sz="20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7224" y="1643050"/>
            <a:ext cx="2389213" cy="4224350"/>
            <a:chOff x="720" y="1296"/>
            <a:chExt cx="1367" cy="2542"/>
          </a:xfrm>
        </p:grpSpPr>
        <p:sp>
          <p:nvSpPr>
            <p:cNvPr id="9523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3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38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39" name="AutoShape 7"/>
            <p:cNvSpPr>
              <a:spLocks noChangeArrowheads="1"/>
            </p:cNvSpPr>
            <p:nvPr/>
          </p:nvSpPr>
          <p:spPr bwMode="gray">
            <a:xfrm>
              <a:off x="761" y="1468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40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41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524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524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4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4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4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95248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5249" name="Text Box 17"/>
            <p:cNvSpPr txBox="1">
              <a:spLocks noChangeArrowheads="1"/>
            </p:cNvSpPr>
            <p:nvPr/>
          </p:nvSpPr>
          <p:spPr bwMode="gray">
            <a:xfrm>
              <a:off x="761" y="1812"/>
              <a:ext cx="1296" cy="9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dirty="0" err="1" smtClean="0"/>
                <a:t>Gestión</a:t>
              </a:r>
              <a:r>
                <a:rPr lang="en-US" sz="3200" dirty="0" smtClean="0"/>
                <a:t> </a:t>
              </a:r>
            </a:p>
            <a:p>
              <a:r>
                <a:rPr lang="en-US" sz="3200" dirty="0" smtClean="0"/>
                <a:t>de </a:t>
              </a:r>
            </a:p>
            <a:p>
              <a:r>
                <a:rPr lang="en-US" sz="3200" dirty="0" err="1" smtClean="0"/>
                <a:t>Ventas</a:t>
              </a:r>
              <a:endParaRPr lang="en-US" sz="3200" dirty="0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428992" y="1643050"/>
            <a:ext cx="2357447" cy="4224350"/>
            <a:chOff x="2202" y="1296"/>
            <a:chExt cx="1371" cy="2542"/>
          </a:xfrm>
        </p:grpSpPr>
        <p:sp>
          <p:nvSpPr>
            <p:cNvPr id="95251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2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3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60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5261" name="Text Box 29"/>
            <p:cNvSpPr txBox="1">
              <a:spLocks noChangeArrowheads="1"/>
            </p:cNvSpPr>
            <p:nvPr/>
          </p:nvSpPr>
          <p:spPr bwMode="gray">
            <a:xfrm>
              <a:off x="2202" y="1855"/>
              <a:ext cx="1350" cy="9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100" dirty="0" err="1" smtClean="0">
                  <a:solidFill>
                    <a:srgbClr val="000000"/>
                  </a:solidFill>
                  <a:latin typeface="Verdana" pitchFamily="34" charset="0"/>
                </a:rPr>
                <a:t>Gestión</a:t>
              </a:r>
              <a:endParaRPr lang="en-US" sz="3100" dirty="0" smtClean="0">
                <a:solidFill>
                  <a:srgbClr val="000000"/>
                </a:solidFill>
                <a:latin typeface="Verdana" pitchFamily="34" charset="0"/>
              </a:endParaRPr>
            </a:p>
            <a:p>
              <a:r>
                <a:rPr lang="en-US" sz="3100" dirty="0" smtClean="0">
                  <a:solidFill>
                    <a:srgbClr val="000000"/>
                  </a:solidFill>
                  <a:latin typeface="Verdana" pitchFamily="34" charset="0"/>
                </a:rPr>
                <a:t>de </a:t>
              </a:r>
              <a:r>
                <a:rPr lang="en-US" sz="3000" dirty="0" err="1" smtClean="0">
                  <a:solidFill>
                    <a:srgbClr val="000000"/>
                  </a:solidFill>
                  <a:latin typeface="Verdana" pitchFamily="34" charset="0"/>
                </a:rPr>
                <a:t>Producción</a:t>
              </a:r>
              <a:endParaRPr lang="en-US" sz="3000" dirty="0"/>
            </a:p>
          </p:txBody>
        </p:sp>
        <p:sp>
          <p:nvSpPr>
            <p:cNvPr id="95262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3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000760" y="1714488"/>
            <a:ext cx="2349526" cy="4224350"/>
            <a:chOff x="3692" y="1296"/>
            <a:chExt cx="1367" cy="2542"/>
          </a:xfrm>
        </p:grpSpPr>
        <p:sp>
          <p:nvSpPr>
            <p:cNvPr id="95265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6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7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8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5270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5271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72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73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74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95275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5276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9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dirty="0" err="1" smtClean="0">
                  <a:solidFill>
                    <a:srgbClr val="000000"/>
                  </a:solidFill>
                  <a:latin typeface="Verdana" pitchFamily="34" charset="0"/>
                </a:rPr>
                <a:t>Gestión</a:t>
              </a:r>
              <a:endParaRPr lang="en-US" sz="3200" dirty="0" smtClean="0">
                <a:solidFill>
                  <a:srgbClr val="000000"/>
                </a:solidFill>
                <a:latin typeface="Verdana" pitchFamily="34" charset="0"/>
              </a:endParaRPr>
            </a:p>
            <a:p>
              <a:r>
                <a:rPr lang="en-US" sz="3200" dirty="0" smtClean="0">
                  <a:solidFill>
                    <a:srgbClr val="000000"/>
                  </a:solidFill>
                  <a:latin typeface="Verdana" pitchFamily="34" charset="0"/>
                </a:rPr>
                <a:t>de </a:t>
              </a:r>
              <a:r>
                <a:rPr lang="en-US" sz="3200" dirty="0" err="1" smtClean="0">
                  <a:solidFill>
                    <a:srgbClr val="000000"/>
                  </a:solidFill>
                  <a:latin typeface="Verdana" pitchFamily="34" charset="0"/>
                </a:rPr>
                <a:t>Calidad</a:t>
              </a:r>
              <a:endParaRPr lang="en-US" sz="3200" dirty="0"/>
            </a:p>
          </p:txBody>
        </p:sp>
        <p:sp>
          <p:nvSpPr>
            <p:cNvPr id="95277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78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411760" y="3789040"/>
            <a:ext cx="482453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r>
              <a:rPr lang="en-US" b="1" dirty="0" smtClean="0">
                <a:solidFill>
                  <a:schemeClr val="tx2"/>
                </a:solidFill>
              </a:rPr>
              <a:t> y Alta de </a:t>
            </a:r>
            <a:r>
              <a:rPr lang="en-US" b="1" dirty="0" err="1" smtClean="0">
                <a:solidFill>
                  <a:schemeClr val="tx2"/>
                </a:solidFill>
              </a:rPr>
              <a:t>Cliente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39752" y="3212976"/>
            <a:ext cx="504056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Modulos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1835696" y="2060848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Detectados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51720" y="4941168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Planificación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Lanzamiento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47664" y="2132856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123728" y="3284984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339752" y="4365104"/>
            <a:ext cx="46085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Presupuesto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23728" y="3861048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187624" y="1484784"/>
            <a:ext cx="518457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051720" y="443711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99592" y="1556792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475656" y="5517232"/>
            <a:ext cx="49685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763688" y="494116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467544" y="908720"/>
            <a:ext cx="576064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547664" y="5589240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Registro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Entrega</a:t>
            </a:r>
            <a:r>
              <a:rPr lang="en-US" b="1" dirty="0" smtClean="0">
                <a:solidFill>
                  <a:schemeClr val="tx2"/>
                </a:solidFill>
              </a:rPr>
              <a:t>  y </a:t>
            </a:r>
            <a:r>
              <a:rPr lang="en-US" b="1" dirty="0" err="1" smtClean="0">
                <a:solidFill>
                  <a:schemeClr val="tx2"/>
                </a:solidFill>
              </a:rPr>
              <a:t>Cobro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Pedido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51520" y="1196752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259632" y="5517232"/>
            <a:ext cx="381000" cy="381000"/>
            <a:chOff x="2078" y="1680"/>
            <a:chExt cx="1615" cy="1615"/>
          </a:xfrm>
        </p:grpSpPr>
        <p:sp>
          <p:nvSpPr>
            <p:cNvPr id="8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7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96" name="95 Rectángulo"/>
          <p:cNvSpPr/>
          <p:nvPr/>
        </p:nvSpPr>
        <p:spPr>
          <a:xfrm>
            <a:off x="1475656" y="1556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195736" y="2636912"/>
            <a:ext cx="489654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MetalSoft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907704" y="2708920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1" name="AutoShape 52"/>
          <p:cNvSpPr>
            <a:spLocks noChangeArrowheads="1"/>
          </p:cNvSpPr>
          <p:nvPr/>
        </p:nvSpPr>
        <p:spPr bwMode="gray">
          <a:xfrm>
            <a:off x="683568" y="6093296"/>
            <a:ext cx="5544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Despliegue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Utilizadas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467544" y="5949280"/>
            <a:ext cx="355600" cy="381000"/>
            <a:chOff x="2078" y="1680"/>
            <a:chExt cx="1615" cy="1615"/>
          </a:xfrm>
        </p:grpSpPr>
        <p:sp>
          <p:nvSpPr>
            <p:cNvPr id="9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500" fill="hold"/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4" grpId="0" animBg="1"/>
      <p:bldP spid="88114" grpId="1" animBg="1"/>
    </p:bldLst>
  </p:timing>
</p:sld>
</file>

<file path=ppt/theme/theme1.xml><?xml version="1.0" encoding="utf-8"?>
<a:theme xmlns:a="http://schemas.openxmlformats.org/drawingml/2006/main" name="cdb2004c020gl">
  <a:themeElements>
    <a:clrScheme name="c020TGp_general_diagram 1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399D72"/>
      </a:accent1>
      <a:accent2>
        <a:srgbClr val="FF9900"/>
      </a:accent2>
      <a:accent3>
        <a:srgbClr val="FFFFFF"/>
      </a:accent3>
      <a:accent4>
        <a:srgbClr val="174578"/>
      </a:accent4>
      <a:accent5>
        <a:srgbClr val="AECCBC"/>
      </a:accent5>
      <a:accent6>
        <a:srgbClr val="E78A00"/>
      </a:accent6>
      <a:hlink>
        <a:srgbClr val="9999FF"/>
      </a:hlink>
      <a:folHlink>
        <a:srgbClr val="969696"/>
      </a:folHlink>
    </a:clrScheme>
    <a:fontScheme name="c020TGp_general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020TGp_general_diagram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20TGp_general_diagram 2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20TGp_general_diagram 3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1B9AD9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cdb2004c020gl</Template>
  <TotalTime>963</TotalTime>
  <Words>681</Words>
  <Application>Microsoft Office PowerPoint</Application>
  <PresentationFormat>Presentación en pantalla (4:3)</PresentationFormat>
  <Paragraphs>209</Paragraphs>
  <Slides>30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2" baseType="lpstr">
      <vt:lpstr>cdb2004c020gl</vt:lpstr>
      <vt:lpstr>Image</vt:lpstr>
      <vt:lpstr>Diapositiva 1</vt:lpstr>
      <vt:lpstr>Proyecto: METALSOFT</vt:lpstr>
      <vt:lpstr>Temario</vt:lpstr>
      <vt:lpstr>La Empresa: CANOVAS Y BARALE S.R.L.</vt:lpstr>
      <vt:lpstr>Objetivo de La Organización</vt:lpstr>
      <vt:lpstr>Estructura de la Organización</vt:lpstr>
      <vt:lpstr>Temario</vt:lpstr>
      <vt:lpstr>Procesos de Negocio</vt:lpstr>
      <vt:lpstr>Temario</vt:lpstr>
      <vt:lpstr> Problemas Detectados</vt:lpstr>
      <vt:lpstr>Temario</vt:lpstr>
      <vt:lpstr>Diapositiva 12</vt:lpstr>
      <vt:lpstr>Objetivo del Sistema</vt:lpstr>
      <vt:lpstr>Ventajas de MetalSoft</vt:lpstr>
      <vt:lpstr>Temario</vt:lpstr>
      <vt:lpstr>Diapositiva 16</vt:lpstr>
      <vt:lpstr>Temario</vt:lpstr>
      <vt:lpstr>Demostración </vt:lpstr>
      <vt:lpstr>Temario</vt:lpstr>
      <vt:lpstr>Demostración </vt:lpstr>
      <vt:lpstr>Temario</vt:lpstr>
      <vt:lpstr>Demostración </vt:lpstr>
      <vt:lpstr>Temario</vt:lpstr>
      <vt:lpstr>Demostración </vt:lpstr>
      <vt:lpstr>Temario</vt:lpstr>
      <vt:lpstr>Diagrama de Despliegue</vt:lpstr>
      <vt:lpstr>Layout</vt:lpstr>
      <vt:lpstr>Herramientas Utilizadas </vt:lpstr>
      <vt:lpstr>Diapositiva 29</vt:lpstr>
      <vt:lpstr>Diapositiva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Lorena</dc:creator>
  <cp:lastModifiedBy>Lorreine Prescott</cp:lastModifiedBy>
  <cp:revision>98</cp:revision>
  <dcterms:created xsi:type="dcterms:W3CDTF">2010-04-20T01:47:56Z</dcterms:created>
  <dcterms:modified xsi:type="dcterms:W3CDTF">2010-11-08T13:41:10Z</dcterms:modified>
</cp:coreProperties>
</file>