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333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o Orton-Clarke" userId="3456880c-134e-4996-bcf7-638ea9d39433" providerId="ADAL" clId="{8668BA43-DA58-4840-9478-FCB393515E49}"/>
    <pc:docChg chg="undo custSel modSld">
      <pc:chgData name="Nino Orton-Clarke" userId="3456880c-134e-4996-bcf7-638ea9d39433" providerId="ADAL" clId="{8668BA43-DA58-4840-9478-FCB393515E49}" dt="2022-11-02T21:46:50.325" v="1" actId="26606"/>
      <pc:docMkLst>
        <pc:docMk/>
      </pc:docMkLst>
      <pc:sldChg chg="addSp delSp modSp mod setBg setClrOvrMap">
        <pc:chgData name="Nino Orton-Clarke" userId="3456880c-134e-4996-bcf7-638ea9d39433" providerId="ADAL" clId="{8668BA43-DA58-4840-9478-FCB393515E49}" dt="2022-11-02T21:46:50.325" v="1" actId="26606"/>
        <pc:sldMkLst>
          <pc:docMk/>
          <pc:sldMk cId="1548063896" sldId="256"/>
        </pc:sldMkLst>
        <pc:spChg chg="mod">
          <ac:chgData name="Nino Orton-Clarke" userId="3456880c-134e-4996-bcf7-638ea9d39433" providerId="ADAL" clId="{8668BA43-DA58-4840-9478-FCB393515E49}" dt="2022-11-02T21:46:50.325" v="1" actId="26606"/>
          <ac:spMkLst>
            <pc:docMk/>
            <pc:sldMk cId="1548063896" sldId="256"/>
            <ac:spMk id="2" creationId="{328F2E22-DC49-43FB-8913-FDE79A424DB3}"/>
          </ac:spMkLst>
        </pc:spChg>
        <pc:spChg chg="add del">
          <ac:chgData name="Nino Orton-Clarke" userId="3456880c-134e-4996-bcf7-638ea9d39433" providerId="ADAL" clId="{8668BA43-DA58-4840-9478-FCB393515E49}" dt="2022-11-02T21:46:50.325" v="1" actId="26606"/>
          <ac:spMkLst>
            <pc:docMk/>
            <pc:sldMk cId="1548063896" sldId="256"/>
            <ac:spMk id="23" creationId="{5463EB0A-3D7C-4AA5-BFA5-8EE5B4BA5624}"/>
          </ac:spMkLst>
        </pc:spChg>
        <pc:spChg chg="add del">
          <ac:chgData name="Nino Orton-Clarke" userId="3456880c-134e-4996-bcf7-638ea9d39433" providerId="ADAL" clId="{8668BA43-DA58-4840-9478-FCB393515E49}" dt="2022-11-02T21:46:50.325" v="1" actId="26606"/>
          <ac:spMkLst>
            <pc:docMk/>
            <pc:sldMk cId="1548063896" sldId="256"/>
            <ac:spMk id="25" creationId="{7945AD00-F967-454D-A4B2-39ABA5C88C20}"/>
          </ac:spMkLst>
        </pc:spChg>
        <pc:spChg chg="add del">
          <ac:chgData name="Nino Orton-Clarke" userId="3456880c-134e-4996-bcf7-638ea9d39433" providerId="ADAL" clId="{8668BA43-DA58-4840-9478-FCB393515E49}" dt="2022-11-02T21:46:50.325" v="1" actId="26606"/>
          <ac:spMkLst>
            <pc:docMk/>
            <pc:sldMk cId="1548063896" sldId="256"/>
            <ac:spMk id="27" creationId="{E9BC5B79-B912-427C-8219-E3E50943FCDE}"/>
          </ac:spMkLst>
        </pc:spChg>
        <pc:spChg chg="add del">
          <ac:chgData name="Nino Orton-Clarke" userId="3456880c-134e-4996-bcf7-638ea9d39433" providerId="ADAL" clId="{8668BA43-DA58-4840-9478-FCB393515E49}" dt="2022-11-02T21:46:50.325" v="1" actId="26606"/>
          <ac:spMkLst>
            <pc:docMk/>
            <pc:sldMk cId="1548063896" sldId="256"/>
            <ac:spMk id="32" creationId="{66B332A4-D438-4773-A77F-5ED49A448D9D}"/>
          </ac:spMkLst>
        </pc:spChg>
        <pc:spChg chg="add del">
          <ac:chgData name="Nino Orton-Clarke" userId="3456880c-134e-4996-bcf7-638ea9d39433" providerId="ADAL" clId="{8668BA43-DA58-4840-9478-FCB393515E49}" dt="2022-11-02T21:46:50.325" v="1" actId="26606"/>
          <ac:spMkLst>
            <pc:docMk/>
            <pc:sldMk cId="1548063896" sldId="256"/>
            <ac:spMk id="34" creationId="{DF9AD32D-FF05-44F4-BD4D-9CEE89B71EB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ninoorton-clarke_rockborne_com/Documents/Documents/Projects/Project%202%20-%20Road%20Safety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ninoorton-clarke_rockborne_com/Documents/Documents/Projects/Project%202%20-%20Road%20Safety%20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ninoorton-clarke_rockborne_com/Documents/Documents/Projects/Project%202%20-%20Road%20Safety%20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ninoorton-clarke_rockborne_com/Documents/Documents/Projects/Project%202%20-%20Road%20Safety%20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ninoorton-clarke_rockborne_com/Documents/Documents/Projects/Project%202%20-%20Road%20Safety%20Repo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ninoorton-clarke_rockborne_com/Documents/Documents/Projects/Project%202%20-%20Road%20Safety%20Repo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ninoorton-clarke_rockborne_com/Documents/Documents/Projects/Project%202%20-%20Road%20Safety%20Repor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ninoorton-clarke_rockborne_com/Documents/Documents/Projects/Project%202%20-%20Road%20Safety%20Repor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ninoorton-clarke_rockborne_com/Documents/Documents/Projects/Project%202%20-%20Road%20Safety%20Repor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82599697064298"/>
          <c:y val="7.0413925932894819E-2"/>
          <c:w val="0.80596062992125983"/>
          <c:h val="0.8463043161271507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092-405D-88CD-94BBD6D1FE60}"/>
              </c:ext>
            </c:extLst>
          </c:dPt>
          <c:dPt>
            <c:idx val="1"/>
            <c:invertIfNegative val="0"/>
            <c:bubble3D val="0"/>
            <c:spPr>
              <a:solidFill>
                <a:srgbClr val="CC00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92-405D-88CD-94BBD6D1FE60}"/>
              </c:ext>
            </c:extLst>
          </c:dPt>
          <c:cat>
            <c:strRef>
              <c:f>Calculations!$E$6:$E$7</c:f>
              <c:strCache>
                <c:ptCount val="2"/>
                <c:pt idx="0">
                  <c:v>Slight</c:v>
                </c:pt>
                <c:pt idx="1">
                  <c:v>Fatal/Serious</c:v>
                </c:pt>
              </c:strCache>
            </c:strRef>
          </c:cat>
          <c:val>
            <c:numRef>
              <c:f>Calculations!$F$6:$F$7</c:f>
              <c:numCache>
                <c:formatCode>General</c:formatCode>
                <c:ptCount val="2"/>
                <c:pt idx="0">
                  <c:v>84678</c:v>
                </c:pt>
                <c:pt idx="1">
                  <c:v>26141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1F-4F77-8DE7-7D9DBD023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0062736"/>
        <c:axId val="1650058160"/>
      </c:barChart>
      <c:catAx>
        <c:axId val="165006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058160"/>
        <c:crosses val="autoZero"/>
        <c:auto val="1"/>
        <c:lblAlgn val="ctr"/>
        <c:lblOffset val="100"/>
        <c:noMultiLvlLbl val="0"/>
      </c:catAx>
      <c:valAx>
        <c:axId val="1650058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Casualties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06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2 - Road Safety Report.xlsx]Calculations!PivotTable14</c:name>
    <c:fmtId val="2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Calculations!$AY$12:$AY$13</c:f>
              <c:strCache>
                <c:ptCount val="1"/>
                <c:pt idx="0">
                  <c:v>Fatal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Calculations!$AX$14:$AX$16</c:f>
              <c:strCache>
                <c:ptCount val="2"/>
                <c:pt idx="0">
                  <c:v>Rural</c:v>
                </c:pt>
                <c:pt idx="1">
                  <c:v>Urban</c:v>
                </c:pt>
              </c:strCache>
            </c:strRef>
          </c:cat>
          <c:val>
            <c:numRef>
              <c:f>Calculations!$AY$14:$AY$16</c:f>
              <c:numCache>
                <c:formatCode>0.00%</c:formatCode>
                <c:ptCount val="2"/>
                <c:pt idx="0">
                  <c:v>3.5547989786211383E-2</c:v>
                </c:pt>
                <c:pt idx="1">
                  <c:v>1.0302003951453571E-2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55-40DF-9FB0-E4F4C5DA4BB8}"/>
            </c:ext>
          </c:extLst>
        </c:ser>
        <c:ser>
          <c:idx val="1"/>
          <c:order val="1"/>
          <c:tx>
            <c:strRef>
              <c:f>Calculations!$AZ$12:$AZ$13</c:f>
              <c:strCache>
                <c:ptCount val="1"/>
                <c:pt idx="0">
                  <c:v>Serious</c:v>
                </c:pt>
              </c:strCache>
            </c:strRef>
          </c:tx>
          <c:spPr>
            <a:solidFill>
              <a:srgbClr val="CC00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Calculations!$AX$14:$AX$16</c:f>
              <c:strCache>
                <c:ptCount val="2"/>
                <c:pt idx="0">
                  <c:v>Rural</c:v>
                </c:pt>
                <c:pt idx="1">
                  <c:v>Urban</c:v>
                </c:pt>
              </c:strCache>
            </c:strRef>
          </c:cat>
          <c:val>
            <c:numRef>
              <c:f>Calculations!$AZ$14:$AZ$16</c:f>
              <c:numCache>
                <c:formatCode>0.00%</c:formatCode>
                <c:ptCount val="2"/>
                <c:pt idx="0">
                  <c:v>0.26928853952836329</c:v>
                </c:pt>
                <c:pt idx="1">
                  <c:v>0.18673440587073101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55-40DF-9FB0-E4F4C5DA4BB8}"/>
            </c:ext>
          </c:extLst>
        </c:ser>
        <c:ser>
          <c:idx val="2"/>
          <c:order val="2"/>
          <c:tx>
            <c:strRef>
              <c:f>Calculations!$BA$12:$BA$13</c:f>
              <c:strCache>
                <c:ptCount val="1"/>
                <c:pt idx="0">
                  <c:v>Slight</c:v>
                </c:pt>
              </c:strCache>
            </c:strRef>
          </c:tx>
          <c:spPr>
            <a:solidFill>
              <a:srgbClr val="3335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Calculations!$AX$14:$AX$16</c:f>
              <c:strCache>
                <c:ptCount val="2"/>
                <c:pt idx="0">
                  <c:v>Rural</c:v>
                </c:pt>
                <c:pt idx="1">
                  <c:v>Urban</c:v>
                </c:pt>
              </c:strCache>
            </c:strRef>
          </c:cat>
          <c:val>
            <c:numRef>
              <c:f>Calculations!$BA$14:$BA$16</c:f>
              <c:numCache>
                <c:formatCode>0.00%</c:formatCode>
                <c:ptCount val="2"/>
                <c:pt idx="0">
                  <c:v>0.69516347068542528</c:v>
                </c:pt>
                <c:pt idx="1">
                  <c:v>0.80296359017781538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55-40DF-9FB0-E4F4C5DA4B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0633632"/>
        <c:axId val="110645280"/>
      </c:barChart>
      <c:catAx>
        <c:axId val="110633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45280"/>
        <c:crosses val="autoZero"/>
        <c:auto val="1"/>
        <c:lblAlgn val="ctr"/>
        <c:lblOffset val="100"/>
        <c:noMultiLvlLbl val="0"/>
      </c:catAx>
      <c:valAx>
        <c:axId val="110645280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3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75048453888423"/>
          <c:y val="1.7867460188214626E-2"/>
          <c:w val="0.88624951546111574"/>
          <c:h val="0.9001288176781452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335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30-41A9-9083-C31A403395C3}"/>
              </c:ext>
            </c:extLst>
          </c:dPt>
          <c:dPt>
            <c:idx val="1"/>
            <c:invertIfNegative val="0"/>
            <c:bubble3D val="0"/>
            <c:spPr>
              <a:solidFill>
                <a:srgbClr val="CC00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330-41A9-9083-C31A403395C3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30-41A9-9083-C31A403395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Calculations!$M$39:$O$39</c:f>
              <c:strCache>
                <c:ptCount val="3"/>
                <c:pt idx="0">
                  <c:v>Single Carriageway</c:v>
                </c:pt>
                <c:pt idx="1">
                  <c:v>Dual Carriageway</c:v>
                </c:pt>
                <c:pt idx="2">
                  <c:v>Other</c:v>
                </c:pt>
              </c:strCache>
            </c:strRef>
          </c:cat>
          <c:val>
            <c:numRef>
              <c:f>Calculations!$M$40:$O$40</c:f>
              <c:numCache>
                <c:formatCode>General</c:formatCode>
                <c:ptCount val="3"/>
                <c:pt idx="0">
                  <c:v>20507</c:v>
                </c:pt>
                <c:pt idx="1">
                  <c:v>3902</c:v>
                </c:pt>
                <c:pt idx="2">
                  <c:v>1732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9-4EFB-BB2D-F991D784C2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9943776"/>
        <c:axId val="128125360"/>
      </c:barChart>
      <c:catAx>
        <c:axId val="88994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Road</a:t>
                </a:r>
                <a:r>
                  <a:rPr lang="en-US" baseline="0" dirty="0"/>
                  <a:t> Type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25360"/>
        <c:crosses val="autoZero"/>
        <c:auto val="1"/>
        <c:lblAlgn val="ctr"/>
        <c:lblOffset val="100"/>
        <c:noMultiLvlLbl val="0"/>
      </c:catAx>
      <c:valAx>
        <c:axId val="128125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No.</a:t>
                </a:r>
                <a:r>
                  <a:rPr lang="en-US" baseline="0" dirty="0"/>
                  <a:t> of Fatal/Serious Accidents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94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2 - Road Safety Report.xlsx]Calculations!PivotTable6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Calculations!$AO$3:$AO$4</c:f>
              <c:strCache>
                <c:ptCount val="1"/>
                <c:pt idx="0">
                  <c:v>Fatal</c:v>
                </c:pt>
              </c:strCache>
            </c:strRef>
          </c:tx>
          <c:spPr>
            <a:solidFill>
              <a:srgbClr val="CC0066"/>
            </a:solidFill>
            <a:ln>
              <a:noFill/>
            </a:ln>
            <a:effectLst/>
          </c:spPr>
          <c:invertIfNegative val="0"/>
          <c:cat>
            <c:strRef>
              <c:f>Calculations!$AN$5:$AN$11</c:f>
              <c:strCach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</c:strCache>
            </c:strRef>
          </c:cat>
          <c:val>
            <c:numRef>
              <c:f>Calculations!$AO$5:$AO$11</c:f>
              <c:numCache>
                <c:formatCode>General</c:formatCode>
                <c:ptCount val="6"/>
                <c:pt idx="0">
                  <c:v>60</c:v>
                </c:pt>
                <c:pt idx="1">
                  <c:v>633</c:v>
                </c:pt>
                <c:pt idx="2">
                  <c:v>229</c:v>
                </c:pt>
                <c:pt idx="3">
                  <c:v>174</c:v>
                </c:pt>
                <c:pt idx="4">
                  <c:v>820</c:v>
                </c:pt>
                <c:pt idx="5">
                  <c:v>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49-4D35-AD53-3D688207DBCD}"/>
            </c:ext>
          </c:extLst>
        </c:ser>
        <c:ser>
          <c:idx val="1"/>
          <c:order val="1"/>
          <c:tx>
            <c:strRef>
              <c:f>Calculations!$AP$3:$AP$4</c:f>
              <c:strCache>
                <c:ptCount val="1"/>
                <c:pt idx="0">
                  <c:v>Serious</c:v>
                </c:pt>
              </c:strCache>
            </c:strRef>
          </c:tx>
          <c:spPr>
            <a:solidFill>
              <a:srgbClr val="333593"/>
            </a:solidFill>
            <a:ln>
              <a:noFill/>
            </a:ln>
            <a:effectLst/>
          </c:spPr>
          <c:invertIfNegative val="0"/>
          <c:cat>
            <c:strRef>
              <c:f>Calculations!$AN$5:$AN$11</c:f>
              <c:strCach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</c:strCache>
            </c:strRef>
          </c:cat>
          <c:val>
            <c:numRef>
              <c:f>Calculations!$AP$5:$AP$11</c:f>
              <c:numCache>
                <c:formatCode>General</c:formatCode>
                <c:ptCount val="6"/>
                <c:pt idx="0">
                  <c:v>1863</c:v>
                </c:pt>
                <c:pt idx="1">
                  <c:v>11898</c:v>
                </c:pt>
                <c:pt idx="2">
                  <c:v>2407</c:v>
                </c:pt>
                <c:pt idx="3">
                  <c:v>1277</c:v>
                </c:pt>
                <c:pt idx="4">
                  <c:v>4945</c:v>
                </c:pt>
                <c:pt idx="5">
                  <c:v>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49-4D35-AD53-3D688207D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632928"/>
        <c:axId val="1486612544"/>
      </c:barChart>
      <c:catAx>
        <c:axId val="1486632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Speed</a:t>
                </a:r>
                <a:r>
                  <a:rPr lang="en-US" baseline="0" dirty="0"/>
                  <a:t> Limit (MPH)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612544"/>
        <c:crosses val="autoZero"/>
        <c:auto val="1"/>
        <c:lblAlgn val="ctr"/>
        <c:lblOffset val="100"/>
        <c:noMultiLvlLbl val="0"/>
      </c:catAx>
      <c:valAx>
        <c:axId val="14866125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No.</a:t>
                </a:r>
                <a:r>
                  <a:rPr lang="en-US" baseline="0" dirty="0"/>
                  <a:t> of Accidents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63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Calculations!$B$40</c:f>
              <c:strCache>
                <c:ptCount val="1"/>
                <c:pt idx="0">
                  <c:v>Serious</c:v>
                </c:pt>
              </c:strCache>
            </c:strRef>
          </c:tx>
          <c:spPr>
            <a:solidFill>
              <a:srgbClr val="333593"/>
            </a:solidFill>
            <a:ln>
              <a:noFill/>
            </a:ln>
            <a:effectLst/>
          </c:spPr>
          <c:invertIfNegative val="0"/>
          <c:cat>
            <c:strRef>
              <c:f>Calculations!$A$41:$A$43</c:f>
              <c:strCache>
                <c:ptCount val="3"/>
                <c:pt idx="0">
                  <c:v>Dry</c:v>
                </c:pt>
                <c:pt idx="1">
                  <c:v>Wet or damp</c:v>
                </c:pt>
                <c:pt idx="2">
                  <c:v>Other</c:v>
                </c:pt>
              </c:strCache>
            </c:strRef>
          </c:cat>
          <c:val>
            <c:numRef>
              <c:f>Calculations!$B$41:$B$43</c:f>
              <c:numCache>
                <c:formatCode>General</c:formatCode>
                <c:ptCount val="3"/>
                <c:pt idx="0">
                  <c:v>16284</c:v>
                </c:pt>
                <c:pt idx="1">
                  <c:v>7355</c:v>
                </c:pt>
                <c:pt idx="2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5-4B31-9FCC-535E37E19FF1}"/>
            </c:ext>
          </c:extLst>
        </c:ser>
        <c:ser>
          <c:idx val="1"/>
          <c:order val="1"/>
          <c:tx>
            <c:strRef>
              <c:f>Calculations!$C$40</c:f>
              <c:strCache>
                <c:ptCount val="1"/>
                <c:pt idx="0">
                  <c:v>Fatal</c:v>
                </c:pt>
              </c:strCache>
            </c:strRef>
          </c:tx>
          <c:spPr>
            <a:solidFill>
              <a:srgbClr val="CC0066"/>
            </a:solidFill>
            <a:ln>
              <a:noFill/>
            </a:ln>
            <a:effectLst/>
          </c:spPr>
          <c:invertIfNegative val="0"/>
          <c:cat>
            <c:strRef>
              <c:f>Calculations!$A$41:$A$43</c:f>
              <c:strCache>
                <c:ptCount val="3"/>
                <c:pt idx="0">
                  <c:v>Dry</c:v>
                </c:pt>
                <c:pt idx="1">
                  <c:v>Wet or damp</c:v>
                </c:pt>
                <c:pt idx="2">
                  <c:v>Other</c:v>
                </c:pt>
              </c:strCache>
            </c:strRef>
          </c:cat>
          <c:val>
            <c:numRef>
              <c:f>Calculations!$C$41:$C$43</c:f>
              <c:numCache>
                <c:formatCode>General</c:formatCode>
                <c:ptCount val="3"/>
                <c:pt idx="0">
                  <c:v>1368</c:v>
                </c:pt>
                <c:pt idx="1">
                  <c:v>755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65-4B31-9FCC-535E37E19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018079"/>
        <c:axId val="201011007"/>
      </c:barChart>
      <c:catAx>
        <c:axId val="201018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Road</a:t>
                </a:r>
                <a:r>
                  <a:rPr lang="en-US" baseline="0" dirty="0"/>
                  <a:t> Condition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11007"/>
        <c:crosses val="autoZero"/>
        <c:auto val="1"/>
        <c:lblAlgn val="ctr"/>
        <c:lblOffset val="100"/>
        <c:noMultiLvlLbl val="0"/>
      </c:catAx>
      <c:valAx>
        <c:axId val="2010110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No.</a:t>
                </a:r>
                <a:r>
                  <a:rPr lang="en-US" baseline="0" dirty="0"/>
                  <a:t> of Accidents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18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2 - Road Safety Report.xlsx]Calculations!PivotTable3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Calculations!$J$1:$J$2</c:f>
              <c:strCache>
                <c:ptCount val="1"/>
                <c:pt idx="0">
                  <c:v>Fatal</c:v>
                </c:pt>
              </c:strCache>
            </c:strRef>
          </c:tx>
          <c:spPr>
            <a:ln w="28575" cap="rnd">
              <a:solidFill>
                <a:srgbClr val="CC0066"/>
              </a:solidFill>
              <a:round/>
            </a:ln>
            <a:effectLst/>
          </c:spPr>
          <c:marker>
            <c:symbol val="none"/>
          </c:marker>
          <c:cat>
            <c:strRef>
              <c:f>Calculations!$I$3:$I$15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Calculations!$J$3:$J$15</c:f>
              <c:numCache>
                <c:formatCode>General</c:formatCode>
                <c:ptCount val="12"/>
                <c:pt idx="0">
                  <c:v>220</c:v>
                </c:pt>
                <c:pt idx="1">
                  <c:v>191</c:v>
                </c:pt>
                <c:pt idx="2">
                  <c:v>174</c:v>
                </c:pt>
                <c:pt idx="3">
                  <c:v>104</c:v>
                </c:pt>
                <c:pt idx="4">
                  <c:v>113</c:v>
                </c:pt>
                <c:pt idx="5">
                  <c:v>158</c:v>
                </c:pt>
                <c:pt idx="6">
                  <c:v>219</c:v>
                </c:pt>
                <c:pt idx="7">
                  <c:v>225</c:v>
                </c:pt>
                <c:pt idx="8">
                  <c:v>219</c:v>
                </c:pt>
                <c:pt idx="9">
                  <c:v>169</c:v>
                </c:pt>
                <c:pt idx="10">
                  <c:v>156</c:v>
                </c:pt>
                <c:pt idx="11">
                  <c:v>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D4-4E18-BD15-210767C7D110}"/>
            </c:ext>
          </c:extLst>
        </c:ser>
        <c:ser>
          <c:idx val="1"/>
          <c:order val="1"/>
          <c:tx>
            <c:strRef>
              <c:f>Calculations!$K$1:$K$2</c:f>
              <c:strCache>
                <c:ptCount val="1"/>
                <c:pt idx="0">
                  <c:v>Serious</c:v>
                </c:pt>
              </c:strCache>
            </c:strRef>
          </c:tx>
          <c:spPr>
            <a:ln w="28575" cap="rnd">
              <a:solidFill>
                <a:srgbClr val="333593"/>
              </a:solidFill>
              <a:round/>
            </a:ln>
            <a:effectLst/>
          </c:spPr>
          <c:marker>
            <c:symbol val="none"/>
          </c:marker>
          <c:cat>
            <c:strRef>
              <c:f>Calculations!$I$3:$I$15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Calculations!$K$3:$K$15</c:f>
              <c:numCache>
                <c:formatCode>General</c:formatCode>
                <c:ptCount val="12"/>
                <c:pt idx="0">
                  <c:v>2387</c:v>
                </c:pt>
                <c:pt idx="1">
                  <c:v>2121</c:v>
                </c:pt>
                <c:pt idx="2">
                  <c:v>1667</c:v>
                </c:pt>
                <c:pt idx="3">
                  <c:v>890</c:v>
                </c:pt>
                <c:pt idx="4">
                  <c:v>1663</c:v>
                </c:pt>
                <c:pt idx="5">
                  <c:v>1801</c:v>
                </c:pt>
                <c:pt idx="6">
                  <c:v>2176</c:v>
                </c:pt>
                <c:pt idx="7">
                  <c:v>2597</c:v>
                </c:pt>
                <c:pt idx="8">
                  <c:v>2525</c:v>
                </c:pt>
                <c:pt idx="9">
                  <c:v>2175</c:v>
                </c:pt>
                <c:pt idx="10">
                  <c:v>1983</c:v>
                </c:pt>
                <c:pt idx="11">
                  <c:v>2003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D4-4E18-BD15-210767C7D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075872"/>
        <c:axId val="114076704"/>
      </c:lineChart>
      <c:catAx>
        <c:axId val="11407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76704"/>
        <c:crosses val="autoZero"/>
        <c:auto val="1"/>
        <c:lblAlgn val="ctr"/>
        <c:lblOffset val="100"/>
        <c:noMultiLvlLbl val="0"/>
      </c:catAx>
      <c:valAx>
        <c:axId val="1140767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No.</a:t>
                </a:r>
                <a:r>
                  <a:rPr lang="en-US" baseline="0" dirty="0"/>
                  <a:t> of Accidents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7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2 - Road Safety Report.xlsx]Calculations!PivotTable7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868287088569125"/>
          <c:y val="2.6267806224892037E-2"/>
          <c:w val="0.76843841705999794"/>
          <c:h val="0.78391222549756512"/>
        </c:manualLayout>
      </c:layout>
      <c:lineChart>
        <c:grouping val="standard"/>
        <c:varyColors val="0"/>
        <c:ser>
          <c:idx val="0"/>
          <c:order val="0"/>
          <c:tx>
            <c:strRef>
              <c:f>Calculations!$AO$30:$AO$31</c:f>
              <c:strCache>
                <c:ptCount val="1"/>
                <c:pt idx="0">
                  <c:v>Fatal</c:v>
                </c:pt>
              </c:strCache>
            </c:strRef>
          </c:tx>
          <c:spPr>
            <a:ln w="28575" cap="rnd">
              <a:solidFill>
                <a:srgbClr val="CC0066"/>
              </a:solidFill>
              <a:round/>
            </a:ln>
            <a:effectLst/>
          </c:spPr>
          <c:marker>
            <c:symbol val="none"/>
          </c:marker>
          <c:cat>
            <c:strRef>
              <c:f>Calculations!$AN$32:$AN$56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Calculations!$AO$32:$AO$56</c:f>
              <c:numCache>
                <c:formatCode>General</c:formatCode>
                <c:ptCount val="24"/>
                <c:pt idx="0">
                  <c:v>58</c:v>
                </c:pt>
                <c:pt idx="1">
                  <c:v>50</c:v>
                </c:pt>
                <c:pt idx="2">
                  <c:v>54</c:v>
                </c:pt>
                <c:pt idx="3">
                  <c:v>51</c:v>
                </c:pt>
                <c:pt idx="4">
                  <c:v>40</c:v>
                </c:pt>
                <c:pt idx="5">
                  <c:v>57</c:v>
                </c:pt>
                <c:pt idx="6">
                  <c:v>54</c:v>
                </c:pt>
                <c:pt idx="7">
                  <c:v>45</c:v>
                </c:pt>
                <c:pt idx="8">
                  <c:v>90</c:v>
                </c:pt>
                <c:pt idx="9">
                  <c:v>58</c:v>
                </c:pt>
                <c:pt idx="10">
                  <c:v>112</c:v>
                </c:pt>
                <c:pt idx="11">
                  <c:v>99</c:v>
                </c:pt>
                <c:pt idx="12">
                  <c:v>99</c:v>
                </c:pt>
                <c:pt idx="13">
                  <c:v>131</c:v>
                </c:pt>
                <c:pt idx="14">
                  <c:v>122</c:v>
                </c:pt>
                <c:pt idx="15">
                  <c:v>127</c:v>
                </c:pt>
                <c:pt idx="16">
                  <c:v>136</c:v>
                </c:pt>
                <c:pt idx="17">
                  <c:v>141</c:v>
                </c:pt>
                <c:pt idx="18">
                  <c:v>144</c:v>
                </c:pt>
                <c:pt idx="19">
                  <c:v>83</c:v>
                </c:pt>
                <c:pt idx="20">
                  <c:v>115</c:v>
                </c:pt>
                <c:pt idx="21">
                  <c:v>108</c:v>
                </c:pt>
                <c:pt idx="22">
                  <c:v>103</c:v>
                </c:pt>
                <c:pt idx="23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B5-4363-AFF0-6207E55C5E18}"/>
            </c:ext>
          </c:extLst>
        </c:ser>
        <c:ser>
          <c:idx val="1"/>
          <c:order val="1"/>
          <c:tx>
            <c:strRef>
              <c:f>Calculations!$AP$30:$AP$31</c:f>
              <c:strCache>
                <c:ptCount val="1"/>
                <c:pt idx="0">
                  <c:v>Serious</c:v>
                </c:pt>
              </c:strCache>
            </c:strRef>
          </c:tx>
          <c:spPr>
            <a:ln w="28575" cap="rnd">
              <a:solidFill>
                <a:srgbClr val="333593"/>
              </a:solidFill>
              <a:round/>
            </a:ln>
            <a:effectLst/>
          </c:spPr>
          <c:marker>
            <c:symbol val="none"/>
          </c:marker>
          <c:cat>
            <c:strRef>
              <c:f>Calculations!$AN$32:$AN$56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Calculations!$AP$32:$AP$56</c:f>
              <c:numCache>
                <c:formatCode>General</c:formatCode>
                <c:ptCount val="24"/>
                <c:pt idx="0">
                  <c:v>463</c:v>
                </c:pt>
                <c:pt idx="1">
                  <c:v>327</c:v>
                </c:pt>
                <c:pt idx="2">
                  <c:v>238</c:v>
                </c:pt>
                <c:pt idx="3">
                  <c:v>204</c:v>
                </c:pt>
                <c:pt idx="4">
                  <c:v>166</c:v>
                </c:pt>
                <c:pt idx="5">
                  <c:v>293</c:v>
                </c:pt>
                <c:pt idx="6">
                  <c:v>517</c:v>
                </c:pt>
                <c:pt idx="7">
                  <c:v>868</c:v>
                </c:pt>
                <c:pt idx="8">
                  <c:v>1102</c:v>
                </c:pt>
                <c:pt idx="9">
                  <c:v>902</c:v>
                </c:pt>
                <c:pt idx="10">
                  <c:v>1088</c:v>
                </c:pt>
                <c:pt idx="11">
                  <c:v>1217</c:v>
                </c:pt>
                <c:pt idx="12">
                  <c:v>1422</c:v>
                </c:pt>
                <c:pt idx="13">
                  <c:v>1433</c:v>
                </c:pt>
                <c:pt idx="14">
                  <c:v>1679</c:v>
                </c:pt>
                <c:pt idx="15">
                  <c:v>1839</c:v>
                </c:pt>
                <c:pt idx="16">
                  <c:v>1974</c:v>
                </c:pt>
                <c:pt idx="17">
                  <c:v>1954</c:v>
                </c:pt>
                <c:pt idx="18">
                  <c:v>1673</c:v>
                </c:pt>
                <c:pt idx="19">
                  <c:v>1364</c:v>
                </c:pt>
                <c:pt idx="20">
                  <c:v>1014</c:v>
                </c:pt>
                <c:pt idx="21">
                  <c:v>910</c:v>
                </c:pt>
                <c:pt idx="22">
                  <c:v>747</c:v>
                </c:pt>
                <c:pt idx="23">
                  <c:v>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B5-4363-AFF0-6207E55C5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6627696"/>
        <c:axId val="1106626864"/>
      </c:lineChart>
      <c:catAx>
        <c:axId val="110662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6864"/>
        <c:crosses val="autoZero"/>
        <c:auto val="1"/>
        <c:lblAlgn val="ctr"/>
        <c:lblOffset val="100"/>
        <c:noMultiLvlLbl val="0"/>
      </c:catAx>
      <c:valAx>
        <c:axId val="11066268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No.</a:t>
                </a:r>
                <a:r>
                  <a:rPr lang="en-US" baseline="0" dirty="0"/>
                  <a:t> of Accidents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223916920527813E-2"/>
              <c:y val="0.319334129658388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Calculations!$AW$64</c:f>
              <c:strCache>
                <c:ptCount val="1"/>
                <c:pt idx="0">
                  <c:v>Serious</c:v>
                </c:pt>
              </c:strCache>
            </c:strRef>
          </c:tx>
          <c:spPr>
            <a:solidFill>
              <a:srgbClr val="333593"/>
            </a:solidFill>
            <a:ln>
              <a:noFill/>
            </a:ln>
            <a:effectLst/>
          </c:spPr>
          <c:invertIfNegative val="0"/>
          <c:cat>
            <c:strRef>
              <c:f>Calculations!$AX$63:$AY$63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Calculations!$AX$64:$AY$64</c:f>
              <c:numCache>
                <c:formatCode>General</c:formatCode>
                <c:ptCount val="2"/>
                <c:pt idx="0">
                  <c:v>17229</c:v>
                </c:pt>
                <c:pt idx="1">
                  <c:v>6757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36-4200-81F8-5641EC01E999}"/>
            </c:ext>
          </c:extLst>
        </c:ser>
        <c:ser>
          <c:idx val="1"/>
          <c:order val="1"/>
          <c:tx>
            <c:strRef>
              <c:f>Calculations!$AW$65</c:f>
              <c:strCache>
                <c:ptCount val="1"/>
                <c:pt idx="0">
                  <c:v>Fatal</c:v>
                </c:pt>
              </c:strCache>
            </c:strRef>
          </c:tx>
          <c:spPr>
            <a:solidFill>
              <a:srgbClr val="CC0066"/>
            </a:solidFill>
            <a:ln>
              <a:noFill/>
            </a:ln>
            <a:effectLst/>
          </c:spPr>
          <c:invertIfNegative val="0"/>
          <c:cat>
            <c:strRef>
              <c:f>Calculations!$AX$63:$AY$63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Calculations!$AX$65:$AY$65</c:f>
              <c:numCache>
                <c:formatCode>General</c:formatCode>
                <c:ptCount val="2"/>
                <c:pt idx="0">
                  <c:v>1680</c:v>
                </c:pt>
                <c:pt idx="1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6-4200-81F8-5641EC01E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0140944"/>
        <c:axId val="230141360"/>
      </c:barChart>
      <c:catAx>
        <c:axId val="230140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141360"/>
        <c:crosses val="autoZero"/>
        <c:auto val="1"/>
        <c:lblAlgn val="ctr"/>
        <c:lblOffset val="100"/>
        <c:noMultiLvlLbl val="0"/>
      </c:catAx>
      <c:valAx>
        <c:axId val="230141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No.</a:t>
                </a:r>
                <a:r>
                  <a:rPr lang="en-US" baseline="0" dirty="0"/>
                  <a:t> of Accidents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14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2 - Road Safety Report.xlsx]Calculations!PivotTable10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540218756679608E-2"/>
          <c:y val="3.8079462437435249E-2"/>
          <c:w val="0.89756442778387668"/>
          <c:h val="0.86499578809289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Calculations!$H$50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333593"/>
            </a:solidFill>
            <a:ln>
              <a:noFill/>
            </a:ln>
            <a:effectLst/>
          </c:spPr>
          <c:invertIfNegative val="0"/>
          <c:cat>
            <c:strRef>
              <c:f>Calculations!$G$51:$G$132</c:f>
              <c:strCache>
                <c:ptCount val="8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87</c:v>
                </c:pt>
                <c:pt idx="70">
                  <c:v>88</c:v>
                </c:pt>
                <c:pt idx="71">
                  <c:v>89</c:v>
                </c:pt>
                <c:pt idx="72">
                  <c:v>90</c:v>
                </c:pt>
                <c:pt idx="73">
                  <c:v>91</c:v>
                </c:pt>
                <c:pt idx="74">
                  <c:v>92</c:v>
                </c:pt>
                <c:pt idx="75">
                  <c:v>93</c:v>
                </c:pt>
                <c:pt idx="76">
                  <c:v>94</c:v>
                </c:pt>
                <c:pt idx="77">
                  <c:v>95</c:v>
                </c:pt>
                <c:pt idx="78">
                  <c:v>96</c:v>
                </c:pt>
                <c:pt idx="79">
                  <c:v>98</c:v>
                </c:pt>
                <c:pt idx="80">
                  <c:v>99</c:v>
                </c:pt>
              </c:strCache>
            </c:strRef>
          </c:cat>
          <c:val>
            <c:numRef>
              <c:f>Calculations!$H$51:$H$132</c:f>
              <c:numCache>
                <c:formatCode>General</c:formatCode>
                <c:ptCount val="81"/>
                <c:pt idx="0">
                  <c:v>2694</c:v>
                </c:pt>
                <c:pt idx="1">
                  <c:v>2894</c:v>
                </c:pt>
                <c:pt idx="2">
                  <c:v>2748</c:v>
                </c:pt>
                <c:pt idx="3">
                  <c:v>2694</c:v>
                </c:pt>
                <c:pt idx="4">
                  <c:v>2724</c:v>
                </c:pt>
                <c:pt idx="5">
                  <c:v>2676</c:v>
                </c:pt>
                <c:pt idx="6">
                  <c:v>2725</c:v>
                </c:pt>
                <c:pt idx="7">
                  <c:v>2734</c:v>
                </c:pt>
                <c:pt idx="8">
                  <c:v>2656</c:v>
                </c:pt>
                <c:pt idx="9">
                  <c:v>2655</c:v>
                </c:pt>
                <c:pt idx="10">
                  <c:v>2705</c:v>
                </c:pt>
                <c:pt idx="11">
                  <c:v>2694</c:v>
                </c:pt>
                <c:pt idx="12">
                  <c:v>3004</c:v>
                </c:pt>
                <c:pt idx="13">
                  <c:v>2489</c:v>
                </c:pt>
                <c:pt idx="14">
                  <c:v>2489</c:v>
                </c:pt>
                <c:pt idx="15">
                  <c:v>2295</c:v>
                </c:pt>
                <c:pt idx="16">
                  <c:v>2273</c:v>
                </c:pt>
                <c:pt idx="17">
                  <c:v>2177</c:v>
                </c:pt>
                <c:pt idx="18">
                  <c:v>2078</c:v>
                </c:pt>
                <c:pt idx="19">
                  <c:v>1979</c:v>
                </c:pt>
                <c:pt idx="20">
                  <c:v>1868</c:v>
                </c:pt>
                <c:pt idx="21">
                  <c:v>1900</c:v>
                </c:pt>
                <c:pt idx="22">
                  <c:v>2055</c:v>
                </c:pt>
                <c:pt idx="23">
                  <c:v>1725</c:v>
                </c:pt>
                <c:pt idx="24">
                  <c:v>1619</c:v>
                </c:pt>
                <c:pt idx="25">
                  <c:v>1522</c:v>
                </c:pt>
                <c:pt idx="26">
                  <c:v>1505</c:v>
                </c:pt>
                <c:pt idx="27">
                  <c:v>1607</c:v>
                </c:pt>
                <c:pt idx="28">
                  <c:v>1471</c:v>
                </c:pt>
                <c:pt idx="29">
                  <c:v>1565</c:v>
                </c:pt>
                <c:pt idx="30">
                  <c:v>1541</c:v>
                </c:pt>
                <c:pt idx="31">
                  <c:v>1562</c:v>
                </c:pt>
                <c:pt idx="32">
                  <c:v>1650</c:v>
                </c:pt>
                <c:pt idx="33">
                  <c:v>1576</c:v>
                </c:pt>
                <c:pt idx="34">
                  <c:v>1529</c:v>
                </c:pt>
                <c:pt idx="35">
                  <c:v>1484</c:v>
                </c:pt>
                <c:pt idx="36">
                  <c:v>1456</c:v>
                </c:pt>
                <c:pt idx="37">
                  <c:v>1463</c:v>
                </c:pt>
                <c:pt idx="38">
                  <c:v>1299</c:v>
                </c:pt>
                <c:pt idx="39">
                  <c:v>1259</c:v>
                </c:pt>
                <c:pt idx="40">
                  <c:v>1184</c:v>
                </c:pt>
                <c:pt idx="41">
                  <c:v>1110</c:v>
                </c:pt>
                <c:pt idx="42">
                  <c:v>1055</c:v>
                </c:pt>
                <c:pt idx="43">
                  <c:v>1032</c:v>
                </c:pt>
                <c:pt idx="44">
                  <c:v>872</c:v>
                </c:pt>
                <c:pt idx="45">
                  <c:v>771</c:v>
                </c:pt>
                <c:pt idx="46">
                  <c:v>731</c:v>
                </c:pt>
                <c:pt idx="47">
                  <c:v>689</c:v>
                </c:pt>
                <c:pt idx="48">
                  <c:v>608</c:v>
                </c:pt>
                <c:pt idx="49">
                  <c:v>557</c:v>
                </c:pt>
                <c:pt idx="50">
                  <c:v>589</c:v>
                </c:pt>
                <c:pt idx="51">
                  <c:v>558</c:v>
                </c:pt>
                <c:pt idx="52">
                  <c:v>550</c:v>
                </c:pt>
                <c:pt idx="53">
                  <c:v>536</c:v>
                </c:pt>
                <c:pt idx="54">
                  <c:v>525</c:v>
                </c:pt>
                <c:pt idx="55">
                  <c:v>502</c:v>
                </c:pt>
                <c:pt idx="56">
                  <c:v>437</c:v>
                </c:pt>
                <c:pt idx="57">
                  <c:v>444</c:v>
                </c:pt>
                <c:pt idx="58">
                  <c:v>411</c:v>
                </c:pt>
                <c:pt idx="59">
                  <c:v>396</c:v>
                </c:pt>
                <c:pt idx="60">
                  <c:v>350</c:v>
                </c:pt>
                <c:pt idx="61">
                  <c:v>316</c:v>
                </c:pt>
                <c:pt idx="62">
                  <c:v>327</c:v>
                </c:pt>
                <c:pt idx="63">
                  <c:v>311</c:v>
                </c:pt>
                <c:pt idx="64">
                  <c:v>286</c:v>
                </c:pt>
                <c:pt idx="65">
                  <c:v>284</c:v>
                </c:pt>
                <c:pt idx="66">
                  <c:v>263</c:v>
                </c:pt>
                <c:pt idx="67">
                  <c:v>255</c:v>
                </c:pt>
                <c:pt idx="68">
                  <c:v>215</c:v>
                </c:pt>
                <c:pt idx="69">
                  <c:v>183</c:v>
                </c:pt>
                <c:pt idx="70">
                  <c:v>132</c:v>
                </c:pt>
                <c:pt idx="71">
                  <c:v>113</c:v>
                </c:pt>
                <c:pt idx="72">
                  <c:v>107</c:v>
                </c:pt>
                <c:pt idx="73">
                  <c:v>60</c:v>
                </c:pt>
                <c:pt idx="74">
                  <c:v>66</c:v>
                </c:pt>
                <c:pt idx="75">
                  <c:v>40</c:v>
                </c:pt>
                <c:pt idx="76">
                  <c:v>16</c:v>
                </c:pt>
                <c:pt idx="77">
                  <c:v>18</c:v>
                </c:pt>
                <c:pt idx="78">
                  <c:v>15</c:v>
                </c:pt>
                <c:pt idx="79">
                  <c:v>5</c:v>
                </c:pt>
                <c:pt idx="8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66-4A5A-80F6-0AADFCE9F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1556224"/>
        <c:axId val="691557472"/>
      </c:barChart>
      <c:catAx>
        <c:axId val="69155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557472"/>
        <c:crosses val="autoZero"/>
        <c:auto val="1"/>
        <c:lblAlgn val="ctr"/>
        <c:lblOffset val="100"/>
        <c:noMultiLvlLbl val="0"/>
      </c:catAx>
      <c:valAx>
        <c:axId val="6915574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No.</a:t>
                </a:r>
                <a:r>
                  <a:rPr lang="en-US" baseline="0" dirty="0"/>
                  <a:t> of Accidents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55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C67E-32AD-4BA8-86E9-575163ECE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9B0B2-6F0A-477C-9BB5-7C2BD1B10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BF79E-EB0D-4FE2-87F6-47D15750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70CC-50AF-4D91-9382-DEA83BFC86C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6AF2-B1F5-4C12-8BDF-3324D5F5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F895-9A1D-40D1-862B-13EB0CFB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D8E9-9C70-4CFA-8195-6D9F9BDD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1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3B48-4A9E-4B00-91A8-1DC5B36E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466DC-8259-40B6-B8D9-5B70ABD7D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0020-2626-4842-A43B-32FD28EA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70CC-50AF-4D91-9382-DEA83BFC86C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CA2C-B592-4EF4-8DB1-A543F160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E2046-73F9-44BA-B105-AF0F89A4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D8E9-9C70-4CFA-8195-6D9F9BDD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C6DD5-9864-4932-B075-C5E24040B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2C6B3-A414-475B-90AF-42E4644B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3BFF6-F1F9-4028-9C8A-B0247196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70CC-50AF-4D91-9382-DEA83BFC86C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5691-C083-4CF4-9859-1DE00286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482CD-5BEC-414B-A128-DECBDBD9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D8E9-9C70-4CFA-8195-6D9F9BDD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8814-1571-4E81-B53C-08F5CCF3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E6DB-7573-4F0C-81F8-BD731588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3D239-0ECF-4B13-A99C-01F6636D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70CC-50AF-4D91-9382-DEA83BFC86C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EBBB-4AA1-437C-A1D1-9CEAAE8E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8309-C0A4-4D56-BA51-E8EE587E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D8E9-9C70-4CFA-8195-6D9F9BDD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1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90D9-31FD-4FE3-B1E4-3B19174B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2993D-BD94-44C7-BD88-B2646982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9454-B703-474E-A653-404EDE76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70CC-50AF-4D91-9382-DEA83BFC86C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8012D-9B8B-4A11-8D97-DC0FCFC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B62A3-25F5-4AC5-9C39-CFF1B8B4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D8E9-9C70-4CFA-8195-6D9F9BDD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E88A-3E90-43D5-B59A-36B67816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2277-F2AC-423B-9AD5-AFC6B244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23957-650A-4EB4-A4C1-F9CD74C60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CC3C4-A84D-4CC4-986A-275DEF79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70CC-50AF-4D91-9382-DEA83BFC86C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2D19-4E95-4CF8-8232-38BAB2D3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3B820-F228-4908-A4BA-72CE7D35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D8E9-9C70-4CFA-8195-6D9F9BDD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51F2-90E6-42E9-9F87-436285EB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123E3-5CA4-4609-9C8F-DE87CB76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D64BE-CB78-4D19-B1FB-BA1A886F9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D4FB0-DC31-4C2F-8FA8-5FEF3005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8549E-A68E-4DC4-B733-C11B92EF5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2EA27-3931-4F3D-8ACD-67A14112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70CC-50AF-4D91-9382-DEA83BFC86C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4343C-428B-48DA-8614-C996AEB8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B9B2B-B239-4D42-B286-3C166153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D8E9-9C70-4CFA-8195-6D9F9BDD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0960-ED06-4086-A663-A2FAE397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F66CD-67A4-4FF1-8080-211972D7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70CC-50AF-4D91-9382-DEA83BFC86C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6BCFC-094C-4D47-98C3-CA449AAD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D9247-5C87-466C-962D-2DEE2A72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D8E9-9C70-4CFA-8195-6D9F9BDD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204AF-12ED-4761-8632-31B3B12F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70CC-50AF-4D91-9382-DEA83BFC86C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A5733-91DC-4E33-BBCF-527B09E6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C73AF-43D9-401A-AEEF-E7A0C744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D8E9-9C70-4CFA-8195-6D9F9BDD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BD92-CBDE-4322-8264-9F8FDE32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5104-4D75-43D3-B240-ED97852F4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9D468-67C1-4A4E-A5A7-607CFDFE7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87C14-76C4-44A7-B00B-7D558F3F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70CC-50AF-4D91-9382-DEA83BFC86C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044A7-19A2-40D8-8907-632EC328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AFCD8-6CD9-4BCA-81AB-54AEF671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D8E9-9C70-4CFA-8195-6D9F9BDD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6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110B-8E9C-46B5-B3F6-2EBA7D7F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FFC88-C7BF-4EC7-9F0D-F434AF005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8C27A-C6B3-40D7-805D-346AD89D8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DC2A-EC30-4EE9-9E3D-B91B4AC2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70CC-50AF-4D91-9382-DEA83BFC86C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FD912-57B3-4A23-9F1F-369CF8CE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C311-E593-4773-889E-D73C3951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D8E9-9C70-4CFA-8195-6D9F9BDD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B51C3-C427-4E2F-BE42-71D1C826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0CF1F-21E7-423B-BF83-DE991907F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9E68-BFA5-4125-8E7B-7F822398D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70CC-50AF-4D91-9382-DEA83BFC86C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732CC-0C89-456B-957E-97EE5E200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412F-D254-48AD-A1B6-CF049E18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D8E9-9C70-4CFA-8195-6D9F9BDD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9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F2E22-DC49-43FB-8913-FDE79A424DB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Fatal/Serious Road Accident Analysis UK 2020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4806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E15AC-A0BD-479C-BA3D-4B1CF539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Accident Severity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FE53AD-2EF3-4D54-A758-FEDD3F5E5F18}"/>
              </a:ext>
            </a:extLst>
          </p:cNvPr>
          <p:cNvSpPr txBox="1">
            <a:spLocks/>
          </p:cNvSpPr>
          <p:nvPr/>
        </p:nvSpPr>
        <p:spPr>
          <a:xfrm>
            <a:off x="6226298" y="4819650"/>
            <a:ext cx="4957516" cy="1390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  <a:ea typeface="+mn-ea"/>
                <a:cs typeface="+mn-cs"/>
              </a:rPr>
              <a:t>Grand total of over 110,000 accidents.</a:t>
            </a:r>
          </a:p>
          <a:p>
            <a:pPr marL="4572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  <a:ea typeface="+mn-ea"/>
                <a:cs typeface="+mn-cs"/>
              </a:rPr>
              <a:t>24% of all road accidents were </a:t>
            </a:r>
            <a:r>
              <a:rPr lang="en-US" sz="3400" dirty="0" err="1">
                <a:latin typeface="+mn-lt"/>
                <a:ea typeface="+mn-ea"/>
                <a:cs typeface="+mn-cs"/>
              </a:rPr>
              <a:t>categorised</a:t>
            </a:r>
            <a:r>
              <a:rPr lang="en-US" sz="3400" dirty="0">
                <a:latin typeface="+mn-lt"/>
                <a:ea typeface="+mn-ea"/>
                <a:cs typeface="+mn-cs"/>
              </a:rPr>
              <a:t> as fatal or serious.</a:t>
            </a:r>
          </a:p>
          <a:p>
            <a:pPr marL="4572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  <a:ea typeface="+mn-ea"/>
                <a:cs typeface="+mn-cs"/>
              </a:rPr>
              <a:t>Almost double the number of accidents in urban areas.</a:t>
            </a:r>
          </a:p>
          <a:p>
            <a:pPr marL="4572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  <a:ea typeface="+mn-ea"/>
                <a:cs typeface="+mn-cs"/>
              </a:rPr>
              <a:t>Higher proportion of Severe/Fatal accidents in rural areas with nearly 27%.</a:t>
            </a:r>
          </a:p>
          <a:p>
            <a:pPr marL="457200" indent="-2286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395AE79-7896-4F06-A16E-17EA29DCB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648698"/>
              </p:ext>
            </p:extLst>
          </p:nvPr>
        </p:nvGraphicFramePr>
        <p:xfrm>
          <a:off x="-1" y="1459907"/>
          <a:ext cx="6524625" cy="4750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DDCF269-C278-4497-95DE-D4891B8CC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305107"/>
              </p:ext>
            </p:extLst>
          </p:nvPr>
        </p:nvGraphicFramePr>
        <p:xfrm>
          <a:off x="6094476" y="1285875"/>
          <a:ext cx="5087815" cy="3103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696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84EA4-BFA3-4971-9E27-239B3901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Road &amp; Speed Limit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413368-4FDB-414A-BF0C-97C9CF944725}"/>
              </a:ext>
            </a:extLst>
          </p:cNvPr>
          <p:cNvSpPr txBox="1">
            <a:spLocks/>
          </p:cNvSpPr>
          <p:nvPr/>
        </p:nvSpPr>
        <p:spPr>
          <a:xfrm>
            <a:off x="5903692" y="5043313"/>
            <a:ext cx="5953693" cy="1300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Vast majority of fatal/serious casualties occur on single carriageways.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Speed limit data mirrors road type data – most single carriageways have a 30MPH speed limit.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0ABA46C-898B-4C0F-8DC2-84D930E70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744429"/>
              </p:ext>
            </p:extLst>
          </p:nvPr>
        </p:nvGraphicFramePr>
        <p:xfrm>
          <a:off x="428060" y="1534799"/>
          <a:ext cx="5144066" cy="506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5D25DDB-A56D-49A9-B1DA-EBCCEE02CB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290072"/>
              </p:ext>
            </p:extLst>
          </p:nvPr>
        </p:nvGraphicFramePr>
        <p:xfrm>
          <a:off x="5810249" y="1617943"/>
          <a:ext cx="5953692" cy="3425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0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8E0A-15E6-46D0-A893-EFEE368B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Seasonal Conditions &amp; Time of Day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C146AB4-0B87-4AC8-93E6-2C9CE7797387}"/>
              </a:ext>
            </a:extLst>
          </p:cNvPr>
          <p:cNvSpPr txBox="1">
            <a:spLocks/>
          </p:cNvSpPr>
          <p:nvPr/>
        </p:nvSpPr>
        <p:spPr>
          <a:xfrm>
            <a:off x="6247605" y="4226729"/>
            <a:ext cx="5699068" cy="2304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Number of fatal accidents throughout the year remains low and consistent.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Decline from Jan through winter and spring months until April where there is an increase in accidents/casualties through the summer months until peaking in late July.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Small peak at 8AM then a steady increase until 4PM in number of accidents. Mirrors “rush hour” time periods.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Majority of accidents occur in dry conditions, followed by wet or damp conditions specifically in autumn/winter months.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065B4A2-D4DC-4EB1-93B4-BDF695425137}"/>
              </a:ext>
            </a:extLst>
          </p:cNvPr>
          <p:cNvSpPr txBox="1">
            <a:spLocks/>
          </p:cNvSpPr>
          <p:nvPr/>
        </p:nvSpPr>
        <p:spPr>
          <a:xfrm>
            <a:off x="6482148" y="4631926"/>
            <a:ext cx="5389948" cy="1998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C87D086-41C1-4C75-A2FB-E48F3306C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377593"/>
              </p:ext>
            </p:extLst>
          </p:nvPr>
        </p:nvGraphicFramePr>
        <p:xfrm>
          <a:off x="783081" y="3948367"/>
          <a:ext cx="5699068" cy="273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DF2360F4-8AB6-4FD2-A61F-3FB97DDC91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906774"/>
              </p:ext>
            </p:extLst>
          </p:nvPr>
        </p:nvGraphicFramePr>
        <p:xfrm>
          <a:off x="854482" y="1595608"/>
          <a:ext cx="5321722" cy="248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D0363889-1996-4AF9-AFA7-F6FF7DCE7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501493"/>
              </p:ext>
            </p:extLst>
          </p:nvPr>
        </p:nvGraphicFramePr>
        <p:xfrm>
          <a:off x="6096000" y="1428536"/>
          <a:ext cx="6014771" cy="2655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758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D2FC3-0C55-443A-AE56-188EC613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Demographic of Casualties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5C4ED9-68C1-499C-80D9-9457FCA9F8D2}"/>
              </a:ext>
            </a:extLst>
          </p:cNvPr>
          <p:cNvSpPr txBox="1">
            <a:spLocks/>
          </p:cNvSpPr>
          <p:nvPr/>
        </p:nvSpPr>
        <p:spPr>
          <a:xfrm>
            <a:off x="5927597" y="4912322"/>
            <a:ext cx="5503924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286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ea typeface="+mn-ea"/>
                <a:cs typeface="+mn-cs"/>
              </a:rPr>
              <a:t>Vast majority of individuals involved in accidents are male - make up over 70% of serious/fatal casualties.</a:t>
            </a:r>
          </a:p>
          <a:p>
            <a:pPr marL="457200" indent="-2286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ea typeface="+mn-ea"/>
                <a:cs typeface="+mn-cs"/>
              </a:rPr>
              <a:t>General trend suggests the younger people are more likely to be involved in fatal/serious accidents.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674904-A4F4-4C29-A124-3E03C57D7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662315"/>
              </p:ext>
            </p:extLst>
          </p:nvPr>
        </p:nvGraphicFramePr>
        <p:xfrm>
          <a:off x="123064" y="1504952"/>
          <a:ext cx="5971412" cy="4914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F3CD1F3-F72E-4859-ACA9-0B96F3003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799494"/>
              </p:ext>
            </p:extLst>
          </p:nvPr>
        </p:nvGraphicFramePr>
        <p:xfrm>
          <a:off x="5848351" y="1412281"/>
          <a:ext cx="6343650" cy="3674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421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B95F-3C5D-4240-99C7-411FA7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 Conclude…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C6101F-1B98-4D14-9B64-F15F32CFA8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In urban areas you are more likely to be involved in a road accident, however accidents in rural areas seem to result in more sever casualties.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Majority of severe accidents occur on 30MPH speed limit single carriageway roads.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Prevalence of serious road accidents are high in autumn/winter months which can be attributed to poor road conditions. However, peak numbers occur within the summer months.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Accidents/Casualties are more likely during busier periods of the day i.e., “rush hour”.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Males from the age of 30 and below are most likely to be involved in fatal/serious accidents.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50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6A608-4CCB-4D48-BF00-4A579AC8C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1DDA8-FBC3-451D-A806-DD9DF5AB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630" y="170489"/>
            <a:ext cx="10515600" cy="5572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Data Cleansing Processes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1EE914-4621-4A37-BA88-C119996DB352}"/>
              </a:ext>
            </a:extLst>
          </p:cNvPr>
          <p:cNvGrpSpPr/>
          <p:nvPr/>
        </p:nvGrpSpPr>
        <p:grpSpPr>
          <a:xfrm>
            <a:off x="817880" y="2145029"/>
            <a:ext cx="2402840" cy="999392"/>
            <a:chOff x="817880" y="1783079"/>
            <a:chExt cx="2402840" cy="99939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389F4AE-6664-4743-8F61-5FDD897FA895}"/>
                </a:ext>
              </a:extLst>
            </p:cNvPr>
            <p:cNvSpPr/>
            <p:nvPr/>
          </p:nvSpPr>
          <p:spPr>
            <a:xfrm>
              <a:off x="817880" y="1783079"/>
              <a:ext cx="2402840" cy="9993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8A6661-BDB5-46CD-9DE3-6C565ECCD531}"/>
                </a:ext>
              </a:extLst>
            </p:cNvPr>
            <p:cNvSpPr txBox="1"/>
            <p:nvPr/>
          </p:nvSpPr>
          <p:spPr>
            <a:xfrm>
              <a:off x="970280" y="1959609"/>
              <a:ext cx="2098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Search and remove duplicates/blanks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BDC4AD-A705-450E-8AB5-B3195C03A920}"/>
              </a:ext>
            </a:extLst>
          </p:cNvPr>
          <p:cNvCxnSpPr>
            <a:cxnSpLocks/>
          </p:cNvCxnSpPr>
          <p:nvPr/>
        </p:nvCxnSpPr>
        <p:spPr>
          <a:xfrm>
            <a:off x="2026920" y="3379089"/>
            <a:ext cx="0" cy="82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E12289-125F-463C-84D3-F0C3EE144637}"/>
              </a:ext>
            </a:extLst>
          </p:cNvPr>
          <p:cNvGrpSpPr/>
          <p:nvPr/>
        </p:nvGrpSpPr>
        <p:grpSpPr>
          <a:xfrm>
            <a:off x="4893056" y="4486695"/>
            <a:ext cx="2402840" cy="999392"/>
            <a:chOff x="817880" y="1783079"/>
            <a:chExt cx="2402840" cy="99939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5C68319-A5B6-4307-99E3-E08807BF2BDB}"/>
                </a:ext>
              </a:extLst>
            </p:cNvPr>
            <p:cNvSpPr/>
            <p:nvPr/>
          </p:nvSpPr>
          <p:spPr>
            <a:xfrm>
              <a:off x="817880" y="1783079"/>
              <a:ext cx="2402840" cy="9993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FCAC9-D060-4E9F-B5B2-030BFB3081EA}"/>
                </a:ext>
              </a:extLst>
            </p:cNvPr>
            <p:cNvSpPr txBox="1"/>
            <p:nvPr/>
          </p:nvSpPr>
          <p:spPr>
            <a:xfrm>
              <a:off x="1039368" y="1821110"/>
              <a:ext cx="20421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road safety data indexes using VLOOKUP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A32656-1DCE-4094-9F82-108A52A7704D}"/>
              </a:ext>
            </a:extLst>
          </p:cNvPr>
          <p:cNvGrpSpPr/>
          <p:nvPr/>
        </p:nvGrpSpPr>
        <p:grpSpPr>
          <a:xfrm>
            <a:off x="817880" y="4486695"/>
            <a:ext cx="2402840" cy="999392"/>
            <a:chOff x="817880" y="1783079"/>
            <a:chExt cx="2402840" cy="99939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ED2BD85-8E84-469A-92B3-F3217918CFCB}"/>
                </a:ext>
              </a:extLst>
            </p:cNvPr>
            <p:cNvSpPr/>
            <p:nvPr/>
          </p:nvSpPr>
          <p:spPr>
            <a:xfrm>
              <a:off x="817880" y="1783079"/>
              <a:ext cx="2402840" cy="9993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53BAE4-AFA4-478C-942E-2D2FD0164F10}"/>
                </a:ext>
              </a:extLst>
            </p:cNvPr>
            <p:cNvSpPr txBox="1"/>
            <p:nvPr/>
          </p:nvSpPr>
          <p:spPr>
            <a:xfrm>
              <a:off x="889000" y="1859141"/>
              <a:ext cx="2260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Filter/Remove “missing” or “null” data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266D77-BCFA-4C20-8D09-64E22521A517}"/>
              </a:ext>
            </a:extLst>
          </p:cNvPr>
          <p:cNvGrpSpPr/>
          <p:nvPr/>
        </p:nvGrpSpPr>
        <p:grpSpPr>
          <a:xfrm>
            <a:off x="4934204" y="2154822"/>
            <a:ext cx="2402840" cy="999392"/>
            <a:chOff x="817880" y="1783079"/>
            <a:chExt cx="2402840" cy="99939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0D2286B-AF8B-4D24-B473-7256395CDB8E}"/>
                </a:ext>
              </a:extLst>
            </p:cNvPr>
            <p:cNvSpPr/>
            <p:nvPr/>
          </p:nvSpPr>
          <p:spPr>
            <a:xfrm>
              <a:off x="817880" y="1783079"/>
              <a:ext cx="2402840" cy="9993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4B3B50-7123-4272-8DE5-14601A6ED6B1}"/>
                </a:ext>
              </a:extLst>
            </p:cNvPr>
            <p:cNvSpPr txBox="1"/>
            <p:nvPr/>
          </p:nvSpPr>
          <p:spPr>
            <a:xfrm>
              <a:off x="970280" y="1905040"/>
              <a:ext cx="2098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Combine datasets using VLOOKUP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8CA4F5-2AAA-4A6D-B067-142C8FA817CD}"/>
              </a:ext>
            </a:extLst>
          </p:cNvPr>
          <p:cNvCxnSpPr>
            <a:cxnSpLocks/>
          </p:cNvCxnSpPr>
          <p:nvPr/>
        </p:nvCxnSpPr>
        <p:spPr>
          <a:xfrm>
            <a:off x="3489960" y="5005743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790080-7449-4A55-BC6C-A7BABD3508BC}"/>
              </a:ext>
            </a:extLst>
          </p:cNvPr>
          <p:cNvCxnSpPr>
            <a:cxnSpLocks/>
          </p:cNvCxnSpPr>
          <p:nvPr/>
        </p:nvCxnSpPr>
        <p:spPr>
          <a:xfrm flipV="1">
            <a:off x="6135624" y="3318510"/>
            <a:ext cx="0" cy="91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41B82A-027D-435A-A5CA-9ADCC55A7914}"/>
              </a:ext>
            </a:extLst>
          </p:cNvPr>
          <p:cNvGrpSpPr/>
          <p:nvPr/>
        </p:nvGrpSpPr>
        <p:grpSpPr>
          <a:xfrm>
            <a:off x="8622286" y="2100252"/>
            <a:ext cx="2402840" cy="999392"/>
            <a:chOff x="817880" y="1783079"/>
            <a:chExt cx="2402840" cy="99939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8A3F97E-2522-4B0B-BD2B-9D6DC90069BE}"/>
                </a:ext>
              </a:extLst>
            </p:cNvPr>
            <p:cNvSpPr/>
            <p:nvPr/>
          </p:nvSpPr>
          <p:spPr>
            <a:xfrm>
              <a:off x="817880" y="1783079"/>
              <a:ext cx="2402840" cy="9993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5E0A07-A0BA-4471-AFF0-F7D5EB98A795}"/>
                </a:ext>
              </a:extLst>
            </p:cNvPr>
            <p:cNvSpPr txBox="1"/>
            <p:nvPr/>
          </p:nvSpPr>
          <p:spPr>
            <a:xfrm>
              <a:off x="985521" y="2098109"/>
              <a:ext cx="204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ANALYZE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DE7899-AD7D-4957-8E55-51B3E72101C1}"/>
              </a:ext>
            </a:extLst>
          </p:cNvPr>
          <p:cNvGrpSpPr/>
          <p:nvPr/>
        </p:nvGrpSpPr>
        <p:grpSpPr>
          <a:xfrm>
            <a:off x="8670038" y="4482257"/>
            <a:ext cx="2402840" cy="999392"/>
            <a:chOff x="817880" y="1783079"/>
            <a:chExt cx="2402840" cy="99939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549153F-F78B-4346-ADC3-3B15AC70D2DA}"/>
                </a:ext>
              </a:extLst>
            </p:cNvPr>
            <p:cNvSpPr/>
            <p:nvPr/>
          </p:nvSpPr>
          <p:spPr>
            <a:xfrm>
              <a:off x="817880" y="1783079"/>
              <a:ext cx="2402840" cy="9993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F9563E-D659-4F26-A73E-6B9F8CB3E4C0}"/>
                </a:ext>
              </a:extLst>
            </p:cNvPr>
            <p:cNvSpPr txBox="1"/>
            <p:nvPr/>
          </p:nvSpPr>
          <p:spPr>
            <a:xfrm>
              <a:off x="998220" y="2098109"/>
              <a:ext cx="204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VISUALISATION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E03CDC-5470-4C85-9969-01A3D9ECD1A8}"/>
              </a:ext>
            </a:extLst>
          </p:cNvPr>
          <p:cNvCxnSpPr>
            <a:cxnSpLocks/>
          </p:cNvCxnSpPr>
          <p:nvPr/>
        </p:nvCxnSpPr>
        <p:spPr>
          <a:xfrm>
            <a:off x="7489444" y="2599948"/>
            <a:ext cx="1004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0B70B3-177A-4169-B763-1A4B1C379652}"/>
              </a:ext>
            </a:extLst>
          </p:cNvPr>
          <p:cNvCxnSpPr>
            <a:cxnSpLocks/>
          </p:cNvCxnSpPr>
          <p:nvPr/>
        </p:nvCxnSpPr>
        <p:spPr>
          <a:xfrm>
            <a:off x="9801230" y="3293994"/>
            <a:ext cx="0" cy="96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5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4F0BA-53E7-44B9-90A1-E64A0154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15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261A1A4-EB9F-469C-AF5A-3E8B1D50F74D}">
  <we:reference id="22ff87a5-132f-4d52-9e97-94d888e4dd91" version="3.1.0.0" store="EXCatalog" storeType="EXCatalog"/>
  <we:alternateReferences>
    <we:reference id="WA104380050" version="3.1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422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Fatal/Serious Road Accident Analysis UK 2020</vt:lpstr>
      <vt:lpstr>Overview of Accident Severity</vt:lpstr>
      <vt:lpstr>Type of Road &amp; Speed Limit</vt:lpstr>
      <vt:lpstr>Seasonal Conditions &amp; Time of Day</vt:lpstr>
      <vt:lpstr>Demographic of Casualties</vt:lpstr>
      <vt:lpstr>To Conclude…</vt:lpstr>
      <vt:lpstr>Data Cleansing Processes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Fatal/Serious Road Accident Analysis UK 2020</dc:title>
  <dc:creator>Nino Orton-Clarke</dc:creator>
  <cp:lastModifiedBy>Nino Orton-Clarke</cp:lastModifiedBy>
  <cp:revision>2</cp:revision>
  <dcterms:created xsi:type="dcterms:W3CDTF">2022-09-14T12:57:42Z</dcterms:created>
  <dcterms:modified xsi:type="dcterms:W3CDTF">2022-11-02T21:46:59Z</dcterms:modified>
</cp:coreProperties>
</file>