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86" r:id="rId20"/>
    <p:sldId id="28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720" autoAdjust="0"/>
  </p:normalViewPr>
  <p:slideViewPr>
    <p:cSldViewPr>
      <p:cViewPr varScale="1">
        <p:scale>
          <a:sx n="29" d="100"/>
          <a:sy n="29" d="100"/>
        </p:scale>
        <p:origin x="-24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上一章我们学习了集合框架，本章将学习另一个常用的包，即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，输入输出包。</a:t>
            </a:r>
            <a:endParaRPr lang="en-US" altLang="zh-CN" dirty="0" smtClean="0"/>
          </a:p>
          <a:p>
            <a:r>
              <a:rPr lang="zh-CN" altLang="en-US" dirty="0" smtClean="0"/>
              <a:t>当我们需要做文件的处理，比如上传下载等，都需要使用到</a:t>
            </a:r>
            <a:r>
              <a:rPr lang="en-US" altLang="zh-CN" smtClean="0"/>
              <a:t>java.io.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借此可以进一步深入理解接口的作用。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借此可以进一步深入理解接口的作用。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文件进行操作用流类。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借此可以进一步深入理解接口的作用。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9E444-8B37-4B8D-810D-A6024EE1CCD3}" type="datetimeFigureOut">
              <a:rPr lang="zh-CN" altLang="en-US"/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83336-50EC-4371-AE1E-77945147B36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br>
              <a:rPr lang="en-US" altLang="zh-CN" sz="2800" dirty="0" smtClean="0"/>
            </a:br>
            <a:r>
              <a:rPr lang="en-US" altLang="zh-CN" sz="2800" dirty="0"/>
              <a:t>I/O</a:t>
            </a:r>
            <a:r>
              <a:rPr lang="zh-CN" altLang="en-US" sz="2800" dirty="0"/>
              <a:t>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444208" y="285750"/>
            <a:ext cx="2628355" cy="500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类的遍历</a:t>
            </a:r>
            <a:endParaRPr 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8313" y="1052736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Blip>
                <a:blip r:embed="rId1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示例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55576" y="1636405"/>
            <a:ext cx="7704856" cy="452889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TestFileList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r>
              <a:rPr lang="en-US" altLang="zh-CN" sz="2000" dirty="0"/>
              <a:t>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r>
              <a:rPr lang="en-US" altLang="zh-CN" sz="2000" dirty="0"/>
              <a:t>	File file=new File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"</a:t>
            </a:r>
            <a:r>
              <a:rPr lang="en-US" altLang="zh-CN" sz="2000" dirty="0" smtClean="0"/>
              <a:t>D:\\test");</a:t>
            </a:r>
            <a:endParaRPr lang="en-US" altLang="zh-CN" sz="2000" dirty="0"/>
          </a:p>
          <a:p>
            <a:r>
              <a:rPr lang="en-US" altLang="zh-CN" sz="2000" dirty="0"/>
              <a:t>	String[] </a:t>
            </a:r>
            <a:r>
              <a:rPr lang="en-US" altLang="zh-CN" sz="2000" dirty="0" err="1"/>
              <a:t>fileNameList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file.list</a:t>
            </a:r>
            <a:r>
              <a:rPr lang="en-US" altLang="zh-CN" sz="2000" dirty="0"/>
              <a:t>();   //</a:t>
            </a:r>
            <a:r>
              <a:rPr lang="zh-CN" altLang="en-US" sz="2000" dirty="0"/>
              <a:t>使用</a:t>
            </a:r>
            <a:r>
              <a:rPr lang="en-US" altLang="zh-CN" sz="2000" dirty="0"/>
              <a:t>list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	for(String s:fileNameList){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(s);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 	File[] </a:t>
            </a:r>
            <a:r>
              <a:rPr lang="en-US" altLang="zh-CN" sz="2000" dirty="0" err="1"/>
              <a:t>fileList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file.listFiles</a:t>
            </a:r>
            <a:r>
              <a:rPr lang="en-US" altLang="zh-CN" sz="2000" dirty="0"/>
              <a:t>();   //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listFiles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	for(File </a:t>
            </a:r>
            <a:r>
              <a:rPr lang="en-US" altLang="zh-CN" sz="2000" dirty="0" smtClean="0"/>
              <a:t>f:fileList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f.getAbsolutePath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         } </a:t>
            </a:r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44208" y="285750"/>
            <a:ext cx="2556347" cy="500063"/>
          </a:xfrm>
        </p:spPr>
        <p:txBody>
          <a:bodyPr/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件名过滤器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5786" y="836712"/>
            <a:ext cx="7572428" cy="576064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zh-CN" altLang="en-US" dirty="0" smtClean="0"/>
              <a:t>文件名过滤器接口：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FilenameFilter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800"/>
              </a:lnSpc>
              <a:buBlip>
                <a:blip r:embed="rId1"/>
              </a:buBlip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常用于过滤不符合规格的文件名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zh-CN" altLang="en-US" dirty="0" smtClean="0"/>
              <a:t>需重写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zh-CN" altLang="en-US" dirty="0"/>
              <a:t>方法自定义过滤规则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endParaRPr lang="en-US" dirty="0"/>
          </a:p>
          <a:p>
            <a:pPr>
              <a:lnSpc>
                <a:spcPts val="2800"/>
              </a:lnSpc>
              <a:buBlip>
                <a:blip r:embed="rId1"/>
              </a:buBlip>
            </a:pPr>
            <a:endParaRPr lang="en-US" dirty="0" smtClean="0"/>
          </a:p>
          <a:p>
            <a:pPr marL="0" indent="0">
              <a:lnSpc>
                <a:spcPts val="2800"/>
              </a:lnSpc>
              <a:buNone/>
            </a:pPr>
            <a:endParaRPr lang="en-US" dirty="0" smtClean="0"/>
          </a:p>
          <a:p>
            <a:pPr marL="0" indent="0">
              <a:lnSpc>
                <a:spcPts val="2800"/>
              </a:lnSpc>
              <a:buNone/>
            </a:pPr>
            <a:endParaRPr lang="en-US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en-US" dirty="0" smtClean="0"/>
              <a:t>F</a:t>
            </a:r>
            <a:r>
              <a:rPr lang="en-US" altLang="zh-CN" dirty="0" smtClean="0"/>
              <a:t>ile</a:t>
            </a:r>
            <a:r>
              <a:rPr lang="zh-CN" altLang="en-US" dirty="0" smtClean="0"/>
              <a:t>类中提供了使用文件名过滤器遍历目录的方法：</a:t>
            </a:r>
            <a:endParaRPr 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043608" y="2293233"/>
            <a:ext cx="7272808" cy="127978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accept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String 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--  </a:t>
            </a:r>
            <a:r>
              <a:rPr lang="en-US" altLang="zh-CN" sz="2000" dirty="0" err="1" smtClean="0"/>
              <a:t>dir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表示文件的当前目录。</a:t>
            </a:r>
            <a:endParaRPr lang="en-US" altLang="zh-CN" sz="2000" dirty="0" smtClean="0"/>
          </a:p>
          <a:p>
            <a:r>
              <a:rPr lang="en-US" altLang="zh-CN" sz="2000" dirty="0" smtClean="0"/>
              <a:t>--  name</a:t>
            </a:r>
            <a:r>
              <a:rPr lang="zh-CN" altLang="en-US" sz="2000" dirty="0" smtClean="0"/>
              <a:t>：表示当前目录的子目录</a:t>
            </a:r>
            <a:r>
              <a:rPr lang="zh-CN" altLang="en-US" sz="2000" dirty="0"/>
              <a:t>或者文件的</a:t>
            </a:r>
            <a:r>
              <a:rPr lang="zh-CN" altLang="en-US" sz="2000" dirty="0" smtClean="0"/>
              <a:t>名字。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043608" y="4364821"/>
            <a:ext cx="7272808" cy="208851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String[]  list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FilenameFilter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filter)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--  </a:t>
            </a:r>
            <a:r>
              <a:rPr lang="zh-CN" altLang="en-US" sz="2000" dirty="0" smtClean="0"/>
              <a:t>把</a:t>
            </a:r>
            <a:r>
              <a:rPr lang="zh-CN" altLang="en-US" sz="2000" dirty="0"/>
              <a:t>满足指定过滤条件的文件和目录</a:t>
            </a:r>
            <a:r>
              <a:rPr lang="zh-CN" altLang="en-US" sz="2000" dirty="0" smtClean="0"/>
              <a:t>，返回到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数组中。</a:t>
            </a:r>
            <a:endParaRPr lang="en-US" altLang="zh-CN" sz="2000" dirty="0"/>
          </a:p>
          <a:p>
            <a:pPr>
              <a:lnSpc>
                <a:spcPts val="35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File[]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listFiles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FilenameFilter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filter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/>
              <a:t>--  </a:t>
            </a:r>
            <a:r>
              <a:rPr lang="zh-CN" altLang="en-US" sz="2000" dirty="0" smtClean="0"/>
              <a:t>把满足指定过滤条件的文件和目录，返回到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数组中。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44208" y="285750"/>
            <a:ext cx="2556347" cy="500063"/>
          </a:xfrm>
        </p:spPr>
        <p:txBody>
          <a:bodyPr/>
          <a:lstStyle/>
          <a:p>
            <a:r>
              <a:rPr lang="zh-CN" altLang="en-US" dirty="0" smtClean="0"/>
              <a:t>文件过滤器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5786" y="1000108"/>
            <a:ext cx="7572428" cy="509318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zh-CN" altLang="en-US" dirty="0" smtClean="0"/>
              <a:t>文件过滤器接口：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FileFilter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800"/>
              </a:lnSpc>
              <a:buBlip>
                <a:blip r:embed="rId1"/>
              </a:buBlip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常用于检测文件是否存在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zh-CN" altLang="en-US" dirty="0" smtClean="0"/>
              <a:t>需重写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zh-CN" altLang="en-US" dirty="0" smtClean="0"/>
              <a:t>方法自定义过滤规则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endParaRPr lang="en-US" dirty="0"/>
          </a:p>
          <a:p>
            <a:pPr>
              <a:lnSpc>
                <a:spcPts val="2800"/>
              </a:lnSpc>
              <a:buBlip>
                <a:blip r:embed="rId1"/>
              </a:buBlip>
            </a:pPr>
            <a:endParaRPr lang="en-US" dirty="0" smtClean="0"/>
          </a:p>
          <a:p>
            <a:pPr marL="0" indent="0">
              <a:lnSpc>
                <a:spcPts val="2800"/>
              </a:lnSpc>
              <a:buNone/>
            </a:pPr>
            <a:endParaRPr lang="en-US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en-US" dirty="0" smtClean="0"/>
              <a:t>F</a:t>
            </a:r>
            <a:r>
              <a:rPr lang="en-US" altLang="zh-CN" dirty="0" smtClean="0"/>
              <a:t>ile</a:t>
            </a:r>
            <a:r>
              <a:rPr lang="zh-CN" altLang="en-US" dirty="0" smtClean="0"/>
              <a:t>类中提供了使用文件过滤器遍历目录的方法：</a:t>
            </a:r>
            <a:endParaRPr lang="en-US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043608" y="4149080"/>
            <a:ext cx="7272808" cy="109533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File[]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listFiles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FilenameFilter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filter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000" dirty="0"/>
              <a:t>--  </a:t>
            </a:r>
            <a:r>
              <a:rPr lang="zh-CN" altLang="en-US" sz="2000" dirty="0" smtClean="0"/>
              <a:t>把满足指定过滤条件的文件和目录，返回到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数组中。</a:t>
            </a:r>
            <a:endParaRPr lang="en-US" altLang="zh-CN" sz="20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43608" y="2368260"/>
            <a:ext cx="7272808" cy="939264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accept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pathName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--  </a:t>
            </a:r>
            <a:r>
              <a:rPr lang="en-US" altLang="zh-CN" sz="2000" dirty="0" err="1" smtClean="0"/>
              <a:t>pathName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表示当前目录的子目录或者文件的名字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输入流与输出流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78634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流按着数据的传输方向分为：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输入流：往内存中读叫输入流。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输出流：从内存中往外写叫输出</a:t>
            </a:r>
            <a:r>
              <a:rPr lang="zh-CN" altLang="en-US" smtClean="0">
                <a:latin typeface="+mn-ea"/>
                <a:ea typeface="+mn-ea"/>
              </a:rPr>
              <a:t>流。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/>
              <a:t>所有输入流都是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类或者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类的子类。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类名以</a:t>
            </a:r>
            <a:r>
              <a:rPr lang="en-US" altLang="zh-CN" dirty="0" err="1" smtClean="0">
                <a:latin typeface="+mn-ea"/>
                <a:ea typeface="+mn-ea"/>
              </a:rPr>
              <a:t>InputStream</a:t>
            </a:r>
            <a:r>
              <a:rPr lang="zh-CN" altLang="en-US" dirty="0" smtClean="0">
                <a:latin typeface="+mn-ea"/>
                <a:ea typeface="+mn-ea"/>
              </a:rPr>
              <a:t>结尾的类都是</a:t>
            </a:r>
            <a:r>
              <a:rPr lang="en-US" altLang="zh-CN" dirty="0" err="1" smtClean="0">
                <a:latin typeface="+mn-ea"/>
                <a:ea typeface="+mn-ea"/>
              </a:rPr>
              <a:t>InputStream</a:t>
            </a:r>
            <a:r>
              <a:rPr lang="zh-CN" altLang="en-US" dirty="0" smtClean="0">
                <a:latin typeface="+mn-ea"/>
                <a:ea typeface="+mn-ea"/>
              </a:rPr>
              <a:t>的子类。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类名以</a:t>
            </a:r>
            <a:r>
              <a:rPr lang="en-US" altLang="zh-CN" dirty="0" smtClean="0">
                <a:latin typeface="+mn-ea"/>
                <a:ea typeface="+mn-ea"/>
              </a:rPr>
              <a:t>Reader</a:t>
            </a:r>
            <a:r>
              <a:rPr lang="zh-CN" altLang="en-US" dirty="0" smtClean="0">
                <a:latin typeface="+mn-ea"/>
                <a:ea typeface="+mn-ea"/>
              </a:rPr>
              <a:t>结尾的类都是</a:t>
            </a:r>
            <a:r>
              <a:rPr lang="en-US" altLang="zh-CN" dirty="0" smtClean="0">
                <a:latin typeface="+mn-ea"/>
                <a:ea typeface="+mn-ea"/>
              </a:rPr>
              <a:t>Reader</a:t>
            </a:r>
            <a:r>
              <a:rPr lang="zh-CN" altLang="en-US" dirty="0" smtClean="0">
                <a:latin typeface="+mn-ea"/>
                <a:ea typeface="+mn-ea"/>
              </a:rPr>
              <a:t>类的子类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Blip>
                <a:blip r:embed="rId1"/>
              </a:buBlip>
            </a:pPr>
            <a:r>
              <a:rPr lang="zh-CN" altLang="en-US" dirty="0" smtClean="0"/>
              <a:t>所有输出流都是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类或者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类的子类。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类名以</a:t>
            </a:r>
            <a:r>
              <a:rPr lang="en-US" altLang="zh-CN" dirty="0" err="1" smtClean="0">
                <a:latin typeface="+mn-ea"/>
                <a:ea typeface="+mn-ea"/>
              </a:rPr>
              <a:t>OutputStream</a:t>
            </a:r>
            <a:r>
              <a:rPr lang="zh-CN" altLang="en-US" dirty="0" smtClean="0">
                <a:latin typeface="+mn-ea"/>
                <a:ea typeface="+mn-ea"/>
              </a:rPr>
              <a:t>结尾的类都是</a:t>
            </a:r>
            <a:r>
              <a:rPr lang="en-US" altLang="zh-CN" dirty="0" err="1" smtClean="0">
                <a:latin typeface="+mn-ea"/>
                <a:ea typeface="+mn-ea"/>
              </a:rPr>
              <a:t>OutputStream</a:t>
            </a:r>
            <a:r>
              <a:rPr lang="zh-CN" altLang="en-US" dirty="0" smtClean="0">
                <a:latin typeface="+mn-ea"/>
                <a:ea typeface="+mn-ea"/>
              </a:rPr>
              <a:t>的子类。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类名以</a:t>
            </a:r>
            <a:r>
              <a:rPr lang="en-US" altLang="zh-CN" dirty="0" smtClean="0">
                <a:latin typeface="+mn-ea"/>
                <a:ea typeface="+mn-ea"/>
              </a:rPr>
              <a:t>Writer</a:t>
            </a:r>
            <a:r>
              <a:rPr lang="zh-CN" altLang="en-US" dirty="0" smtClean="0">
                <a:latin typeface="+mn-ea"/>
                <a:ea typeface="+mn-ea"/>
              </a:rPr>
              <a:t>结尾的类都是</a:t>
            </a:r>
            <a:r>
              <a:rPr lang="en-US" altLang="zh-CN" dirty="0" smtClean="0">
                <a:latin typeface="+mn-ea"/>
                <a:ea typeface="+mn-ea"/>
              </a:rPr>
              <a:t>Writer</a:t>
            </a:r>
            <a:r>
              <a:rPr lang="zh-CN" altLang="en-US" dirty="0" smtClean="0">
                <a:latin typeface="+mn-ea"/>
                <a:ea typeface="+mn-ea"/>
              </a:rPr>
              <a:t>类的子类。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字节流与字符流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808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2600" dirty="0" smtClean="0"/>
              <a:t>从数据流编码格式上划分为</a:t>
            </a:r>
            <a:endParaRPr lang="en-US" altLang="zh-CN" sz="2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字节流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字符流</a:t>
            </a:r>
            <a:endParaRPr lang="en-US" altLang="zh-CN" dirty="0" smtClean="0"/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sz="2600" dirty="0" err="1" smtClean="0"/>
              <a:t>InputStream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OutputStream</a:t>
            </a:r>
            <a:r>
              <a:rPr lang="zh-CN" altLang="en-US" sz="2600" dirty="0" smtClean="0"/>
              <a:t>的子类都是字节流</a:t>
            </a:r>
            <a:endParaRPr lang="en-US" altLang="zh-CN" sz="2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-</a:t>
            </a:r>
            <a:r>
              <a:rPr lang="zh-CN" altLang="en-US" sz="2000" dirty="0" smtClean="0">
                <a:latin typeface="+mn-ea"/>
                <a:ea typeface="+mn-ea"/>
              </a:rPr>
              <a:t>可以读写二进制文件，主要处理音频、图片、歌曲、字节流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en-US" sz="2000" dirty="0" smtClean="0">
                <a:latin typeface="+mn-ea"/>
                <a:ea typeface="+mn-ea"/>
              </a:rPr>
              <a:t>处理单元为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个字节。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sz="2600" dirty="0" smtClean="0"/>
              <a:t>Reader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Writer</a:t>
            </a:r>
            <a:r>
              <a:rPr lang="zh-CN" altLang="en-US" sz="2600" dirty="0" smtClean="0"/>
              <a:t>的子类都是字符流</a:t>
            </a:r>
            <a:endParaRPr lang="en-US" altLang="zh-CN" sz="2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zh-CN" altLang="en-US" sz="2000" dirty="0" smtClean="0">
                <a:latin typeface="+mn-ea"/>
                <a:ea typeface="+mn-ea"/>
              </a:rPr>
              <a:t>主要处理字符或字符串，字符流处理单元为</a:t>
            </a: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个字节。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-</a:t>
            </a:r>
            <a:r>
              <a:rPr lang="zh-CN" altLang="en-US" sz="2000" dirty="0" smtClean="0">
                <a:latin typeface="+mn-ea"/>
                <a:ea typeface="+mn-ea"/>
              </a:rPr>
              <a:t>字节流将读取到的字节数据，去指定的编码表中获取对应文字。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字节流与字符流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571612"/>
            <a:ext cx="8086724" cy="4017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b="1" dirty="0" smtClean="0"/>
              <a:t>字节流中常用类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  -</a:t>
            </a:r>
            <a:r>
              <a:rPr lang="zh-CN" altLang="en-US" sz="2000" dirty="0" smtClean="0">
                <a:latin typeface="+mn-ea"/>
                <a:ea typeface="+mn-ea"/>
              </a:rPr>
              <a:t>字节输入流 </a:t>
            </a:r>
            <a:r>
              <a:rPr lang="en-US" altLang="zh-CN" sz="2000" dirty="0" err="1" smtClean="0">
                <a:latin typeface="+mn-ea"/>
                <a:ea typeface="+mn-ea"/>
              </a:rPr>
              <a:t>FileInputStream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-</a:t>
            </a:r>
            <a:r>
              <a:rPr lang="zh-CN" altLang="en-US" sz="2000" dirty="0" smtClean="0">
                <a:latin typeface="+mn-ea"/>
                <a:ea typeface="+mn-ea"/>
              </a:rPr>
              <a:t>字节输出流 </a:t>
            </a:r>
            <a:r>
              <a:rPr lang="en-US" altLang="zh-CN" sz="2000" dirty="0" err="1" smtClean="0">
                <a:latin typeface="+mn-ea"/>
              </a:rPr>
              <a:t>FileOutputStream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b="1" dirty="0" smtClean="0"/>
              <a:t>字符流中常用类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+mn-ea"/>
              </a:rPr>
              <a:t>  -</a:t>
            </a:r>
            <a:r>
              <a:rPr lang="zh-CN" altLang="en-US" sz="2000" dirty="0" smtClean="0">
                <a:latin typeface="+mn-ea"/>
              </a:rPr>
              <a:t>字符输入流 </a:t>
            </a:r>
            <a:r>
              <a:rPr lang="en-US" altLang="zh-CN" sz="2000" dirty="0" err="1" smtClean="0">
                <a:latin typeface="+mn-ea"/>
              </a:rPr>
              <a:t>FileReader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  -</a:t>
            </a:r>
            <a:r>
              <a:rPr lang="zh-CN" altLang="en-US" sz="2000" dirty="0" smtClean="0">
                <a:latin typeface="+mn-ea"/>
              </a:rPr>
              <a:t>字符输出流 </a:t>
            </a:r>
            <a:r>
              <a:rPr lang="en-US" altLang="zh-CN" sz="2000" dirty="0" err="1" smtClean="0">
                <a:latin typeface="+mn-ea"/>
              </a:rPr>
              <a:t>FileWriter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节点流与处理流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929222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根据封装类型不同流又分为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节点流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处理流</a:t>
            </a:r>
            <a:endParaRPr lang="en-US" altLang="zh-CN" dirty="0" smtClean="0"/>
          </a:p>
          <a:p>
            <a:pPr>
              <a:buBlip>
                <a:blip r:embed="rId1"/>
              </a:buBlip>
            </a:pPr>
            <a:r>
              <a:rPr lang="zh-CN" altLang="en-US" dirty="0" smtClean="0"/>
              <a:t>节点流：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-</a:t>
            </a:r>
            <a:r>
              <a:rPr lang="zh-CN" altLang="en-US" dirty="0" smtClean="0">
                <a:latin typeface="+mn-ea"/>
                <a:ea typeface="+mn-ea"/>
              </a:rPr>
              <a:t>如果流封装的是某种特定的数据源，如文件、字符串、字符串数组等，则称为节点流。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/>
              <a:t>处理流。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如果流封装的是其它流对象，称为处理流。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处理流提供了缓冲功能，提高读写效率。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节点流与处理流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571612"/>
            <a:ext cx="8086724" cy="428628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b="1" dirty="0" smtClean="0"/>
              <a:t>节点流中常用类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   -</a:t>
            </a:r>
            <a:r>
              <a:rPr lang="zh-CN" altLang="en-US" dirty="0" smtClean="0">
                <a:latin typeface="+mn-ea"/>
                <a:ea typeface="+mn-ea"/>
              </a:rPr>
              <a:t>字节输入流 </a:t>
            </a:r>
            <a:r>
              <a:rPr lang="en-US" altLang="zh-CN" dirty="0" err="1" smtClean="0">
                <a:latin typeface="+mn-ea"/>
                <a:ea typeface="+mn-ea"/>
              </a:rPr>
              <a:t>FileInputStream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b="1" dirty="0" smtClean="0">
                <a:latin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字节输出流 </a:t>
            </a:r>
            <a:r>
              <a:rPr lang="en-US" altLang="zh-CN" dirty="0" err="1" smtClean="0">
                <a:latin typeface="+mn-ea"/>
                <a:ea typeface="+mn-ea"/>
              </a:rPr>
              <a:t>FileOutputStream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b="1" dirty="0" smtClean="0">
                <a:latin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字符输入流 </a:t>
            </a:r>
            <a:r>
              <a:rPr lang="en-US" altLang="zh-CN" dirty="0" err="1" smtClean="0">
                <a:latin typeface="+mn-ea"/>
                <a:ea typeface="+mn-ea"/>
              </a:rPr>
              <a:t>FileReader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b="1" dirty="0" smtClean="0">
                <a:latin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字符输出流 </a:t>
            </a:r>
            <a:r>
              <a:rPr lang="en-US" altLang="zh-CN" dirty="0" err="1" smtClean="0">
                <a:latin typeface="+mn-ea"/>
                <a:ea typeface="+mn-ea"/>
              </a:rPr>
              <a:t>FileWriter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Blip>
                <a:blip r:embed="rId1"/>
              </a:buBlip>
            </a:pPr>
            <a:r>
              <a:rPr lang="zh-CN" altLang="en-US" b="1" dirty="0" smtClean="0"/>
              <a:t>处理流中常用类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缓冲字节输出流 </a:t>
            </a:r>
            <a:r>
              <a:rPr lang="en-US" altLang="zh-CN" dirty="0" err="1" smtClean="0">
                <a:latin typeface="+mn-ea"/>
                <a:ea typeface="+mn-ea"/>
              </a:rPr>
              <a:t>BufferedOutputStream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缓冲字节输入流 </a:t>
            </a:r>
            <a:r>
              <a:rPr lang="en-US" altLang="zh-CN" dirty="0" err="1" smtClean="0">
                <a:latin typeface="+mn-ea"/>
                <a:ea typeface="+mn-ea"/>
              </a:rPr>
              <a:t>BufferedInputStream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b="1" dirty="0" smtClean="0">
                <a:latin typeface="+mn-ea"/>
                <a:ea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缓冲字符输入流 </a:t>
            </a:r>
            <a:r>
              <a:rPr lang="en-US" altLang="zh-CN" dirty="0" err="1" smtClean="0">
                <a:latin typeface="+mn-ea"/>
              </a:rPr>
              <a:t>BufferedReader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ea typeface="+mn-ea"/>
              </a:rPr>
              <a:t>  -</a:t>
            </a:r>
            <a:r>
              <a:rPr lang="zh-CN" altLang="en-US" dirty="0" smtClean="0">
                <a:latin typeface="+mn-ea"/>
                <a:ea typeface="+mn-ea"/>
              </a:rPr>
              <a:t>缓冲字符输出流 </a:t>
            </a:r>
            <a:r>
              <a:rPr lang="en-US" altLang="zh-CN" dirty="0" err="1" smtClean="0">
                <a:latin typeface="+mn-ea"/>
                <a:ea typeface="+mn-ea"/>
              </a:rPr>
              <a:t>BufferedWriter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处理流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5786" y="2857496"/>
            <a:ext cx="7786742" cy="2000264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处理流的特点：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zh-CN" altLang="en-US" sz="2000" dirty="0" smtClean="0">
                <a:latin typeface="+mn-ea"/>
                <a:ea typeface="+mn-ea"/>
              </a:rPr>
              <a:t>字符缓冲输入流提供了读取一行的方法</a:t>
            </a:r>
            <a:r>
              <a:rPr lang="en-US" altLang="zh-CN" sz="2000" dirty="0" err="1" smtClean="0">
                <a:latin typeface="+mn-ea"/>
                <a:ea typeface="+mn-ea"/>
              </a:rPr>
              <a:t>readLine</a:t>
            </a:r>
            <a:r>
              <a:rPr lang="en-US" altLang="zh-CN" sz="2000" dirty="0" smtClean="0">
                <a:latin typeface="+mn-ea"/>
                <a:ea typeface="+mn-ea"/>
              </a:rPr>
              <a:t>()</a:t>
            </a:r>
            <a:r>
              <a:rPr lang="zh-CN" altLang="en-US" sz="2000" dirty="0" smtClean="0">
                <a:latin typeface="+mn-ea"/>
                <a:ea typeface="+mn-ea"/>
              </a:rPr>
              <a:t> 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字符缓冲输出流提供了写入一个空行的方法</a:t>
            </a:r>
            <a:r>
              <a:rPr lang="en-US" altLang="zh-CN" sz="2000" dirty="0" err="1" smtClean="0">
                <a:latin typeface="+mn-ea"/>
                <a:ea typeface="+mn-ea"/>
              </a:rPr>
              <a:t>newLine</a:t>
            </a:r>
            <a:r>
              <a:rPr lang="en-US" altLang="zh-CN" sz="2000" dirty="0" smtClean="0">
                <a:latin typeface="+mn-ea"/>
                <a:ea typeface="+mn-ea"/>
              </a:rPr>
              <a:t>()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字符缓冲输出流，把写入的数据先写入到</a:t>
            </a:r>
            <a:r>
              <a:rPr lang="zh-CN" altLang="en-US" sz="2000" smtClean="0">
                <a:latin typeface="+mn-ea"/>
                <a:ea typeface="+mn-ea"/>
              </a:rPr>
              <a:t>内存，再使用</a:t>
            </a:r>
            <a:r>
              <a:rPr lang="en-US" altLang="zh-CN" sz="2000" dirty="0" smtClean="0">
                <a:latin typeface="+mn-ea"/>
                <a:ea typeface="+mn-ea"/>
              </a:rPr>
              <a:t>flush()</a:t>
            </a:r>
            <a:r>
              <a:rPr lang="zh-CN" altLang="en-US" sz="2000" dirty="0" smtClean="0">
                <a:latin typeface="+mn-ea"/>
                <a:ea typeface="+mn-ea"/>
              </a:rPr>
              <a:t>方法将内存数据刷到硬盘上。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57224" y="5072074"/>
            <a:ext cx="7572428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注意：在使用字符缓冲输出流时，一定先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flush(),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然后再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close(),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避免数据的丢失。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14348" y="1142984"/>
            <a:ext cx="8086724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缓冲区原理：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-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缓冲区的概念。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-</a:t>
            </a:r>
            <a:r>
              <a:rPr lang="zh-CN" altLang="en-US" sz="2000" dirty="0" smtClean="0">
                <a:latin typeface="+mn-ea"/>
              </a:rPr>
              <a:t>缓冲区的作用：要对操作的数据进行临时的缓存，提高了读写效率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-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缓冲区如何提高读写效率。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smtClean="0"/>
              <a:t>字节流与字符流</a:t>
            </a:r>
            <a:r>
              <a:rPr lang="zh-CN" altLang="en-US" dirty="0" smtClean="0"/>
              <a:t>的转换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28628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转换流的由来：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字符流与字节流之间的桥梁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方便了字符流与字节流之间的操作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/>
              <a:t>转换流的应用：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-</a:t>
            </a:r>
            <a:r>
              <a:rPr lang="zh-CN" altLang="en-US" sz="2000" dirty="0" smtClean="0">
                <a:latin typeface="+mn-ea"/>
                <a:ea typeface="+mn-ea"/>
              </a:rPr>
              <a:t>字节流中的数据都是字符时，转成字符流操作更高效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smtClean="0"/>
              <a:t>输入及输出的概念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714908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输入输出（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-</a:t>
            </a:r>
            <a:r>
              <a:rPr lang="zh-CN" altLang="en-US" dirty="0" smtClean="0">
                <a:latin typeface="+mn-ea"/>
                <a:ea typeface="+mn-ea"/>
              </a:rPr>
              <a:t>是指程序与外部设备或其他计算机进行交互的操作。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ea"/>
                <a:ea typeface="+mn-ea"/>
              </a:rPr>
              <a:t>  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几乎所有的程序都具有输入与输出操作。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dirty="0" smtClean="0"/>
              <a:t>    .</a:t>
            </a:r>
            <a:r>
              <a:rPr lang="zh-CN" altLang="en-US" sz="2000" dirty="0" smtClean="0">
                <a:latin typeface="+mn-ea"/>
                <a:ea typeface="+mn-ea"/>
              </a:rPr>
              <a:t>如从键盘上读取数据，从本地或网络上的文件读取数据或写入数 据等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   </a:t>
            </a:r>
            <a:r>
              <a:rPr lang="en-US" altLang="zh-CN" sz="1800" dirty="0" smtClean="0">
                <a:latin typeface="+mn-ea"/>
                <a:ea typeface="+mn-ea"/>
              </a:rPr>
              <a:t>.</a:t>
            </a:r>
            <a:r>
              <a:rPr lang="zh-CN" altLang="en-US" sz="2000" dirty="0" smtClean="0">
                <a:latin typeface="+mn-ea"/>
                <a:ea typeface="+mn-ea"/>
              </a:rPr>
              <a:t>通过输入和输出操作可以从外界接收信息，或者是把信息传递给外界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18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altLang="zh-CN" dirty="0" smtClean="0"/>
              <a:t>-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把这些输入与输出操作用流来实现，通过统一的接口来表示，从而使程序设计更为简单。</a:t>
            </a:r>
            <a:endParaRPr 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字符流与字节流的转换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928694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字节流转换成字符流的桥梁：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-</a:t>
            </a:r>
            <a:r>
              <a:rPr lang="en-US" altLang="zh-CN" sz="2000" dirty="0" err="1" smtClean="0">
                <a:latin typeface="+mn-ea"/>
                <a:ea typeface="+mn-ea"/>
              </a:rPr>
              <a:t>InputStreamReader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14348" y="3071810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OutputStreamWriter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2071678"/>
          <a:ext cx="7072362" cy="85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857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in)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in, String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charsetName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7584" y="3717032"/>
          <a:ext cx="7215238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5238"/>
              </a:tblGrid>
              <a:tr h="785818">
                <a:tc>
                  <a:txBody>
                    <a:bodyPr/>
                    <a:lstStyle/>
                    <a:p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out)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out, String 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charsetName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内容占位符 2"/>
          <p:cNvSpPr txBox="1"/>
          <p:nvPr/>
        </p:nvSpPr>
        <p:spPr>
          <a:xfrm>
            <a:off x="714348" y="5143512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它读入字节，并根据指定的编码方式，将之转换为字符流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使用的编码方式可能由名称指定，或平台可接受的缺省编码方式</a:t>
            </a:r>
            <a:r>
              <a:rPr lang="zh-CN" altLang="en-US" sz="2000" dirty="0" smtClean="0">
                <a:latin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dirty="0" smtClean="0"/>
              <a:t>字符流与字节流的转换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285860"/>
            <a:ext cx="8086724" cy="785818"/>
          </a:xfrm>
        </p:spPr>
        <p:txBody>
          <a:bodyPr>
            <a:normAutofit fontScale="70000" lnSpcReduction="20000"/>
          </a:bodyPr>
          <a:lstStyle/>
          <a:p>
            <a:pPr>
              <a:buBlip>
                <a:blip r:embed="rId1"/>
              </a:buBlip>
            </a:pPr>
            <a:r>
              <a:rPr lang="zh-CN" altLang="en-US" sz="2900" b="1" dirty="0" smtClean="0">
                <a:latin typeface="+mn-ea"/>
                <a:ea typeface="+mn-ea"/>
              </a:rPr>
              <a:t>字节流转换成字符流图解</a:t>
            </a:r>
            <a:r>
              <a:rPr lang="en-US" altLang="zh-CN" sz="2900" b="1" dirty="0" smtClean="0">
                <a:latin typeface="+mn-ea"/>
                <a:ea typeface="+mn-ea"/>
              </a:rPr>
              <a:t>(</a:t>
            </a:r>
            <a:r>
              <a:rPr lang="zh-CN" altLang="en-US" sz="2900" b="1" dirty="0" smtClean="0">
                <a:latin typeface="+mn-ea"/>
                <a:ea typeface="+mn-ea"/>
              </a:rPr>
              <a:t>伪代码</a:t>
            </a:r>
            <a:r>
              <a:rPr lang="en-US" altLang="zh-CN" sz="2900" b="1" dirty="0" smtClean="0">
                <a:latin typeface="+mn-ea"/>
                <a:ea typeface="+mn-ea"/>
              </a:rPr>
              <a:t>)</a:t>
            </a:r>
            <a:endParaRPr lang="en-US" altLang="zh-CN" sz="2900" b="1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</a:t>
            </a:r>
            <a:endParaRPr lang="zh-CN" altLang="en-US" sz="20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707236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44208" y="285750"/>
            <a:ext cx="2556347" cy="500063"/>
          </a:xfrm>
        </p:spPr>
        <p:txBody>
          <a:bodyPr/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类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5786" y="1000108"/>
            <a:ext cx="7572428" cy="509318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en-US" dirty="0" smtClean="0"/>
              <a:t>Scanner</a:t>
            </a:r>
            <a:r>
              <a:rPr lang="zh-CN" altLang="en-US" dirty="0" smtClean="0"/>
              <a:t>类位于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包中，不在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包中，不属于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endParaRPr lang="en-US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en-US" altLang="zh-CN" dirty="0" smtClean="0"/>
              <a:t>Scanner</a:t>
            </a:r>
            <a:r>
              <a:rPr lang="zh-CN" altLang="en-US" dirty="0" smtClean="0"/>
              <a:t>是一个工具类，主要目标是简化文本的扫描，最常使用此类获取控制台输入</a:t>
            </a:r>
            <a:endParaRPr lang="en-US" dirty="0" smtClean="0"/>
          </a:p>
          <a:p>
            <a:pPr marL="0" indent="0">
              <a:lnSpc>
                <a:spcPts val="2800"/>
              </a:lnSpc>
              <a:buNone/>
            </a:pPr>
            <a:endParaRPr lang="en-US" dirty="0" smtClean="0"/>
          </a:p>
          <a:p>
            <a:pPr>
              <a:lnSpc>
                <a:spcPts val="2800"/>
              </a:lnSpc>
              <a:buBlip>
                <a:blip r:embed="rId1"/>
              </a:buBlip>
            </a:pPr>
            <a:r>
              <a:rPr lang="en-US" dirty="0" smtClean="0"/>
              <a:t>Scanner</a:t>
            </a:r>
            <a:r>
              <a:rPr lang="zh-CN" altLang="en-US" dirty="0" smtClean="0"/>
              <a:t>获取控制台输入的步骤</a:t>
            </a:r>
            <a:endParaRPr lang="en-US" dirty="0" smtClea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971600" y="4077072"/>
            <a:ext cx="7272808" cy="208851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、使用控制台输入创建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Scanner  </a:t>
            </a:r>
            <a:r>
              <a:rPr lang="en-US" altLang="zh-CN" sz="2000" dirty="0" err="1" smtClean="0"/>
              <a:t>scanner</a:t>
            </a:r>
            <a:r>
              <a:rPr lang="en-US" altLang="zh-CN" sz="2000" dirty="0" smtClean="0"/>
              <a:t>=new  Scanner(</a:t>
            </a:r>
            <a:r>
              <a:rPr lang="en-US" altLang="zh-CN" sz="2000" dirty="0" err="1" smtClean="0"/>
              <a:t>System.in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、调用</a:t>
            </a:r>
            <a:r>
              <a:rPr lang="en-US" altLang="zh-CN" sz="2000" dirty="0" smtClean="0"/>
              <a:t>Scanner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nextXXX</a:t>
            </a:r>
            <a:r>
              <a:rPr lang="zh-CN" altLang="en-US" sz="2000" dirty="0" smtClean="0"/>
              <a:t>方法，获得需要的数据类型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nextLine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nextInt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nextByte</a:t>
            </a:r>
            <a:r>
              <a:rPr lang="zh-CN" altLang="en-US" sz="2000" dirty="0" smtClean="0"/>
              <a:t>等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8086724" cy="17859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 smtClean="0"/>
              <a:t>IO</a:t>
            </a:r>
            <a:r>
              <a:rPr lang="zh-CN" altLang="en-US" dirty="0" smtClean="0"/>
              <a:t>流一览表：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</a:t>
            </a:r>
            <a:r>
              <a:rPr lang="en-US" altLang="zh-CN" sz="2000" dirty="0" err="1" smtClean="0">
                <a:latin typeface="+mn-ea"/>
                <a:ea typeface="+mn-ea"/>
              </a:rPr>
              <a:t>JavaSE</a:t>
            </a:r>
            <a:r>
              <a:rPr lang="zh-CN" altLang="en-US" sz="2000" dirty="0" smtClean="0">
                <a:latin typeface="+mn-ea"/>
                <a:ea typeface="+mn-ea"/>
              </a:rPr>
              <a:t>所提供的所有流位于</a:t>
            </a:r>
            <a:r>
              <a:rPr lang="en-US" altLang="zh-CN" sz="2000" dirty="0" smtClean="0">
                <a:latin typeface="+mn-ea"/>
                <a:ea typeface="+mn-ea"/>
              </a:rPr>
              <a:t>java.io</a:t>
            </a:r>
            <a:r>
              <a:rPr lang="zh-CN" altLang="en-US" sz="2000" dirty="0" smtClean="0">
                <a:latin typeface="+mn-ea"/>
                <a:ea typeface="+mn-ea"/>
              </a:rPr>
              <a:t>内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smtClean="0"/>
              <a:t>-</a:t>
            </a:r>
            <a:r>
              <a:rPr lang="zh-CN" altLang="en-US" sz="2000" dirty="0" smtClean="0">
                <a:latin typeface="+mn-ea"/>
                <a:ea typeface="+mn-ea"/>
              </a:rPr>
              <a:t>分别继承以下四种抽象流类型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200" dirty="0" smtClean="0"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latin typeface="+mn-ea"/>
                <a:ea typeface="+mn-ea"/>
              </a:rPr>
              <a:t>字节输入流：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71438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1500166" y="6072206"/>
            <a:ext cx="664373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lang="zh-CN" altLang="en-US" sz="1900" dirty="0" smtClean="0">
                <a:solidFill>
                  <a:srgbClr val="FF0000"/>
                </a:solidFill>
                <a:latin typeface="+mn-ea"/>
              </a:rPr>
              <a:t>灰色：处理流    无色：节点流</a:t>
            </a:r>
            <a:endParaRPr kumimoji="0" lang="en-US" altLang="zh-CN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8086724" cy="85725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 smtClean="0"/>
              <a:t>IO</a:t>
            </a:r>
            <a:r>
              <a:rPr lang="zh-CN" altLang="en-US" dirty="0" smtClean="0"/>
              <a:t>流一览表：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  字节输出流：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7" name="内容占位符 2"/>
          <p:cNvSpPr txBox="1"/>
          <p:nvPr/>
        </p:nvSpPr>
        <p:spPr>
          <a:xfrm>
            <a:off x="1357290" y="5572140"/>
            <a:ext cx="664373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lang="zh-CN" altLang="en-US" sz="1900" dirty="0" smtClean="0">
                <a:solidFill>
                  <a:srgbClr val="FF0000"/>
                </a:solidFill>
                <a:latin typeface="+mn-ea"/>
              </a:rPr>
              <a:t>灰色：处理流    无色：节点流</a:t>
            </a:r>
            <a:endParaRPr kumimoji="0" lang="en-US" altLang="zh-CN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721523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8086724" cy="85725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 smtClean="0"/>
              <a:t>IO</a:t>
            </a:r>
            <a:r>
              <a:rPr lang="zh-CN" altLang="en-US" dirty="0" smtClean="0"/>
              <a:t>流一览表：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  字符输入流：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7" name="内容占位符 2"/>
          <p:cNvSpPr txBox="1"/>
          <p:nvPr/>
        </p:nvSpPr>
        <p:spPr>
          <a:xfrm>
            <a:off x="1428728" y="5429264"/>
            <a:ext cx="664373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lang="zh-CN" altLang="en-US" sz="1900" dirty="0" smtClean="0">
                <a:solidFill>
                  <a:srgbClr val="FF0000"/>
                </a:solidFill>
                <a:latin typeface="+mn-ea"/>
              </a:rPr>
              <a:t>灰色：处理流    无色：节点流</a:t>
            </a:r>
            <a:endParaRPr kumimoji="0" lang="en-US" altLang="zh-CN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85926"/>
            <a:ext cx="714379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8086724" cy="85725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 smtClean="0"/>
              <a:t>IO</a:t>
            </a:r>
            <a:r>
              <a:rPr lang="zh-CN" altLang="en-US" dirty="0" smtClean="0"/>
              <a:t>流一览表：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  字符输出流：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7" name="内容占位符 2"/>
          <p:cNvSpPr txBox="1"/>
          <p:nvPr/>
        </p:nvSpPr>
        <p:spPr>
          <a:xfrm>
            <a:off x="1428728" y="5715016"/>
            <a:ext cx="664373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defRPr/>
            </a:pPr>
            <a:r>
              <a:rPr lang="zh-CN" altLang="en-US" sz="1900" dirty="0" smtClean="0">
                <a:solidFill>
                  <a:srgbClr val="FF0000"/>
                </a:solidFill>
                <a:latin typeface="+mn-ea"/>
              </a:rPr>
              <a:t>灰色：处理流    无色：节点流</a:t>
            </a:r>
            <a:endParaRPr kumimoji="0" lang="en-US" altLang="zh-CN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742955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571504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流操作的基本规律：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1571612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857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明确源和目的：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源：输入流。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Reader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目的：输出流。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Writer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2714620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785818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操作的数据是否是纯文本：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是：字符流。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不是：字节流。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24" y="3857628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785818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明确具体设备来进行区分：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源设备：内存，硬盘。键盘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目的设备：内存，硬盘，控制台。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7224" y="5000636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1000132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是否有其它额外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是否高效：是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加缓冲区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 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不加缓冲区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编程步骤总结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85725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流操作：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-</a:t>
            </a:r>
            <a:r>
              <a:rPr lang="zh-CN" altLang="en-US" sz="2000" dirty="0" smtClean="0">
                <a:latin typeface="+mn-ea"/>
                <a:ea typeface="+mn-ea"/>
              </a:rPr>
              <a:t>需求：复制一个文本文件。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1714488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857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明确源和目的：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源：输入流。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Reader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目的：输出流。</a:t>
                      </a: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Writer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2857496"/>
          <a:ext cx="707236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1143008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操作的数据是否是纯文本：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是。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源：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Reader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目的：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Writer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4286256"/>
          <a:ext cx="707236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1000132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明确具体设备来进行区分：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源设备：硬盘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File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目的设备：硬盘 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28662" y="5429264"/>
          <a:ext cx="7072362" cy="85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362"/>
              </a:tblGrid>
              <a:tr h="857257">
                <a:tc>
                  <a:txBody>
                    <a:bodyPr/>
                    <a:lstStyle/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是否有其它额外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　　是否高效：是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加缓冲区</a:t>
                      </a: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57620" y="285750"/>
            <a:ext cx="5214943" cy="500063"/>
          </a:xfrm>
        </p:spPr>
        <p:txBody>
          <a:bodyPr/>
          <a:lstStyle/>
          <a:p>
            <a:r>
              <a:rPr lang="zh-CN" altLang="en-US" smtClean="0"/>
              <a:t>输入及输出的概念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8086724" cy="4714908"/>
          </a:xfrm>
        </p:spPr>
        <p:txBody>
          <a:bodyPr>
            <a:normAutofit fontScale="92500"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/>
              <a:t>输入输出（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200000"/>
              </a:lnSpc>
              <a:buNone/>
            </a:pP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/>
              <a:t>入还是出是相对于内存来说的</a:t>
            </a:r>
            <a:endParaRPr lang="en-US" altLang="zh-CN" dirty="0" smtClean="0"/>
          </a:p>
          <a:p>
            <a:pPr lvl="1">
              <a:lnSpc>
                <a:spcPct val="200000"/>
              </a:lnSpc>
              <a:buNone/>
            </a:pP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把数据读到内存中，称为输入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zh-CN" altLang="en-US" dirty="0" smtClean="0">
                <a:latin typeface="+mn-ea"/>
                <a:ea typeface="+mn-ea"/>
              </a:rPr>
              <a:t>即</a:t>
            </a:r>
            <a:r>
              <a:rPr lang="en-US" altLang="zh-CN" dirty="0" smtClean="0">
                <a:latin typeface="+mn-ea"/>
                <a:ea typeface="+mn-ea"/>
              </a:rPr>
              <a:t>input,</a:t>
            </a:r>
            <a:r>
              <a:rPr lang="zh-CN" altLang="en-US" dirty="0" smtClean="0">
                <a:latin typeface="+mn-ea"/>
                <a:ea typeface="+mn-ea"/>
              </a:rPr>
              <a:t>进行数据的</a:t>
            </a:r>
            <a:r>
              <a:rPr lang="en-US" altLang="zh-CN" dirty="0" smtClean="0">
                <a:latin typeface="+mn-ea"/>
                <a:ea typeface="+mn-ea"/>
              </a:rPr>
              <a:t>read</a:t>
            </a:r>
            <a:r>
              <a:rPr lang="zh-CN" altLang="en-US" dirty="0" smtClean="0">
                <a:latin typeface="+mn-ea"/>
                <a:ea typeface="+mn-ea"/>
              </a:rPr>
              <a:t>操作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从内存往外部设备写数据，称为输出，即</a:t>
            </a:r>
            <a:r>
              <a:rPr lang="en-US" altLang="zh-CN" dirty="0" smtClean="0">
                <a:latin typeface="+mn-ea"/>
                <a:ea typeface="+mn-ea"/>
              </a:rPr>
              <a:t>output</a:t>
            </a:r>
            <a:r>
              <a:rPr lang="zh-CN" altLang="en-US" dirty="0" smtClean="0">
                <a:latin typeface="+mn-ea"/>
                <a:ea typeface="+mn-ea"/>
              </a:rPr>
              <a:t>，进行数据的</a:t>
            </a:r>
            <a:r>
              <a:rPr lang="en-US" altLang="zh-CN" dirty="0" smtClean="0">
                <a:latin typeface="+mn-ea"/>
                <a:ea typeface="+mn-ea"/>
              </a:rPr>
              <a:t>write</a:t>
            </a:r>
            <a:r>
              <a:rPr lang="zh-CN" altLang="en-US" dirty="0" smtClean="0">
                <a:latin typeface="+mn-ea"/>
                <a:ea typeface="+mn-ea"/>
              </a:rPr>
              <a:t>操作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4356100" y="260350"/>
            <a:ext cx="4686300" cy="5000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黑体" pitchFamily="2" charset="-122"/>
              </a:rPr>
              <a:t>目录</a:t>
            </a:r>
            <a:endParaRPr lang="zh-CN" sz="2800" b="1" dirty="0" smtClean="0">
              <a:latin typeface="黑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628650" y="1557338"/>
            <a:ext cx="8229600" cy="3743325"/>
          </a:xfrm>
        </p:spPr>
        <p:txBody>
          <a:bodyPr/>
          <a:lstStyle/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Font typeface="Arial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类的相关概念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Font typeface="Arial" charset="0"/>
              <a:buBlip>
                <a:blip r:embed="rId1"/>
              </a:buBlip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Font typeface="Arial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类的构造方法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Font typeface="Arial" charset="0"/>
              <a:buBlip>
                <a:blip r:embed="rId1"/>
              </a:buBlip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Blip>
                <a:blip r:embed="rId1"/>
              </a:buBlip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常用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Blip>
                <a:blip r:embed="rId1"/>
              </a:buBlip>
              <a:defRPr/>
            </a:pP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2" indent="-342900" eaLnBrk="1" hangingPunct="1">
              <a:lnSpc>
                <a:spcPct val="90000"/>
              </a:lnSpc>
              <a:buClr>
                <a:srgbClr val="92D050"/>
              </a:buClr>
              <a:buBlip>
                <a:blip r:embed="rId1"/>
              </a:buBlip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文件名过滤器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92D050"/>
              </a:buClr>
              <a:buFont typeface="Arial" charset="0"/>
              <a:buBlip>
                <a:blip r:embed="rId1"/>
              </a:buBlip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652120" y="285750"/>
            <a:ext cx="3420443" cy="500063"/>
          </a:xfrm>
        </p:spPr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类的相关概念</a:t>
            </a:r>
            <a:endParaRPr 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8086724" cy="532859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Blip>
                <a:blip r:embed="rId1"/>
              </a:buBlip>
            </a:pPr>
            <a:r>
              <a:rPr lang="en-US" altLang="zh-CN" dirty="0" smtClean="0"/>
              <a:t>File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包中很重要的一个类；</a:t>
            </a:r>
            <a:endParaRPr lang="en-US" altLang="zh-CN" dirty="0" smtClean="0"/>
          </a:p>
          <a:p>
            <a:pPr>
              <a:lnSpc>
                <a:spcPts val="3500"/>
              </a:lnSpc>
              <a:buBlip>
                <a:blip r:embed="rId1"/>
              </a:buBlip>
            </a:pPr>
            <a:endParaRPr lang="zh-CN" altLang="en-US" dirty="0" smtClean="0"/>
          </a:p>
          <a:p>
            <a:pPr>
              <a:lnSpc>
                <a:spcPts val="3500"/>
              </a:lnSpc>
              <a:buBlip>
                <a:blip r:embed="rId1"/>
              </a:buBlip>
            </a:pPr>
            <a:r>
              <a:rPr lang="en-US" altLang="zh-CN" dirty="0"/>
              <a:t>File</a:t>
            </a:r>
            <a:r>
              <a:rPr lang="zh-CN" altLang="zh-CN" dirty="0"/>
              <a:t>类的</a:t>
            </a:r>
            <a:r>
              <a:rPr lang="zh-CN" altLang="zh-CN" dirty="0" smtClean="0"/>
              <a:t>对象可以</a:t>
            </a:r>
            <a:r>
              <a:rPr lang="zh-CN" altLang="zh-CN" dirty="0"/>
              <a:t>表示文件，还可以表示目录，在程序中一个</a:t>
            </a:r>
            <a:r>
              <a:rPr lang="en-US" altLang="zh-CN" dirty="0"/>
              <a:t>File</a:t>
            </a:r>
            <a:r>
              <a:rPr lang="zh-CN" altLang="zh-CN" dirty="0"/>
              <a:t>类对象可以代表一个文件或目录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lnSpc>
                <a:spcPts val="3500"/>
              </a:lnSpc>
              <a:buBlip>
                <a:blip r:embed="rId1"/>
              </a:buBlip>
            </a:pPr>
            <a:endParaRPr lang="zh-CN" altLang="zh-CN" dirty="0"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altLang="zh-CN" dirty="0" smtClean="0"/>
              <a:t>File</a:t>
            </a:r>
            <a:r>
              <a:rPr lang="zh-CN" altLang="en-US" dirty="0" smtClean="0"/>
              <a:t>对象可以</a:t>
            </a:r>
            <a:r>
              <a:rPr lang="zh-CN" altLang="zh-CN" dirty="0" smtClean="0"/>
              <a:t>对</a:t>
            </a:r>
            <a:r>
              <a:rPr lang="zh-CN" altLang="zh-CN" dirty="0"/>
              <a:t>文件或目录的</a:t>
            </a:r>
            <a:r>
              <a:rPr lang="zh-CN" altLang="zh-CN" dirty="0">
                <a:solidFill>
                  <a:srgbClr val="FF3300"/>
                </a:solidFill>
              </a:rPr>
              <a:t>属性</a:t>
            </a:r>
            <a:r>
              <a:rPr lang="zh-CN" altLang="zh-CN" dirty="0"/>
              <a:t>进行操作，如：文件名、最后修改日期、文件</a:t>
            </a:r>
            <a:r>
              <a:rPr lang="zh-CN" altLang="zh-CN" dirty="0" smtClean="0"/>
              <a:t>大小等；</a:t>
            </a:r>
            <a:endParaRPr lang="en-US" altLang="zh-CN" dirty="0" smtClean="0"/>
          </a:p>
          <a:p>
            <a:pPr>
              <a:lnSpc>
                <a:spcPct val="90000"/>
              </a:lnSpc>
              <a:buBlip>
                <a:blip r:embed="rId1"/>
              </a:buBlip>
            </a:pPr>
            <a:endParaRPr lang="zh-CN" altLang="zh-CN" dirty="0"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altLang="zh-CN" dirty="0" smtClean="0"/>
              <a:t>File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无法操作文件的</a:t>
            </a:r>
            <a:r>
              <a:rPr lang="zh-CN" altLang="en-US" dirty="0" smtClean="0">
                <a:solidFill>
                  <a:srgbClr val="FF0000"/>
                </a:solidFill>
              </a:rPr>
              <a:t>具体数据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不能</a:t>
            </a:r>
            <a:r>
              <a:rPr lang="zh-CN" altLang="zh-CN" dirty="0"/>
              <a:t>直接对文件进行读</a:t>
            </a:r>
            <a:r>
              <a:rPr lang="en-US" altLang="zh-CN" dirty="0"/>
              <a:t>/</a:t>
            </a:r>
            <a:r>
              <a:rPr lang="zh-CN" altLang="zh-CN" dirty="0"/>
              <a:t>写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161132"/>
            <a:ext cx="8229600" cy="5220196"/>
          </a:xfrm>
        </p:spPr>
        <p:txBody>
          <a:bodyPr>
            <a:noAutofit/>
          </a:bodyPr>
          <a:lstStyle/>
          <a:p>
            <a:pPr eaLnBrk="1" hangingPunct="1">
              <a:buFontTx/>
              <a:buBlip>
                <a:blip r:embed="rId1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sz="2400" dirty="0" smtClean="0">
                <a:latin typeface="黑体" pitchFamily="49" charset="-122"/>
                <a:ea typeface="黑体" pitchFamily="49" charset="-122"/>
              </a:rPr>
              <a:t>类的构造方法有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sz="2400" dirty="0" smtClean="0">
                <a:latin typeface="黑体" pitchFamily="49" charset="-122"/>
                <a:ea typeface="黑体" pitchFamily="49" charset="-122"/>
              </a:rPr>
              <a:t>种重载方式，常用的如下：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zh-CN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sz="2400" dirty="0" smtClean="0">
                <a:latin typeface="黑体" pitchFamily="49" charset="-122"/>
                <a:ea typeface="黑体" pitchFamily="49" charset="-122"/>
              </a:rPr>
              <a:t>如：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652120" y="285750"/>
            <a:ext cx="3420443" cy="500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类的构造方法</a:t>
            </a:r>
            <a:endParaRPr 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7914" y="1916832"/>
          <a:ext cx="7634486" cy="1040931"/>
        </p:xfrm>
        <a:graphic>
          <a:graphicData uri="http://schemas.openxmlformats.org/drawingml/2006/table">
            <a:tbl>
              <a:tblPr/>
              <a:tblGrid>
                <a:gridCol w="2953966"/>
                <a:gridCol w="4680520"/>
              </a:tblGrid>
              <a:tr h="47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法  原  型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   明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6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File(String pathname)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指定文件（或目录）名和路径创建文件对象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95407" y="3860651"/>
            <a:ext cx="7704856" cy="280355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在当前目录下创建一个与</a:t>
            </a:r>
            <a:r>
              <a:rPr lang="en-US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aaa.txt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文件名相关联的</a:t>
            </a:r>
            <a:r>
              <a:rPr lang="zh-CN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文件对象</a:t>
            </a:r>
            <a:endParaRPr lang="zh-CN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File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f1 = </a:t>
            </a:r>
            <a:r>
              <a:rPr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"aaa.txt"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);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指明详细的路径以及</a:t>
            </a:r>
            <a:r>
              <a:rPr lang="zh-CN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文件名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，请注意双</a:t>
            </a:r>
            <a:r>
              <a:rPr lang="zh-CN" altLang="zh-CN" sz="20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斜线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或用反斜杠</a:t>
            </a:r>
            <a:endParaRPr lang="zh-CN" altLang="zh-CN" sz="20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File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f2 = </a:t>
            </a:r>
            <a:r>
              <a:rPr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"D:\\Java\\Hello.java</a:t>
            </a:r>
            <a:r>
              <a:rPr lang="en-US" altLang="zh-CN" sz="2000" dirty="0" smtClean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"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  <a:sym typeface="+mn-ea"/>
              </a:rPr>
              <a:t>File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+mn-ea"/>
              </a:rPr>
              <a:t>f2 = </a:t>
            </a:r>
            <a:r>
              <a:rPr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+mn-ea"/>
              </a:rPr>
              <a:t>new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+mn-ea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  <a:sym typeface="+mn-ea"/>
              </a:rPr>
              <a:t>"D:/Java/Hello.java</a:t>
            </a:r>
            <a:r>
              <a:rPr lang="en-US" altLang="zh-CN" sz="2000" dirty="0" smtClean="0">
                <a:solidFill>
                  <a:srgbClr val="CC0066"/>
                </a:solidFill>
                <a:latin typeface="黑体" pitchFamily="49" charset="-122"/>
                <a:ea typeface="黑体" pitchFamily="49" charset="-122"/>
                <a:sym typeface="+mn-ea"/>
              </a:rPr>
              <a:t>"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sym typeface="+mn-ea"/>
              </a:rPr>
              <a:t>);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指明详细的路径</a:t>
            </a:r>
            <a:r>
              <a:rPr lang="zh-CN" altLang="zh-CN" sz="20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以及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目录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zh-CN" altLang="zh-CN" sz="200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，请注意双斜线</a:t>
            </a:r>
            <a:endParaRPr lang="zh-CN" altLang="zh-CN" sz="2000" dirty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File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f3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File(</a:t>
            </a:r>
            <a:r>
              <a:rPr lang="en-US" altLang="zh-CN" sz="2000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"D:\\</a:t>
            </a:r>
            <a:r>
              <a:rPr lang="en-US" altLang="zh-CN" sz="2000" dirty="0" smtClean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Java"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);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5652120" y="285750"/>
            <a:ext cx="3420443" cy="500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类的常用方法</a:t>
            </a:r>
            <a:endParaRPr 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83568" y="1196752"/>
          <a:ext cx="7705090" cy="4531995"/>
        </p:xfrm>
        <a:graphic>
          <a:graphicData uri="http://schemas.openxmlformats.org/drawingml/2006/table">
            <a:tbl>
              <a:tblPr/>
              <a:tblGrid>
                <a:gridCol w="2664296"/>
                <a:gridCol w="5040560"/>
              </a:tblGrid>
              <a:tr h="580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法  原  型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   明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boolean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exists()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判断文件是否存在，存在返回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，否则返回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boolean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isFile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判断是否为文件，是文件返回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，否则返回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boolean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isDirectory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判断是否为目录，是目录返回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，否则返回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String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getName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获得文件的名称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String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getAbsolutePath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获得文件的绝对路径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long length()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获得文件的长度（字节数）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boolean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createNewFile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throws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IOException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创建新文件，创建成功返回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，否则返回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false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，有可能抛出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IOException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异常，必须捕捉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boolean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delete()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删除文件，删除成功返回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，否则返回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804248" y="285750"/>
            <a:ext cx="2268315" cy="500063"/>
          </a:xfrm>
        </p:spPr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类示例</a:t>
            </a:r>
            <a:endParaRPr 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1112827"/>
            <a:ext cx="8064896" cy="418838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TestFile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对象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 = new File("notes.txt</a:t>
            </a:r>
            <a:r>
              <a:rPr lang="en-US" altLang="zh-CN" sz="2000" dirty="0" smtClean="0"/>
              <a:t>");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= new File("E</a:t>
            </a:r>
            <a:r>
              <a:rPr lang="en-US" altLang="zh-CN" sz="2000" dirty="0" smtClean="0"/>
              <a:t>:\\project");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("file</a:t>
            </a:r>
            <a:r>
              <a:rPr lang="zh-CN" altLang="en-US" sz="2000" dirty="0"/>
              <a:t>是否是文件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"  </a:t>
            </a:r>
            <a:r>
              <a:rPr lang="en-US" altLang="zh-CN" sz="2000" dirty="0" smtClean="0"/>
              <a:t>+  </a:t>
            </a:r>
            <a:r>
              <a:rPr lang="en-US" altLang="zh-CN" sz="2000" dirty="0" err="1" smtClean="0"/>
              <a:t>file.isFile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dir</a:t>
            </a:r>
            <a:r>
              <a:rPr lang="zh-CN" altLang="en-US" sz="2000" dirty="0"/>
              <a:t>是否是目录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"  </a:t>
            </a:r>
            <a:r>
              <a:rPr lang="en-US" altLang="zh-CN" sz="2000" dirty="0" smtClean="0"/>
              <a:t>+  </a:t>
            </a:r>
            <a:r>
              <a:rPr lang="en-US" altLang="zh-CN" sz="2000" dirty="0" err="1" smtClean="0"/>
              <a:t>dir.isDirectory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("file</a:t>
            </a:r>
            <a:r>
              <a:rPr lang="zh-CN" altLang="en-US" sz="2000" dirty="0"/>
              <a:t>是否可读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"  </a:t>
            </a:r>
            <a:r>
              <a:rPr lang="en-US" altLang="zh-CN" sz="2000" dirty="0" smtClean="0"/>
              <a:t>+  </a:t>
            </a:r>
            <a:r>
              <a:rPr lang="en-US" altLang="zh-CN" sz="2000" dirty="0" err="1" smtClean="0"/>
              <a:t>file.canRead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("file</a:t>
            </a:r>
            <a:r>
              <a:rPr lang="zh-CN" altLang="en-US" sz="2000" dirty="0"/>
              <a:t>是否存在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"  </a:t>
            </a:r>
            <a:r>
              <a:rPr lang="en-US" altLang="zh-CN" sz="2000" dirty="0" smtClean="0"/>
              <a:t>+  </a:t>
            </a:r>
            <a:r>
              <a:rPr lang="en-US" altLang="zh-CN" sz="2000" dirty="0" err="1" smtClean="0"/>
              <a:t>file.exists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r>
              <a:rPr lang="en-US" altLang="zh-CN" sz="2000" dirty="0" smtClean="0"/>
              <a:t>        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268760"/>
            <a:ext cx="8229600" cy="4896544"/>
          </a:xfrm>
        </p:spPr>
        <p:txBody>
          <a:bodyPr>
            <a:noAutofit/>
          </a:bodyPr>
          <a:lstStyle/>
          <a:p>
            <a:pPr>
              <a:buBlip>
                <a:blip r:embed="rId1"/>
              </a:buBlip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sz="2400" dirty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list()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listFiles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方法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444208" y="285750"/>
            <a:ext cx="2628355" cy="500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File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类的遍历</a:t>
            </a:r>
            <a:endParaRPr 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11560" y="2636912"/>
          <a:ext cx="7634486" cy="1752348"/>
        </p:xfrm>
        <a:graphic>
          <a:graphicData uri="http://schemas.openxmlformats.org/drawingml/2006/table">
            <a:tbl>
              <a:tblPr/>
              <a:tblGrid>
                <a:gridCol w="2953966"/>
                <a:gridCol w="4680520"/>
              </a:tblGrid>
              <a:tr h="47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法  原  型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   明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6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String[] list()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1800" b="1" dirty="0" smtClean="0">
                          <a:latin typeface="华文仿宋" pitchFamily="2" charset="-122"/>
                          <a:ea typeface="楷体_GB2312"/>
                        </a:rPr>
                        <a:t>将目录下的子目录及文件的名字，返回到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1800" b="1" dirty="0" smtClean="0">
                          <a:latin typeface="华文仿宋" pitchFamily="2" charset="-122"/>
                          <a:ea typeface="楷体_GB2312"/>
                        </a:rPr>
                        <a:t>数组中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itchFamily="2" charset="-122"/>
                        <a:ea typeface="楷体_GB231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8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File[] </a:t>
                      </a:r>
                      <a:r>
                        <a:rPr lang="en-US" altLang="zh-CN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listFiles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1443" marR="91443" anchor="ctr" horzOverflow="overflow">
                    <a:lnL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1800" b="1" dirty="0" smtClean="0">
                          <a:latin typeface="华文仿宋" pitchFamily="2" charset="-122"/>
                          <a:ea typeface="楷体_GB2312"/>
                        </a:rPr>
                        <a:t>将目录下的子目录及文件的实例返回到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File</a:t>
                      </a:r>
                      <a:r>
                        <a:rPr lang="zh-CN" altLang="en-US" sz="1800" b="1" dirty="0" smtClean="0">
                          <a:latin typeface="华文仿宋" pitchFamily="2" charset="-122"/>
                          <a:ea typeface="楷体_GB2312"/>
                        </a:rPr>
                        <a:t>数组中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itchFamily="2" charset="-122"/>
                        <a:ea typeface="楷体_GB2312"/>
                      </a:endParaRPr>
                    </a:p>
                  </a:txBody>
                  <a:tcPr marL="91443" marR="91443" anchor="ctr" horzOverflow="overflow"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4974</Words>
  <Application>WPS 演示</Application>
  <PresentationFormat>全屏显示(4:3)</PresentationFormat>
  <Paragraphs>410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 I/O流</vt:lpstr>
      <vt:lpstr>输入及输出的概念</vt:lpstr>
      <vt:lpstr>输入及输出的概念</vt:lpstr>
      <vt:lpstr>目录</vt:lpstr>
      <vt:lpstr>File类的相关概念</vt:lpstr>
      <vt:lpstr>PowerPoint 演示文稿</vt:lpstr>
      <vt:lpstr>PowerPoint 演示文稿</vt:lpstr>
      <vt:lpstr>File类示例</vt:lpstr>
      <vt:lpstr>PowerPoint 演示文稿</vt:lpstr>
      <vt:lpstr>PowerPoint 演示文稿</vt:lpstr>
      <vt:lpstr>文件名过滤器</vt:lpstr>
      <vt:lpstr>文件过滤器</vt:lpstr>
      <vt:lpstr>输入流与输出流</vt:lpstr>
      <vt:lpstr>字节流与字符流</vt:lpstr>
      <vt:lpstr>字节流与字符流</vt:lpstr>
      <vt:lpstr>节点流与处理流</vt:lpstr>
      <vt:lpstr>节点流与处理流</vt:lpstr>
      <vt:lpstr>处理流</vt:lpstr>
      <vt:lpstr>字节流与字符流的转换</vt:lpstr>
      <vt:lpstr>字符流与字节流的转换</vt:lpstr>
      <vt:lpstr>字符流与字节流的转换</vt:lpstr>
      <vt:lpstr>Scanner类</vt:lpstr>
      <vt:lpstr>IO编程步骤总结</vt:lpstr>
      <vt:lpstr>IO编程步骤总结</vt:lpstr>
      <vt:lpstr>IO编程步骤总结</vt:lpstr>
      <vt:lpstr>IO编程步骤总结</vt:lpstr>
      <vt:lpstr>IO编程步骤总结</vt:lpstr>
      <vt:lpstr>IO编程步骤总结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金宽</cp:lastModifiedBy>
  <cp:revision>248</cp:revision>
  <dcterms:created xsi:type="dcterms:W3CDTF">2009-09-29T02:37:00Z</dcterms:created>
  <dcterms:modified xsi:type="dcterms:W3CDTF">2016-08-15T05:38:24Z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