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目前为止，我们已经学习了封装、继承，三大特性还有一个是多态性，本节来学习多态。</a:t>
            </a:r>
            <a:endParaRPr lang="en-US" altLang="zh-CN" dirty="0" smtClean="0"/>
          </a:p>
          <a:p>
            <a:r>
              <a:rPr lang="zh-CN" altLang="en-US" dirty="0" smtClean="0"/>
              <a:t>多态基本上总是与继承有关系的。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928934"/>
            <a:ext cx="7772400" cy="1500198"/>
          </a:xfrm>
        </p:spPr>
        <p:txBody>
          <a:bodyPr>
            <a:normAutofit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50000"/>
              </a:lnSpc>
            </a:pPr>
            <a:br>
              <a:rPr lang="en-US" altLang="zh-CN" sz="2800" dirty="0" smtClean="0"/>
            </a:br>
            <a:r>
              <a:rPr lang="zh-CN" altLang="en-US" sz="2800" dirty="0" smtClean="0"/>
              <a:t>多态性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zh-CN" altLang="en-US" dirty="0" smtClean="0"/>
              <a:t>多态环境下对象造型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1071546"/>
            <a:ext cx="8086724" cy="571500"/>
          </a:xfrm>
        </p:spPr>
        <p:txBody>
          <a:bodyPr/>
          <a:lstStyle/>
          <a:p>
            <a:pPr>
              <a:buBlip>
                <a:blip r:embed="rId1"/>
              </a:buBlip>
            </a:pPr>
            <a:r>
              <a:rPr lang="zh-CN" altLang="en-US" dirty="0" smtClean="0"/>
              <a:t>向上造型</a:t>
            </a:r>
            <a:r>
              <a:rPr lang="en-US" altLang="zh-CN" dirty="0" smtClean="0"/>
              <a:t> –</a:t>
            </a:r>
            <a:r>
              <a:rPr lang="zh-CN" altLang="en-US" dirty="0" smtClean="0"/>
              <a:t>又称自动类型提升</a:t>
            </a:r>
            <a:endParaRPr lang="zh-CN" altLang="en-US" b="1" dirty="0" smtClean="0"/>
          </a:p>
          <a:p>
            <a:pPr eaLnBrk="1" hangingPunct="1">
              <a:buFontTx/>
              <a:buBlip>
                <a:blip r:embed="rId1"/>
              </a:buBlip>
            </a:pPr>
            <a:endParaRPr 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0100" y="1643050"/>
          <a:ext cx="6572296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96"/>
              </a:tblGrid>
              <a:tr h="3500462">
                <a:tc>
                  <a:txBody>
                    <a:bodyPr/>
                    <a:lstStyle/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Animal{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abstract void eat();</a:t>
                      </a:r>
                      <a:endParaRPr lang="en-US" altLang="zh-CN" sz="2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Cat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extends Animal{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void look() {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看家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 }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     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………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x=new Cat()  //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向上造型，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对象提升到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x.eat()   //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只能使用父类中的方法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x.look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 //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报错！不能使用子类中的方法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394" name="内容占位符 2"/>
          <p:cNvSpPr txBox="1"/>
          <p:nvPr/>
        </p:nvSpPr>
        <p:spPr bwMode="auto">
          <a:xfrm>
            <a:off x="1071538" y="5643578"/>
            <a:ext cx="8072462" cy="714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2D050"/>
              </a:buClr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向上造型的作用是：提高程序的扩展性。</a:t>
            </a:r>
            <a:endParaRPr lang="en-US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zh-CN" altLang="en-US" dirty="0" smtClean="0"/>
              <a:t>多态环境下对象造型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1071546"/>
            <a:ext cx="8086724" cy="571500"/>
          </a:xfrm>
        </p:spPr>
        <p:txBody>
          <a:bodyPr/>
          <a:lstStyle/>
          <a:p>
            <a:pPr>
              <a:buBlip>
                <a:blip r:embed="rId1"/>
              </a:buBlip>
            </a:pPr>
            <a:r>
              <a:rPr lang="zh-CN" altLang="en-US" dirty="0" smtClean="0"/>
              <a:t>向下造型</a:t>
            </a:r>
            <a:r>
              <a:rPr lang="en-US" altLang="zh-CN" dirty="0" smtClean="0"/>
              <a:t> –</a:t>
            </a:r>
            <a:r>
              <a:rPr lang="zh-CN" altLang="en-US" dirty="0" smtClean="0"/>
              <a:t>又称向下转型</a:t>
            </a:r>
            <a:endParaRPr lang="zh-CN" altLang="en-US" b="1" dirty="0" smtClean="0"/>
          </a:p>
          <a:p>
            <a:pPr eaLnBrk="1" hangingPunct="1">
              <a:buFontTx/>
              <a:buBlip>
                <a:blip r:embed="rId1"/>
              </a:buBlip>
            </a:pPr>
            <a:endParaRPr 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0100" y="1643050"/>
          <a:ext cx="650085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858"/>
              </a:tblGrid>
              <a:tr h="3500462">
                <a:tc>
                  <a:txBody>
                    <a:bodyPr/>
                    <a:lstStyle/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Animal{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abstract void eat();</a:t>
                      </a:r>
                      <a:endParaRPr lang="en-US" altLang="zh-CN" sz="2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Cat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extendsAnimal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void look() {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看家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    }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     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………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x=new Cat()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m=(Cat)x; 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向下转型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m.eat() ;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m.look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();//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子父类中的方法都可以使用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394" name="内容占位符 2"/>
          <p:cNvSpPr txBox="1"/>
          <p:nvPr/>
        </p:nvSpPr>
        <p:spPr bwMode="auto">
          <a:xfrm>
            <a:off x="928662" y="6000768"/>
            <a:ext cx="8215338" cy="5715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2D050"/>
              </a:buClr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向下造型的作用是：为了使用子类中的特有方法。</a:t>
            </a:r>
            <a:endParaRPr lang="en-US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en-US" altLang="zh-CN" dirty="0" err="1" smtClean="0"/>
              <a:t>instanceof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操作符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086724" cy="571500"/>
          </a:xfrm>
        </p:spPr>
        <p:txBody>
          <a:bodyPr/>
          <a:lstStyle/>
          <a:p>
            <a:pPr>
              <a:buBlip>
                <a:blip r:embed="rId1"/>
              </a:buBlip>
            </a:pPr>
            <a:r>
              <a:rPr lang="en-US" altLang="zh-CN" dirty="0" err="1" smtClean="0"/>
              <a:t>instanceof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用法</a:t>
            </a:r>
            <a:endParaRPr lang="zh-CN" altLang="en-US" b="1" dirty="0" smtClean="0"/>
          </a:p>
          <a:p>
            <a:pPr eaLnBrk="1" hangingPunct="1">
              <a:buFontTx/>
              <a:buBlip>
                <a:blip r:embed="rId1"/>
              </a:buBlip>
            </a:pPr>
            <a:endParaRPr 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528" y="2060848"/>
          <a:ext cx="8532440" cy="2928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440"/>
              </a:tblGrid>
              <a:tr h="2928951">
                <a:tc>
                  <a:txBody>
                    <a:bodyPr/>
                    <a:lstStyle/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 = 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对象名称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instanceof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参数：</a:t>
                      </a:r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：布尔类型。</a:t>
                      </a:r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对象名称：必选项，任意对象表达式。</a:t>
                      </a:r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类型：必选项，任意已定义的类，可以是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中的类，可以是自定义的类。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说明：</a:t>
                      </a:r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如果对象是这个类型的一个实例，则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instanceof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运算符返回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。如果对象不是指定类的一个实例，或者对象是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，则返回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394" name="内容占位符 2"/>
          <p:cNvSpPr txBox="1"/>
          <p:nvPr/>
        </p:nvSpPr>
        <p:spPr bwMode="auto">
          <a:xfrm>
            <a:off x="395536" y="5373216"/>
            <a:ext cx="7746627" cy="4320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2D050"/>
              </a:buClr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instanceof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运算符是用来在运行时指出对象是否是特定类的一个实例</a:t>
            </a:r>
            <a:endParaRPr lang="en-US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instanceof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857233"/>
            <a:ext cx="7929618" cy="632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abstract class Animal {</a:t>
            </a:r>
            <a:endParaRPr lang="en-US" altLang="zh-CN" dirty="0" smtClean="0"/>
          </a:p>
          <a:p>
            <a:r>
              <a:rPr lang="en-US" altLang="zh-CN" dirty="0" smtClean="0"/>
              <a:t>	abstract void eat();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class Dog extends Animal {</a:t>
            </a:r>
            <a:endParaRPr lang="en-US" altLang="zh-CN" dirty="0" smtClean="0"/>
          </a:p>
          <a:p>
            <a:r>
              <a:rPr lang="en-US" altLang="zh-CN" dirty="0" smtClean="0"/>
              <a:t>                 void look ()…...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class Cat extends Animal {</a:t>
            </a:r>
            <a:endParaRPr lang="en-US" altLang="zh-CN" dirty="0" smtClean="0"/>
          </a:p>
          <a:p>
            <a:r>
              <a:rPr lang="en-US" altLang="zh-CN" dirty="0" smtClean="0"/>
              <a:t>                void catch() ……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InstanceofDemo</a:t>
            </a:r>
            <a:r>
              <a:rPr lang="en-US" altLang="zh-CN" dirty="0" smtClean="0"/>
              <a:t> {</a:t>
            </a:r>
            <a:endParaRPr lang="en-US" altLang="zh-CN" dirty="0" smtClean="0"/>
          </a:p>
          <a:p>
            <a:r>
              <a:rPr lang="en-US" altLang="zh-CN" dirty="0" smtClean="0"/>
              <a:t>	public static void main(String[] 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 ) {</a:t>
            </a:r>
            <a:endParaRPr lang="en-US" altLang="zh-CN" dirty="0" smtClean="0"/>
          </a:p>
          <a:p>
            <a:r>
              <a:rPr lang="en-US" altLang="zh-CN" dirty="0" smtClean="0"/>
              <a:t>                           method(new Dog());</a:t>
            </a:r>
            <a:endParaRPr lang="en-US" altLang="zh-CN" dirty="0" smtClean="0"/>
          </a:p>
          <a:p>
            <a:r>
              <a:rPr lang="en-US" altLang="zh-CN" dirty="0" smtClean="0"/>
              <a:t>                   }</a:t>
            </a:r>
            <a:endParaRPr lang="en-US" altLang="zh-CN" dirty="0" smtClean="0"/>
          </a:p>
          <a:p>
            <a:r>
              <a:rPr lang="en-US" altLang="zh-CN" dirty="0" smtClean="0"/>
              <a:t> }</a:t>
            </a:r>
            <a:endParaRPr lang="en-US" altLang="zh-CN" dirty="0" smtClean="0"/>
          </a:p>
          <a:p>
            <a:r>
              <a:rPr lang="en-US" altLang="zh-CN" dirty="0" smtClean="0"/>
              <a:t>public static void method(Animal a) {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      // </a:t>
            </a:r>
            <a:r>
              <a:rPr lang="en-US" altLang="zh-CN" dirty="0" err="1" smtClean="0">
                <a:solidFill>
                  <a:srgbClr val="FF0000"/>
                </a:solidFill>
              </a:rPr>
              <a:t>instanceof</a:t>
            </a:r>
            <a:r>
              <a:rPr lang="zh-CN" altLang="en-US" dirty="0" smtClean="0">
                <a:solidFill>
                  <a:srgbClr val="FF0000"/>
                </a:solidFill>
              </a:rPr>
              <a:t>：用于判断对象的具体类型。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                </a:t>
            </a:r>
            <a:r>
              <a:rPr lang="en-US" altLang="zh-CN" dirty="0" smtClean="0"/>
              <a:t>if (a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Cat) {</a:t>
            </a:r>
            <a:endParaRPr lang="en-US" altLang="zh-CN" dirty="0" smtClean="0"/>
          </a:p>
          <a:p>
            <a:r>
              <a:rPr lang="en-US" altLang="zh-CN" dirty="0" smtClean="0"/>
              <a:t>	   Cat c = (Cat) a;</a:t>
            </a:r>
            <a:endParaRPr lang="en-US" altLang="zh-CN" dirty="0" smtClean="0"/>
          </a:p>
          <a:p>
            <a:r>
              <a:rPr lang="en-US" altLang="zh-CN" dirty="0" smtClean="0"/>
              <a:t>	   </a:t>
            </a:r>
            <a:r>
              <a:rPr lang="en-US" altLang="zh-CN" dirty="0" err="1" smtClean="0"/>
              <a:t>c.catch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r>
              <a:rPr lang="en-US" altLang="zh-CN" dirty="0" smtClean="0"/>
              <a:t>                   } 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多态性是面向对象的三大特征之一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多态的含义是：对外一种表现形式，内在</a:t>
            </a:r>
            <a:r>
              <a:rPr lang="zh-CN" altLang="en-US" smtClean="0"/>
              <a:t>有多种具体实现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中多态的具体体现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方法重载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方法覆盖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多态参数（新内容，重点、难点）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zh-CN" altLang="en-US" dirty="0" smtClean="0"/>
              <a:t>运行期类型与编译期类型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1071546"/>
            <a:ext cx="8086724" cy="571500"/>
          </a:xfrm>
        </p:spPr>
        <p:txBody>
          <a:bodyPr/>
          <a:lstStyle/>
          <a:p>
            <a:pPr>
              <a:buBlip>
                <a:blip r:embed="rId1"/>
              </a:buBlip>
            </a:pPr>
            <a:r>
              <a:rPr lang="zh-CN" altLang="en-US" dirty="0" smtClean="0"/>
              <a:t>第一种情况：编译期类型和运行期类型相同</a:t>
            </a:r>
            <a:endParaRPr 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1785926"/>
          <a:ext cx="7100862" cy="928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0862"/>
              </a:tblGrid>
              <a:tr h="9286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</a:t>
                      </a: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2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A();</a:t>
                      </a:r>
                      <a:endParaRPr lang="en-US" altLang="zh-CN" sz="2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zh-CN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</a:t>
                      </a:r>
                      <a:r>
                        <a:rPr lang="en-US" altLang="zh-CN" sz="2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a.show</a:t>
                      </a:r>
                      <a:r>
                        <a:rPr lang="en-US" altLang="zh-CN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zh-CN" sz="2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内容占位符 2"/>
          <p:cNvSpPr txBox="1"/>
          <p:nvPr/>
        </p:nvSpPr>
        <p:spPr bwMode="auto">
          <a:xfrm>
            <a:off x="714348" y="3143248"/>
            <a:ext cx="7796266" cy="3094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92D050"/>
              </a:buClr>
              <a:buBlip>
                <a:blip r:embed="rId1"/>
              </a:buBlip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声明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的时候，使用到的类型</a:t>
            </a:r>
            <a:r>
              <a:rPr lang="en-US" altLang="en-US" sz="24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表示对象的类型，被称为编译期类型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在编译期，虚拟机认为</a:t>
            </a:r>
            <a:r>
              <a:rPr lang="en-US" altLang="en-US" sz="24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的类型是</a:t>
            </a:r>
            <a:r>
              <a:rPr lang="en-US" altLang="en-US" sz="24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，对于</a:t>
            </a:r>
            <a:r>
              <a:rPr lang="en-US" altLang="en-US" sz="24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所使用的属性和方法的有效性将到类</a:t>
            </a:r>
            <a:r>
              <a:rPr lang="en-US" altLang="en-US" sz="24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中去验证。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92D050"/>
              </a:buClr>
              <a:buBlip>
                <a:blip r:embed="rId1"/>
              </a:buBlip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构造方法</a:t>
            </a:r>
            <a:r>
              <a:rPr lang="en-US" altLang="en-US" sz="2400" dirty="0" smtClean="0">
                <a:latin typeface="黑体" pitchFamily="2" charset="-122"/>
                <a:ea typeface="黑体" pitchFamily="2" charset="-122"/>
              </a:rPr>
              <a:t>A()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中的</a:t>
            </a:r>
            <a:r>
              <a:rPr lang="en-US" altLang="en-US" sz="24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是运行期类型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在运行期，将执行运行期类型中的方法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92D050"/>
              </a:buClr>
            </a:pPr>
            <a:endParaRPr lang="en-US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zh-CN" altLang="en-US" dirty="0" smtClean="0"/>
              <a:t>运行期类型与编译期类型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1071546"/>
            <a:ext cx="8086724" cy="571500"/>
          </a:xfrm>
        </p:spPr>
        <p:txBody>
          <a:bodyPr>
            <a:normAutofit fontScale="77500" lnSpcReduction="20000"/>
          </a:bodyPr>
          <a:lstStyle/>
          <a:p>
            <a:pPr>
              <a:buBlip>
                <a:blip r:embed="rId1"/>
              </a:buBlip>
            </a:pPr>
            <a:r>
              <a:rPr lang="zh-CN" altLang="en-US" dirty="0" smtClean="0"/>
              <a:t>第二种情况：当有继承关系时，可能发生编译期类型和运行期类型不同的情况，即编译</a:t>
            </a:r>
            <a:r>
              <a:rPr lang="zh-CN" altLang="en-US" smtClean="0"/>
              <a:t>期类型是父</a:t>
            </a:r>
            <a:r>
              <a:rPr lang="zh-CN" altLang="en-US" dirty="0" smtClean="0"/>
              <a:t>类类型，运行期类型是子类类型。</a:t>
            </a:r>
            <a:endParaRPr 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1785926"/>
          <a:ext cx="746090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0902"/>
              </a:tblGrid>
              <a:tr h="928694">
                <a:tc>
                  <a:txBody>
                    <a:bodyPr/>
                    <a:lstStyle/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//A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类是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类的父类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</a:t>
                      </a:r>
                      <a:endParaRPr lang="en-US" altLang="zh-CN" sz="2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2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B();</a:t>
                      </a:r>
                      <a:endParaRPr lang="en-US" altLang="zh-CN" sz="2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ab.show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zh-CN" sz="2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内容占位符 2"/>
          <p:cNvSpPr txBox="1"/>
          <p:nvPr/>
        </p:nvSpPr>
        <p:spPr bwMode="auto">
          <a:xfrm>
            <a:off x="827584" y="2780928"/>
            <a:ext cx="7796266" cy="37444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92D050"/>
              </a:buClr>
              <a:buBlip>
                <a:blip r:embed="rId1"/>
              </a:buBlip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对象</a:t>
            </a:r>
            <a:r>
              <a:rPr lang="en-US" altLang="en-US" sz="2000" dirty="0" err="1" smtClean="0">
                <a:latin typeface="黑体" pitchFamily="2" charset="-122"/>
                <a:ea typeface="黑体" pitchFamily="2" charset="-122"/>
              </a:rPr>
              <a:t>ab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的编译期类型为父类</a:t>
            </a:r>
            <a:r>
              <a:rPr lang="en-US" altLang="en-US" sz="20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类，运行期类型为子类</a:t>
            </a:r>
            <a:r>
              <a:rPr lang="en-US" altLang="en-US" sz="2000" dirty="0" smtClean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类。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92D050"/>
              </a:buClr>
              <a:buBlip>
                <a:blip r:embed="rId1"/>
              </a:buBlip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如果一个引用的编译期类型和运行期类型不同，那么一定是编译期类型与运行期类型有父类子类关系。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92D050"/>
              </a:buClr>
              <a:buBlip>
                <a:blip r:embed="rId1"/>
              </a:buBlip>
            </a:pPr>
            <a:r>
              <a:rPr lang="en-US" altLang="en-US" sz="2000" dirty="0" err="1" smtClean="0">
                <a:latin typeface="黑体" pitchFamily="2" charset="-122"/>
                <a:ea typeface="黑体" pitchFamily="2" charset="-122"/>
              </a:rPr>
              <a:t>ab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对象使用的方法，在编译期到类</a:t>
            </a:r>
            <a:r>
              <a:rPr lang="en-US" altLang="en-US" sz="20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中去校验，而运行则执行</a:t>
            </a:r>
            <a:r>
              <a:rPr lang="en-US" altLang="en-US" sz="2000" dirty="0" smtClean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类的方法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92D050"/>
              </a:buClr>
              <a:buBlip>
                <a:blip r:embed="rId1"/>
              </a:buBlip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如果一个对象的编译期类型是父类，运行期类型是子类，可以对该对象进行强制类型转换，将其编译器类型转换为与运行期类型相同的类型，即：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B </a:t>
            </a:r>
            <a:r>
              <a:rPr lang="en-US" altLang="zh-CN" sz="2000" dirty="0" err="1" smtClean="0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=(B)</a:t>
            </a:r>
            <a:r>
              <a:rPr lang="en-US" altLang="zh-CN" sz="2000" dirty="0" err="1" smtClean="0">
                <a:latin typeface="黑体" pitchFamily="2" charset="-122"/>
                <a:ea typeface="黑体" pitchFamily="2" charset="-122"/>
              </a:rPr>
              <a:t>ab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92D050"/>
              </a:buClr>
            </a:pPr>
            <a:endParaRPr lang="en-US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zh-CN" altLang="en-US" dirty="0" smtClean="0"/>
              <a:t>父类引用指向子类对象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836712"/>
            <a:ext cx="8086724" cy="936104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zh-CN" altLang="en-US" dirty="0" smtClean="0"/>
              <a:t>当编译器类型是父类，运行期类型是子类时，被称为父类引用指向子类对象</a:t>
            </a:r>
            <a:endParaRPr lang="zh-CN" altLang="en-US" b="1" dirty="0" smtClean="0"/>
          </a:p>
          <a:p>
            <a:pPr eaLnBrk="1" hangingPunct="1">
              <a:buFontTx/>
              <a:buBlip>
                <a:blip r:embed="rId1"/>
              </a:buBlip>
            </a:pPr>
            <a:endParaRPr 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1857364"/>
          <a:ext cx="6572296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96"/>
              </a:tblGrid>
              <a:tr h="2880716">
                <a:tc>
                  <a:txBody>
                    <a:bodyPr/>
                    <a:lstStyle/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…… </a:t>
                      </a:r>
                      <a:endParaRPr lang="en-US" altLang="zh-CN" sz="2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Cat 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extends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Animal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……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Dog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extends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Animal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……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 = new Cat() 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new Cat()  //Animal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的引用指向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的对象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394" name="内容占位符 2"/>
          <p:cNvSpPr txBox="1"/>
          <p:nvPr/>
        </p:nvSpPr>
        <p:spPr bwMode="auto">
          <a:xfrm>
            <a:off x="785813" y="5715016"/>
            <a:ext cx="8358187" cy="642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rgbClr val="92D050"/>
              </a:buClr>
            </a:pPr>
            <a:r>
              <a:rPr lang="zh-CN" altLang="en-US" sz="2000" dirty="0" smtClean="0">
                <a:solidFill>
                  <a:srgbClr val="FF0000"/>
                </a:solidFill>
              </a:rPr>
              <a:t>对象</a:t>
            </a:r>
            <a:r>
              <a:rPr lang="en-US" altLang="zh-CN" sz="2000" dirty="0" smtClean="0">
                <a:solidFill>
                  <a:srgbClr val="FF0000"/>
                </a:solidFill>
              </a:rPr>
              <a:t>m</a:t>
            </a:r>
            <a:r>
              <a:rPr lang="zh-CN" altLang="en-US" sz="2000" dirty="0" smtClean="0">
                <a:solidFill>
                  <a:srgbClr val="FF0000"/>
                </a:solidFill>
              </a:rPr>
              <a:t>可以调用猫类中的所有方法，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zh-CN" altLang="en-US" sz="2000" dirty="0" smtClean="0">
                <a:solidFill>
                  <a:srgbClr val="FF0000"/>
                </a:solidFill>
              </a:rPr>
              <a:t>只能调用动物类中定义的方法，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92D050"/>
              </a:buClr>
            </a:pPr>
            <a:r>
              <a:rPr lang="zh-CN" altLang="en-US" sz="2000" dirty="0" smtClean="0">
                <a:solidFill>
                  <a:srgbClr val="FF0000"/>
                </a:solidFill>
              </a:rPr>
              <a:t>猫类扩展的新方法不能调用。</a:t>
            </a:r>
            <a:endParaRPr lang="en-US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zh-CN" altLang="en-US" dirty="0" smtClean="0"/>
              <a:t>多态环境下对成员方法的调用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1071546"/>
            <a:ext cx="8086724" cy="571500"/>
          </a:xfrm>
        </p:spPr>
        <p:txBody>
          <a:bodyPr/>
          <a:lstStyle/>
          <a:p>
            <a:pPr>
              <a:buBlip>
                <a:blip r:embed="rId1"/>
              </a:buBlip>
            </a:pPr>
            <a:r>
              <a:rPr lang="zh-CN" altLang="en-US" dirty="0" smtClean="0"/>
              <a:t>多态环境下对成员方法的调用</a:t>
            </a:r>
            <a:endParaRPr lang="zh-CN" altLang="en-US" b="1" dirty="0" smtClean="0"/>
          </a:p>
          <a:p>
            <a:pPr eaLnBrk="1" hangingPunct="1">
              <a:buFontTx/>
              <a:buBlip>
                <a:blip r:embed="rId1"/>
              </a:buBlip>
            </a:pPr>
            <a:endParaRPr 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1571612"/>
          <a:ext cx="6572296" cy="414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96"/>
              </a:tblGrid>
              <a:tr h="4143404">
                <a:tc>
                  <a:txBody>
                    <a:bodyPr/>
                    <a:lstStyle/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void show() {</a:t>
                      </a:r>
                      <a:endParaRPr lang="en-US" altLang="zh-CN" sz="2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altLang="zh-CN" sz="2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en-US" altLang="zh-CN" sz="2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Anmial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endParaRPr lang="en-US" altLang="zh-CN" sz="2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}</a:t>
                      </a:r>
                      <a:endParaRPr lang="en-US" altLang="zh-CN" sz="2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Cat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extends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void show() {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(“cat");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…….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new Cat() 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2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x.show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//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调用的是子类中的方法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394" name="内容占位符 2"/>
          <p:cNvSpPr txBox="1"/>
          <p:nvPr/>
        </p:nvSpPr>
        <p:spPr bwMode="auto">
          <a:xfrm>
            <a:off x="785813" y="5929330"/>
            <a:ext cx="8358187" cy="4286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2D050"/>
              </a:buClr>
            </a:pPr>
            <a:r>
              <a:rPr lang="zh-CN" altLang="en-US" sz="2000" dirty="0" smtClean="0">
                <a:solidFill>
                  <a:srgbClr val="FF0000"/>
                </a:solidFill>
              </a:rPr>
              <a:t>    简单的说：编译看左边，运行看右边。</a:t>
            </a:r>
            <a:endParaRPr lang="en-US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500430" y="285750"/>
            <a:ext cx="5572133" cy="500063"/>
          </a:xfrm>
        </p:spPr>
        <p:txBody>
          <a:bodyPr/>
          <a:lstStyle/>
          <a:p>
            <a:r>
              <a:rPr lang="zh-CN" altLang="en-US" dirty="0" smtClean="0"/>
              <a:t>多态环境下对静态成员方法的调用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1071546"/>
            <a:ext cx="8086724" cy="571500"/>
          </a:xfrm>
        </p:spPr>
        <p:txBody>
          <a:bodyPr/>
          <a:lstStyle/>
          <a:p>
            <a:pPr>
              <a:buBlip>
                <a:blip r:embed="rId1"/>
              </a:buBlip>
            </a:pPr>
            <a:r>
              <a:rPr lang="zh-CN" altLang="en-US" dirty="0" smtClean="0"/>
              <a:t>多态环境下对静态成员方法的调用</a:t>
            </a:r>
            <a:endParaRPr lang="zh-CN" altLang="en-US" b="1" dirty="0" smtClean="0"/>
          </a:p>
          <a:p>
            <a:pPr eaLnBrk="1" hangingPunct="1">
              <a:buFontTx/>
              <a:buBlip>
                <a:blip r:embed="rId1"/>
              </a:buBlip>
            </a:pPr>
            <a:endParaRPr 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1571612"/>
          <a:ext cx="6572296" cy="414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96"/>
              </a:tblGrid>
              <a:tr h="4143404">
                <a:tc>
                  <a:txBody>
                    <a:bodyPr/>
                    <a:lstStyle/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static  void show() {</a:t>
                      </a:r>
                      <a:endParaRPr lang="en-US" altLang="zh-CN" sz="2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altLang="zh-CN" sz="2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(“Animal");</a:t>
                      </a:r>
                      <a:endParaRPr lang="en-US" altLang="zh-CN" sz="2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}</a:t>
                      </a:r>
                      <a:endParaRPr lang="en-US" altLang="zh-CN" sz="2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Cat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extends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Animal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static  void show() {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(“Cat");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…….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new Cat() 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2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x.show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//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调用的是动物类中的静态成员方法。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394" name="内容占位符 2"/>
          <p:cNvSpPr txBox="1"/>
          <p:nvPr/>
        </p:nvSpPr>
        <p:spPr bwMode="auto">
          <a:xfrm>
            <a:off x="785813" y="5929330"/>
            <a:ext cx="8358187" cy="4286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2D050"/>
              </a:buClr>
            </a:pPr>
            <a:r>
              <a:rPr lang="zh-CN" altLang="en-US" sz="2000" dirty="0" smtClean="0">
                <a:solidFill>
                  <a:srgbClr val="FF0000"/>
                </a:solidFill>
              </a:rPr>
              <a:t>    简单的说：编译和运行都看左边。</a:t>
            </a:r>
            <a:endParaRPr lang="en-US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500430" y="285750"/>
            <a:ext cx="5572133" cy="500063"/>
          </a:xfrm>
        </p:spPr>
        <p:txBody>
          <a:bodyPr/>
          <a:lstStyle/>
          <a:p>
            <a:r>
              <a:rPr lang="zh-CN" altLang="en-US" dirty="0" smtClean="0"/>
              <a:t>多态环境下对成员变量的调用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1071546"/>
            <a:ext cx="8086724" cy="571500"/>
          </a:xfrm>
        </p:spPr>
        <p:txBody>
          <a:bodyPr/>
          <a:lstStyle/>
          <a:p>
            <a:pPr>
              <a:buBlip>
                <a:blip r:embed="rId1"/>
              </a:buBlip>
            </a:pPr>
            <a:r>
              <a:rPr lang="zh-CN" altLang="en-US" dirty="0" smtClean="0"/>
              <a:t>多态环境下对成员变量的调用</a:t>
            </a:r>
            <a:endParaRPr lang="zh-CN" altLang="en-US" b="1" dirty="0" smtClean="0"/>
          </a:p>
          <a:p>
            <a:pPr eaLnBrk="1" hangingPunct="1">
              <a:buFontTx/>
              <a:buBlip>
                <a:blip r:embed="rId1"/>
              </a:buBlip>
            </a:pPr>
            <a:endParaRPr 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3608" y="1700808"/>
          <a:ext cx="6572296" cy="3009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96"/>
              </a:tblGrid>
              <a:tr h="3009516">
                <a:tc>
                  <a:txBody>
                    <a:bodyPr/>
                    <a:lstStyle/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Animal{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 = 3;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Cat 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extends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Animal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 = 4;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…….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new Cat() 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x.num; //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调用的是动物类中的成员变量。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394" name="内容占位符 2"/>
          <p:cNvSpPr txBox="1"/>
          <p:nvPr/>
        </p:nvSpPr>
        <p:spPr bwMode="auto">
          <a:xfrm>
            <a:off x="785813" y="4869160"/>
            <a:ext cx="8358187" cy="9286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2D050"/>
              </a:buClr>
            </a:pPr>
            <a:r>
              <a:rPr lang="zh-CN" altLang="en-US" sz="2000" dirty="0" smtClean="0">
                <a:solidFill>
                  <a:srgbClr val="FF0000"/>
                </a:solidFill>
              </a:rPr>
              <a:t>    简单的说：编译和运行都看等号左边。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92D050"/>
              </a:buClr>
            </a:pPr>
            <a:r>
              <a:rPr lang="en-US" altLang="zh-CN" sz="2000" dirty="0" smtClean="0">
                <a:solidFill>
                  <a:srgbClr val="FF0000"/>
                </a:solidFill>
              </a:rPr>
              <a:t>    </a:t>
            </a:r>
            <a:r>
              <a:rPr lang="zh-CN" altLang="en-US" sz="2000" dirty="0" smtClean="0">
                <a:solidFill>
                  <a:srgbClr val="FF0000"/>
                </a:solidFill>
              </a:rPr>
              <a:t>注意：变量不存在被子类覆写这一说法，只有方法存在覆写。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92D050"/>
              </a:buClr>
            </a:pPr>
            <a:endParaRPr lang="en-US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zh-CN" altLang="en-US" dirty="0" smtClean="0"/>
              <a:t>多态参数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857232"/>
            <a:ext cx="8086724" cy="571500"/>
          </a:xfrm>
        </p:spPr>
        <p:txBody>
          <a:bodyPr/>
          <a:lstStyle/>
          <a:p>
            <a:pPr>
              <a:buBlip>
                <a:blip r:embed="rId1"/>
              </a:buBlip>
            </a:pPr>
            <a:r>
              <a:rPr lang="zh-CN" altLang="en-US" b="1" dirty="0" smtClean="0"/>
              <a:t>方法参数具有多态性</a:t>
            </a:r>
            <a:endParaRPr lang="zh-CN" altLang="en-US" b="1" dirty="0" smtClean="0"/>
          </a:p>
          <a:p>
            <a:pPr eaLnBrk="1" hangingPunct="1">
              <a:buFontTx/>
              <a:buBlip>
                <a:blip r:embed="rId1"/>
              </a:buBlip>
            </a:pPr>
            <a:endParaRPr 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1357298"/>
          <a:ext cx="7143800" cy="4500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0"/>
              </a:tblGrid>
              <a:tr h="4500594">
                <a:tc>
                  <a:txBody>
                    <a:bodyPr/>
                    <a:lstStyle/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 Animal{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void eat() {}</a:t>
                      </a:r>
                      <a:endParaRPr lang="en-US" altLang="zh-CN" sz="2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 Cat extends Animal{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void eat() {}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Dog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extends Animal{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void eat(){}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方法的形式参数类型是父类类型，而传递的实际参数可以是任意子类的对象</a:t>
                      </a:r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method(Animal</a:t>
                      </a:r>
                      <a:r>
                        <a:rPr lang="zh-CN" altLang="en-US" sz="20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animal){  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animal .eat();                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394" name="内容占位符 2"/>
          <p:cNvSpPr txBox="1"/>
          <p:nvPr/>
        </p:nvSpPr>
        <p:spPr bwMode="auto">
          <a:xfrm>
            <a:off x="785813" y="6000768"/>
            <a:ext cx="8358187" cy="642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2D050"/>
              </a:buClr>
            </a:pPr>
            <a:r>
              <a:rPr 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方法参数多态性的好处：提高代码的扩展性</a:t>
            </a:r>
            <a:endParaRPr lang="en-US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3223</Words>
  <Application>WPS 演示</Application>
  <PresentationFormat>全屏显示(4:3)</PresentationFormat>
  <Paragraphs>221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 多态性</vt:lpstr>
      <vt:lpstr>多态性</vt:lpstr>
      <vt:lpstr>运行期类型与编译期类型</vt:lpstr>
      <vt:lpstr>运行期类型与编译期类型</vt:lpstr>
      <vt:lpstr>父类引用指向子类对象</vt:lpstr>
      <vt:lpstr>多态环境下对成员方法的调用</vt:lpstr>
      <vt:lpstr>多态环境下对静态成员方法的调用</vt:lpstr>
      <vt:lpstr>多态环境下对成员变量的调用</vt:lpstr>
      <vt:lpstr>多态参数</vt:lpstr>
      <vt:lpstr>多态环境下对象造型</vt:lpstr>
      <vt:lpstr>多态环境下对象造型</vt:lpstr>
      <vt:lpstr>instanceof 操作符</vt:lpstr>
      <vt:lpstr>instanceof操作符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金宽</cp:lastModifiedBy>
  <cp:revision>253</cp:revision>
  <dcterms:created xsi:type="dcterms:W3CDTF">2009-09-29T02:37:00Z</dcterms:created>
  <dcterms:modified xsi:type="dcterms:W3CDTF">2016-08-04T12:19:41Z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