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63a142db_0_3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63a142db_0_3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963a142db_0_3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63a142db_0_6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63a142db_0_6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963a142db_0_6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63a142db_0_2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63a142db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963a142db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ac5da2f8_0_12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9ac5da2f8_0_1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9ac5da2f8_0_12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63a142db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63a142db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963a142db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ac5da2f8_0_12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ac5da2f8_0_12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9ac5da2f8_0_12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63a142db_0_1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963a142db_0_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0963a142db_0_1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63a142db_0_8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63a142db_0_8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0963a142db_0_8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9ac5da2f8_0_1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9ac5da2f8_0_1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9ac5da2f8_0_1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ac5da2f8_0_13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ac5da2f8_0_13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9ac5da2f8_0_13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9ac5da2f8_0_17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9ac5da2f8_0_17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09ac5da2f8_0_17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9ac5da2f8_0_142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9ac5da2f8_0_14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9ac5da2f8_0_14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963a142db_0_10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963a142db_0_10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963a142db_0_10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9ac5da2f8_0_1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9ac5da2f8_0_1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9ac5da2f8_0_1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ac5da2f8_0_15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ac5da2f8_0_15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9ac5da2f8_0_15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9ac5da2f8_0_17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9ac5da2f8_0_17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9ac5da2f8_0_17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ac5da2f8_0_16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ac5da2f8_0_16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9ac5da2f8_0_16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9ac5da2f8_0_18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9ac5da2f8_0_18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09ac5da2f8_0_18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9ac5da2f8_0_3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9ac5da2f8_0_3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09ac5da2f8_0_3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9878f9710_0_58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9878f9710_0_5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09878f9710_0_5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ac5da2f8_0_6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ac5da2f8_0_6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9ac5da2f8_0_6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ac5da2f8_0_7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9ac5da2f8_0_7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9ac5da2f8_0_7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9ac5da2f8_0_8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9ac5da2f8_0_8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9ac5da2f8_0_8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ac5da2f8_0_8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9ac5da2f8_0_8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09ac5da2f8_0_8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ac5da2f8_0_9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ac5da2f8_0_9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09ac5da2f8_0_9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9ac5da2f8_0_10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9ac5da2f8_0_10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9ac5da2f8_0_10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ac5da2f8_0_107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9ac5da2f8_0_10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09ac5da2f8_0_10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963a142db_0_4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963a142db_0_4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0963a142db_0_4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9ac5da2f8_0_6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9ac5da2f8_0_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09ac5da2f8_0_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9ac5da2f8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9ac5da2f8_0_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09ac5da2f8_0_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9ac5da2f8_0_4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9ac5da2f8_0_4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09ac5da2f8_0_4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ac5da2f8_0_61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9ac5da2f8_0_6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09ac5da2f8_0_6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ac5da2f8_0_54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9ac5da2f8_0_5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09ac5da2f8_0_5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878f9710_0_5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878f9710_0_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9878f9710_0_5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878f9710_0_29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878f9710_0_2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9878f9710_0_29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ac5da2f8_0_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ac5da2f8_0_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9ac5da2f8_0_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ac5da2f8_0_11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ac5da2f8_0_1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9ac5da2f8_0_11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63a142db_0_3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63a142db_0_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963a142db_0_3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0" y="3210459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">
  <p:cSld name="Title Subtitle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8038" y="1164166"/>
            <a:ext cx="7910512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08038" y="658573"/>
            <a:ext cx="8139112" cy="3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152922" y="4410273"/>
            <a:ext cx="7075289" cy="532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1152923" y="2924177"/>
            <a:ext cx="7772797" cy="1342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08039" y="201077"/>
            <a:ext cx="6569039" cy="4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08038" y="1164165"/>
            <a:ext cx="8140700" cy="33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Q&amp;A">
  <p:cSld name="3_Q&amp;A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1947716"/>
            <a:ext cx="9142413" cy="90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 rot="5400000">
            <a:off x="5463979" y="1372196"/>
            <a:ext cx="4388446" cy="20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1301750" y="-637975"/>
            <a:ext cx="4388446" cy="60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3132137" y="-1160463"/>
            <a:ext cx="3478212" cy="812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399" y="204394"/>
            <a:ext cx="3008312" cy="872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4852" y="204391"/>
            <a:ext cx="5111750" cy="43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399" y="10765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402" y="1150939"/>
            <a:ext cx="4040187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402" y="1631157"/>
            <a:ext cx="4040187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45422" y="1150939"/>
            <a:ext cx="4041180" cy="48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b="1"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45422" y="1631157"/>
            <a:ext cx="4041180" cy="296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399" y="1200547"/>
            <a:ext cx="4066976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619627" y="1200547"/>
            <a:ext cx="4066977" cy="3394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22315" y="3304978"/>
            <a:ext cx="7772797" cy="1021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2315" y="2179840"/>
            <a:ext cx="7772797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99571" y="210079"/>
            <a:ext cx="678777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theme" Target="../theme/theme3.xm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2.png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image" Target="../media/image13.png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8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8.png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1.jp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1"/>
          <p:cNvPicPr preferRelativeResize="0"/>
          <p:nvPr/>
        </p:nvPicPr>
        <p:blipFill rotWithShape="1">
          <a:blip r:embed="rId6">
            <a:alphaModFix/>
          </a:blip>
          <a:srcRect b="34545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114425" y="3009900"/>
            <a:ext cx="36766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86" name="Google Shape;86;p13"/>
          <p:cNvPicPr preferRelativeResize="0"/>
          <p:nvPr/>
        </p:nvPicPr>
        <p:blipFill rotWithShape="1">
          <a:blip r:embed="rId8">
            <a:alphaModFix/>
          </a:blip>
          <a:srcRect b="34545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0" y="4945062"/>
            <a:ext cx="2895600" cy="19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0" y="4754562"/>
            <a:ext cx="9144000" cy="252412"/>
            <a:chOff x="0" y="4755017"/>
            <a:chExt cx="9144000" cy="252413"/>
          </a:xfrm>
        </p:grpSpPr>
        <p:pic>
          <p:nvPicPr>
            <p:cNvPr id="112" name="Google Shape;112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7"/>
          <p:cNvSpPr txBox="1"/>
          <p:nvPr/>
        </p:nvSpPr>
        <p:spPr>
          <a:xfrm>
            <a:off x="-149225" y="3797300"/>
            <a:ext cx="22288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JO4YQ"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0"/>
            <a:ext cx="1165225" cy="58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73175"/>
            <a:ext cx="91440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08037" y="201612"/>
            <a:ext cx="6757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08037" y="1163637"/>
            <a:ext cx="8126412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0" y="4759325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957262"/>
            <a:ext cx="9144000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</a:pPr>
            <a:r>
              <a:rPr b="1" lang="en-US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Unit test &amp; OOC</a:t>
            </a:r>
            <a:b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19062" y="3216275"/>
            <a:ext cx="91440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lang="en-US" sz="2000"/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Shape's prototypes of its virtual functions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static void </a:t>
            </a:r>
            <a:r>
              <a:rPr lang="en-US" sz="2000">
                <a:solidFill>
                  <a:srgbClr val="8B00FF"/>
                </a:solidFill>
              </a:rPr>
              <a:t>Shape_xtor_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this);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object constructor*/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FF6600"/>
                </a:solidFill>
              </a:rPr>
              <a:t>Shape_ctor</a:t>
            </a:r>
            <a:r>
              <a:rPr lang="en-US" sz="2000"/>
              <a:t>(</a:t>
            </a:r>
            <a:r>
              <a:rPr lang="en-US" sz="2000">
                <a:solidFill>
                  <a:srgbClr val="FF6600"/>
                </a:solidFill>
              </a:rPr>
              <a:t>Shape</a:t>
            </a:r>
            <a:r>
              <a:rPr lang="en-US" sz="2000"/>
              <a:t> * this, const char* name, double x, double y){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8B00FF"/>
                </a:solidFill>
              </a:rPr>
              <a:t>static struct ShapeVtbl</a:t>
            </a:r>
            <a:r>
              <a:rPr lang="en-US" sz="2000"/>
              <a:t> vtbl = { /*vtbl of the Shape class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		&amp;</a:t>
            </a:r>
            <a:r>
              <a:rPr lang="en-US" sz="2000">
                <a:solidFill>
                  <a:srgbClr val="8B00FF"/>
                </a:solidFill>
              </a:rPr>
              <a:t>Shape_xtor_</a:t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initialize other </a:t>
            </a:r>
            <a:r>
              <a:rPr lang="en-US" sz="2000">
                <a:solidFill>
                  <a:srgbClr val="8B00FF"/>
                </a:solidFill>
              </a:rPr>
              <a:t>virtual functions </a:t>
            </a:r>
            <a:r>
              <a:rPr lang="en-US" sz="2000">
                <a:solidFill>
                  <a:srgbClr val="323232"/>
                </a:solidFill>
              </a:rPr>
              <a:t>here</a:t>
            </a:r>
            <a:r>
              <a:rPr lang="en-US" sz="2000"/>
              <a:t> */}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/* initialize other object </a:t>
            </a:r>
            <a:r>
              <a:rPr lang="en-US" sz="2000">
                <a:solidFill>
                  <a:srgbClr val="FF6600"/>
                </a:solidFill>
              </a:rPr>
              <a:t>variables</a:t>
            </a:r>
            <a:r>
              <a:rPr lang="en-US" sz="2000"/>
              <a:t> here */}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>
                <a:solidFill>
                  <a:srgbClr val="323232"/>
                </a:solidFill>
              </a:rPr>
              <a:t> test_sq;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(&amp;test_sq, "sqareTS", 2.1, 3.3);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assert_that(</a:t>
            </a:r>
            <a:r>
              <a:rPr lang="en-US">
                <a:solidFill>
                  <a:srgbClr val="FF6600"/>
                </a:solidFill>
              </a:rPr>
              <a:t>Shape_getname</a:t>
            </a:r>
            <a:r>
              <a:rPr lang="en-US"/>
              <a:t>(&amp;test_sq), is_equal_to_string("sqareTS"));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(&amp;test_sq, 1.1, 2.3);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Shape_sety</a:t>
            </a:r>
            <a:r>
              <a:rPr lang="en-US"/>
              <a:t>(&amp;test_sq, 2.7);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Rectangle's attributes...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>
                <a:solidFill>
                  <a:srgbClr val="009999"/>
                </a:solidFill>
              </a:rPr>
              <a:t>Shape</a:t>
            </a:r>
            <a:r>
              <a:rPr lang="en-US"/>
              <a:t> super; /* &lt;== inherits Shape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/* attributes added by this subclass...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double __width;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double __height;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>
                <a:solidFill>
                  <a:srgbClr val="009999"/>
                </a:solidFill>
              </a:rPr>
              <a:t>Rectangle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</a:t>
            </a:r>
            <a:r>
              <a:rPr lang="en-US">
                <a:solidFill>
                  <a:srgbClr val="009999"/>
                </a:solidFill>
              </a:rPr>
              <a:t>Rectangle_getWidth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Rectangle</a:t>
            </a:r>
            <a:r>
              <a:rPr lang="en-US"/>
              <a:t> * this);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Inheritance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void </a:t>
            </a:r>
            <a:r>
              <a:rPr lang="en-US">
                <a:solidFill>
                  <a:srgbClr val="8B00FF"/>
                </a:solidFill>
              </a:rPr>
              <a:t>Rectangle_xtor_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 // into vtable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>
                <a:solidFill>
                  <a:srgbClr val="009999"/>
                </a:solidFill>
              </a:rPr>
              <a:t>Rectangle_ctor</a:t>
            </a:r>
            <a:r>
              <a:rPr lang="en-US"/>
              <a:t>(</a:t>
            </a:r>
            <a:r>
              <a:rPr lang="en-US">
                <a:solidFill>
                  <a:srgbClr val="009999"/>
                </a:solidFill>
              </a:rPr>
              <a:t>Rectangle</a:t>
            </a:r>
            <a:r>
              <a:rPr lang="en-US"/>
              <a:t> * this, char* name, double x, double y, double width, double height){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initialize </a:t>
            </a:r>
            <a:r>
              <a:rPr lang="en-US">
                <a:solidFill>
                  <a:srgbClr val="8B00FF"/>
                </a:solidFill>
              </a:rPr>
              <a:t>vtbl</a:t>
            </a:r>
            <a:r>
              <a:rPr lang="en-US"/>
              <a:t>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rgbClr val="009999"/>
                </a:solidFill>
              </a:rPr>
              <a:t>Shape_ctor</a:t>
            </a:r>
            <a:r>
              <a:rPr lang="en-US"/>
              <a:t>(&amp;this-&gt;</a:t>
            </a:r>
            <a:r>
              <a:rPr lang="en-US">
                <a:solidFill>
                  <a:srgbClr val="009999"/>
                </a:solidFill>
              </a:rPr>
              <a:t>super</a:t>
            </a:r>
            <a:r>
              <a:rPr lang="en-US"/>
              <a:t>, name, x, y);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this-&gt;</a:t>
            </a:r>
            <a:r>
              <a:rPr lang="en-US">
                <a:solidFill>
                  <a:srgbClr val="009999"/>
                </a:solidFill>
              </a:rPr>
              <a:t>super</a:t>
            </a:r>
            <a:r>
              <a:rPr lang="en-US"/>
              <a:t>.</a:t>
            </a:r>
            <a:r>
              <a:rPr lang="en-US">
                <a:solidFill>
                  <a:srgbClr val="8B00FF"/>
                </a:solidFill>
              </a:rPr>
              <a:t>vptr</a:t>
            </a:r>
            <a:r>
              <a:rPr lang="en-US"/>
              <a:t> = &amp;</a:t>
            </a:r>
            <a:r>
              <a:rPr lang="en-US">
                <a:solidFill>
                  <a:srgbClr val="8B00FF"/>
                </a:solidFill>
              </a:rPr>
              <a:t>vtbl</a:t>
            </a:r>
            <a:r>
              <a:rPr lang="en-US"/>
              <a:t>; /* override the </a:t>
            </a:r>
            <a:r>
              <a:rPr lang="en-US">
                <a:solidFill>
                  <a:srgbClr val="8B00FF"/>
                </a:solidFill>
              </a:rPr>
              <a:t>vptr</a:t>
            </a:r>
            <a:r>
              <a:rPr lang="en-US"/>
              <a:t>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initialize other </a:t>
            </a:r>
            <a:r>
              <a:rPr lang="en-US">
                <a:solidFill>
                  <a:srgbClr val="009999"/>
                </a:solidFill>
              </a:rPr>
              <a:t>Rectangle </a:t>
            </a:r>
            <a:r>
              <a:rPr lang="en-US"/>
              <a:t>object </a:t>
            </a:r>
            <a:r>
              <a:rPr lang="en-US">
                <a:solidFill>
                  <a:srgbClr val="323232"/>
                </a:solidFill>
              </a:rPr>
              <a:t>variable</a:t>
            </a:r>
            <a:r>
              <a:rPr lang="en-US"/>
              <a:t> here */}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9999"/>
                </a:solidFill>
              </a:rPr>
              <a:t>Inheritance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Rectangle_ctor</a:t>
            </a:r>
            <a:r>
              <a:rPr lang="en-US"/>
              <a:t>(&amp;rec, "rect3", 2.1, 3.2, 4.5, 5.4);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assert_that_double(</a:t>
            </a:r>
            <a:r>
              <a:rPr lang="en-US">
                <a:solidFill>
                  <a:srgbClr val="009999"/>
                </a:solidFill>
              </a:rPr>
              <a:t>Rectangle_getHeight</a:t>
            </a:r>
            <a:r>
              <a:rPr lang="en-US"/>
              <a:t>(&amp;rec), is_equal_to_double(5.4));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assert_that(</a:t>
            </a:r>
            <a:r>
              <a:rPr lang="en-US">
                <a:solidFill>
                  <a:srgbClr val="009999"/>
                </a:solidFill>
              </a:rPr>
              <a:t>Shape_getname</a:t>
            </a:r>
            <a:r>
              <a:rPr lang="en-US"/>
              <a:t>(&amp;</a:t>
            </a:r>
            <a:r>
              <a:rPr lang="en-US">
                <a:solidFill>
                  <a:srgbClr val="009999"/>
                </a:solidFill>
              </a:rPr>
              <a:t>rec.super</a:t>
            </a:r>
            <a:r>
              <a:rPr lang="en-US"/>
              <a:t>), is_equal_to_string("rect3"));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Shape_moveby(&amp;</a:t>
            </a:r>
            <a:r>
              <a:rPr lang="en-US">
                <a:solidFill>
                  <a:srgbClr val="009999"/>
                </a:solidFill>
              </a:rPr>
              <a:t>rec.super</a:t>
            </a:r>
            <a:r>
              <a:rPr lang="en-US"/>
              <a:t>, 1.1, 2.2);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endParaRPr>
              <a:solidFill>
                <a:srgbClr val="8B00FF"/>
              </a:solidFill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(*xtor)(</a:t>
            </a:r>
            <a:r>
              <a:rPr lang="en-US">
                <a:solidFill>
                  <a:schemeClr val="dk2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double (*area)(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void (*draw)(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endParaRPr>
              <a:solidFill>
                <a:srgbClr val="8B00FF"/>
              </a:solidFill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double </a:t>
            </a:r>
            <a:r>
              <a:rPr lang="en-US">
                <a:solidFill>
                  <a:srgbClr val="8B00FF"/>
                </a:solidFill>
              </a:rPr>
              <a:t>Shape_area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return (*this-&gt;vptr-&gt;area)(this);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static inline void </a:t>
            </a:r>
            <a:r>
              <a:rPr lang="en-US">
                <a:solidFill>
                  <a:srgbClr val="8B00FF"/>
                </a:solidFill>
              </a:rPr>
              <a:t>Shape_draw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(*this-&gt;vptr-&gt;draw)(this);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B00FF"/>
                </a:solidFill>
              </a:rPr>
              <a:t>Polymorphism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assert_that_double(</a:t>
            </a:r>
            <a:r>
              <a:rPr lang="en-US">
                <a:solidFill>
                  <a:srgbClr val="8B00FF"/>
                </a:solidFill>
              </a:rPr>
              <a:t>Shape_area</a:t>
            </a:r>
            <a:r>
              <a:rPr lang="en-US"/>
              <a:t>(&amp;</a:t>
            </a:r>
            <a:r>
              <a:rPr lang="en-US">
                <a:solidFill>
                  <a:srgbClr val="009999"/>
                </a:solidFill>
              </a:rPr>
              <a:t>cir.super</a:t>
            </a:r>
            <a:r>
              <a:rPr lang="en-US"/>
              <a:t>), is_equal_to_double(12.56));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assert_that_double(</a:t>
            </a:r>
            <a:r>
              <a:rPr lang="en-US">
                <a:solidFill>
                  <a:srgbClr val="8B00FF"/>
                </a:solidFill>
              </a:rPr>
              <a:t>Shape_area</a:t>
            </a:r>
            <a:r>
              <a:rPr lang="en-US"/>
              <a:t>(&amp;</a:t>
            </a:r>
            <a:r>
              <a:rPr lang="en-US">
                <a:solidFill>
                  <a:srgbClr val="009999"/>
                </a:solidFill>
              </a:rPr>
              <a:t>rec2.super</a:t>
            </a:r>
            <a:r>
              <a:rPr lang="en-US"/>
              <a:t>), is_equal_to_double(15.0));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(bad)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class should have one and only one reason to change, meaning that a class should have only </a:t>
            </a:r>
            <a:r>
              <a:rPr lang="en-US">
                <a:solidFill>
                  <a:srgbClr val="FF6600"/>
                </a:solidFill>
              </a:rPr>
              <a:t>one job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Shape_area_sum(Shape*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chemeClr val="dk2"/>
                </a:solidFill>
              </a:rPr>
              <a:t>sum</a:t>
            </a:r>
            <a:r>
              <a:rPr lang="en-US"/>
              <a:t> here*/</a:t>
            </a:r>
            <a:br>
              <a:rPr lang="en-US"/>
            </a:b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 */ /* that’s </a:t>
            </a:r>
            <a:r>
              <a:rPr lang="en-US">
                <a:solidFill>
                  <a:srgbClr val="FF6600"/>
                </a:solidFill>
              </a:rPr>
              <a:t>two things</a:t>
            </a:r>
            <a:r>
              <a:rPr lang="en-US"/>
              <a:t>!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/* what if I change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 or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and affect each other?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0" y="1044575"/>
            <a:ext cx="2343150" cy="3375025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32323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333625" y="1023937"/>
            <a:ext cx="6810375" cy="340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OOC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Design Principle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 double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Char char="+"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Embedded TDD cycle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 (fixed)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double Shape_area_sum_calculate(Shape* [] shapes, int nShapes)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iterate shapes and get </a:t>
            </a:r>
            <a:r>
              <a:rPr lang="en-US">
                <a:solidFill>
                  <a:srgbClr val="FF6600"/>
                </a:solidFill>
              </a:rPr>
              <a:t>sum</a:t>
            </a:r>
            <a:r>
              <a:rPr lang="en-US"/>
              <a:t>, return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/>
              <a:t>Shape_area_sum_print(double sums)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/* </a:t>
            </a:r>
            <a:r>
              <a:rPr lang="en-US">
                <a:solidFill>
                  <a:srgbClr val="FF6600"/>
                </a:solidFill>
              </a:rPr>
              <a:t>print</a:t>
            </a:r>
            <a:r>
              <a:rPr lang="en-US"/>
              <a:t> result here*/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closed principle (bad)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Objects or entities should be </a:t>
            </a:r>
            <a:r>
              <a:rPr lang="en-US" sz="1800">
                <a:solidFill>
                  <a:srgbClr val="FF6600"/>
                </a:solidFill>
              </a:rPr>
              <a:t>open</a:t>
            </a:r>
            <a:r>
              <a:rPr lang="en-US" sz="1800"/>
              <a:t> for </a:t>
            </a:r>
            <a:r>
              <a:rPr lang="en-US" sz="1800">
                <a:solidFill>
                  <a:srgbClr val="FF6600"/>
                </a:solidFill>
              </a:rPr>
              <a:t>extension</a:t>
            </a:r>
            <a:r>
              <a:rPr lang="en-US" sz="1800"/>
              <a:t> but </a:t>
            </a:r>
            <a:r>
              <a:rPr lang="en-US" sz="1800">
                <a:solidFill>
                  <a:srgbClr val="FF6600"/>
                </a:solidFill>
              </a:rPr>
              <a:t>closed</a:t>
            </a:r>
            <a:r>
              <a:rPr lang="en-US" sz="1800"/>
              <a:t> for </a:t>
            </a:r>
            <a:r>
              <a:rPr lang="en-US" sz="1800">
                <a:solidFill>
                  <a:srgbClr val="FF6600"/>
                </a:solidFill>
              </a:rPr>
              <a:t>modification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for (i = 0, i &lt; nShapes, i++) 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	if ( /* this is circle*/) 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		/* calculate circle area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	} else </a:t>
            </a:r>
            <a:r>
              <a:rPr lang="en-US" sz="1800"/>
              <a:t>if ( /* this is rectangle */) 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	/* calculate circle area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	/* what if there are </a:t>
            </a:r>
            <a:r>
              <a:rPr lang="en-US" sz="1800">
                <a:solidFill>
                  <a:srgbClr val="FF6600"/>
                </a:solidFill>
              </a:rPr>
              <a:t>additional</a:t>
            </a:r>
            <a:r>
              <a:rPr lang="en-US" sz="1800"/>
              <a:t> shapes?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cl</a:t>
            </a:r>
            <a:r>
              <a:rPr lang="en-US"/>
              <a:t>os</a:t>
            </a:r>
            <a:r>
              <a:rPr lang="en-US"/>
              <a:t>ed principle (fixed)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/* use </a:t>
            </a:r>
            <a:r>
              <a:rPr lang="en-US">
                <a:solidFill>
                  <a:srgbClr val="8B00FF"/>
                </a:solidFill>
              </a:rPr>
              <a:t>Polymorphism </a:t>
            </a:r>
            <a:r>
              <a:rPr lang="en-US">
                <a:solidFill>
                  <a:srgbClr val="323232"/>
                </a:solidFill>
              </a:rPr>
              <a:t>here */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</a:t>
            </a:r>
            <a:r>
              <a:rPr lang="en-US"/>
              <a:t>or (i = 0, i &lt; nShapes, i++) 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 += Shape_area(</a:t>
            </a:r>
            <a:r>
              <a:rPr lang="en-US"/>
              <a:t>shapes[i]</a:t>
            </a:r>
            <a:r>
              <a:rPr lang="en-US"/>
              <a:t>);	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Liskov substitution principle (bad)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Let q(x) be a property provable about objects of x of type T. Then q(y) should be </a:t>
            </a:r>
            <a:r>
              <a:rPr lang="en-US" sz="2000">
                <a:solidFill>
                  <a:srgbClr val="FF6600"/>
                </a:solidFill>
              </a:rPr>
              <a:t>provable</a:t>
            </a:r>
            <a:r>
              <a:rPr lang="en-US" sz="2000"/>
              <a:t> for objects y of type S where S is a </a:t>
            </a:r>
            <a:r>
              <a:rPr lang="en-US" sz="2000">
                <a:solidFill>
                  <a:srgbClr val="FF6600"/>
                </a:solidFill>
              </a:rPr>
              <a:t>subtype</a:t>
            </a:r>
            <a:r>
              <a:rPr lang="en-US" sz="2000"/>
              <a:t> of T.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typedef struct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    struct studentTicket;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} Child;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typedef struct {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Child super;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/* how do I use </a:t>
            </a:r>
            <a:r>
              <a:rPr lang="en-US" sz="2000"/>
              <a:t>studentTicket?</a:t>
            </a:r>
            <a:r>
              <a:rPr lang="en-US" sz="2000"/>
              <a:t> */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 Adult;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(bad)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client should never be forced to implement an </a:t>
            </a:r>
            <a:r>
              <a:rPr lang="en-US" sz="1800">
                <a:solidFill>
                  <a:srgbClr val="FF6600"/>
                </a:solidFill>
              </a:rPr>
              <a:t>interface</a:t>
            </a:r>
            <a:r>
              <a:rPr lang="en-US" sz="1800"/>
              <a:t> that it </a:t>
            </a:r>
            <a:r>
              <a:rPr lang="en-US" sz="1800">
                <a:solidFill>
                  <a:srgbClr val="FF6600"/>
                </a:solidFill>
              </a:rPr>
              <a:t>doesn’t</a:t>
            </a:r>
            <a:r>
              <a:rPr lang="en-US" sz="1800"/>
              <a:t> use, or clients shouldn’t be forced to depend on methods they do not use.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r>
              <a:rPr lang="en-US" sz="1800"/>
              <a:t>typedef struct 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    double (*volume)(Shape*);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 Shape;</a:t>
            </a:r>
            <a:br>
              <a:rPr lang="en-US" sz="1800"/>
            </a:br>
            <a:r>
              <a:rPr lang="en-US" sz="1800"/>
              <a:t>typedef struct {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    Shape</a:t>
            </a:r>
            <a:r>
              <a:rPr lang="en-US" sz="1800"/>
              <a:t> super;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/* why should I use </a:t>
            </a:r>
            <a:r>
              <a:rPr lang="en-US" sz="1800"/>
              <a:t>volume</a:t>
            </a:r>
            <a:r>
              <a:rPr lang="en-US" sz="1800"/>
              <a:t>? */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} Square;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segregation principle (fixed)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Shape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double (*area)(</a:t>
            </a:r>
            <a:r>
              <a:rPr lang="en-US"/>
              <a:t>Shape</a:t>
            </a:r>
            <a:r>
              <a:rPr lang="en-US"/>
              <a:t>*);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2DShape;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Shape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double (*volume)(Shape*);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3DShape;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(bad)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Entities must depend on </a:t>
            </a:r>
            <a:r>
              <a:rPr lang="en-US">
                <a:solidFill>
                  <a:srgbClr val="FF6600"/>
                </a:solidFill>
              </a:rPr>
              <a:t>abstractions</a:t>
            </a:r>
            <a:r>
              <a:rPr lang="en-US"/>
              <a:t>, not on concretions. It states that the high-level module must not depend on the low-level module, but they should depend on abstractions.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dbConn = connect(MySQLConnection dbConnection);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What if MySQL is changed into Mongal DB?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inversion principle (fixed)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/>
              <a:t>Connection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MySQLCConn;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/>
              <a:t>Connection super;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r>
              <a:rPr lang="en-US"/>
              <a:t>MongalDBCConn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dbConn = connect(Connection dbConnection);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are FIRST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Fast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Isolated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Repeatable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Self-verifying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Timely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Double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152525" y="4410075"/>
            <a:ext cx="70754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>
            <p:ph type="ctrTitle"/>
          </p:nvPr>
        </p:nvSpPr>
        <p:spPr>
          <a:xfrm>
            <a:off x="1152525" y="2924175"/>
            <a:ext cx="777398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CGreen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簡介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test outside CUT?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86" y="667388"/>
            <a:ext cx="6621624" cy="38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Simpliffy relationship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00" y="571700"/>
            <a:ext cx="5585599" cy="40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test double?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Hardware independence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Inject difficult to produce input(s)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Speed up a slow collaborator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volatile (e.g. Time)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under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Dependency on something that is difficult to configure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dummy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“I exist”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</a:t>
            </a:r>
            <a:r>
              <a:rPr lang="en-US"/>
              <a:t> Nothing(DummyOb* obj){}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stub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return some value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Stub_add_up(StubOb*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</a:t>
            </a:r>
            <a:r>
              <a:rPr lang="en-US">
                <a:solidFill>
                  <a:srgbClr val="FF6600"/>
                </a:solidFill>
              </a:rPr>
              <a:t>3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assert_that(Stub_add_up(&amp;stuby), is_equal_to(3));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spy</a:t>
            </a:r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Capture parameter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int Spy_add_up(SpyOb* obj){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obj-&gt;called_add = true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	return obj-&gt;a + obj-&gt;b;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assert_that(Spy_add_up(&amp;spyy), is_equal_to(3));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assert_that(</a:t>
            </a:r>
            <a:r>
              <a:rPr lang="en-US">
                <a:solidFill>
                  <a:srgbClr val="FF6600"/>
                </a:solidFill>
              </a:rPr>
              <a:t>spyy.called_add, is_true</a:t>
            </a: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384" name="Google Shape;384;p5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Verify function called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mocked_callback(int x, int y) {mock(x, y);}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Mock_add_more(MockOb* obj){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mocked_callback(obj-&gt;a, obj-&gt;b);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obj-&gt;a += 1;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obj-&gt;b += 2;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mocked_callback(obj-&gt;a, obj-&gt;b);}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 object</a:t>
            </a:r>
            <a:endParaRPr/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when(x, is_equal_to(2)),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when(y, is_equal_to(1)));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expect(mocked_callback,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when(x, is_equal_to(3)),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when(y, is_equal_to(3)));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Mock_add_more(&amp;mocky);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6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TDD cycle</a:t>
            </a:r>
            <a:endParaRPr/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75" y="797250"/>
            <a:ext cx="6854401" cy="369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CGreen?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open source unit tester for C</a:t>
            </a:r>
            <a:r>
              <a:rPr lang="en-US"/>
              <a:t> </a:t>
            </a:r>
            <a:r>
              <a:rPr lang="en-US"/>
              <a:t>and C++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apt-get install cgreenl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08050" y="2348700"/>
            <a:ext cx="26235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FirstTest</a:t>
            </a:r>
            <a:r>
              <a:rPr lang="en-US"/>
              <a:t>.c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808050" y="2810450"/>
            <a:ext cx="26235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Ensure</a:t>
            </a:r>
            <a:r>
              <a:rPr lang="en-US"/>
              <a:t>(</a:t>
            </a:r>
            <a:r>
              <a:rPr lang="en-US">
                <a:solidFill>
                  <a:schemeClr val="dk1"/>
                </a:solidFill>
              </a:rPr>
              <a:t>FirstTest</a:t>
            </a:r>
            <a:r>
              <a:rPr lang="en-US"/>
              <a:t>, oneshot){}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08050" y="3451625"/>
            <a:ext cx="26235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999"/>
                </a:solidFill>
              </a:rPr>
              <a:t>WordTest</a:t>
            </a:r>
            <a:r>
              <a:rPr lang="en-US"/>
              <a:t>.c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08050" y="3897725"/>
            <a:ext cx="26235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Ensure</a:t>
            </a:r>
            <a:r>
              <a:rPr lang="en-US">
                <a:solidFill>
                  <a:schemeClr val="dk1"/>
                </a:solidFill>
              </a:rPr>
              <a:t>(WordTest, count){}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074450" y="2496950"/>
            <a:ext cx="2623500" cy="18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“</a:t>
            </a:r>
            <a:r>
              <a:rPr lang="en-US">
                <a:solidFill>
                  <a:srgbClr val="009999"/>
                </a:solidFill>
              </a:rPr>
              <a:t>TestFiles</a:t>
            </a:r>
            <a:r>
              <a:rPr lang="en-US"/>
              <a:t>.c”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TestSuite *suite = create_test_suite();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add_suite(suite,</a:t>
            </a:r>
            <a:r>
              <a:rPr lang="en-US">
                <a:solidFill>
                  <a:schemeClr val="dk2"/>
                </a:solidFill>
              </a:rPr>
              <a:t>FirstTest</a:t>
            </a:r>
            <a:r>
              <a:rPr lang="en-US"/>
              <a:t>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add_suite(suite,</a:t>
            </a:r>
            <a:r>
              <a:rPr lang="en-US">
                <a:solidFill>
                  <a:schemeClr val="dk2"/>
                </a:solidFill>
              </a:rPr>
              <a:t>WordTest</a:t>
            </a:r>
            <a:r>
              <a:rPr lang="en-US">
                <a:solidFill>
                  <a:schemeClr val="dk1"/>
                </a:solidFill>
              </a:rPr>
              <a:t>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run_test_suite(suite, create_text_reporter());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074450" y="2050850"/>
            <a:ext cx="26235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r>
              <a:rPr lang="en-US"/>
              <a:t>.c</a:t>
            </a:r>
            <a:endParaRPr/>
          </a:p>
        </p:txBody>
      </p:sp>
      <p:cxnSp>
        <p:nvCxnSpPr>
          <p:cNvPr id="157" name="Google Shape;157;p22"/>
          <p:cNvCxnSpPr>
            <a:stCxn id="151" idx="3"/>
            <a:endCxn id="155" idx="1"/>
          </p:cNvCxnSpPr>
          <p:nvPr/>
        </p:nvCxnSpPr>
        <p:spPr>
          <a:xfrm>
            <a:off x="3431550" y="2571750"/>
            <a:ext cx="1642800" cy="848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endCxn id="155" idx="1"/>
          </p:cNvCxnSpPr>
          <p:nvPr/>
        </p:nvCxnSpPr>
        <p:spPr>
          <a:xfrm flipH="1" rot="10800000">
            <a:off x="3440350" y="3420350"/>
            <a:ext cx="1634100" cy="30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TDD?</a:t>
            </a:r>
            <a:endParaRPr/>
          </a:p>
        </p:txBody>
      </p:sp>
      <p:sp>
        <p:nvSpPr>
          <p:cNvPr id="413" name="Google Shape;413;p58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113" y="1230824"/>
            <a:ext cx="7118827" cy="28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target hardware bottleneck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not ready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is expensive/scarce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Target hardware may have bug of its own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build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Longer target upload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Compiler difference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TDD Cycle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pic>
        <p:nvPicPr>
          <p:cNvPr id="429" name="Google Shape;4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5" y="1164174"/>
            <a:ext cx="7845227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1587" y="1533525"/>
            <a:ext cx="9142412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b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簡報完畢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CGreen resemble BDD?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Describe(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);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BeforeEach(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AfterEach(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) {}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Ensure(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 {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assert_that(strlen("Hello"), is_equal_to(5));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TestSuite *our_tests() {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TestSuite *suite = create_test_suite();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add_test_with_context(suite, </a:t>
            </a:r>
            <a:r>
              <a:rPr lang="en-US" sz="1300">
                <a:solidFill>
                  <a:srgbClr val="FF6600"/>
                </a:solidFill>
              </a:rPr>
              <a:t>Strlen</a:t>
            </a:r>
            <a:r>
              <a:rPr lang="en-US" sz="1300"/>
              <a:t>, </a:t>
            </a:r>
            <a:r>
              <a:rPr lang="en-US" sz="1300">
                <a:solidFill>
                  <a:srgbClr val="009999"/>
                </a:solidFill>
              </a:rPr>
              <a:t>returns_five_for_hello</a:t>
            </a:r>
            <a:r>
              <a:rPr lang="en-US" sz="1300"/>
              <a:t>);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    return suite;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CGreen constraints example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is_true, is_non_null (Basic)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is_equal_to(value), is_less_than(value) (Integer)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is_equal_to_string(value), ends_with_string(value) (String)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is_equal_to_double(value), is_greater_than_double(value) (</a:t>
            </a:r>
            <a:r>
              <a:rPr lang="en-US">
                <a:solidFill>
                  <a:schemeClr val="dk2"/>
                </a:solidFill>
              </a:rPr>
              <a:t>Double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assert_that(expected, constraint)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>
                <a:solidFill>
                  <a:schemeClr val="dk2"/>
                </a:solidFill>
              </a:rPr>
              <a:t>assert_that_double</a:t>
            </a:r>
            <a:r>
              <a:rPr lang="en-US"/>
              <a:t>(expected, constraint)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B00FF"/>
                </a:solidFill>
              </a:rPr>
              <a:t>struct</a:t>
            </a:r>
            <a:r>
              <a:rPr lang="en-US"/>
              <a:t>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; /* forward declaration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typedef struct {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8B00FF"/>
                </a:solidFill>
              </a:rPr>
              <a:t>struct</a:t>
            </a:r>
            <a:r>
              <a:rPr lang="en-US"/>
              <a:t> </a:t>
            </a:r>
            <a:r>
              <a:rPr lang="en-US">
                <a:solidFill>
                  <a:srgbClr val="8B00FF"/>
                </a:solidFill>
              </a:rPr>
              <a:t>ShapeVtbl</a:t>
            </a:r>
            <a:r>
              <a:rPr lang="en-US"/>
              <a:t> *vptr; /* &lt;== Shape's Virtual Pointer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char* __name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__x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6600"/>
                </a:solidFill>
              </a:rPr>
              <a:t>double __y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6600"/>
                </a:solidFill>
              </a:rPr>
              <a:t>Encapsulation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/* Shape's operations (Shape's interface)... */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Shape_ctor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const char* name, double x, double 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Shape_moveby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dx, double dy);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char* </a:t>
            </a:r>
            <a:r>
              <a:rPr lang="en-US">
                <a:solidFill>
                  <a:srgbClr val="FF6600"/>
                </a:solidFill>
              </a:rPr>
              <a:t>Shape_getname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double </a:t>
            </a:r>
            <a:r>
              <a:rPr lang="en-US">
                <a:solidFill>
                  <a:srgbClr val="FF6600"/>
                </a:solidFill>
              </a:rPr>
              <a:t>Shape_gety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void </a:t>
            </a:r>
            <a:r>
              <a:rPr lang="en-US">
                <a:solidFill>
                  <a:srgbClr val="FF6600"/>
                </a:solidFill>
              </a:rPr>
              <a:t>Shape_setx</a:t>
            </a:r>
            <a:r>
              <a:rPr lang="en-US"/>
              <a:t>(</a:t>
            </a:r>
            <a:r>
              <a:rPr lang="en-US">
                <a:solidFill>
                  <a:srgbClr val="FF6600"/>
                </a:solidFill>
              </a:rPr>
              <a:t>Shape</a:t>
            </a:r>
            <a:r>
              <a:rPr lang="en-US"/>
              <a:t> * this, double x);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