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  <p:sldMasterId id="214748365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y="51435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7">
          <p15:clr>
            <a:srgbClr val="000000"/>
          </p15:clr>
        </p15:guide>
        <p15:guide id="2" orient="horz" pos="700">
          <p15:clr>
            <a:srgbClr val="000000"/>
          </p15:clr>
        </p15:guide>
        <p15:guide id="3" pos="509">
          <p15:clr>
            <a:srgbClr val="000000"/>
          </p15:clr>
        </p15:guide>
        <p15:guide id="4" pos="5759">
          <p15:clr>
            <a:srgbClr val="000000"/>
          </p15:clr>
        </p15:guide>
        <p15:guide id="5" pos="2886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3" roundtripDataSignature="AMtx7mgHj1jQXT2O8lMeoFMvcQ7gYb0T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 orient="horz"/>
        <p:guide pos="700" orient="horz"/>
        <p:guide pos="509"/>
        <p:guide pos="5759"/>
        <p:guide pos="288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customschemas.google.com/relationships/presentationmetadata" Target="metadata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Fast Packet Processing with eBPF and XDP Concepts, Code, Challenges, and Applications</a:t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71b301e5_0_69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a71b301e5_0_6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fa71b301e5_0_6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a71b301e5_0_78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a71b301e5_0_7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fa71b301e5_0_7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9b0e816d_0_25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9b0e816d_0_2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19b0e816d_0_2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9b0e816d_0_5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9b0e816d_0_5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019b0e816d_0_5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19b0e816d_0_58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19b0e816d_0_5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019b0e816d_0_5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a71b301e5_0_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a71b301e5_0_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fa71b301e5_0_7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19b0e816d_0_6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19b0e816d_0_6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019b0e816d_0_67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a71b301e5_0_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a71b301e5_0_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fa71b301e5_0_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19b0e816d_0_85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19b0e816d_0_8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019b0e816d_0_8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19b0e816d_0_9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19b0e816d_0_9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019b0e816d_0_9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19b0e816d_0_45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19b0e816d_0_4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019b0e816d_0_4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19b0e816d_0_106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19b0e816d_0_10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019b0e816d_0_10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19b0e816d_0_12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19b0e816d_0_12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19b0e816d_0_12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19b0e816d_0_39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19b0e816d_0_3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019b0e816d_0_3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19b0e816d_0_13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19b0e816d_0_13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19b0e816d_0_13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71b301e5_0_28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a71b301e5_0_2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fa71b301e5_0_2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71b301e5_0_35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71b301e5_0_3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fa71b301e5_0_3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71b301e5_0_1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a71b301e5_0_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a71b301e5_0_1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71b301e5_0_5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71b301e5_0_5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a71b301e5_0_5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71b301e5_0_58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71b301e5_0_5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a71b301e5_0_5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&amp;A">
  <p:cSld name="1_Q&amp;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0" y="3210459"/>
            <a:ext cx="91425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1" y="1314253"/>
            <a:ext cx="23052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2389191" y="1389265"/>
            <a:ext cx="66216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■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+"/>
              <a:defRPr sz="2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1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0" y="4945062"/>
            <a:ext cx="2895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2_Agenda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theme" Target="../theme/theme1.xml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11" name="Google Shape;11;p26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6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0"/>
            <a:ext cx="1600200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6"/>
          <p:cNvSpPr txBox="1"/>
          <p:nvPr/>
        </p:nvSpPr>
        <p:spPr>
          <a:xfrm>
            <a:off x="0" y="0"/>
            <a:ext cx="1165200" cy="5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polygon&#10;&#10;Description automatically generated" id="18" name="Google Shape;18;p26"/>
          <p:cNvPicPr preferRelativeResize="0"/>
          <p:nvPr/>
        </p:nvPicPr>
        <p:blipFill rotWithShape="1">
          <a:blip r:embed="rId6">
            <a:alphaModFix/>
          </a:blip>
          <a:srcRect b="34543" l="31976" r="0" t="7272"/>
          <a:stretch/>
        </p:blipFill>
        <p:spPr>
          <a:xfrm>
            <a:off x="0" y="1587"/>
            <a:ext cx="5681662" cy="514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146425"/>
            <a:ext cx="9144000" cy="14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6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8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28" name="Google Shape;28;p2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28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8"/>
          <p:cNvSpPr txBox="1"/>
          <p:nvPr/>
        </p:nvSpPr>
        <p:spPr>
          <a:xfrm>
            <a:off x="0" y="1100137"/>
            <a:ext cx="2343300" cy="3240000"/>
          </a:xfrm>
          <a:prstGeom prst="rect">
            <a:avLst/>
          </a:prstGeom>
          <a:solidFill>
            <a:srgbClr val="D9D9D9">
              <a:alpha val="4941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8"/>
          <p:cNvSpPr txBox="1"/>
          <p:nvPr/>
        </p:nvSpPr>
        <p:spPr>
          <a:xfrm>
            <a:off x="2333625" y="1100137"/>
            <a:ext cx="6810300" cy="32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8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0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44" name="Google Shape;44;p30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30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 txBox="1"/>
          <p:nvPr/>
        </p:nvSpPr>
        <p:spPr>
          <a:xfrm>
            <a:off x="1114425" y="3009900"/>
            <a:ext cx="3676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66750"/>
            <a:ext cx="10953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4225" y="690562"/>
            <a:ext cx="58197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53" name="Google Shape;53;p30"/>
          <p:cNvPicPr preferRelativeResize="0"/>
          <p:nvPr/>
        </p:nvPicPr>
        <p:blipFill rotWithShape="1">
          <a:blip r:embed="rId8">
            <a:alphaModFix/>
          </a:blip>
          <a:srcRect b="34543" l="31976" r="0" t="7272"/>
          <a:stretch/>
        </p:blipFill>
        <p:spPr>
          <a:xfrm>
            <a:off x="0" y="0"/>
            <a:ext cx="56816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4812" y="4687887"/>
            <a:ext cx="1035050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0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0" y="4945062"/>
            <a:ext cx="2895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2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64" name="Google Shape;64;p32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32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2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0" y="957262"/>
            <a:ext cx="91440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BPF CO-RE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(Compile Once - Runs Everywhere)</a:t>
            </a:r>
            <a:b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>
            <p:ph type="title"/>
          </p:nvPr>
        </p:nvSpPr>
        <p:spPr>
          <a:xfrm>
            <a:off x="0" y="3209925"/>
            <a:ext cx="91425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尼諾思科技股份有限公司</a:t>
            </a: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報告人：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teuton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a71b301e5_0_6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BPF CO-RE 技術二 : clang 編譯器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fa71b301e5_0_6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編譯 BPF 程式時提供其在 kernel 重新定位的方法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US"/>
              <a:t>field offset relocation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US"/>
              <a:t>field exist relocation</a:t>
            </a:r>
            <a:r>
              <a:rPr lang="en-US"/>
              <a:t>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US"/>
              <a:t>field size relocation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71b301e5_0_7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BPF CO-RE 技術三 : libbpf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fa71b301e5_0_7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user-space BPF loader library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BPF ELF + BTF + clang relocation method + libbpf + initial object = CO-RE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提供 Kconfig 外部變數，可取得 kernel 組態設定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提供 struct flavors，可使 kernel type 多型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9b0e816d_0_2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技術四 : bpftool</a:t>
            </a:r>
            <a:endParaRPr/>
          </a:p>
        </p:txBody>
      </p:sp>
      <p:sp>
        <p:nvSpPr>
          <p:cNvPr id="170" name="Google Shape;170;g1019b0e816d_0_2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協助 BPF 程式開發流程的實用工具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US"/>
              <a:t>bpftool btf dump file /sys/kernel/btf/vmlinux format c &gt; vmlinux.h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US"/>
              <a:t>bpftool gen skeleton &lt;app&gt;.bpf.o &gt; &lt;app&gt;.skel.h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US"/>
              <a:t>bpftool prog -p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US"/>
              <a:t>bpftool link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US"/>
              <a:t>bpftool feature</a:t>
            </a:r>
            <a:endParaRPr/>
          </a:p>
        </p:txBody>
      </p:sp>
      <p:pic>
        <p:nvPicPr>
          <p:cNvPr id="171" name="Google Shape;171;g1019b0e816d_0_25"/>
          <p:cNvPicPr preferRelativeResize="0"/>
          <p:nvPr/>
        </p:nvPicPr>
        <p:blipFill rotWithShape="1">
          <a:blip r:embed="rId3">
            <a:alphaModFix/>
          </a:blip>
          <a:srcRect b="6557" l="12700" r="18238" t="19175"/>
          <a:stretch/>
        </p:blipFill>
        <p:spPr>
          <a:xfrm>
            <a:off x="3986126" y="2185325"/>
            <a:ext cx="4030674" cy="244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19b0e816d_0_51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019b0e816d_0_51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需求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19b0e816d_0_5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需求</a:t>
            </a:r>
            <a:endParaRPr/>
          </a:p>
        </p:txBody>
      </p:sp>
      <p:sp>
        <p:nvSpPr>
          <p:cNvPr id="185" name="Google Shape;185;g1019b0e816d_0_5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CONFIG_DEBUG_INFO_BTF=y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Fedora 31+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RHEL 8.2+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Arch Linux (from kernel 5.7.1.arch1-1)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Ubuntu 20.10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Debian 11 (amd64/arm64)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clang 10+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libbpf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bpftool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a71b301e5_0_7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fa71b301e5_0_7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map 簡介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9b0e816d_0_6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maps</a:t>
            </a:r>
            <a:endParaRPr/>
          </a:p>
        </p:txBody>
      </p:sp>
      <p:sp>
        <p:nvSpPr>
          <p:cNvPr id="199" name="Google Shape;199;g1019b0e816d_0_6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Abstract data container，用於在使用者空間程式和 kernel 的一或多個 BPF 程式之間交換資料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__uint(type, BPF_MAP_TYPE_&lt;類型&gt;);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__uint(max_entries, &lt;最大元素數目&gt;);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__type(key, &lt;索引變數形式&gt;);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__type(value, &lt;價值形式&gt;);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 &lt;map 名稱&gt; SEC(".maps");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a71b301e5_0_1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fa71b301e5_0_1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編譯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19b0e816d_0_8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編譯</a:t>
            </a:r>
            <a:endParaRPr/>
          </a:p>
        </p:txBody>
      </p:sp>
      <p:sp>
        <p:nvSpPr>
          <p:cNvPr id="213" name="Google Shape;213;g1019b0e816d_0_8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g1019b0e816d_0_85"/>
          <p:cNvPicPr preferRelativeResize="0"/>
          <p:nvPr/>
        </p:nvPicPr>
        <p:blipFill rotWithShape="1">
          <a:blip r:embed="rId3">
            <a:alphaModFix/>
          </a:blip>
          <a:srcRect b="-167" l="-275" r="-1692" t="24133"/>
          <a:stretch/>
        </p:blipFill>
        <p:spPr>
          <a:xfrm>
            <a:off x="-74025" y="1164173"/>
            <a:ext cx="9292052" cy="391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9b0e816d_0_9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</a:t>
            </a:r>
            <a:r>
              <a:rPr lang="en-US"/>
              <a:t>部署</a:t>
            </a:r>
            <a:endParaRPr/>
          </a:p>
        </p:txBody>
      </p:sp>
      <p:sp>
        <p:nvSpPr>
          <p:cNvPr id="221" name="Google Shape;221;g1019b0e816d_0_9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g1019b0e816d_0_93"/>
          <p:cNvPicPr preferRelativeResize="0"/>
          <p:nvPr/>
        </p:nvPicPr>
        <p:blipFill rotWithShape="1">
          <a:blip r:embed="rId3">
            <a:alphaModFix/>
          </a:blip>
          <a:srcRect b="19688" l="0" r="0" t="40414"/>
          <a:stretch/>
        </p:blipFill>
        <p:spPr>
          <a:xfrm>
            <a:off x="15825" y="2078725"/>
            <a:ext cx="9112351" cy="20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0" y="1314450"/>
            <a:ext cx="2305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3200" cap="none"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2389187" y="1389062"/>
            <a:ext cx="6621600" cy="27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BPF 和 BCC 簡介與問題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BPF CO-RE 技術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BPF CO-RE 需求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BPF map 簡介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BPF CO-RE 編譯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BPF CO-RE 架構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BPF CO-RE 應用程式生命週期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19b0e816d_0_45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019b0e816d_0_45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架構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19b0e816d_0_10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app.bpf.c</a:t>
            </a:r>
            <a:endParaRPr/>
          </a:p>
        </p:txBody>
      </p:sp>
      <p:sp>
        <p:nvSpPr>
          <p:cNvPr id="236" name="Google Shape;236;g1019b0e816d_0_10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含有在 kernel 執行內容的 BPF C 程式碼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可以在這裡定義全域變數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引入 vmlinux.h: 含有所有 kernel types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引入 bpf_helpers.h (libbpf): 含有最常用的巨集、常數、以及幾乎每個 BPF 應用程式都會使用的 BPF helper 定義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bpf_map_&lt;操作&gt;_elem(&amp;some_map, &amp;keyvar[, &amp;valuevar][, args]) 對 map 進行操作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SEC() 巨集仿照 C 函數形式將變數及函數放在指定區域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char LICENSE[] SEC("license") 定義你 BPF 程式碼的許可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19b0e816d_0_12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app.c</a:t>
            </a:r>
            <a:endParaRPr/>
          </a:p>
        </p:txBody>
      </p:sp>
      <p:sp>
        <p:nvSpPr>
          <p:cNvPr id="243" name="Google Shape;243;g1019b0e816d_0_12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用來載入 BPF 程式碼並在應用程式生命週期和其互動的使用者空間 C 程式碼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引入 bpf.h，定義各種使用者空間用於操作 BPF 程式和 maps 的 bpf helpers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引入 libbpf.h，包含 libbpf types 和函數的定義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引入 &lt;app&gt;.skel.h，將編譯好的 BPF 物件程式碼內容貼在標頭檔內來簡化 BPF 程式碼的部署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libbpf_set_print() 可以客製化 libbpf 日誌輸出，對於程式除錯非常有用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19b0e816d_0_39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019b0e816d_0_39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程式生命週期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9b0e816d_0_13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程式生命週期</a:t>
            </a:r>
            <a:endParaRPr/>
          </a:p>
        </p:txBody>
      </p:sp>
      <p:sp>
        <p:nvSpPr>
          <p:cNvPr id="257" name="Google Shape;257;g1019b0e816d_0_13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開啟階段 &lt;-&gt; obj = &lt;name&gt;__open(): 貼上 BPF 物件檔，發現 BPF 程式、BPF maps、和全域變數但還沒有創建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載入階段 &lt;-&gt; err = &lt;name&gt;__load(obj): 建立 BPF maps，處理各種重新定位訊息，將 BPF 程式載入 kernel 和驗證，但還沒有 BPF 程式被執行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附加階段 &lt;-&gt; err = &lt;name&gt;__attach(obj): 將 BPF 程式附加於各種 BPF hook points 上和執行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拆除階段 &lt;-&gt; &lt;name&gt;__destroy(obj): 摧毀 BPF maps 並釋放 BPF 應用程式使用的所有資源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" name="Google Shape;93;p3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BPF 和 BCC 簡介與問題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什麼是 BPF</a:t>
            </a:r>
            <a:endParaRPr/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Berkeley Packet Filter (BPF)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bytecode </a:t>
            </a:r>
            <a:r>
              <a:rPr lang="en-US">
                <a:solidFill>
                  <a:schemeClr val="dk2"/>
                </a:solidFill>
              </a:rPr>
              <a:t>取得對應的 internel kernel state</a:t>
            </a:r>
            <a:r>
              <a:rPr lang="en-US"/>
              <a:t>，經過加載和認證後可以安全地在 Linux kernel hook </a:t>
            </a:r>
            <a:r>
              <a:rPr lang="en-US"/>
              <a:t>執行的虛擬機器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主要用於網路、追蹤和資安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23056" l="110" r="-110" t="39635"/>
          <a:stretch/>
        </p:blipFill>
        <p:spPr>
          <a:xfrm>
            <a:off x="724475" y="2713952"/>
            <a:ext cx="7695048" cy="16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71b301e5_0_2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</a:t>
            </a:r>
            <a:r>
              <a:rPr lang="en-US"/>
              <a:t>開發工具 : BCC (BPF Compiler Collection)</a:t>
            </a:r>
            <a:endParaRPr/>
          </a:p>
        </p:txBody>
      </p:sp>
      <p:sp>
        <p:nvSpPr>
          <p:cNvPr id="108" name="Google Shape;108;gfa71b301e5_0_2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fa71b301e5_0_28"/>
          <p:cNvSpPr/>
          <p:nvPr/>
        </p:nvSpPr>
        <p:spPr>
          <a:xfrm>
            <a:off x="461950" y="2371800"/>
            <a:ext cx="1501200" cy="39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app.bpf.c</a:t>
            </a:r>
            <a:endParaRPr sz="2400"/>
          </a:p>
        </p:txBody>
      </p:sp>
      <p:sp>
        <p:nvSpPr>
          <p:cNvPr id="110" name="Google Shape;110;gfa71b301e5_0_28"/>
          <p:cNvSpPr/>
          <p:nvPr/>
        </p:nvSpPr>
        <p:spPr>
          <a:xfrm>
            <a:off x="2176425" y="2323050"/>
            <a:ext cx="693000" cy="4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BCC</a:t>
            </a:r>
            <a:endParaRPr/>
          </a:p>
        </p:txBody>
      </p:sp>
      <p:sp>
        <p:nvSpPr>
          <p:cNvPr id="111" name="Google Shape;111;gfa71b301e5_0_28"/>
          <p:cNvSpPr/>
          <p:nvPr/>
        </p:nvSpPr>
        <p:spPr>
          <a:xfrm>
            <a:off x="3016100" y="1694550"/>
            <a:ext cx="1963200" cy="17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control app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fa71b301e5_0_28"/>
          <p:cNvSpPr/>
          <p:nvPr/>
        </p:nvSpPr>
        <p:spPr>
          <a:xfrm>
            <a:off x="3082700" y="2274300"/>
            <a:ext cx="1830000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app.bpf.c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3" name="Google Shape;113;gfa71b301e5_0_28"/>
          <p:cNvSpPr/>
          <p:nvPr/>
        </p:nvSpPr>
        <p:spPr>
          <a:xfrm>
            <a:off x="3082700" y="2820450"/>
            <a:ext cx="1830000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clang LLVM</a:t>
            </a:r>
            <a:endParaRPr sz="2400"/>
          </a:p>
        </p:txBody>
      </p:sp>
      <p:sp>
        <p:nvSpPr>
          <p:cNvPr id="114" name="Google Shape;114;gfa71b301e5_0_28"/>
          <p:cNvSpPr/>
          <p:nvPr/>
        </p:nvSpPr>
        <p:spPr>
          <a:xfrm>
            <a:off x="6188850" y="1242875"/>
            <a:ext cx="1963200" cy="17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control app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fa71b301e5_0_28"/>
          <p:cNvSpPr/>
          <p:nvPr/>
        </p:nvSpPr>
        <p:spPr>
          <a:xfrm>
            <a:off x="5099200" y="2323050"/>
            <a:ext cx="960900" cy="4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Execute</a:t>
            </a:r>
            <a:endParaRPr/>
          </a:p>
        </p:txBody>
      </p:sp>
      <p:sp>
        <p:nvSpPr>
          <p:cNvPr id="116" name="Google Shape;116;gfa71b301e5_0_28"/>
          <p:cNvSpPr/>
          <p:nvPr/>
        </p:nvSpPr>
        <p:spPr>
          <a:xfrm>
            <a:off x="6246600" y="2371800"/>
            <a:ext cx="1830000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clang LLVM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7" name="Google Shape;117;gfa71b301e5_0_28"/>
          <p:cNvSpPr/>
          <p:nvPr/>
        </p:nvSpPr>
        <p:spPr>
          <a:xfrm>
            <a:off x="5922300" y="3155875"/>
            <a:ext cx="2496300" cy="12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Kernel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8" name="Google Shape;118;gfa71b301e5_0_28"/>
          <p:cNvSpPr/>
          <p:nvPr/>
        </p:nvSpPr>
        <p:spPr>
          <a:xfrm>
            <a:off x="7201861" y="1579264"/>
            <a:ext cx="1715975" cy="2745850"/>
          </a:xfrm>
          <a:custGeom>
            <a:rect b="b" l="l" r="r" t="t"/>
            <a:pathLst>
              <a:path extrusionOk="0" h="109834" w="68639">
                <a:moveTo>
                  <a:pt x="104" y="48049"/>
                </a:moveTo>
                <a:cubicBezTo>
                  <a:pt x="933" y="54031"/>
                  <a:pt x="-2383" y="77957"/>
                  <a:pt x="5079" y="83938"/>
                </a:cubicBezTo>
                <a:cubicBezTo>
                  <a:pt x="12541" y="89920"/>
                  <a:pt x="36882" y="94006"/>
                  <a:pt x="44877" y="83938"/>
                </a:cubicBezTo>
                <a:cubicBezTo>
                  <a:pt x="52872" y="73870"/>
                  <a:pt x="56839" y="34250"/>
                  <a:pt x="53049" y="23531"/>
                </a:cubicBezTo>
                <a:cubicBezTo>
                  <a:pt x="49259" y="12812"/>
                  <a:pt x="26281" y="23057"/>
                  <a:pt x="22135" y="19622"/>
                </a:cubicBezTo>
                <a:cubicBezTo>
                  <a:pt x="17990" y="16187"/>
                  <a:pt x="20892" y="4403"/>
                  <a:pt x="28176" y="2922"/>
                </a:cubicBezTo>
                <a:cubicBezTo>
                  <a:pt x="35460" y="1442"/>
                  <a:pt x="60215" y="-5962"/>
                  <a:pt x="65841" y="10739"/>
                </a:cubicBezTo>
                <a:cubicBezTo>
                  <a:pt x="71467" y="27440"/>
                  <a:pt x="67678" y="87848"/>
                  <a:pt x="61933" y="103127"/>
                </a:cubicBezTo>
                <a:cubicBezTo>
                  <a:pt x="56189" y="118407"/>
                  <a:pt x="36467" y="102535"/>
                  <a:pt x="31374" y="10241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Google Shape;119;gfa71b301e5_0_28"/>
          <p:cNvSpPr/>
          <p:nvPr/>
        </p:nvSpPr>
        <p:spPr>
          <a:xfrm>
            <a:off x="6255450" y="1735175"/>
            <a:ext cx="1830000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app.bpf.c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0" name="Google Shape;120;gfa71b301e5_0_28"/>
          <p:cNvSpPr/>
          <p:nvPr/>
        </p:nvSpPr>
        <p:spPr>
          <a:xfrm>
            <a:off x="6115650" y="3535375"/>
            <a:ext cx="20919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kernel header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1" name="Google Shape;121;gfa71b301e5_0_28"/>
          <p:cNvSpPr/>
          <p:nvPr/>
        </p:nvSpPr>
        <p:spPr>
          <a:xfrm>
            <a:off x="6115650" y="3935275"/>
            <a:ext cx="20919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app.bpf.o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a71b301e5_0_3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BCC </a:t>
            </a:r>
            <a:r>
              <a:rPr lang="en-US"/>
              <a:t>問題</a:t>
            </a:r>
            <a:endParaRPr/>
          </a:p>
        </p:txBody>
      </p:sp>
      <p:sp>
        <p:nvSpPr>
          <p:cNvPr id="128" name="Google Shape;128;gfa71b301e5_0_3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目標環境必須有 kernel headers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有時不存在、不同步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clang/LLVM 使用大量資源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執行檔至少 100 Mb，編譯時也會使用大量資源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測試和開發迭代很麻煩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眾多 kernel 版本和組態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錯誤要在執行階段才能發現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a71b301e5_0_13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fa71b301e5_0_13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技術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a71b301e5_0_5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</a:t>
            </a:r>
            <a:r>
              <a:rPr lang="en-US"/>
              <a:t>目標</a:t>
            </a:r>
            <a:endParaRPr/>
          </a:p>
        </p:txBody>
      </p:sp>
      <p:sp>
        <p:nvSpPr>
          <p:cNvPr id="142" name="Google Shape;142;gfa71b301e5_0_5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目標環境不需要 kernel-headers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不需要在目標環境編譯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在目標 kernel 完成程式驗證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71b301e5_0_5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</a:t>
            </a:r>
            <a:r>
              <a:rPr lang="en-US"/>
              <a:t>技術一 : BTF</a:t>
            </a:r>
            <a:endParaRPr/>
          </a:p>
        </p:txBody>
      </p:sp>
      <p:sp>
        <p:nvSpPr>
          <p:cNvPr id="149" name="Google Shape;149;gfa71b301e5_0_5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BTF (BPF Type Format)，更確切地說，是 dedupulicated BTF information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1.5 Mb in kernel vs. 177 Mb DWARF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提供所有 internal kernel types，</a:t>
            </a:r>
            <a:r>
              <a:rPr lang="en-US">
                <a:solidFill>
                  <a:schemeClr val="dk2"/>
                </a:solidFill>
              </a:rPr>
              <a:t>不必在目標環境安裝 kernel headers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>
                <a:solidFill>
                  <a:schemeClr val="dk2"/>
                </a:solidFill>
              </a:rPr>
              <a:t>總是和 kernel 同步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7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