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7">
          <p15:clr>
            <a:srgbClr val="000000"/>
          </p15:clr>
        </p15:guide>
        <p15:guide id="2" orient="horz" pos="700">
          <p15:clr>
            <a:srgbClr val="000000"/>
          </p15:clr>
        </p15:guide>
        <p15:guide id="3" pos="509">
          <p15:clr>
            <a:srgbClr val="000000"/>
          </p15:clr>
        </p15:guide>
        <p15:guide id="4" pos="5759">
          <p15:clr>
            <a:srgbClr val="000000"/>
          </p15:clr>
        </p15:guide>
        <p15:guide id="5" pos="2886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ivmxXYCZ2eZwTdeUq3osWEsxS0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 orient="horz"/>
        <p:guide pos="700" orient="horz"/>
        <p:guide pos="509"/>
        <p:guide pos="5759"/>
        <p:guide pos="288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20" Type="http://schemas.openxmlformats.org/officeDocument/2006/relationships/slide" Target="slides/slide11.xml"/><Relationship Id="rId41" Type="http://customschemas.google.com/relationships/presentationmetadata" Target="meta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slide" Target="slides/slide30.xml"/><Relationship Id="rId16" Type="http://schemas.openxmlformats.org/officeDocument/2006/relationships/slide" Target="slides/slide7.xml"/><Relationship Id="rId38" Type="http://schemas.openxmlformats.org/officeDocument/2006/relationships/slide" Target="slides/slide29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Fast Packet Processing with eBPF and XDP Concepts, Code, Challenges, and Applications</a:t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2fff0d3a_0_2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2fff0d3a_0_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d2fff0d3a_0_2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2fff0d3a_0_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d2fff0d3a_0_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d2fff0d3a_0_2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2fff0d3a_0_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d2fff0d3a_0_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d2fff0d3a_0_8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d2fff0d3a_0_2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d2fff0d3a_0_2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d2fff0d3a_0_26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2fff0d3a_0_1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2fff0d3a_0_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d2fff0d3a_0_14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d2fff0d3a_0_11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d2fff0d3a_0_11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fd2fff0d3a_0_11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d2fff0d3a_0_7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d2fff0d3a_0_7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fd2fff0d3a_0_77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2fff0d3a_0_7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2fff0d3a_0_7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fd2fff0d3a_0_71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d2fff0d3a_0_50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d2fff0d3a_0_50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fd2fff0d3a_0_50:notes"/>
          <p:cNvSpPr txBox="1"/>
          <p:nvPr>
            <p:ph idx="12" type="sldNum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/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&amp;A">
  <p:cSld name="1_Q&amp;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0" y="3210459"/>
            <a:ext cx="9142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1" y="1314253"/>
            <a:ext cx="23052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2389191" y="1389265"/>
            <a:ext cx="66216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■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+"/>
              <a:defRPr sz="2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" type="subTitle"/>
          </p:nvPr>
        </p:nvSpPr>
        <p:spPr>
          <a:xfrm>
            <a:off x="1152922" y="4410273"/>
            <a:ext cx="7075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type="ctrTitle"/>
          </p:nvPr>
        </p:nvSpPr>
        <p:spPr>
          <a:xfrm>
            <a:off x="1152923" y="2924177"/>
            <a:ext cx="77727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2_Agend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0" y="475297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theme" Target="../theme/theme4.xml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11" name="Google Shape;11;p26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6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0"/>
            <a:ext cx="1600200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/>
        </p:nvSpPr>
        <p:spPr>
          <a:xfrm>
            <a:off x="0" y="0"/>
            <a:ext cx="1165200" cy="5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polygon&#10;&#10;Description automatically generated" id="18" name="Google Shape;18;p26"/>
          <p:cNvPicPr preferRelativeResize="0"/>
          <p:nvPr/>
        </p:nvPicPr>
        <p:blipFill rotWithShape="1">
          <a:blip r:embed="rId6">
            <a:alphaModFix/>
          </a:blip>
          <a:srcRect b="34543" l="31976" r="0" t="7272"/>
          <a:stretch/>
        </p:blipFill>
        <p:spPr>
          <a:xfrm>
            <a:off x="0" y="1587"/>
            <a:ext cx="5681662" cy="514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146425"/>
            <a:ext cx="9144000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6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8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28" name="Google Shape;28;p2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28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8"/>
          <p:cNvSpPr txBox="1"/>
          <p:nvPr/>
        </p:nvSpPr>
        <p:spPr>
          <a:xfrm>
            <a:off x="0" y="1100137"/>
            <a:ext cx="2343300" cy="3240000"/>
          </a:xfrm>
          <a:prstGeom prst="rect">
            <a:avLst/>
          </a:prstGeom>
          <a:solidFill>
            <a:srgbClr val="D9D9D9">
              <a:alpha val="4941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8"/>
          <p:cNvSpPr txBox="1"/>
          <p:nvPr/>
        </p:nvSpPr>
        <p:spPr>
          <a:xfrm>
            <a:off x="2333625" y="1100137"/>
            <a:ext cx="6810300" cy="32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0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44" name="Google Shape;44;p3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30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/>
        </p:nvSpPr>
        <p:spPr>
          <a:xfrm>
            <a:off x="1114425" y="3009900"/>
            <a:ext cx="367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6750"/>
            <a:ext cx="10953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4225" y="690562"/>
            <a:ext cx="58197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53" name="Google Shape;53;p30"/>
          <p:cNvPicPr preferRelativeResize="0"/>
          <p:nvPr/>
        </p:nvPicPr>
        <p:blipFill rotWithShape="1">
          <a:blip r:embed="rId8">
            <a:alphaModFix/>
          </a:blip>
          <a:srcRect b="34543" l="31976" r="0" t="7272"/>
          <a:stretch/>
        </p:blipFill>
        <p:spPr>
          <a:xfrm>
            <a:off x="0" y="0"/>
            <a:ext cx="56816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12" y="4687887"/>
            <a:ext cx="1035050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0" y="4945062"/>
            <a:ext cx="2895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2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64" name="Google Shape;64;p3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32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2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0" y="475932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4"/>
          <p:cNvGrpSpPr/>
          <p:nvPr/>
        </p:nvGrpSpPr>
        <p:grpSpPr>
          <a:xfrm>
            <a:off x="0" y="4754581"/>
            <a:ext cx="9144001" cy="252413"/>
            <a:chOff x="0" y="4755017"/>
            <a:chExt cx="9144001" cy="252413"/>
          </a:xfrm>
        </p:grpSpPr>
        <p:pic>
          <p:nvPicPr>
            <p:cNvPr id="78" name="Google Shape;78;p3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4793116"/>
              <a:ext cx="9144001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00988" y="4755017"/>
              <a:ext cx="1035050" cy="2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34"/>
          <p:cNvSpPr txBox="1"/>
          <p:nvPr/>
        </p:nvSpPr>
        <p:spPr>
          <a:xfrm>
            <a:off x="-149225" y="3797300"/>
            <a:ext cx="22290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50" lIns="34500" spcFirstLastPara="1" rIns="34500" wrap="square" tIns="17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0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4"/>
          <p:cNvSpPr txBox="1"/>
          <p:nvPr>
            <p:ph type="title"/>
          </p:nvPr>
        </p:nvSpPr>
        <p:spPr>
          <a:xfrm>
            <a:off x="808037" y="201612"/>
            <a:ext cx="6758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808037" y="1163637"/>
            <a:ext cx="81264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0" y="4752975"/>
            <a:ext cx="2895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57100" spcFirstLastPara="1" rIns="57100" wrap="square" tIns="2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0" y="957262"/>
            <a:ext cx="91440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BPF CO-RE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Jheng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(Compile Once - Runs Everywhere)</a:t>
            </a:r>
            <a:b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i="0" lang="en-US" sz="40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0" y="3209925"/>
            <a:ext cx="914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尼諾思科技股份有限公司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報告人：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teuton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eBPF PROGRAMS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2fff0d3a_0_2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program structure</a:t>
            </a:r>
            <a:endParaRPr/>
          </a:p>
        </p:txBody>
      </p:sp>
      <p:sp>
        <p:nvSpPr>
          <p:cNvPr id="161" name="Google Shape;161;gfd2fff0d3a_0_20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fd2fff0d3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88" y="844287"/>
            <a:ext cx="7571627" cy="3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 types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tracepoint: Defined in source. Compiled into kernel or to be an executable. Stable between kernel versions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/>
              <a:t>pre-set at /sys/kernel/debug/tracing/events/(syscalls)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probes: No source modification. Dynamically set into any target code. Must update when target code do.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2fff0d3a_0_2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Maps</a:t>
            </a:r>
            <a:endParaRPr/>
          </a:p>
        </p:txBody>
      </p:sp>
      <p:sp>
        <p:nvSpPr>
          <p:cNvPr id="175" name="Google Shape;175;gfd2fff0d3a_0_2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Communication between BPF </a:t>
            </a:r>
            <a:r>
              <a:rPr lang="en-US"/>
              <a:t>loader and BPF program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structure that can b</a:t>
            </a:r>
            <a:r>
              <a:rPr lang="en-US"/>
              <a:t>e shared and accessed by multiple BPF programs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hash maps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arrays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event-based structures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Handled through file descriptors in userspace programs (bpf_map__fd())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2fff0d3a_0_8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Helper functions</a:t>
            </a:r>
            <a:endParaRPr/>
          </a:p>
        </p:txBody>
      </p:sp>
      <p:sp>
        <p:nvSpPr>
          <p:cNvPr id="182" name="Google Shape;182;gfd2fff0d3a_0_8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bpf_printk()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bpf_get_current_uid_gid()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bpf_get_current_pid_tgid()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bpf_get_current_comm()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libbpf_set_print(&lt;user print&gt;)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2fff0d3a_0_26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Interaction from user space with libbpf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d2fff0d3a_0_26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SEC(“&lt;attach location&gt;”): places the function here into a special ELF section to let libbpf know where to attach the BPF program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struct {} </a:t>
            </a:r>
            <a:r>
              <a:rPr lang="en-US"/>
              <a:t>execs SEC(“.maps”): map definition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d2fff0d3a_0_14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codes</a:t>
            </a:r>
            <a:endParaRPr/>
          </a:p>
        </p:txBody>
      </p:sp>
      <p:sp>
        <p:nvSpPr>
          <p:cNvPr id="196" name="Google Shape;196;gfd2fff0d3a_0_14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Return an integer that decides what action to take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drop a network packet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forward a network packet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</a:t>
            </a:r>
            <a:endParaRPr/>
          </a:p>
        </p:txBody>
      </p:sp>
      <p:sp>
        <p:nvSpPr>
          <p:cNvPr id="202" name="Google Shape;202;p17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compile BPF CO-RE?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/sys/kernel/btf/vmlinux --(bpftool)--&gt; vmlinux.h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.bpf.c + vmlinux.h --(clang)--&gt; .bpf.o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.bpf.o --(bpftool)--&gt;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.skel.h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 + .skel.h --(clang)--&gt;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ELF file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d2fff0d3a_0_11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skeleton</a:t>
            </a:r>
            <a:endParaRPr/>
          </a:p>
        </p:txBody>
      </p:sp>
      <p:sp>
        <p:nvSpPr>
          <p:cNvPr id="216" name="Google Shape;216;gfd2fff0d3a_0_111"/>
          <p:cNvSpPr txBox="1"/>
          <p:nvPr>
            <p:ph idx="1" type="body"/>
          </p:nvPr>
        </p:nvSpPr>
        <p:spPr>
          <a:xfrm>
            <a:off x="808038" y="1164165"/>
            <a:ext cx="8140800" cy="33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Help load the BPF program and work with its maps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functions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structures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</a:t>
            </a:r>
            <a:r>
              <a:rPr lang="en-US"/>
              <a:t>enerated structure that describes the program that will be loaded</a:t>
            </a: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0" y="1314450"/>
            <a:ext cx="2305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200" cap="none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2389187" y="1389062"/>
            <a:ext cx="66216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eBPF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eBPF CO-RE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eBPF PROGRAMS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app life cycle</a:t>
            </a:r>
            <a:endParaRPr/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Auto-generated in .skel.h: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phase &lt;-&gt; obj = &lt;name&gt;__open()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phase &lt;-&gt; &lt;name&gt;__load(obj)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Attachment phase &lt;-&gt; &lt;name&gt;__attach(obj)</a:t>
            </a:r>
            <a:endParaRPr/>
          </a:p>
          <a:p>
            <a:pPr indent="-190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+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 down phase  &lt;-&gt; &lt;name&gt;__destroy(obj)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kernel space interaction</a:t>
            </a:r>
            <a:endParaRPr/>
          </a:p>
        </p:txBody>
      </p:sp>
      <p:sp>
        <p:nvSpPr>
          <p:cNvPr id="229" name="Google Shape;229;p13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hello.bpf.c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"vmlinux.h"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&lt;bpf/bpf_helpers.h&gt;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SEC("tracepoint/syscalls/sys_enter_execve")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tracepoint__syscalls__sys_enter_execve(struct trace_event_raw_sys_enter *ctx)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hello.c part 1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rlimit rlim =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.rlim_cur = 512UL &lt;&lt; 20, /* 512 MBs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.rlim_max = 512UL &lt;&lt; 20,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 = setrlimit(RLIMIT_MEMLOCK, &amp;rlim);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(err)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/* handle error */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hello.c part 2</a:t>
            </a:r>
            <a:endParaRPr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hello_bpf *obj;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err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 = hello_bpf__open();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 = hello_bpf__load(obj);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 = hello_bpf__attach(obj);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read_trace_pipe();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hello_bpf__destroy(obj);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p20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Bpftool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Generate vmlinux.h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</a:t>
            </a:r>
            <a:r>
              <a:rPr lang="en-US"/>
              <a:t>arely has to be regenerated. Unless it’s another architecture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BPF skeleton with BPF binary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d2fff0d3a_0_77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</a:t>
            </a:r>
            <a:endParaRPr/>
          </a:p>
        </p:txBody>
      </p:sp>
      <p:sp>
        <p:nvSpPr>
          <p:cNvPr id="269" name="Google Shape;269;gfd2fff0d3a_0_77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 bpf.c to BPF binary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Compile .o to ELF binary with BTF relocation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d2fff0d3a_0_71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libbpf</a:t>
            </a:r>
            <a:endParaRPr/>
          </a:p>
        </p:txBody>
      </p:sp>
      <p:sp>
        <p:nvSpPr>
          <p:cNvPr id="276" name="Google Shape;276;gfd2fff0d3a_0_71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userspace loaders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bpf_helpers.h: BPF kernel helper functions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bpf.h: defines various userspace bpf helpers for working with BPF programs and maps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libbpf.h: includes libbpf types and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define pre-existing observability technologies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kernel tracepoints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kprobes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user tracepoints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uprobes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2" name="Google Shape;282;p22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3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Major linux distribution with BTF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Fedora 31+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RHEL 8.2+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OpenSUSE Tumbleweed (in the next release, as of 2020-06-04)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Arch Linux (from kernel 5.7.1.arch1-1)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Manjaro (from kernel 5.4 if compiled after 2021-06-18)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Ubuntu 20.10</a:t>
            </a:r>
            <a:endParaRPr/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Debian 11 (amd64/arm64)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d2fff0d3a_0_50"/>
          <p:cNvSpPr txBox="1"/>
          <p:nvPr>
            <p:ph type="title"/>
          </p:nvPr>
        </p:nvSpPr>
        <p:spPr>
          <a:xfrm>
            <a:off x="808039" y="201077"/>
            <a:ext cx="6569100" cy="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Clang/LLVM 10+ packaged by default</a:t>
            </a:r>
            <a:endParaRPr/>
          </a:p>
        </p:txBody>
      </p:sp>
      <p:sp>
        <p:nvSpPr>
          <p:cNvPr id="295" name="Google Shape;295;gfd2fff0d3a_0_50"/>
          <p:cNvSpPr txBox="1"/>
          <p:nvPr>
            <p:ph idx="1" type="body"/>
          </p:nvPr>
        </p:nvSpPr>
        <p:spPr>
          <a:xfrm>
            <a:off x="798513" y="859365"/>
            <a:ext cx="8140800" cy="3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Fedora 32+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Ubuntu 20.04+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Arch Linux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Ubuntu 20.10 (LLVM 11)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Debian 11 (LLVM 11)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Alpine 3.13+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Berkeley Packet Filter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technology with origins in the Linux kernel. Used as: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Performence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5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eBPF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eBPF structure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98512" y="858837"/>
            <a:ext cx="814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810" y="840288"/>
            <a:ext cx="4913425" cy="35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1" type="subTitle"/>
          </p:nvPr>
        </p:nvSpPr>
        <p:spPr>
          <a:xfrm>
            <a:off x="1152525" y="4410075"/>
            <a:ext cx="707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7"/>
          <p:cNvSpPr txBox="1"/>
          <p:nvPr>
            <p:ph type="ctrTitle"/>
          </p:nvPr>
        </p:nvSpPr>
        <p:spPr>
          <a:xfrm>
            <a:off x="1152525" y="2924175"/>
            <a:ext cx="7773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eBPF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resource utilization (clang/LLVM)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on kernel headers package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-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development iteration is quite painful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808037" y="201612"/>
            <a:ext cx="65691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BPF CO-RE component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808037" y="1163637"/>
            <a:ext cx="81408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BTF (BPF Type Format) type information 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○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(kernel 5.5+ with CONFIG_DEBUG_INFO_BTF=y)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(clang)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BPF loader (libbpf)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"/>
              <a:buFont typeface="Arial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BPF features (kernel)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7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