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y="5143500" cx="9144000"/>
  <p:notesSz cx="9144000" cy="6858000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7">
          <p15:clr>
            <a:srgbClr val="000000"/>
          </p15:clr>
        </p15:guide>
        <p15:guide id="2" orient="horz" pos="700">
          <p15:clr>
            <a:srgbClr val="000000"/>
          </p15:clr>
        </p15:guide>
        <p15:guide id="3" pos="509">
          <p15:clr>
            <a:srgbClr val="000000"/>
          </p15:clr>
        </p15:guide>
        <p15:guide id="4" pos="5759">
          <p15:clr>
            <a:srgbClr val="000000"/>
          </p15:clr>
        </p15:guide>
        <p15:guide id="5" pos="2886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7" orient="horz"/>
        <p:guide pos="700" orient="horz"/>
        <p:guide pos="509"/>
        <p:guide pos="5759"/>
        <p:guide pos="288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5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779cf0bd7_1_5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779cf0bd7_1_5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f779cf0bd7_1_5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779cf0bd7_1_5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779cf0bd7_1_5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f779cf0bd7_1_5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6d243c54_0_1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b6d243c54_0_1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cb6d243c54_0_1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779cf0bd7_1_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779cf0bd7_1_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f779cf0bd7_1_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779cf0bd7_1_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779cf0bd7_1_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f779cf0bd7_1_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b6d243c54_0_41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b6d243c54_0_4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cb6d243c54_0_4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779cf0bd7_1_1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779cf0bd7_1_1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f779cf0bd7_1_16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779cf0bd7_1_47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779cf0bd7_1_4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f779cf0bd7_1_47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&amp;A">
  <p:cSld name="1_Q&amp;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title"/>
          </p:nvPr>
        </p:nvSpPr>
        <p:spPr>
          <a:xfrm>
            <a:off x="0" y="3210459"/>
            <a:ext cx="9142413" cy="900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6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99571" y="210079"/>
            <a:ext cx="678777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">
  <p:cSld name="Title Subtitle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808038" y="1164166"/>
            <a:ext cx="7910512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298450" lvl="5" marL="2743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808038" y="658573"/>
            <a:ext cx="8139112" cy="31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indent="-3238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152922" y="4410273"/>
            <a:ext cx="7075289" cy="532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type="ctrTitle"/>
          </p:nvPr>
        </p:nvSpPr>
        <p:spPr>
          <a:xfrm>
            <a:off x="1152923" y="2924177"/>
            <a:ext cx="7772797" cy="13428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1" type="ftr"/>
          </p:nvPr>
        </p:nvSpPr>
        <p:spPr>
          <a:xfrm>
            <a:off x="0" y="4945062"/>
            <a:ext cx="2895600" cy="19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08039" y="201077"/>
            <a:ext cx="6569039" cy="446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08038" y="1164165"/>
            <a:ext cx="8140700" cy="3325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Q&amp;A">
  <p:cSld name="3_Q&amp;A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0" y="1947716"/>
            <a:ext cx="9142413" cy="900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6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Q&amp;A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0" y="1947716"/>
            <a:ext cx="9142413" cy="900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6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 rot="5400000">
            <a:off x="5463979" y="1372196"/>
            <a:ext cx="4388446" cy="205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 rot="5400000">
            <a:off x="1301750" y="-637975"/>
            <a:ext cx="4388446" cy="607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 rot="5400000">
            <a:off x="3132137" y="-1160463"/>
            <a:ext cx="3478212" cy="812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399" y="204394"/>
            <a:ext cx="3008312" cy="872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4852" y="204391"/>
            <a:ext cx="5111750" cy="4390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20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399" y="1076526"/>
            <a:ext cx="3008312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57402" y="1150939"/>
            <a:ext cx="4040187" cy="48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100"/>
              <a:buNone/>
              <a:defRPr b="1" sz="11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b="1" sz="10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402" y="1631157"/>
            <a:ext cx="4040187" cy="296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8450" lvl="2" marL="1371600" algn="l"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SzPts val="1000"/>
              <a:buChar char="•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4645422" y="1150939"/>
            <a:ext cx="4041180" cy="48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100"/>
              <a:buNone/>
              <a:defRPr b="1" sz="11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b="1" sz="10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4645422" y="1631157"/>
            <a:ext cx="4041180" cy="296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8450" lvl="2" marL="1371600" algn="l"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SzPts val="1000"/>
              <a:buChar char="•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7399" y="1200547"/>
            <a:ext cx="4066976" cy="3394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4619627" y="1200547"/>
            <a:ext cx="4066977" cy="3394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722315" y="3304978"/>
            <a:ext cx="7772797" cy="1021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722315" y="2179840"/>
            <a:ext cx="7772797" cy="11251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theme" Target="../theme/theme1.xml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theme" Target="../theme/theme5.xml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2.png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4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image" Target="../media/image12.png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slideLayout" Target="../slideLayouts/slideLayout12.xml"/><Relationship Id="rId5" Type="http://schemas.openxmlformats.org/officeDocument/2006/relationships/image" Target="../media/image15.jp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6.jp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0"/>
            <a:ext cx="1600200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0" y="0"/>
            <a:ext cx="1165225" cy="587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polygon&#10;&#10;Description automatically generated" id="18" name="Google Shape;18;p1"/>
          <p:cNvPicPr preferRelativeResize="0"/>
          <p:nvPr/>
        </p:nvPicPr>
        <p:blipFill rotWithShape="1">
          <a:blip r:embed="rId6">
            <a:alphaModFix/>
          </a:blip>
          <a:srcRect b="34545" l="31976" r="0" t="7272"/>
          <a:stretch/>
        </p:blipFill>
        <p:spPr>
          <a:xfrm>
            <a:off x="0" y="1587"/>
            <a:ext cx="5681662" cy="514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146425"/>
            <a:ext cx="9144000" cy="143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28" name="Google Shape;28;p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3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polygon&#10;&#10;Description automatically generated" id="33" name="Google Shape;33;p3"/>
          <p:cNvPicPr preferRelativeResize="0"/>
          <p:nvPr/>
        </p:nvPicPr>
        <p:blipFill rotWithShape="1">
          <a:blip r:embed="rId5">
            <a:alphaModFix/>
          </a:blip>
          <a:srcRect b="34545" l="31976" r="0" t="7272"/>
          <a:stretch/>
        </p:blipFill>
        <p:spPr>
          <a:xfrm>
            <a:off x="0" y="1587"/>
            <a:ext cx="5681662" cy="514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43800" y="0"/>
            <a:ext cx="1600200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/>
        </p:nvSpPr>
        <p:spPr>
          <a:xfrm>
            <a:off x="0" y="0"/>
            <a:ext cx="1165225" cy="587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1273175"/>
            <a:ext cx="9144000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45" name="Google Shape;45;p5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Google Shape;47;p5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94" name="Google Shape;94;p15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5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114425" y="3009900"/>
            <a:ext cx="36766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66750"/>
            <a:ext cx="10953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4225" y="690562"/>
            <a:ext cx="58197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polygon&#10;&#10;Description automatically generated" id="103" name="Google Shape;103;p15"/>
          <p:cNvPicPr preferRelativeResize="0"/>
          <p:nvPr/>
        </p:nvPicPr>
        <p:blipFill rotWithShape="1">
          <a:blip r:embed="rId8">
            <a:alphaModFix/>
          </a:blip>
          <a:srcRect b="34545" l="31976" r="0" t="7272"/>
          <a:stretch/>
        </p:blipFill>
        <p:spPr>
          <a:xfrm>
            <a:off x="0" y="0"/>
            <a:ext cx="56816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4812" y="4687887"/>
            <a:ext cx="1035050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0" y="4945062"/>
            <a:ext cx="2895600" cy="19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114" name="Google Shape;114;p1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7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129" name="Google Shape;129;p19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9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JO4YQ" id="134" name="Google Shape;13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0" y="0"/>
            <a:ext cx="1165225" cy="587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273175"/>
            <a:ext cx="9144000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0" y="957262"/>
            <a:ext cx="9144000" cy="21256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</a:pPr>
            <a:r>
              <a:rPr b="1" lang="en-US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BPF CO-RE</a:t>
            </a:r>
            <a:endParaRPr b="1" sz="4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9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</a:pPr>
            <a:r>
              <a:rPr b="1" lang="en-US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(Compile Once - Runs Everywhere)</a:t>
            </a:r>
            <a:br>
              <a:rPr b="1" i="0" lang="en-US" sz="40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i="0" lang="en-US" sz="40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簡報</a:t>
            </a:r>
            <a:endParaRPr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119062" y="3216275"/>
            <a:ext cx="9144000" cy="1328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尼諾思科技股份有限公司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報告人：</a:t>
            </a:r>
            <a:r>
              <a:rPr lang="en-US" sz="2000"/>
              <a:t>teuton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hello.c part 1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struct rlimit rlim =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    .rlim_cur = 512UL &lt;&lt; 20, /* 512 MBs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    .rlim_max = 512UL &lt;&lt; 20,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};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err = setrlimit(RLIMIT_MEMLOCK, &amp;rlim);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if (err)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-US"/>
              <a:t>		/* handle error */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hello.c part 2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struct hello_bpf *obj;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int err = 0;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obj = hello_bpf__open();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err = hello_bpf__load(obj);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err = hello_bpf__attach(obj);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read_trace_pipe();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-US"/>
              <a:t>hello_bpf__destroy(obj);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808037" y="201612"/>
            <a:ext cx="6569075" cy="446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1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NínoX CIS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(Corporate Identity System)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808037" y="881062"/>
            <a:ext cx="8140700" cy="4262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39750" lvl="0" marL="752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NínoX</a:t>
            </a:r>
            <a:endParaRPr/>
          </a:p>
          <a:p>
            <a:pPr indent="-539750" lvl="0" marL="7524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</a:t>
            </a:r>
            <a:endParaRPr/>
          </a:p>
          <a:p>
            <a:pPr indent="-539750" lvl="1" marL="10525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Arial Black</a:t>
            </a:r>
            <a:endParaRPr/>
          </a:p>
          <a:p>
            <a:pPr indent="-539750" lvl="0" marL="7524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Color</a:t>
            </a:r>
            <a:endParaRPr/>
          </a:p>
          <a:p>
            <a:pPr indent="-539750" lvl="1" marL="10525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FF6600"/>
                </a:solidFill>
                <a:latin typeface="PMingLiu"/>
                <a:ea typeface="PMingLiu"/>
                <a:cs typeface="PMingLiu"/>
                <a:sym typeface="PMingLiu"/>
              </a:rPr>
              <a:t>橘色(</a:t>
            </a:r>
            <a:r>
              <a:rPr b="0" i="0" lang="en-US" sz="2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HEX </a:t>
            </a:r>
            <a:r>
              <a:rPr b="0" i="0" lang="en-US" sz="2400" u="none" cap="none" strike="noStrike">
                <a:solidFill>
                  <a:srgbClr val="FF6600"/>
                </a:solidFill>
                <a:latin typeface="PMingLiu"/>
                <a:ea typeface="PMingLiu"/>
                <a:cs typeface="PMingLiu"/>
                <a:sym typeface="PMingLiu"/>
              </a:rPr>
              <a:t>#FF6600  ; RGB </a:t>
            </a:r>
            <a:r>
              <a:rPr b="0" i="0" lang="en-US" sz="2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255, 102, 0</a:t>
            </a:r>
            <a:r>
              <a:rPr b="0" i="0" lang="en-US" sz="2400" u="none" cap="none" strike="noStrike">
                <a:solidFill>
                  <a:srgbClr val="FF6600"/>
                </a:solidFill>
                <a:latin typeface="PMingLiu"/>
                <a:ea typeface="PMingLiu"/>
                <a:cs typeface="PMingLiu"/>
                <a:sym typeface="PMingLiu"/>
              </a:rPr>
              <a:t>)</a:t>
            </a:r>
            <a:endParaRPr/>
          </a:p>
          <a:p>
            <a:pPr indent="-539750" lvl="1" marL="10525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9999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9999"/>
                </a:solidFill>
                <a:latin typeface="PMingLiu"/>
                <a:ea typeface="PMingLiu"/>
                <a:cs typeface="PMingLiu"/>
                <a:sym typeface="PMingLiu"/>
              </a:rPr>
              <a:t>藍綠色(</a:t>
            </a:r>
            <a:r>
              <a:rPr b="0" i="0" lang="en-US" sz="24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HEX </a:t>
            </a:r>
            <a:r>
              <a:rPr b="0" i="0" lang="en-US" sz="2400" u="none" cap="none" strike="noStrike">
                <a:solidFill>
                  <a:srgbClr val="009999"/>
                </a:solidFill>
                <a:latin typeface="PMingLiu"/>
                <a:ea typeface="PMingLiu"/>
                <a:cs typeface="PMingLiu"/>
                <a:sym typeface="PMingLiu"/>
              </a:rPr>
              <a:t>#009999 ; RGB </a:t>
            </a:r>
            <a:r>
              <a:rPr b="0" i="0" lang="en-US" sz="24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0, 153, 153</a:t>
            </a:r>
            <a:r>
              <a:rPr b="0" i="0" lang="en-US" sz="2400" u="none" cap="none" strike="noStrike">
                <a:solidFill>
                  <a:srgbClr val="009999"/>
                </a:solidFill>
                <a:latin typeface="PMingLiu"/>
                <a:ea typeface="PMingLiu"/>
                <a:cs typeface="PMingLiu"/>
                <a:sym typeface="PMingLiu"/>
              </a:rPr>
              <a:t>)</a:t>
            </a:r>
            <a:endParaRPr/>
          </a:p>
          <a:p>
            <a:pPr indent="-539750" lvl="1" marL="10525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00FF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8B00FF"/>
                </a:solidFill>
                <a:latin typeface="PMingLiu"/>
                <a:ea typeface="PMingLiu"/>
                <a:cs typeface="PMingLiu"/>
                <a:sym typeface="PMingLiu"/>
              </a:rPr>
              <a:t>紫色</a:t>
            </a:r>
            <a:r>
              <a:rPr b="0" i="0" lang="en-US" sz="2400" u="none" cap="none" strike="noStrike">
                <a:solidFill>
                  <a:srgbClr val="8B00FF"/>
                </a:solidFill>
                <a:latin typeface="Arial"/>
                <a:ea typeface="Arial"/>
                <a:cs typeface="Arial"/>
                <a:sym typeface="Arial"/>
              </a:rPr>
              <a:t>Violet </a:t>
            </a:r>
            <a:r>
              <a:rPr b="0" i="0" lang="en-US" sz="2400" u="none" cap="none" strike="noStrike">
                <a:solidFill>
                  <a:srgbClr val="8B00FF"/>
                </a:solidFill>
                <a:latin typeface="PMingLiu"/>
                <a:ea typeface="PMingLiu"/>
                <a:cs typeface="PMingLiu"/>
                <a:sym typeface="PMingLiu"/>
              </a:rPr>
              <a:t>(</a:t>
            </a:r>
            <a:r>
              <a:rPr b="0" i="0" lang="en-US" sz="2400" u="none" cap="none" strike="noStrike">
                <a:solidFill>
                  <a:srgbClr val="8B00FF"/>
                </a:solidFill>
                <a:latin typeface="Arial"/>
                <a:ea typeface="Arial"/>
                <a:cs typeface="Arial"/>
                <a:sym typeface="Arial"/>
              </a:rPr>
              <a:t>HEX #8B00FF ; RGB 139, 0, 255)</a:t>
            </a:r>
            <a:endParaRPr/>
          </a:p>
          <a:p>
            <a:pPr indent="-539750" lvl="1" marL="10525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黑色 Black(HEX #000000 ; RGB 0,0,0)</a:t>
            </a:r>
            <a:endParaRPr/>
          </a:p>
          <a:p>
            <a:pPr indent="-539750" lvl="0" marL="7524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&lt;font face="Arial Black" color="#FF6600"&gt; NínoX &lt;/font&gt;</a:t>
            </a:r>
            <a:endParaRPr/>
          </a:p>
          <a:p>
            <a:pPr indent="-85725" lvl="0" marL="21272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4125" y="1212850"/>
            <a:ext cx="3622675" cy="9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1587" y="1566862"/>
            <a:ext cx="9142412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587" y="1533525"/>
            <a:ext cx="9142412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b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簡報完畢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0" y="1044575"/>
            <a:ext cx="2343150" cy="3375025"/>
          </a:xfrm>
          <a:prstGeom prst="rect">
            <a:avLst/>
          </a:prstGeom>
          <a:solidFill>
            <a:srgbClr val="D9D9D9">
              <a:alpha val="4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000"/>
              <a:buFont typeface="Microsoft JhengHei"/>
              <a:buNone/>
            </a:pPr>
            <a:r>
              <a:rPr b="1" i="0" lang="en-US" sz="4000" u="none">
                <a:solidFill>
                  <a:srgbClr val="32323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大綱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2333625" y="1023937"/>
            <a:ext cx="6810375" cy="3403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14311" lvl="0" marL="214311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b="1" lang="en-US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BPF CO-RE</a:t>
            </a:r>
            <a:endParaRPr b="1" i="0" sz="2400" u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14312" lvl="1" marL="3841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eBPF 簡介</a:t>
            </a:r>
            <a:endParaRPr/>
          </a:p>
          <a:p>
            <a:pPr indent="-214312" lvl="1" marL="3841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BPF CO-RE 簡介</a:t>
            </a:r>
            <a:endParaRPr/>
          </a:p>
          <a:p>
            <a:pPr indent="-214312" lvl="1" marL="3841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BPF CO-RE 環境與需求</a:t>
            </a:r>
            <a:endParaRPr/>
          </a:p>
          <a:p>
            <a:pPr indent="-214312" lvl="1" marL="3841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範例程式碼結構說明</a:t>
            </a:r>
            <a:endParaRPr/>
          </a:p>
          <a:p>
            <a:pPr indent="-214312" lvl="1" marL="3841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t/>
            </a:r>
            <a:endParaRPr/>
          </a:p>
          <a:p>
            <a:pPr indent="-214312" lvl="1" marL="3841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1152525" y="4410075"/>
            <a:ext cx="70754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0" name="Google Shape;160;p23"/>
          <p:cNvSpPr txBox="1"/>
          <p:nvPr>
            <p:ph type="ctrTitle"/>
          </p:nvPr>
        </p:nvSpPr>
        <p:spPr>
          <a:xfrm>
            <a:off x="1152525" y="2924175"/>
            <a:ext cx="7773987" cy="1343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eBPF 簡介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extended Berkeley Packet Filter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Network Performence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Firewall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Security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Tracing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Device Driver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with eBPF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heavy resource utilization (clang/LLVM)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dependency on kernel headers package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testing and development iteration is quite painful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CO-RE component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BTF (BPF Type Format) type information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(kernel 5.5+ with CONFIG_DEBUG_INFO_BTF=y)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Compiler (clang)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BPF loader (libbpf)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advanced BPF features (kernel)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compile BPF CO-RE?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/sys/kernel/btf/vmlinux --(bpftool)--&gt; vmlinux.h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.bpf.c + vmlinux.h --(clang)--&gt; .bpf.o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.bpf.o --(bpftool)--&gt; .skel.h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.c + .skel.h --(clang)--&gt; ELF 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app life cycle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Auto-</a:t>
            </a:r>
            <a:r>
              <a:rPr lang="en-US"/>
              <a:t>generated</a:t>
            </a:r>
            <a:r>
              <a:rPr lang="en-US"/>
              <a:t> in .skel.h: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Open phase &lt;-&gt; obj = &lt;name&gt;__open()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Load phase &lt;-&gt; &lt;name&gt;__load(obj)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Attachment phase &lt;-&gt; &lt;name&gt;__attach(obj)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Tear down phase  &lt;-&gt; &lt;name&gt;__destroy(obj)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hello.bpf.c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#include "vmlinux.h"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#define BPF_NO_GLOBAL_DATA 1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#include &lt;bpf/bpf_helpers.h&gt;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SEC("tracepoint/syscalls/sys_enter_execve")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-US"/>
              <a:t>int tracepoint__syscalls__sys_enter_execve(struct trace_event_raw_sys_enter *ctx)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