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  <p:sldMasterId id="2147483664" r:id="rId7"/>
    <p:sldMasterId id="214748366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</p:sldIdLst>
  <p:sldSz cy="51435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7">
          <p15:clr>
            <a:srgbClr val="000000"/>
          </p15:clr>
        </p15:guide>
        <p15:guide id="2" orient="horz" pos="700">
          <p15:clr>
            <a:srgbClr val="000000"/>
          </p15:clr>
        </p15:guide>
        <p15:guide id="3" pos="509">
          <p15:clr>
            <a:srgbClr val="000000"/>
          </p15:clr>
        </p15:guide>
        <p15:guide id="4" pos="5759">
          <p15:clr>
            <a:srgbClr val="000000"/>
          </p15:clr>
        </p15:guide>
        <p15:guide id="5" pos="2886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 orient="horz"/>
        <p:guide pos="700" orient="horz"/>
        <p:guide pos="509"/>
        <p:guide pos="5759"/>
        <p:guide pos="288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9ac5da2f8_0_12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9ac5da2f8_0_12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9ac5da2f8_0_12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63a142db_0_5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963a142db_0_5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963a142db_0_5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a40d13753_0_2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a40d13753_0_2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0a40d13753_0_2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ac5da2f8_0_12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9ac5da2f8_0_12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09ac5da2f8_0_12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a40d13753_0_5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a40d13753_0_5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0a40d13753_0_5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963a142db_0_1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963a142db_0_1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0963a142db_0_1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963a142db_0_8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963a142db_0_8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0963a142db_0_8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a40d13753_0_8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a40d13753_0_8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0a40d13753_0_8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a40d13753_0_6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a40d13753_0_6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0a40d13753_0_6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40d13753_0_7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a40d13753_0_7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0a40d13753_0_7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a40d13753_0_9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a40d13753_0_9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0a40d13753_0_9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a40d13753_0_10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a40d13753_0_10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0a40d13753_0_10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9ac5da2f8_0_1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9ac5da2f8_0_1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09ac5da2f8_0_1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9ac5da2f8_0_13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9ac5da2f8_0_13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09ac5da2f8_0_13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9ac5da2f8_0_17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9ac5da2f8_0_17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09ac5da2f8_0_17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9ac5da2f8_0_14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9ac5da2f8_0_14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09ac5da2f8_0_14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963a142db_0_10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963a142db_0_10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0963a142db_0_10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9ac5da2f8_0_14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9ac5da2f8_0_14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09ac5da2f8_0_14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9ac5da2f8_0_15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9ac5da2f8_0_15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09ac5da2f8_0_15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9ac5da2f8_0_17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9ac5da2f8_0_17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09ac5da2f8_0_17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ac5da2f8_0_1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ac5da2f8_0_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9ac5da2f8_0_1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9ac5da2f8_0_16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9ac5da2f8_0_16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09ac5da2f8_0_16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9ac5da2f8_0_18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9ac5da2f8_0_18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09ac5da2f8_0_18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878f9710_0_5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9878f9710_0_5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09878f9710_0_5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9ac5da2f8_0_3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9ac5da2f8_0_3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09ac5da2f8_0_3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9ac5da2f8_0_6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9ac5da2f8_0_6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09ac5da2f8_0_6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ac5da2f8_0_7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ac5da2f8_0_7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09ac5da2f8_0_7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ac5da2f8_0_8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ac5da2f8_0_8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09ac5da2f8_0_8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9ac5da2f8_0_8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9ac5da2f8_0_8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09ac5da2f8_0_8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9ac5da2f8_0_9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9ac5da2f8_0_9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09ac5da2f8_0_9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9ac5da2f8_0_10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9ac5da2f8_0_10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09ac5da2f8_0_10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ac5da2f8_0_11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9ac5da2f8_0_1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09ac5da2f8_0_11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9ac5da2f8_0_107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9ac5da2f8_0_10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09ac5da2f8_0_107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963a142db_0_4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963a142db_0_4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0963a142db_0_4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9ac5da2f8_0_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9ac5da2f8_0_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109ac5da2f8_0_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9ac5da2f8_0_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9ac5da2f8_0_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09ac5da2f8_0_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9ac5da2f8_0_4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9ac5da2f8_0_4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09ac5da2f8_0_4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9ac5da2f8_0_6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9ac5da2f8_0_6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09ac5da2f8_0_6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9ac5da2f8_0_5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9ac5da2f8_0_5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09ac5da2f8_0_5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5" name="Google Shape;475;p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a01a67745_0_7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a01a67745_0_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10a01a67745_0_7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963a142db_0_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963a142db_0_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963a142db_0_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a01a67745_0_1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0a01a67745_0_1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10a01a67745_0_1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a01a67745_0_2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0a01a67745_0_2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10a01a67745_0_2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9878f9710_0_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09878f9710_0_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109878f9710_0_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9878f9710_0_2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9878f9710_0_2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109878f9710_0_2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1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963a142db_0_3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963a142db_0_3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0963a142db_0_3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40d13753_0_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a40d13753_0_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0a40d13753_0_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963a142db_0_6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963a142db_0_6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963a142db_0_6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63a142db_0_2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63a142db_0_2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0963a142db_0_2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&amp;A">
  <p:cSld name="1_Q&amp;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title"/>
          </p:nvPr>
        </p:nvSpPr>
        <p:spPr>
          <a:xfrm>
            <a:off x="0" y="3210459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">
  <p:cSld name="Title Subtitle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808038" y="1164166"/>
            <a:ext cx="7910512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808038" y="658573"/>
            <a:ext cx="8139112" cy="31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3238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152922" y="4410273"/>
            <a:ext cx="7075289" cy="532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type="ctrTitle"/>
          </p:nvPr>
        </p:nvSpPr>
        <p:spPr>
          <a:xfrm>
            <a:off x="1152923" y="2924177"/>
            <a:ext cx="7772797" cy="1342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0" y="4945062"/>
            <a:ext cx="2895600" cy="19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08039" y="201077"/>
            <a:ext cx="6569039" cy="4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08038" y="1164165"/>
            <a:ext cx="8140700" cy="3325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Q&amp;A">
  <p:cSld name="3_Q&amp;A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1947716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 rot="5400000">
            <a:off x="5463979" y="1372196"/>
            <a:ext cx="4388446" cy="205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 rot="5400000">
            <a:off x="1301750" y="-637975"/>
            <a:ext cx="4388446" cy="607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3132137" y="-1160463"/>
            <a:ext cx="3478212" cy="812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399" y="204394"/>
            <a:ext cx="3008312" cy="872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4852" y="204391"/>
            <a:ext cx="5111750" cy="4390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399" y="1076526"/>
            <a:ext cx="3008312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402" y="1150939"/>
            <a:ext cx="4040187" cy="48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1"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57402" y="1631157"/>
            <a:ext cx="4040187" cy="296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45422" y="1150939"/>
            <a:ext cx="4041180" cy="48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1"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45422" y="1631157"/>
            <a:ext cx="4041180" cy="296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399" y="1200547"/>
            <a:ext cx="4066976" cy="3394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619627" y="1200547"/>
            <a:ext cx="4066977" cy="3394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722315" y="3304978"/>
            <a:ext cx="7772797" cy="1021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722315" y="2179840"/>
            <a:ext cx="7772797" cy="11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799571" y="210079"/>
            <a:ext cx="678777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theme" Target="../theme/theme2.xml"/><Relationship Id="rId5" Type="http://schemas.openxmlformats.org/officeDocument/2006/relationships/image" Target="../media/image18.png"/><Relationship Id="rId6" Type="http://schemas.openxmlformats.org/officeDocument/2006/relationships/image" Target="../media/image4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12.png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image" Target="../media/image13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7.jp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1.png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7.png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33.jpg"/><Relationship Id="rId6" Type="http://schemas.openxmlformats.org/officeDocument/2006/relationships/image" Target="../media/image29.png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0"/>
            <a:ext cx="1600200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polygon&#10;&#10;Description automatically generated" id="18" name="Google Shape;18;p1"/>
          <p:cNvPicPr preferRelativeResize="0"/>
          <p:nvPr/>
        </p:nvPicPr>
        <p:blipFill rotWithShape="1">
          <a:blip r:embed="rId6">
            <a:alphaModFix/>
          </a:blip>
          <a:srcRect b="34545" l="31976" r="0" t="7272"/>
          <a:stretch/>
        </p:blipFill>
        <p:spPr>
          <a:xfrm>
            <a:off x="0" y="1587"/>
            <a:ext cx="5681662" cy="514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146425"/>
            <a:ext cx="9144000" cy="14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28" name="Google Shape;28;p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77" name="Google Shape;77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3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1114425" y="3009900"/>
            <a:ext cx="36766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66750"/>
            <a:ext cx="10953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4225" y="690562"/>
            <a:ext cx="58197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86" name="Google Shape;86;p13"/>
          <p:cNvPicPr preferRelativeResize="0"/>
          <p:nvPr/>
        </p:nvPicPr>
        <p:blipFill rotWithShape="1">
          <a:blip r:embed="rId8">
            <a:alphaModFix/>
          </a:blip>
          <a:srcRect b="34545" l="31976" r="0" t="7272"/>
          <a:stretch/>
        </p:blipFill>
        <p:spPr>
          <a:xfrm>
            <a:off x="0" y="0"/>
            <a:ext cx="56816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24812" y="4687887"/>
            <a:ext cx="1035050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0" y="4945062"/>
            <a:ext cx="2895600" cy="19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97" name="Google Shape;97;p1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5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7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12" name="Google Shape;112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7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JO4YQ" id="117" name="Google Shape;11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273175"/>
            <a:ext cx="91440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0" y="957262"/>
            <a:ext cx="9144000" cy="2125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</a:pPr>
            <a:r>
              <a:rPr b="1" lang="en-US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Unit test &amp; OOC</a:t>
            </a:r>
            <a:br>
              <a:rPr b="1" i="0" lang="en-US" sz="4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119062" y="3216275"/>
            <a:ext cx="91440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尼諾思科技股份有限公司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報告人：</a:t>
            </a:r>
            <a:r>
              <a:rPr lang="en-US" sz="2000"/>
              <a:t>teuton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808052" y="201075"/>
            <a:ext cx="77298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999"/>
                </a:solidFill>
              </a:rPr>
              <a:t>Inheritance </a:t>
            </a:r>
            <a:r>
              <a:rPr lang="en-US">
                <a:solidFill>
                  <a:srgbClr val="323232"/>
                </a:solidFill>
              </a:rPr>
              <a:t>: implement object constructor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rect.c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#include"</a:t>
            </a:r>
            <a:r>
              <a:rPr lang="en-US" sz="2000">
                <a:solidFill>
                  <a:srgbClr val="009999"/>
                </a:solidFill>
              </a:rPr>
              <a:t>rect</a:t>
            </a:r>
            <a:r>
              <a:rPr lang="en-US" sz="2000"/>
              <a:t>.h"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009999"/>
                </a:solidFill>
              </a:rPr>
              <a:t>Rectangle_ctor</a:t>
            </a:r>
            <a:r>
              <a:rPr lang="en-US" sz="2000"/>
              <a:t>(</a:t>
            </a:r>
            <a:r>
              <a:rPr lang="en-US" sz="2000">
                <a:solidFill>
                  <a:srgbClr val="009999"/>
                </a:solidFill>
              </a:rPr>
              <a:t>Rectangle</a:t>
            </a:r>
            <a:r>
              <a:rPr lang="en-US" sz="2000"/>
              <a:t> * this, char* name, double x, double y, double width, double height){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9999"/>
                </a:solidFill>
              </a:rPr>
              <a:t>Shape_ctor</a:t>
            </a:r>
            <a:r>
              <a:rPr lang="en-US" sz="2000"/>
              <a:t>(&amp;</a:t>
            </a:r>
            <a:r>
              <a:rPr lang="en-US" sz="2000">
                <a:solidFill>
                  <a:srgbClr val="009999"/>
                </a:solidFill>
              </a:rPr>
              <a:t>this-&gt;super</a:t>
            </a:r>
            <a:r>
              <a:rPr lang="en-US" sz="2000"/>
              <a:t>, name, x, y); 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this-&gt;__width = width;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this-&gt;__height = height;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9999"/>
                </a:solidFill>
              </a:rPr>
              <a:t>Inheritance </a:t>
            </a:r>
            <a:r>
              <a:rPr lang="en-US">
                <a:solidFill>
                  <a:srgbClr val="323232"/>
                </a:solidFill>
              </a:rPr>
              <a:t>: use inheritance method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rect.c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Rectangle rec;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999"/>
                </a:solidFill>
              </a:rPr>
              <a:t>Rectangle_ctor</a:t>
            </a:r>
            <a:r>
              <a:rPr lang="en-US"/>
              <a:t>(&amp;rec, "rect3", 2.1, 3.2, 4.5, 5.4);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9999"/>
                </a:solidFill>
              </a:rPr>
              <a:t>Rectangle_getHeight</a:t>
            </a:r>
            <a:r>
              <a:rPr lang="en-US"/>
              <a:t>(&amp;rec) /* 5.4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Shape_moveby(&amp;</a:t>
            </a:r>
            <a:r>
              <a:rPr lang="en-US">
                <a:solidFill>
                  <a:srgbClr val="009999"/>
                </a:solidFill>
              </a:rPr>
              <a:t>rec.super</a:t>
            </a:r>
            <a:r>
              <a:rPr lang="en-US"/>
              <a:t>, 1.1, 2.2); // __x = 3.2, __y = 5.4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</a:t>
            </a:r>
            <a:r>
              <a:rPr lang="en-US"/>
              <a:t> :  virtual pointer and virtual table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808050" y="1164175"/>
            <a:ext cx="2920200" cy="25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struct </a:t>
            </a:r>
            <a:r>
              <a:rPr lang="en-US">
                <a:solidFill>
                  <a:srgbClr val="8B00FF"/>
                </a:solidFill>
              </a:rPr>
              <a:t>ShapeVtbl</a:t>
            </a:r>
            <a:r>
              <a:rPr lang="en-US"/>
              <a:t> *vptr;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char* __name;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double __x;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double __y;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struct </a:t>
            </a:r>
            <a:r>
              <a:rPr lang="en-US">
                <a:solidFill>
                  <a:srgbClr val="8B00FF"/>
                </a:solidFill>
              </a:rPr>
              <a:t>ShapeVtbl</a:t>
            </a: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void (*xtor)(Shape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double (*area)(Shape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void (*draw)(Shape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};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6502825" y="892600"/>
            <a:ext cx="2462400" cy="8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 super;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double __rad;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Circle;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6502825" y="1786063"/>
            <a:ext cx="2462400" cy="10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 super;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double __width;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double __height;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Rectangle;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5203650" y="3820225"/>
            <a:ext cx="3745200" cy="6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Rectangle_xtor_(Shape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double Rectangle_area_(Shape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Rectangle_draw_(Shape * this);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5565325" y="3011575"/>
            <a:ext cx="3399900" cy="7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Circle_xtor_(Shape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double Circle_area_(Shape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Circle_draw_(Shape * this);</a:t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808050" y="3886375"/>
            <a:ext cx="3480900" cy="7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8B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Shape_xtor_(Shape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double Shape_area_(Shape * this);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void Shape_draw_(Shape * this);</a:t>
            </a:r>
            <a:endParaRPr/>
          </a:p>
        </p:txBody>
      </p:sp>
      <p:cxnSp>
        <p:nvCxnSpPr>
          <p:cNvPr id="214" name="Google Shape;214;p30"/>
          <p:cNvCxnSpPr>
            <a:stCxn id="210" idx="1"/>
            <a:endCxn id="208" idx="3"/>
          </p:cNvCxnSpPr>
          <p:nvPr/>
        </p:nvCxnSpPr>
        <p:spPr>
          <a:xfrm flipH="1">
            <a:off x="3728125" y="2325463"/>
            <a:ext cx="2774700" cy="126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0"/>
          <p:cNvCxnSpPr>
            <a:stCxn id="209" idx="1"/>
          </p:cNvCxnSpPr>
          <p:nvPr/>
        </p:nvCxnSpPr>
        <p:spPr>
          <a:xfrm flipH="1">
            <a:off x="3739825" y="1295350"/>
            <a:ext cx="2763000" cy="373200"/>
          </a:xfrm>
          <a:prstGeom prst="straightConnector1">
            <a:avLst/>
          </a:prstGeom>
          <a:noFill/>
          <a:ln cap="flat" cmpd="sng" w="9525">
            <a:solidFill>
              <a:srgbClr val="00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0"/>
          <p:cNvCxnSpPr>
            <a:stCxn id="208" idx="2"/>
            <a:endCxn id="213" idx="0"/>
          </p:cNvCxnSpPr>
          <p:nvPr/>
        </p:nvCxnSpPr>
        <p:spPr>
          <a:xfrm>
            <a:off x="2268150" y="3739675"/>
            <a:ext cx="280500" cy="146700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0"/>
          <p:cNvCxnSpPr>
            <a:endCxn id="212" idx="1"/>
          </p:cNvCxnSpPr>
          <p:nvPr/>
        </p:nvCxnSpPr>
        <p:spPr>
          <a:xfrm>
            <a:off x="3739525" y="2807725"/>
            <a:ext cx="1825800" cy="567900"/>
          </a:xfrm>
          <a:prstGeom prst="straightConnector1">
            <a:avLst/>
          </a:prstGeom>
          <a:noFill/>
          <a:ln cap="flat" cmpd="sng" w="9525">
            <a:solidFill>
              <a:srgbClr val="00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0"/>
          <p:cNvCxnSpPr>
            <a:endCxn id="211" idx="1"/>
          </p:cNvCxnSpPr>
          <p:nvPr/>
        </p:nvCxnSpPr>
        <p:spPr>
          <a:xfrm>
            <a:off x="3728250" y="3177175"/>
            <a:ext cx="1475400" cy="9777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declare virtual pointer 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shape.h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struct ShapeVtbl; /* forward declaration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struct </a:t>
            </a:r>
            <a:r>
              <a:rPr lang="en-US">
                <a:solidFill>
                  <a:srgbClr val="8B00FF"/>
                </a:solidFill>
              </a:rPr>
              <a:t>ShapeVtbl</a:t>
            </a:r>
            <a:r>
              <a:rPr lang="en-US"/>
              <a:t> *vptr; /* &lt;== Shape's Virtual Pointer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char* __name;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double __x;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double __y;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}Shape;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declare virtual table</a:t>
            </a:r>
            <a:endParaRPr>
              <a:solidFill>
                <a:srgbClr val="8B00FF"/>
              </a:solidFill>
            </a:endParaRPr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shape.h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struct </a:t>
            </a:r>
            <a:r>
              <a:rPr lang="en-US">
                <a:solidFill>
                  <a:srgbClr val="8B00FF"/>
                </a:solidFill>
              </a:rPr>
              <a:t>ShapeVtbl</a:t>
            </a: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void (*xtor)(Shape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double (*area)(Shape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void (*draw)(Shape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declare virtual function call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shape.h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inline double </a:t>
            </a:r>
            <a:r>
              <a:rPr lang="en-US">
                <a:solidFill>
                  <a:srgbClr val="8B00FF"/>
                </a:solidFill>
              </a:rPr>
              <a:t>Shape_area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return (*this-&gt;vptr-&gt;area)(this);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inline void </a:t>
            </a:r>
            <a:r>
              <a:rPr lang="en-US">
                <a:solidFill>
                  <a:srgbClr val="8B00FF"/>
                </a:solidFill>
              </a:rPr>
              <a:t>Shape_draw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(*this-&gt;vptr-&gt;draw)(this);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808052" y="201075"/>
            <a:ext cx="78450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declare virtual function prototypes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shape.c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#include "shape.h"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Shape's prototypes of its virtual functions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static void </a:t>
            </a:r>
            <a:r>
              <a:rPr lang="en-US">
                <a:solidFill>
                  <a:srgbClr val="8B00FF"/>
                </a:solidFill>
              </a:rPr>
              <a:t>Shape_xtor_</a:t>
            </a:r>
            <a:r>
              <a:rPr lang="en-US"/>
              <a:t>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static double </a:t>
            </a:r>
            <a:r>
              <a:rPr lang="en-US">
                <a:solidFill>
                  <a:srgbClr val="8B00FF"/>
                </a:solidFill>
              </a:rPr>
              <a:t>Shape_area_</a:t>
            </a:r>
            <a:r>
              <a:rPr lang="en-US"/>
              <a:t>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static void </a:t>
            </a:r>
            <a:r>
              <a:rPr lang="en-US">
                <a:solidFill>
                  <a:srgbClr val="8B00FF"/>
                </a:solidFill>
              </a:rPr>
              <a:t>Shape_draw_</a:t>
            </a:r>
            <a:r>
              <a:rPr lang="en-US"/>
              <a:t>(Shape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</a:t>
            </a:r>
            <a:r>
              <a:rPr lang="en-US"/>
              <a:t> : basic object constructor with Polymorphism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/* shape.c */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void Shape_ctor(Shape * this, double x, double y){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static struct </a:t>
            </a:r>
            <a:r>
              <a:rPr lang="en-US" sz="1800">
                <a:solidFill>
                  <a:srgbClr val="8B00FF"/>
                </a:solidFill>
              </a:rPr>
              <a:t>ShapeVtbl</a:t>
            </a:r>
            <a:r>
              <a:rPr lang="en-US" sz="1800"/>
              <a:t> </a:t>
            </a:r>
            <a:r>
              <a:rPr lang="en-US" sz="1800">
                <a:solidFill>
                  <a:srgbClr val="8B00FF"/>
                </a:solidFill>
              </a:rPr>
              <a:t>vtbl</a:t>
            </a:r>
            <a:r>
              <a:rPr lang="en-US" sz="1800"/>
              <a:t> = { /* vtbl of the Shape class */</a:t>
            </a:r>
            <a:endParaRPr sz="18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&amp;</a:t>
            </a:r>
            <a:r>
              <a:rPr lang="en-US" sz="1800">
                <a:solidFill>
                  <a:srgbClr val="8B00FF"/>
                </a:solidFill>
              </a:rPr>
              <a:t>Shape_xtor_</a:t>
            </a:r>
            <a:r>
              <a:rPr lang="en-US" sz="1800"/>
              <a:t>, </a:t>
            </a:r>
            <a:endParaRPr sz="18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&amp;</a:t>
            </a:r>
            <a:r>
              <a:rPr lang="en-US" sz="1800">
                <a:solidFill>
                  <a:srgbClr val="8B00FF"/>
                </a:solidFill>
              </a:rPr>
              <a:t>Shape_area_</a:t>
            </a:r>
            <a:r>
              <a:rPr lang="en-US" sz="1800"/>
              <a:t>,</a:t>
            </a:r>
            <a:endParaRPr sz="18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&amp;</a:t>
            </a:r>
            <a:r>
              <a:rPr lang="en-US" sz="1800">
                <a:solidFill>
                  <a:srgbClr val="8B00FF"/>
                </a:solidFill>
              </a:rPr>
              <a:t>Shape_draw_</a:t>
            </a:r>
            <a:endParaRPr sz="1800">
              <a:solidFill>
                <a:srgbClr val="8B00F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};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8B00FF"/>
                </a:solidFill>
              </a:rPr>
              <a:t>this-&gt;vptr</a:t>
            </a:r>
            <a:r>
              <a:rPr lang="en-US" sz="1800"/>
              <a:t> = &amp;</a:t>
            </a:r>
            <a:r>
              <a:rPr lang="en-US" sz="1800">
                <a:solidFill>
                  <a:srgbClr val="8B00FF"/>
                </a:solidFill>
              </a:rPr>
              <a:t>vtbl</a:t>
            </a:r>
            <a:r>
              <a:rPr lang="en-US" sz="1800"/>
              <a:t>; /* "hook" the vptr to the vtbl */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this-&gt;__x = x;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this-&gt;__y = y;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</a:t>
            </a:r>
            <a:r>
              <a:rPr lang="en-US"/>
              <a:t> : implement basic virtual function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/* shape.c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static double </a:t>
            </a:r>
            <a:r>
              <a:rPr lang="en-US" sz="2200">
                <a:solidFill>
                  <a:srgbClr val="8B00FF"/>
                </a:solidFill>
              </a:rPr>
              <a:t>Shape_area_</a:t>
            </a:r>
            <a:r>
              <a:rPr lang="en-US" sz="2200"/>
              <a:t>(Shape * this) {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assert(0); /* purely-virtual function should never be called */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return 0.0; /* to avoid compiler warnings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}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static void </a:t>
            </a:r>
            <a:r>
              <a:rPr lang="en-US" sz="2200">
                <a:solidFill>
                  <a:srgbClr val="8B00FF"/>
                </a:solidFill>
              </a:rPr>
              <a:t>Shape_draw_</a:t>
            </a:r>
            <a:r>
              <a:rPr lang="en-US" sz="2200"/>
              <a:t>(Shape * this) {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assert(0); /* purely-virtual function should never be called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}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declare virtual function for higher objects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rect.c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#include "rect.h"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Rectangle's prototypes of its virtual functions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void </a:t>
            </a:r>
            <a:r>
              <a:rPr lang="en-US">
                <a:solidFill>
                  <a:srgbClr val="8B00FF"/>
                </a:solidFill>
              </a:rPr>
              <a:t>Rectangle_xtor_</a:t>
            </a:r>
            <a:r>
              <a:rPr lang="en-US"/>
              <a:t>(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double </a:t>
            </a:r>
            <a:r>
              <a:rPr lang="en-US">
                <a:solidFill>
                  <a:srgbClr val="8B00FF"/>
                </a:solidFill>
              </a:rPr>
              <a:t>Rectangle_area_</a:t>
            </a:r>
            <a:r>
              <a:rPr lang="en-US"/>
              <a:t>(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static void </a:t>
            </a:r>
            <a:r>
              <a:rPr lang="en-US">
                <a:solidFill>
                  <a:srgbClr val="8B00FF"/>
                </a:solidFill>
              </a:rPr>
              <a:t>Rectangle_draw_</a:t>
            </a:r>
            <a:r>
              <a:rPr lang="en-US"/>
              <a:t>(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 * this);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0" y="1044575"/>
            <a:ext cx="2343150" cy="3375025"/>
          </a:xfrm>
          <a:prstGeom prst="rect">
            <a:avLst/>
          </a:prstGeom>
          <a:solidFill>
            <a:srgbClr val="D9D9D9">
              <a:alpha val="4941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32323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333625" y="1023937"/>
            <a:ext cx="6810375" cy="3403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概念介紹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OOC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SOLID </a:t>
            </a: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Design Principle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 double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Embedded TDD cycle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CGreen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: </a:t>
            </a:r>
            <a:r>
              <a:rPr lang="en-US"/>
              <a:t>inheritance object constructor with Polymorphism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400"/>
              <a:t>/* rect.c */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void Rectangle_ctor(Rectangle * this, char* name, double x, double y, double width, double height){</a:t>
            </a:r>
            <a:endParaRPr sz="1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static struct </a:t>
            </a:r>
            <a:r>
              <a:rPr lang="en-US" sz="1400">
                <a:solidFill>
                  <a:srgbClr val="8B00FF"/>
                </a:solidFill>
              </a:rPr>
              <a:t>ShapeVtbl</a:t>
            </a:r>
            <a:r>
              <a:rPr lang="en-US" sz="1400"/>
              <a:t> </a:t>
            </a:r>
            <a:r>
              <a:rPr lang="en-US" sz="1400">
                <a:solidFill>
                  <a:srgbClr val="8B00FF"/>
                </a:solidFill>
              </a:rPr>
              <a:t>vtbl</a:t>
            </a:r>
            <a:r>
              <a:rPr lang="en-US" sz="1400"/>
              <a:t> = { /* vtbl of the Rectangle class */</a:t>
            </a:r>
            <a:endParaRPr sz="14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&amp;</a:t>
            </a:r>
            <a:r>
              <a:rPr lang="en-US" sz="1400">
                <a:solidFill>
                  <a:srgbClr val="8B00FF"/>
                </a:solidFill>
              </a:rPr>
              <a:t>Rectangle_xtor_</a:t>
            </a:r>
            <a:r>
              <a:rPr lang="en-US" sz="1400"/>
              <a:t>,</a:t>
            </a:r>
            <a:endParaRPr sz="14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&amp;</a:t>
            </a:r>
            <a:r>
              <a:rPr lang="en-US" sz="1400">
                <a:solidFill>
                  <a:srgbClr val="8B00FF"/>
                </a:solidFill>
              </a:rPr>
              <a:t>Rectangle_area_</a:t>
            </a:r>
            <a:r>
              <a:rPr lang="en-US" sz="1400"/>
              <a:t>,</a:t>
            </a:r>
            <a:endParaRPr sz="1400"/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&amp;</a:t>
            </a:r>
            <a:r>
              <a:rPr lang="en-US" sz="1400">
                <a:solidFill>
                  <a:srgbClr val="8B00FF"/>
                </a:solidFill>
              </a:rPr>
              <a:t>Rectangle_draw_</a:t>
            </a:r>
            <a:endParaRPr sz="1400">
              <a:solidFill>
                <a:srgbClr val="8B00FF"/>
              </a:solidFill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};</a:t>
            </a:r>
            <a:endParaRPr sz="1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Shape_ctor(&amp;this-&gt;super, name, x, y); /* call the superclass' ctor */</a:t>
            </a:r>
            <a:endParaRPr sz="1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8B00FF"/>
                </a:solidFill>
              </a:rPr>
              <a:t>this-&gt;super.vptr </a:t>
            </a:r>
            <a:r>
              <a:rPr lang="en-US" sz="1400"/>
              <a:t>= &amp;</a:t>
            </a:r>
            <a:r>
              <a:rPr lang="en-US" sz="1400">
                <a:solidFill>
                  <a:srgbClr val="8B00FF"/>
                </a:solidFill>
              </a:rPr>
              <a:t>vtbl</a:t>
            </a:r>
            <a:r>
              <a:rPr lang="en-US" sz="1400"/>
              <a:t>; /* override the vptr */</a:t>
            </a:r>
            <a:endParaRPr sz="1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this-&gt;__width = width;</a:t>
            </a:r>
            <a:endParaRPr sz="1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this-&gt;__height = height;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</a:t>
            </a:r>
            <a:r>
              <a:rPr lang="en-US"/>
              <a:t> : implement virtual function for </a:t>
            </a:r>
            <a:r>
              <a:rPr lang="en-US"/>
              <a:t>inheritance object 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rect.c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double </a:t>
            </a:r>
            <a:r>
              <a:rPr lang="en-US" sz="2000">
                <a:solidFill>
                  <a:srgbClr val="8B00FF"/>
                </a:solidFill>
              </a:rPr>
              <a:t>Rectangle_area_</a:t>
            </a:r>
            <a:r>
              <a:rPr lang="en-US" sz="2000"/>
              <a:t>(</a:t>
            </a:r>
            <a:r>
              <a:rPr lang="en-US" sz="2000">
                <a:solidFill>
                  <a:srgbClr val="009999"/>
                </a:solidFill>
              </a:rPr>
              <a:t>Shape</a:t>
            </a:r>
            <a:r>
              <a:rPr lang="en-US" sz="2000"/>
              <a:t> * this) {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Rectangle * this_ = (Rectangle *)this; /* explicit downcast */</a:t>
            </a:r>
            <a:endParaRPr sz="20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return this_-&gt;__width * this_-&gt;__height;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8B00FF"/>
                </a:solidFill>
              </a:rPr>
              <a:t>Rectangle_draw_</a:t>
            </a:r>
            <a:r>
              <a:rPr lang="en-US" sz="2000"/>
              <a:t>(</a:t>
            </a:r>
            <a:r>
              <a:rPr lang="en-US" sz="2000">
                <a:solidFill>
                  <a:srgbClr val="009999"/>
                </a:solidFill>
              </a:rPr>
              <a:t>Shape</a:t>
            </a:r>
            <a:r>
              <a:rPr lang="en-US" sz="2000"/>
              <a:t> * this) 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Rectangle * this_ = (Rectangle *)this; /* explicit downcast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printf("Rectangle_draw_(x=%f2,y=%f2,width=%f2,height=%f2)\n", Shape_getx(this), Shape_gety(this), this_-&gt;__width, this_-&gt;__height);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SOLID </a:t>
            </a:r>
            <a:r>
              <a:rPr lang="en-US"/>
              <a:t>Design principle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 (bad)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632875" y="1164175"/>
            <a:ext cx="4579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double Shape_area_sum(Shape* [] shapes, int nShapes)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/* iterate shapes and get </a:t>
            </a:r>
            <a:r>
              <a:rPr lang="en-US">
                <a:solidFill>
                  <a:schemeClr val="dk2"/>
                </a:solidFill>
              </a:rPr>
              <a:t>sum</a:t>
            </a:r>
            <a:r>
              <a:rPr lang="en-US"/>
              <a:t> here*/</a:t>
            </a:r>
            <a:br>
              <a:rPr lang="en-US"/>
            </a:br>
            <a:r>
              <a:rPr lang="en-US"/>
              <a:t>	/* </a:t>
            </a:r>
            <a:r>
              <a:rPr lang="en-US">
                <a:solidFill>
                  <a:srgbClr val="FF6600"/>
                </a:solidFill>
              </a:rPr>
              <a:t>print</a:t>
            </a:r>
            <a:r>
              <a:rPr lang="en-US"/>
              <a:t> result here */ /* that’s </a:t>
            </a:r>
            <a:r>
              <a:rPr lang="en-US">
                <a:solidFill>
                  <a:srgbClr val="FF6600"/>
                </a:solidFill>
              </a:rPr>
              <a:t>two jobs</a:t>
            </a:r>
            <a:r>
              <a:rPr lang="en-US"/>
              <a:t>!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/* what if I change </a:t>
            </a:r>
            <a:r>
              <a:rPr lang="en-US">
                <a:solidFill>
                  <a:srgbClr val="FF6600"/>
                </a:solidFill>
              </a:rPr>
              <a:t>sum</a:t>
            </a:r>
            <a:r>
              <a:rPr lang="en-US"/>
              <a:t> or </a:t>
            </a:r>
            <a:r>
              <a:rPr lang="en-US">
                <a:solidFill>
                  <a:srgbClr val="FF6600"/>
                </a:solidFill>
              </a:rPr>
              <a:t>print</a:t>
            </a:r>
            <a:r>
              <a:rPr lang="en-US"/>
              <a:t> and affect each other?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5684325" y="1164175"/>
            <a:ext cx="3187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 class should have one and only one reason to change, meaning that a class should have only </a:t>
            </a:r>
            <a:r>
              <a:rPr lang="en-US" sz="2400">
                <a:solidFill>
                  <a:srgbClr val="FF6600"/>
                </a:solidFill>
              </a:rPr>
              <a:t>one job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 (fixed)</a:t>
            </a:r>
            <a:endParaRPr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double Shape_area_sum_calculate(Shape* [] shapes, int nShapes)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/* iterate shapes and get </a:t>
            </a:r>
            <a:r>
              <a:rPr lang="en-US">
                <a:solidFill>
                  <a:srgbClr val="FF6600"/>
                </a:solidFill>
              </a:rPr>
              <a:t>sum</a:t>
            </a:r>
            <a:r>
              <a:rPr lang="en-US"/>
              <a:t>, return result here*/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 </a:t>
            </a:r>
            <a:r>
              <a:rPr lang="en-US"/>
              <a:t>Shape_area_sum_print(double sums)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/* </a:t>
            </a:r>
            <a:r>
              <a:rPr lang="en-US">
                <a:solidFill>
                  <a:srgbClr val="FF6600"/>
                </a:solidFill>
              </a:rPr>
              <a:t>print</a:t>
            </a:r>
            <a:r>
              <a:rPr lang="en-US"/>
              <a:t> result here*/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closed principle (bad)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808050" y="1164175"/>
            <a:ext cx="55206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for (i = 0, i &lt; nShapes, i++) {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	if ( /* shapes[i] is circle*/) {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		/* calculate circle area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	} else </a:t>
            </a:r>
            <a:r>
              <a:rPr lang="en-US" sz="2200"/>
              <a:t>if ( /* shapes[i] is rectangle */) {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	/* calculate circle area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	}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/* what if there are </a:t>
            </a:r>
            <a:r>
              <a:rPr lang="en-US" sz="2200">
                <a:solidFill>
                  <a:srgbClr val="FF6600"/>
                </a:solidFill>
              </a:rPr>
              <a:t>additional</a:t>
            </a:r>
            <a:r>
              <a:rPr lang="en-US" sz="2200"/>
              <a:t> shapes?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}</a:t>
            </a:r>
            <a:endParaRPr sz="2200"/>
          </a:p>
        </p:txBody>
      </p:sp>
      <p:sp>
        <p:nvSpPr>
          <p:cNvPr id="311" name="Google Shape;311;p43"/>
          <p:cNvSpPr txBox="1"/>
          <p:nvPr/>
        </p:nvSpPr>
        <p:spPr>
          <a:xfrm>
            <a:off x="6397725" y="1164175"/>
            <a:ext cx="2618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Objects or entities should be </a:t>
            </a:r>
            <a:r>
              <a:rPr lang="en-US" sz="2400">
                <a:solidFill>
                  <a:srgbClr val="FF6600"/>
                </a:solidFill>
              </a:rPr>
              <a:t>open</a:t>
            </a:r>
            <a:r>
              <a:rPr lang="en-US" sz="2400">
                <a:solidFill>
                  <a:schemeClr val="dk1"/>
                </a:solidFill>
              </a:rPr>
              <a:t> for </a:t>
            </a:r>
            <a:r>
              <a:rPr lang="en-US" sz="2400">
                <a:solidFill>
                  <a:srgbClr val="FF6600"/>
                </a:solidFill>
              </a:rPr>
              <a:t>extension</a:t>
            </a:r>
            <a:r>
              <a:rPr lang="en-US" sz="2400">
                <a:solidFill>
                  <a:schemeClr val="dk1"/>
                </a:solidFill>
              </a:rPr>
              <a:t> but </a:t>
            </a:r>
            <a:r>
              <a:rPr lang="en-US" sz="2400">
                <a:solidFill>
                  <a:srgbClr val="FF6600"/>
                </a:solidFill>
              </a:rPr>
              <a:t>closed</a:t>
            </a:r>
            <a:r>
              <a:rPr lang="en-US" sz="2400">
                <a:solidFill>
                  <a:schemeClr val="dk1"/>
                </a:solidFill>
              </a:rPr>
              <a:t> for </a:t>
            </a:r>
            <a:r>
              <a:rPr lang="en-US" sz="2400">
                <a:solidFill>
                  <a:srgbClr val="FF6600"/>
                </a:solidFill>
              </a:rPr>
              <a:t>modification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cl</a:t>
            </a:r>
            <a:r>
              <a:rPr lang="en-US"/>
              <a:t>os</a:t>
            </a:r>
            <a:r>
              <a:rPr lang="en-US"/>
              <a:t>ed principle (fixed)</a:t>
            </a:r>
            <a:endParaRPr/>
          </a:p>
        </p:txBody>
      </p:sp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/* rect.c */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double</a:t>
            </a:r>
            <a:r>
              <a:rPr lang="en-US" sz="1200">
                <a:solidFill>
                  <a:srgbClr val="8B00FF"/>
                </a:solidFill>
              </a:rPr>
              <a:t> </a:t>
            </a:r>
            <a:r>
              <a:rPr lang="en-US" sz="1200">
                <a:solidFill>
                  <a:srgbClr val="8B00FF"/>
                </a:solidFill>
              </a:rPr>
              <a:t>Shape_area</a:t>
            </a:r>
            <a:r>
              <a:rPr lang="en-US" sz="1200">
                <a:solidFill>
                  <a:srgbClr val="323232"/>
                </a:solidFill>
              </a:rPr>
              <a:t>(Shape *this){</a:t>
            </a:r>
            <a:endParaRPr sz="1200">
              <a:solidFill>
                <a:srgbClr val="323232"/>
              </a:solidFill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Rectangle * this_ = (Rectangle *)this;</a:t>
            </a:r>
            <a:endParaRPr sz="1200">
              <a:solidFill>
                <a:srgbClr val="323232"/>
              </a:solidFill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return this_-&gt;__width * this_-&gt;__height;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}</a:t>
            </a:r>
            <a:endParaRPr sz="11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/* circle.c */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double</a:t>
            </a:r>
            <a:r>
              <a:rPr lang="en-US" sz="1200">
                <a:solidFill>
                  <a:srgbClr val="8B00FF"/>
                </a:solidFill>
              </a:rPr>
              <a:t> Shape_area</a:t>
            </a:r>
            <a:r>
              <a:rPr lang="en-US" sz="1200">
                <a:solidFill>
                  <a:srgbClr val="323232"/>
                </a:solidFill>
              </a:rPr>
              <a:t>(Shape *this){</a:t>
            </a:r>
            <a:endParaRPr sz="1200">
              <a:solidFill>
                <a:srgbClr val="323232"/>
              </a:solidFill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Circle * this_ = (Circle *)this;</a:t>
            </a:r>
            <a:endParaRPr sz="1200">
              <a:solidFill>
                <a:srgbClr val="323232"/>
              </a:solidFill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return 3.14 * this_-&gt;__radius * this_-&gt;__radius;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23232"/>
                </a:solidFill>
              </a:rPr>
              <a:t>}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23232"/>
                </a:solidFill>
              </a:rPr>
              <a:t>/* main.c */</a:t>
            </a:r>
            <a:endParaRPr sz="12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f</a:t>
            </a:r>
            <a:r>
              <a:rPr lang="en-US" sz="1200"/>
              <a:t>or (i = 0, i &lt; nShapes, i++) {</a:t>
            </a:r>
            <a:endParaRPr sz="1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sum += </a:t>
            </a:r>
            <a:r>
              <a:rPr lang="en-US" sz="1200">
                <a:solidFill>
                  <a:srgbClr val="8B00FF"/>
                </a:solidFill>
              </a:rPr>
              <a:t>Shape_area</a:t>
            </a:r>
            <a:r>
              <a:rPr lang="en-US" sz="1200"/>
              <a:t>(</a:t>
            </a:r>
            <a:r>
              <a:rPr lang="en-US" sz="1200"/>
              <a:t>shapes[i]</a:t>
            </a:r>
            <a:r>
              <a:rPr lang="en-US" sz="1200"/>
              <a:t>);	</a:t>
            </a:r>
            <a:endParaRPr sz="1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Liskov substitution principle (bad)</a:t>
            </a:r>
            <a:endParaRPr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808050" y="1164175"/>
            <a:ext cx="48186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struct studentTicket;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Child;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typedef struct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Child super;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how do I use </a:t>
            </a:r>
            <a:r>
              <a:rPr lang="en-US"/>
              <a:t>studentTicket?</a:t>
            </a:r>
            <a:r>
              <a:rPr lang="en-US"/>
              <a:t>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 Adult;</a:t>
            </a:r>
            <a:endParaRPr/>
          </a:p>
        </p:txBody>
      </p:sp>
      <p:sp>
        <p:nvSpPr>
          <p:cNvPr id="326" name="Google Shape;326;p45"/>
          <p:cNvSpPr txBox="1"/>
          <p:nvPr/>
        </p:nvSpPr>
        <p:spPr>
          <a:xfrm>
            <a:off x="5845400" y="647175"/>
            <a:ext cx="3175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Let q(x) be a property provable about objects of x of type T. Then q(y) should be </a:t>
            </a:r>
            <a:r>
              <a:rPr lang="en-US" sz="2600">
                <a:solidFill>
                  <a:srgbClr val="FF6600"/>
                </a:solidFill>
              </a:rPr>
              <a:t>provable</a:t>
            </a:r>
            <a:r>
              <a:rPr lang="en-US" sz="2600">
                <a:solidFill>
                  <a:schemeClr val="dk1"/>
                </a:solidFill>
              </a:rPr>
              <a:t> for objects y of type S where S is a </a:t>
            </a:r>
            <a:r>
              <a:rPr lang="en-US" sz="2600">
                <a:solidFill>
                  <a:srgbClr val="FF6600"/>
                </a:solidFill>
              </a:rPr>
              <a:t>subtype</a:t>
            </a:r>
            <a:r>
              <a:rPr lang="en-US" sz="2600">
                <a:solidFill>
                  <a:schemeClr val="dk1"/>
                </a:solidFill>
              </a:rPr>
              <a:t> of T.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segregation principle (bad)</a:t>
            </a:r>
            <a:endParaRPr/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808050" y="1164175"/>
            <a:ext cx="49452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/* Shape 2D attributes here */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double (*volume)(Shape*); // 3D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Shape;</a:t>
            </a:r>
            <a:br>
              <a:rPr lang="en-US"/>
            </a:br>
            <a:r>
              <a:rPr lang="en-US"/>
              <a:t>typedef struct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Shape</a:t>
            </a:r>
            <a:r>
              <a:rPr lang="en-US"/>
              <a:t> super;</a:t>
            </a:r>
            <a:r>
              <a:rPr lang="en-US"/>
              <a:t> 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why should I use </a:t>
            </a:r>
            <a:r>
              <a:rPr lang="en-US"/>
              <a:t>volume</a:t>
            </a:r>
            <a:r>
              <a:rPr lang="en-US"/>
              <a:t>?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Square;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6"/>
          <p:cNvSpPr txBox="1"/>
          <p:nvPr/>
        </p:nvSpPr>
        <p:spPr>
          <a:xfrm>
            <a:off x="6150525" y="1164175"/>
            <a:ext cx="2991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 client should never be forced to implement an </a:t>
            </a:r>
            <a:r>
              <a:rPr lang="en-US" sz="2400">
                <a:solidFill>
                  <a:srgbClr val="FF6600"/>
                </a:solidFill>
              </a:rPr>
              <a:t>interface</a:t>
            </a:r>
            <a:r>
              <a:rPr lang="en-US" sz="2400">
                <a:solidFill>
                  <a:schemeClr val="dk1"/>
                </a:solidFill>
              </a:rPr>
              <a:t> that it </a:t>
            </a:r>
            <a:r>
              <a:rPr lang="en-US" sz="2400">
                <a:solidFill>
                  <a:srgbClr val="FF6600"/>
                </a:solidFill>
              </a:rPr>
              <a:t>doesn’t</a:t>
            </a:r>
            <a:r>
              <a:rPr lang="en-US" sz="2400">
                <a:solidFill>
                  <a:schemeClr val="dk1"/>
                </a:solidFill>
              </a:rPr>
              <a:t> use, or clients shouldn’t be forced to depend on methods they do not use.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segregation principle (fixed)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typedef struct {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Shape super;</a:t>
            </a:r>
            <a:endParaRPr sz="16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/* Shape 2D attributes here */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} 2DShape;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typedef struct {</a:t>
            </a:r>
            <a:endParaRPr sz="16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Shape super;</a:t>
            </a:r>
            <a:endParaRPr sz="16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double (*volume)(Shape*); // 3D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} 3DShape;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typedef struct {</a:t>
            </a:r>
            <a:endParaRPr sz="16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2DShape super; 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/* attributes for Square object here */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} Square;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OOC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inversion principle (bad)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4581519" y="1164175"/>
            <a:ext cx="43674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Entities must depend on </a:t>
            </a:r>
            <a:r>
              <a:rPr lang="en-US">
                <a:solidFill>
                  <a:srgbClr val="FF6600"/>
                </a:solidFill>
              </a:rPr>
              <a:t>abstractions</a:t>
            </a:r>
            <a:r>
              <a:rPr lang="en-US"/>
              <a:t>, not on concretions. It states that the high-level module must not depend on the low-level module, but they should depend on abstractions.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8"/>
          <p:cNvSpPr txBox="1"/>
          <p:nvPr/>
        </p:nvSpPr>
        <p:spPr>
          <a:xfrm>
            <a:off x="391250" y="1164175"/>
            <a:ext cx="45222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dbConn = connect(</a:t>
            </a:r>
            <a:r>
              <a:rPr lang="en-US" sz="2400">
                <a:solidFill>
                  <a:srgbClr val="8B00FF"/>
                </a:solidFill>
              </a:rPr>
              <a:t>MySQLConnection</a:t>
            </a:r>
            <a:r>
              <a:rPr lang="en-US" sz="2400">
                <a:solidFill>
                  <a:schemeClr val="dk1"/>
                </a:solidFill>
              </a:rPr>
              <a:t> dbConnection);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/* What if MySQL is changed into Mongal DB? */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inversion principle (fixed)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rgbClr val="8B00FF"/>
                </a:solidFill>
              </a:rPr>
              <a:t>Connection</a:t>
            </a:r>
            <a:r>
              <a:rPr lang="en-US"/>
              <a:t> super;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r>
              <a:rPr lang="en-US">
                <a:solidFill>
                  <a:srgbClr val="323232"/>
                </a:solidFill>
              </a:rPr>
              <a:t>MySQLCConn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rgbClr val="8B00FF"/>
                </a:solidFill>
              </a:rPr>
              <a:t>Connection</a:t>
            </a:r>
            <a:r>
              <a:rPr lang="en-US"/>
              <a:t> super;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r>
              <a:rPr lang="en-US"/>
              <a:t>MongalDBCConn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dbConn = connect(</a:t>
            </a:r>
            <a:r>
              <a:rPr lang="en-US">
                <a:solidFill>
                  <a:srgbClr val="8B00FF"/>
                </a:solidFill>
              </a:rPr>
              <a:t>Connection</a:t>
            </a:r>
            <a:r>
              <a:rPr lang="en-US"/>
              <a:t> dbConnection);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0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Double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are FIRST</a:t>
            </a:r>
            <a:endParaRPr/>
          </a:p>
        </p:txBody>
      </p:sp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Fast: tests are fast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Isolated: tests are </a:t>
            </a:r>
            <a:r>
              <a:rPr lang="en-US"/>
              <a:t>independent</a:t>
            </a:r>
            <a:r>
              <a:rPr lang="en-US"/>
              <a:t> of each other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Repeatable: always gives the same result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Self-verifying: return “Pass” or “Fail”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Timely: write just in time before production code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you test outside CUT?</a:t>
            </a:r>
            <a:endParaRPr/>
          </a:p>
        </p:txBody>
      </p:sp>
      <p:sp>
        <p:nvSpPr>
          <p:cNvPr id="377" name="Google Shape;377;p5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86" y="667388"/>
            <a:ext cx="6621624" cy="38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Simpliffy relationship</a:t>
            </a:r>
            <a:endParaRPr/>
          </a:p>
        </p:txBody>
      </p:sp>
      <p:sp>
        <p:nvSpPr>
          <p:cNvPr id="385" name="Google Shape;385;p5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00" y="571700"/>
            <a:ext cx="5585599" cy="400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test double?</a:t>
            </a:r>
            <a:endParaRPr/>
          </a:p>
        </p:txBody>
      </p:sp>
      <p:sp>
        <p:nvSpPr>
          <p:cNvPr id="393" name="Google Shape;393;p5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Hardware independence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Inject difficult to produce input(s)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Speed up a slow collaborator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Dependency on something volatile (e.g. Time)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Dependency on something under development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Dependency on something that is difficult to configure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dummy</a:t>
            </a:r>
            <a:endParaRPr/>
          </a:p>
        </p:txBody>
      </p:sp>
      <p:sp>
        <p:nvSpPr>
          <p:cNvPr id="400" name="Google Shape;400;p5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“I exist”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</a:t>
            </a:r>
            <a:r>
              <a:rPr lang="en-US"/>
              <a:t> Nothing(DummyOb* obj){}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stub</a:t>
            </a:r>
            <a:endParaRPr/>
          </a:p>
        </p:txBody>
      </p:sp>
      <p:sp>
        <p:nvSpPr>
          <p:cNvPr id="407" name="Google Shape;407;p5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return some value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int Stub_add_up(StubOb* obj){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return </a:t>
            </a:r>
            <a:r>
              <a:rPr lang="en-US">
                <a:solidFill>
                  <a:srgbClr val="FF6600"/>
                </a:solidFill>
              </a:rPr>
              <a:t>3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assert_that(Stub_add_up(&amp;stuby), is_equal_to(3));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spy</a:t>
            </a:r>
            <a:endParaRPr/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Capture parameter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int Spy_add_up(SpyOb* obj){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obj-&gt;called_add = true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return obj-&gt;a + obj-&gt;b;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assert_that(Spy_add_up(&amp;spyy), is_equal_to(3));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assert_that(</a:t>
            </a:r>
            <a:r>
              <a:rPr lang="en-US">
                <a:solidFill>
                  <a:srgbClr val="FF6600"/>
                </a:solidFill>
              </a:rPr>
              <a:t>spyy.called_add, is_true</a:t>
            </a: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808051" y="201075"/>
            <a:ext cx="71547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</a:t>
            </a:r>
            <a:r>
              <a:rPr lang="en-US">
                <a:solidFill>
                  <a:srgbClr val="323232"/>
                </a:solidFill>
              </a:rPr>
              <a:t> : declare object data type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shape.h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char* __name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double __x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double __y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Mock object</a:t>
            </a:r>
            <a:endParaRPr/>
          </a:p>
        </p:txBody>
      </p:sp>
      <p:sp>
        <p:nvSpPr>
          <p:cNvPr id="421" name="Google Shape;421;p5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Verify function called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/* determine what parameter to observe at given phase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void mocked_callback(int x, int y) {mock(x, y);}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/* main observe function */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void Mock_add_more(MockOb* obj){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mocked_callback(obj-&gt;a, obj-&gt;b);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obj-&gt;a += 1;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obj-&gt;b += 2;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mocked_callback(obj-&gt;a, obj-&gt;b);}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Mock object</a:t>
            </a:r>
            <a:endParaRPr/>
          </a:p>
        </p:txBody>
      </p:sp>
      <p:sp>
        <p:nvSpPr>
          <p:cNvPr id="428" name="Google Shape;428;p5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declare parameter status, in order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expect(mocked_callback,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when(x, is_equal_to(2)),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when(y, is_equal_to(1)));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expect(mocked_callback,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when(x, is_equal_to(3)),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when(y, is_equal_to(3)));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Mock_add_more(&amp;mocky); // call function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0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TDD Cycle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TDD cycle</a:t>
            </a:r>
            <a:endParaRPr/>
          </a:p>
        </p:txBody>
      </p:sp>
      <p:sp>
        <p:nvSpPr>
          <p:cNvPr id="442" name="Google Shape;442;p6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75" y="797250"/>
            <a:ext cx="6854401" cy="369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TDD?</a:t>
            </a:r>
            <a:endParaRPr/>
          </a:p>
        </p:txBody>
      </p:sp>
      <p:sp>
        <p:nvSpPr>
          <p:cNvPr id="450" name="Google Shape;450;p6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113" y="1230824"/>
            <a:ext cx="7118827" cy="28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target hardware bottleneck</a:t>
            </a:r>
            <a:endParaRPr/>
          </a:p>
        </p:txBody>
      </p:sp>
      <p:sp>
        <p:nvSpPr>
          <p:cNvPr id="458" name="Google Shape;458;p6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Target hardware is not ready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Target hardware is expensive/scarce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Target hardware may have bug of its own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Longer target build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Longer target upload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Compiler difference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TDD Cycle</a:t>
            </a:r>
            <a:endParaRPr/>
          </a:p>
        </p:txBody>
      </p:sp>
      <p:sp>
        <p:nvSpPr>
          <p:cNvPr id="465" name="Google Shape;465;p6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/>
          </a:p>
        </p:txBody>
      </p:sp>
      <p:pic>
        <p:nvPicPr>
          <p:cNvPr id="466" name="Google Shape;46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75" y="1164174"/>
            <a:ext cx="7845227" cy="3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"/>
          <p:cNvSpPr txBox="1"/>
          <p:nvPr>
            <p:ph idx="1" type="subTitle"/>
          </p:nvPr>
        </p:nvSpPr>
        <p:spPr>
          <a:xfrm>
            <a:off x="1152525" y="4410075"/>
            <a:ext cx="70754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2" name="Google Shape;472;p65"/>
          <p:cNvSpPr txBox="1"/>
          <p:nvPr>
            <p:ph type="ctrTitle"/>
          </p:nvPr>
        </p:nvSpPr>
        <p:spPr>
          <a:xfrm>
            <a:off x="1152525" y="2924175"/>
            <a:ext cx="7773987" cy="1343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CGreen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簡介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CGreen?</a:t>
            </a:r>
            <a:endParaRPr/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open source unit tester for C and C++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apt-get install cgreenl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CGreen </a:t>
            </a:r>
            <a:r>
              <a:rPr lang="en-US"/>
              <a:t>Testifle part1</a:t>
            </a:r>
            <a:endParaRPr/>
          </a:p>
        </p:txBody>
      </p:sp>
      <p:sp>
        <p:nvSpPr>
          <p:cNvPr id="486" name="Google Shape;486;p6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#include &lt;cgreen/cgreen.h&gt;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Describe(FirstTest);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BeforeEach(</a:t>
            </a:r>
            <a:r>
              <a:rPr lang="en-US"/>
              <a:t>FirstTest</a:t>
            </a:r>
            <a:r>
              <a:rPr lang="en-US"/>
              <a:t>) {}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AfterEach(</a:t>
            </a:r>
            <a:r>
              <a:rPr lang="en-US"/>
              <a:t>FirstTest</a:t>
            </a:r>
            <a:r>
              <a:rPr lang="en-US"/>
              <a:t>) {}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Ensure(</a:t>
            </a:r>
            <a:r>
              <a:rPr lang="en-US"/>
              <a:t>FirstTest</a:t>
            </a:r>
            <a:r>
              <a:rPr lang="en-US"/>
              <a:t>, addUp)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/>
              <a:t>	assert_that(strlen(“hello”), is_equal_to(5));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08051" y="201075"/>
            <a:ext cx="7166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 </a:t>
            </a:r>
            <a:r>
              <a:rPr lang="en-US">
                <a:solidFill>
                  <a:srgbClr val="323232"/>
                </a:solidFill>
              </a:rPr>
              <a:t>: declare object methods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shape.h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Shape's operations (Shape's interface)...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</a:t>
            </a:r>
            <a:r>
              <a:rPr lang="en-US">
                <a:solidFill>
                  <a:srgbClr val="FF6600"/>
                </a:solidFill>
              </a:rPr>
              <a:t>Shape_ctor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this, const char* name, double x, double y);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</a:t>
            </a:r>
            <a:r>
              <a:rPr lang="en-US">
                <a:solidFill>
                  <a:srgbClr val="FF6600"/>
                </a:solidFill>
              </a:rPr>
              <a:t>Shape_moveby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this, double dx, double dy);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double </a:t>
            </a:r>
            <a:r>
              <a:rPr lang="en-US">
                <a:solidFill>
                  <a:srgbClr val="FF6600"/>
                </a:solidFill>
              </a:rPr>
              <a:t>Shape_gety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 </a:t>
            </a:r>
            <a:r>
              <a:rPr lang="en-US">
                <a:solidFill>
                  <a:srgbClr val="FF6600"/>
                </a:solidFill>
              </a:rPr>
              <a:t>Shape_setx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this, double x);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CGreen </a:t>
            </a:r>
            <a:r>
              <a:rPr lang="en-US"/>
              <a:t>Testifle part2 </a:t>
            </a:r>
            <a:endParaRPr/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Ensure(FirstTest, dummy) 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	assert_that(3, is_equal_to(3));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TestSuite *</a:t>
            </a:r>
            <a:r>
              <a:rPr lang="en-US" sz="2000"/>
              <a:t>FirstTest</a:t>
            </a:r>
            <a:r>
              <a:rPr lang="en-US" sz="2000"/>
              <a:t>_tests() 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TestSuite *suite = create_test_suite();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add_test_with_context(suite, </a:t>
            </a:r>
            <a:r>
              <a:rPr lang="en-US" sz="2000"/>
              <a:t>FirstTest</a:t>
            </a:r>
            <a:r>
              <a:rPr lang="en-US" sz="2000"/>
              <a:t>, addUp);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add_test_with_context(suite, </a:t>
            </a:r>
            <a:r>
              <a:rPr lang="en-US" sz="2000"/>
              <a:t>FirstTest</a:t>
            </a:r>
            <a:r>
              <a:rPr lang="en-US" sz="2000"/>
              <a:t>, </a:t>
            </a:r>
            <a:r>
              <a:rPr lang="en-US" sz="2000"/>
              <a:t>dummy</a:t>
            </a:r>
            <a:r>
              <a:rPr lang="en-US" sz="2000"/>
              <a:t>);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return suite;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CGreen main file</a:t>
            </a:r>
            <a:endParaRPr/>
          </a:p>
        </p:txBody>
      </p:sp>
      <p:sp>
        <p:nvSpPr>
          <p:cNvPr id="500" name="Google Shape;500;p6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#include &lt;cgreen/cgreen.h&gt;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TestSuite *FirstTest_tests();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int main(int argc, char **argv) {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TestSuite *suite = create_test_suite();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add_suite(suite, </a:t>
            </a:r>
            <a:r>
              <a:rPr lang="en-US" sz="1600"/>
              <a:t>FirstTest_tests</a:t>
            </a:r>
            <a:r>
              <a:rPr lang="en-US" sz="1600"/>
              <a:t>());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if (argc &gt; 1) {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	return run_single_test(suite, argv[1], create_text_reporter());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}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    return run_test_suite(suite, create_text_reporter());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CGreen resemble BDD?</a:t>
            </a:r>
            <a:endParaRPr/>
          </a:p>
        </p:txBody>
      </p:sp>
      <p:sp>
        <p:nvSpPr>
          <p:cNvPr id="507" name="Google Shape;507;p70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Describe(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);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BeforeEach(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) {}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AfterEach(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) {}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Ensure(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, </a:t>
            </a:r>
            <a:r>
              <a:rPr lang="en-US" sz="1300">
                <a:solidFill>
                  <a:srgbClr val="009999"/>
                </a:solidFill>
              </a:rPr>
              <a:t>returns_five_for_hello</a:t>
            </a:r>
            <a:r>
              <a:rPr lang="en-US" sz="1300"/>
              <a:t>) {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assert_that(strlen("Hello"), is_equal_to(5));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}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TestSuite *our_tests() {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TestSuite *suite = create_test_suite();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add_test_with_context(suite, 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, </a:t>
            </a:r>
            <a:r>
              <a:rPr lang="en-US" sz="1300">
                <a:solidFill>
                  <a:srgbClr val="009999"/>
                </a:solidFill>
              </a:rPr>
              <a:t>returns_five_for_hello</a:t>
            </a:r>
            <a:r>
              <a:rPr lang="en-US" sz="1300"/>
              <a:t>);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return suite;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}</a:t>
            </a:r>
            <a:endParaRPr sz="13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CGreen constraints example</a:t>
            </a:r>
            <a:endParaRPr/>
          </a:p>
        </p:txBody>
      </p:sp>
      <p:sp>
        <p:nvSpPr>
          <p:cNvPr id="514" name="Google Shape;514;p7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is_true, is_non_null (Basic)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is_equal_to(value), is_less_than(value) (Integer)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is_equal_to_string(value), ends_with_string(value) (String)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is_equal_to_double(value), is_greater_than_double(value) (</a:t>
            </a:r>
            <a:r>
              <a:rPr lang="en-US">
                <a:solidFill>
                  <a:schemeClr val="dk2"/>
                </a:solidFill>
              </a:rPr>
              <a:t>Double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assert_that(expected, constraint)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>
                <a:solidFill>
                  <a:schemeClr val="dk2"/>
                </a:solidFill>
              </a:rPr>
              <a:t>assert_that_double</a:t>
            </a:r>
            <a:r>
              <a:rPr lang="en-US"/>
              <a:t>(expected, constraint)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2"/>
          <p:cNvSpPr txBox="1"/>
          <p:nvPr>
            <p:ph type="title"/>
          </p:nvPr>
        </p:nvSpPr>
        <p:spPr>
          <a:xfrm>
            <a:off x="1587" y="1533525"/>
            <a:ext cx="9142412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b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簡報完畢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808052" y="201075"/>
            <a:ext cx="78564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 </a:t>
            </a:r>
            <a:r>
              <a:rPr lang="en-US">
                <a:solidFill>
                  <a:srgbClr val="323232"/>
                </a:solidFill>
              </a:rPr>
              <a:t>: implement object constructor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shape.c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#include "shape.h"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object constructor*/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FF6600"/>
                </a:solidFill>
              </a:rPr>
              <a:t>Shape_ctor</a:t>
            </a:r>
            <a:r>
              <a:rPr lang="en-US" sz="2000"/>
              <a:t>(</a:t>
            </a:r>
            <a:r>
              <a:rPr lang="en-US" sz="2000">
                <a:solidFill>
                  <a:srgbClr val="FF6600"/>
                </a:solidFill>
              </a:rPr>
              <a:t>Shape</a:t>
            </a:r>
            <a:r>
              <a:rPr lang="en-US" sz="2000"/>
              <a:t> * this, double x, double y){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6600"/>
                </a:solidFill>
              </a:rPr>
              <a:t>this-&gt;__x</a:t>
            </a:r>
            <a:r>
              <a:rPr lang="en-US" sz="2000"/>
              <a:t> = x;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6600"/>
                </a:solidFill>
              </a:rPr>
              <a:t>this-&gt;__y</a:t>
            </a:r>
            <a:r>
              <a:rPr lang="en-US" sz="2000"/>
              <a:t> = y;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808050" y="201075"/>
            <a:ext cx="73617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</a:t>
            </a:r>
            <a:r>
              <a:rPr lang="en-US"/>
              <a:t> 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implement</a:t>
            </a:r>
            <a:r>
              <a:rPr lang="en-US"/>
              <a:t> </a:t>
            </a:r>
            <a:r>
              <a:rPr lang="en-US"/>
              <a:t>object</a:t>
            </a:r>
            <a:r>
              <a:rPr lang="en-US"/>
              <a:t> </a:t>
            </a:r>
            <a:r>
              <a:rPr lang="en-US"/>
              <a:t>method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/* shape.c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FF6600"/>
                </a:solidFill>
              </a:rPr>
              <a:t>Shape_moveby</a:t>
            </a:r>
            <a:r>
              <a:rPr lang="en-US" sz="2000"/>
              <a:t>(</a:t>
            </a:r>
            <a:r>
              <a:rPr lang="en-US" sz="2000">
                <a:solidFill>
                  <a:srgbClr val="FF6600"/>
                </a:solidFill>
              </a:rPr>
              <a:t>Shape</a:t>
            </a:r>
            <a:r>
              <a:rPr lang="en-US" sz="2000"/>
              <a:t>* this, double dx, double dy){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6600"/>
                </a:solidFill>
              </a:rPr>
              <a:t>this-&gt;__x</a:t>
            </a:r>
            <a:r>
              <a:rPr lang="en-US" sz="2000"/>
              <a:t> += dx;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6600"/>
                </a:solidFill>
              </a:rPr>
              <a:t>this-&gt;__y</a:t>
            </a:r>
            <a:r>
              <a:rPr lang="en-US" sz="2000"/>
              <a:t> += dy;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FF6600"/>
                </a:solidFill>
              </a:rPr>
              <a:t>Shape_sety</a:t>
            </a:r>
            <a:r>
              <a:rPr lang="en-US" sz="2000"/>
              <a:t>(</a:t>
            </a:r>
            <a:r>
              <a:rPr lang="en-US" sz="2000">
                <a:solidFill>
                  <a:srgbClr val="FF6600"/>
                </a:solidFill>
              </a:rPr>
              <a:t>Shape</a:t>
            </a:r>
            <a:r>
              <a:rPr lang="en-US" sz="2000"/>
              <a:t> * this, double y){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6600"/>
                </a:solidFill>
              </a:rPr>
              <a:t>this-&gt;__y</a:t>
            </a:r>
            <a:r>
              <a:rPr lang="en-US" sz="2000"/>
              <a:t> = y;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 </a:t>
            </a:r>
            <a:r>
              <a:rPr lang="en-US">
                <a:solidFill>
                  <a:srgbClr val="323232"/>
                </a:solidFill>
              </a:rPr>
              <a:t>: use object method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32"/>
                </a:solidFill>
              </a:rPr>
              <a:t>/* shape.c */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>
                <a:solidFill>
                  <a:srgbClr val="323232"/>
                </a:solidFill>
              </a:rPr>
              <a:t> test_sq;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Shape_ctor</a:t>
            </a:r>
            <a:r>
              <a:rPr lang="en-US"/>
              <a:t>(&amp;test_sq, "sqareTS", 2.1, 3.3);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Shape_moveby</a:t>
            </a:r>
            <a:r>
              <a:rPr lang="en-US"/>
              <a:t>(&amp;test_sq, 1.1, 2.3); /* __x = 3.2, __y = 5.6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Shape_sety</a:t>
            </a:r>
            <a:r>
              <a:rPr lang="en-US"/>
              <a:t>(&amp;test_sq, 2.7); </a:t>
            </a:r>
            <a:r>
              <a:rPr lang="en-US"/>
              <a:t>/* __x = 3.2, __y = 2.7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999"/>
                </a:solidFill>
              </a:rPr>
              <a:t>Inheritance </a:t>
            </a:r>
            <a:r>
              <a:rPr lang="en-US">
                <a:solidFill>
                  <a:srgbClr val="323232"/>
                </a:solidFill>
              </a:rPr>
              <a:t>: declare object inheritance and its method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/* rect.h */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#include"</a:t>
            </a:r>
            <a:r>
              <a:rPr lang="en-US" sz="1800">
                <a:solidFill>
                  <a:srgbClr val="009999"/>
                </a:solidFill>
              </a:rPr>
              <a:t>shape</a:t>
            </a:r>
            <a:r>
              <a:rPr lang="en-US" sz="1800"/>
              <a:t>.h"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typedef struct {</a:t>
            </a:r>
            <a:endParaRPr sz="18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</a:rPr>
              <a:t>Shape</a:t>
            </a:r>
            <a:r>
              <a:rPr lang="en-US" sz="1800"/>
              <a:t> super; /* &lt;== inherits Shape */</a:t>
            </a:r>
            <a:endParaRPr sz="18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double __width;</a:t>
            </a:r>
            <a:endParaRPr sz="18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double __height;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} </a:t>
            </a:r>
            <a:r>
              <a:rPr lang="en-US" sz="1800">
                <a:solidFill>
                  <a:srgbClr val="009999"/>
                </a:solidFill>
              </a:rPr>
              <a:t>Rectangle</a:t>
            </a:r>
            <a:r>
              <a:rPr lang="en-US" sz="1800"/>
              <a:t>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double </a:t>
            </a:r>
            <a:r>
              <a:rPr lang="en-US" sz="1800">
                <a:solidFill>
                  <a:srgbClr val="009999"/>
                </a:solidFill>
              </a:rPr>
              <a:t>Rectangle_getWidth</a:t>
            </a:r>
            <a:r>
              <a:rPr lang="en-US" sz="1800"/>
              <a:t>(</a:t>
            </a:r>
            <a:r>
              <a:rPr lang="en-US" sz="1800">
                <a:solidFill>
                  <a:srgbClr val="009999"/>
                </a:solidFill>
              </a:rPr>
              <a:t>Rectangle</a:t>
            </a:r>
            <a:r>
              <a:rPr lang="en-US" sz="1800"/>
              <a:t> * this);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