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  <p:sldMasterId id="2147483654" r:id="rId7"/>
    <p:sldMasterId id="214748365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7">
          <p15:clr>
            <a:srgbClr val="000000"/>
          </p15:clr>
        </p15:guide>
        <p15:guide id="2" orient="horz" pos="700">
          <p15:clr>
            <a:srgbClr val="000000"/>
          </p15:clr>
        </p15:guide>
        <p15:guide id="3" pos="509">
          <p15:clr>
            <a:srgbClr val="000000"/>
          </p15:clr>
        </p15:guide>
        <p15:guide id="4" pos="5759">
          <p15:clr>
            <a:srgbClr val="000000"/>
          </p15:clr>
        </p15:guide>
        <p15:guide id="5" pos="2886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8" roundtripDataSignature="AMtx7miFi1enHLtZqoYTD5MMbqGcPHoX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7" orient="horz"/>
        <p:guide pos="700" orient="horz"/>
        <p:guide pos="509"/>
        <p:guide pos="5759"/>
        <p:guide pos="288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38" Type="http://customschemas.google.com/relationships/presentationmetadata" Target="meta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Fast Packet Processing with eBPF and XDP Concepts, Code, Challenges, and Applications</a:t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22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23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d2fff0d3a_0_50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d2fff0d3a_0_5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fd2fff0d3a_0_5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d2fff0d3a_0_77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d2fff0d3a_0_7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fd2fff0d3a_0_77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d2fff0d3a_0_7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d2fff0d3a_0_7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fd2fff0d3a_0_7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d2fff0d3a_0_20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d2fff0d3a_0_2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fd2fff0d3a_0_2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d2fff0d3a_0_2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d2fff0d3a_0_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fd2fff0d3a_0_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d2fff0d3a_0_11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d2fff0d3a_0_11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fd2fff0d3a_0_11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1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6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867dd5339_0_2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867dd5339_0_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867dd5339_0_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&amp;A">
  <p:cSld name="1_Q&amp;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0" y="3210459"/>
            <a:ext cx="91425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1" y="1314253"/>
            <a:ext cx="23052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2389191" y="1389265"/>
            <a:ext cx="66216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■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+"/>
              <a:defRPr sz="2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1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0" y="4945062"/>
            <a:ext cx="2895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2_Agenda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">
  <p:cSld name="1_Agenda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1" type="ftr"/>
          </p:nvPr>
        </p:nvSpPr>
        <p:spPr>
          <a:xfrm>
            <a:off x="0" y="475297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theme" Target="../theme/theme6.xml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0" Type="http://schemas.openxmlformats.org/officeDocument/2006/relationships/theme" Target="../theme/theme5.xml"/><Relationship Id="rId9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0" y="4754581"/>
            <a:ext cx="9144001" cy="252413"/>
            <a:chOff x="0" y="4755017"/>
            <a:chExt cx="9144001" cy="252413"/>
          </a:xfrm>
        </p:grpSpPr>
        <p:pic>
          <p:nvPicPr>
            <p:cNvPr id="11" name="Google Shape;11;p26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1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6"/>
          <p:cNvSpPr txBox="1"/>
          <p:nvPr/>
        </p:nvSpPr>
        <p:spPr>
          <a:xfrm>
            <a:off x="-149225" y="3797300"/>
            <a:ext cx="2229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0"/>
            <a:ext cx="1600200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6"/>
          <p:cNvSpPr txBox="1"/>
          <p:nvPr/>
        </p:nvSpPr>
        <p:spPr>
          <a:xfrm>
            <a:off x="0" y="0"/>
            <a:ext cx="1165200" cy="5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polygon&#10;&#10;Description automatically generated" id="18" name="Google Shape;18;p26"/>
          <p:cNvPicPr preferRelativeResize="0"/>
          <p:nvPr/>
        </p:nvPicPr>
        <p:blipFill rotWithShape="1">
          <a:blip r:embed="rId6">
            <a:alphaModFix/>
          </a:blip>
          <a:srcRect b="34543" l="31976" r="0" t="7272"/>
          <a:stretch/>
        </p:blipFill>
        <p:spPr>
          <a:xfrm>
            <a:off x="0" y="1587"/>
            <a:ext cx="5681662" cy="514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146425"/>
            <a:ext cx="9144000" cy="143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6"/>
          <p:cNvSpPr txBox="1"/>
          <p:nvPr>
            <p:ph type="title"/>
          </p:nvPr>
        </p:nvSpPr>
        <p:spPr>
          <a:xfrm>
            <a:off x="808037" y="201612"/>
            <a:ext cx="6758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808037" y="1163637"/>
            <a:ext cx="81264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8"/>
          <p:cNvGrpSpPr/>
          <p:nvPr/>
        </p:nvGrpSpPr>
        <p:grpSpPr>
          <a:xfrm>
            <a:off x="0" y="4754581"/>
            <a:ext cx="9144001" cy="252413"/>
            <a:chOff x="0" y="4755017"/>
            <a:chExt cx="9144001" cy="252413"/>
          </a:xfrm>
        </p:grpSpPr>
        <p:pic>
          <p:nvPicPr>
            <p:cNvPr id="28" name="Google Shape;28;p28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1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28"/>
          <p:cNvSpPr txBox="1"/>
          <p:nvPr/>
        </p:nvSpPr>
        <p:spPr>
          <a:xfrm>
            <a:off x="-149225" y="3797300"/>
            <a:ext cx="2229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8"/>
          <p:cNvSpPr txBox="1"/>
          <p:nvPr/>
        </p:nvSpPr>
        <p:spPr>
          <a:xfrm>
            <a:off x="0" y="1100137"/>
            <a:ext cx="2343300" cy="3240000"/>
          </a:xfrm>
          <a:prstGeom prst="rect">
            <a:avLst/>
          </a:prstGeom>
          <a:solidFill>
            <a:srgbClr val="D9D9D9">
              <a:alpha val="4941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8"/>
          <p:cNvSpPr txBox="1"/>
          <p:nvPr/>
        </p:nvSpPr>
        <p:spPr>
          <a:xfrm>
            <a:off x="2333625" y="1100137"/>
            <a:ext cx="6810300" cy="32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8"/>
          <p:cNvSpPr txBox="1"/>
          <p:nvPr>
            <p:ph type="title"/>
          </p:nvPr>
        </p:nvSpPr>
        <p:spPr>
          <a:xfrm>
            <a:off x="808037" y="201612"/>
            <a:ext cx="6758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808037" y="1163637"/>
            <a:ext cx="81264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0"/>
          <p:cNvGrpSpPr/>
          <p:nvPr/>
        </p:nvGrpSpPr>
        <p:grpSpPr>
          <a:xfrm>
            <a:off x="0" y="4754581"/>
            <a:ext cx="9144001" cy="252413"/>
            <a:chOff x="0" y="4755017"/>
            <a:chExt cx="9144001" cy="252413"/>
          </a:xfrm>
        </p:grpSpPr>
        <p:pic>
          <p:nvPicPr>
            <p:cNvPr id="44" name="Google Shape;44;p30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1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30"/>
          <p:cNvSpPr txBox="1"/>
          <p:nvPr/>
        </p:nvSpPr>
        <p:spPr>
          <a:xfrm>
            <a:off x="-149225" y="3797300"/>
            <a:ext cx="2229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0"/>
          <p:cNvSpPr txBox="1"/>
          <p:nvPr/>
        </p:nvSpPr>
        <p:spPr>
          <a:xfrm>
            <a:off x="1114425" y="3009900"/>
            <a:ext cx="3676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66750"/>
            <a:ext cx="10953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4225" y="690562"/>
            <a:ext cx="58197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polygon&#10;&#10;Description automatically generated" id="53" name="Google Shape;53;p30"/>
          <p:cNvPicPr preferRelativeResize="0"/>
          <p:nvPr/>
        </p:nvPicPr>
        <p:blipFill rotWithShape="1">
          <a:blip r:embed="rId8">
            <a:alphaModFix/>
          </a:blip>
          <a:srcRect b="34543" l="31976" r="0" t="7272"/>
          <a:stretch/>
        </p:blipFill>
        <p:spPr>
          <a:xfrm>
            <a:off x="0" y="0"/>
            <a:ext cx="56816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4812" y="4687887"/>
            <a:ext cx="1035050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0"/>
          <p:cNvSpPr txBox="1"/>
          <p:nvPr>
            <p:ph type="title"/>
          </p:nvPr>
        </p:nvSpPr>
        <p:spPr>
          <a:xfrm>
            <a:off x="808037" y="201612"/>
            <a:ext cx="6758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808037" y="1163637"/>
            <a:ext cx="81264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30"/>
          <p:cNvSpPr txBox="1"/>
          <p:nvPr>
            <p:ph idx="11" type="ftr"/>
          </p:nvPr>
        </p:nvSpPr>
        <p:spPr>
          <a:xfrm>
            <a:off x="0" y="4945062"/>
            <a:ext cx="2895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2"/>
          <p:cNvGrpSpPr/>
          <p:nvPr/>
        </p:nvGrpSpPr>
        <p:grpSpPr>
          <a:xfrm>
            <a:off x="0" y="4754581"/>
            <a:ext cx="9144001" cy="252413"/>
            <a:chOff x="0" y="4755017"/>
            <a:chExt cx="9144001" cy="252413"/>
          </a:xfrm>
        </p:grpSpPr>
        <p:pic>
          <p:nvPicPr>
            <p:cNvPr id="64" name="Google Shape;64;p32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1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3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32"/>
          <p:cNvSpPr txBox="1"/>
          <p:nvPr/>
        </p:nvSpPr>
        <p:spPr>
          <a:xfrm>
            <a:off x="-149225" y="3797300"/>
            <a:ext cx="2229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2"/>
          <p:cNvSpPr txBox="1"/>
          <p:nvPr>
            <p:ph type="title"/>
          </p:nvPr>
        </p:nvSpPr>
        <p:spPr>
          <a:xfrm>
            <a:off x="808037" y="201612"/>
            <a:ext cx="6758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808037" y="1163637"/>
            <a:ext cx="81264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4"/>
          <p:cNvGrpSpPr/>
          <p:nvPr/>
        </p:nvGrpSpPr>
        <p:grpSpPr>
          <a:xfrm>
            <a:off x="0" y="4754581"/>
            <a:ext cx="9144001" cy="252413"/>
            <a:chOff x="0" y="4755017"/>
            <a:chExt cx="9144001" cy="252413"/>
          </a:xfrm>
        </p:grpSpPr>
        <p:pic>
          <p:nvPicPr>
            <p:cNvPr id="78" name="Google Shape;78;p3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1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3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Google Shape;80;p34"/>
          <p:cNvSpPr txBox="1"/>
          <p:nvPr/>
        </p:nvSpPr>
        <p:spPr>
          <a:xfrm>
            <a:off x="-149225" y="3797300"/>
            <a:ext cx="2229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4"/>
          <p:cNvSpPr txBox="1"/>
          <p:nvPr>
            <p:ph type="title"/>
          </p:nvPr>
        </p:nvSpPr>
        <p:spPr>
          <a:xfrm>
            <a:off x="808037" y="201612"/>
            <a:ext cx="6758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34"/>
          <p:cNvSpPr txBox="1"/>
          <p:nvPr>
            <p:ph idx="1" type="body"/>
          </p:nvPr>
        </p:nvSpPr>
        <p:spPr>
          <a:xfrm>
            <a:off x="808037" y="1163637"/>
            <a:ext cx="81264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34"/>
          <p:cNvSpPr txBox="1"/>
          <p:nvPr>
            <p:ph idx="11" type="ftr"/>
          </p:nvPr>
        </p:nvSpPr>
        <p:spPr>
          <a:xfrm>
            <a:off x="0" y="475297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0" y="957262"/>
            <a:ext cx="91440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icrosoft JhengHe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BPF CO-RE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icrosoft JhengHe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(Compile Once - Runs Everywhere)</a:t>
            </a:r>
            <a:br>
              <a:rPr b="1" i="0" lang="en-US" sz="4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i="0" lang="en-US" sz="4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>
            <p:ph type="title"/>
          </p:nvPr>
        </p:nvSpPr>
        <p:spPr>
          <a:xfrm>
            <a:off x="0" y="3209925"/>
            <a:ext cx="91425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尼諾思科技股份有限公司</a:t>
            </a:r>
            <a:b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報告人：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teuton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BPF CO-RE component</a:t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BTF (BPF Type Format) inf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ormation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5.5+ kernel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Reduce size and solve kernel header problem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(clang)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>
                <a:solidFill>
                  <a:srgbClr val="000000"/>
                </a:solidFill>
              </a:rPr>
              <a:t>provide BPF program relocation information in kernel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bpftool (kernel or github)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>
                <a:solidFill>
                  <a:srgbClr val="000000"/>
                </a:solidFill>
              </a:rPr>
              <a:t>generate headers and make tests easier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BPF loader (libbpf)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>
                <a:solidFill>
                  <a:srgbClr val="000000"/>
                </a:solidFill>
              </a:rPr>
              <a:t>dynamic load BPF program into kernel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BPF features (kernel)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2" name="Google Shape;162;p22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BPF CO-RE program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compilable </a:t>
            </a: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Major linux distribution with BTF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798512" y="858837"/>
            <a:ext cx="81408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Fedora 31+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RHEL 8.2+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OpenSUSE Tumbleweed (in the next release, as of 2020-06-04)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Arch Linux (from kernel 5.7.1.arch1-1)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Manjaro (from kernel 5.4 if compiled after 2021-06-18)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Ubuntu 20.10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Debian 11 (amd64/arm64)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d2fff0d3a_0_5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Clang/LLVM 10+ packaged by default</a:t>
            </a:r>
            <a:endParaRPr/>
          </a:p>
        </p:txBody>
      </p:sp>
      <p:sp>
        <p:nvSpPr>
          <p:cNvPr id="175" name="Google Shape;175;gfd2fff0d3a_0_50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Fedora 32+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Ubuntu 20.04+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Arch Linux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Ubuntu 20.10 (LLVM 11)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Debian 11 (LLVM 11)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Alpine 3.13+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1" name="Google Shape;181;p20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Bpftool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798512" y="858837"/>
            <a:ext cx="81408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Generate vmlinux.h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R</a:t>
            </a:r>
            <a:r>
              <a:rPr lang="en-US"/>
              <a:t>arely has to be regenerated. Unless it’s another architecture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Generate BPF skeleton with BPF binary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Show information about BPF program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Run BPF program in the kernel testing infrastructure for BPF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...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d2fff0d3a_0_7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Clang</a:t>
            </a:r>
            <a:endParaRPr/>
          </a:p>
        </p:txBody>
      </p:sp>
      <p:sp>
        <p:nvSpPr>
          <p:cNvPr id="194" name="Google Shape;194;gfd2fff0d3a_0_77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Compile bpf.c to BPF binary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GCC may support BPF program compilation in the future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Compile .o to ELF binary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add BTF relocations to describe what kernel data various parts of the program are trying to access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d2fff0d3a_0_7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libbpf</a:t>
            </a:r>
            <a:endParaRPr/>
          </a:p>
        </p:txBody>
      </p:sp>
      <p:sp>
        <p:nvSpPr>
          <p:cNvPr id="201" name="Google Shape;201;gfd2fff0d3a_0_71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userspace loaders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bpf_helpers.h: BPF kernel helper functions (BPF program)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bpf.h: defines various userspace bpf helpers for working with BPF programs and maps (userspace)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libbpf.h: includes libbpf types and functions (userspace)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define pre-existing observability technologies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kernel tracepoints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kprobes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user tracepoints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uprobes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7" name="Google Shape;207;p11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eBPF PROGRAMS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d2fff0d3a_0_2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program structure</a:t>
            </a:r>
            <a:endParaRPr/>
          </a:p>
        </p:txBody>
      </p:sp>
      <p:sp>
        <p:nvSpPr>
          <p:cNvPr id="214" name="Google Shape;214;gfd2fff0d3a_0_20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gfd2fff0d3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25" y="627952"/>
            <a:ext cx="7136350" cy="38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0" y="1314450"/>
            <a:ext cx="2305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3200" cap="none"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2389187" y="1389062"/>
            <a:ext cx="6621600" cy="27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eBPF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eBPF CO-RE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lang="en-US" sz="2400"/>
              <a:t>compilable </a:t>
            </a:r>
            <a:r>
              <a:rPr lang="en-US" sz="2400"/>
              <a:t>PLATFORMS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lang="en-US" sz="2400"/>
              <a:t>TOOLS</a:t>
            </a:r>
            <a:endParaRPr/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eBPF PROGRAMS</a:t>
            </a:r>
            <a:endParaRPr/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Example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d2fff0d3a_0_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Maps</a:t>
            </a:r>
            <a:endParaRPr/>
          </a:p>
        </p:txBody>
      </p:sp>
      <p:sp>
        <p:nvSpPr>
          <p:cNvPr id="222" name="Google Shape;222;gfd2fff0d3a_0_2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Communication between BPF </a:t>
            </a:r>
            <a:r>
              <a:rPr lang="en-US"/>
              <a:t>loader and BPF program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structure that can b</a:t>
            </a:r>
            <a:r>
              <a:rPr lang="en-US"/>
              <a:t>e shared and accessed by multiple BPF programs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hash maps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arrays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event-based structures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Handled through file descriptors in userspace programs (bpf_map__fd())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struct {...} execs SEC(“.maps”): map definition (.bpf.c)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BPF CO-RE</a:t>
            </a:r>
            <a:endParaRPr/>
          </a:p>
        </p:txBody>
      </p:sp>
      <p:sp>
        <p:nvSpPr>
          <p:cNvPr id="228" name="Google Shape;228;p17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compile BPF CO-RE?</a:t>
            </a:r>
            <a:endParaRPr/>
          </a:p>
        </p:txBody>
      </p:sp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/sys/kernel/btf/vmlinux --(bpftool)--&gt; vmlinux.h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.bpf.c + vmlinux.h --(clang)--&gt; .bpf.o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.bpf.o --(bpftool)--&gt;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.skel.h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 + .skel.h + libbpf --(clang)--&gt;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ELF file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d2fff0d3a_0_11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skeleton</a:t>
            </a:r>
            <a:endParaRPr/>
          </a:p>
        </p:txBody>
      </p:sp>
      <p:sp>
        <p:nvSpPr>
          <p:cNvPr id="242" name="Google Shape;242;gfd2fff0d3a_0_111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Help load the BPF program and work with its maps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functions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data structures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G</a:t>
            </a:r>
            <a:r>
              <a:rPr lang="en-US"/>
              <a:t>enerated structure that describes the program that will be loaded</a:t>
            </a:r>
            <a:r>
              <a:rPr lang="en-US"/>
              <a:t> </a:t>
            </a:r>
            <a:endParaRPr/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BPF app life cycle</a:t>
            </a:r>
            <a:endParaRPr/>
          </a:p>
        </p:txBody>
      </p:sp>
      <p:sp>
        <p:nvSpPr>
          <p:cNvPr id="249" name="Google Shape;249;p10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Auto-generated in .skel.h: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phase &lt;-&gt; obj = &lt;name&gt;__open()</a:t>
            </a:r>
            <a:endParaRPr/>
          </a:p>
          <a:p>
            <a:pPr indent="-190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phase &lt;-&gt; &lt;name&gt;__load(obj)</a:t>
            </a:r>
            <a:endParaRPr/>
          </a:p>
          <a:p>
            <a:pPr indent="-190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Attachment phase &lt;-&gt; &lt;name&gt;__attach(obj)</a:t>
            </a:r>
            <a:endParaRPr/>
          </a:p>
          <a:p>
            <a:pPr indent="-190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Tear down phase  &lt;-&gt; &lt;name&gt;__destroy(obj)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and kernel space interaction</a:t>
            </a:r>
            <a:endParaRPr/>
          </a:p>
        </p:txBody>
      </p:sp>
      <p:sp>
        <p:nvSpPr>
          <p:cNvPr id="255" name="Google Shape;255;p13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BPF program (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.bpf.c): define attach point and action</a:t>
            </a:r>
            <a:endParaRPr/>
          </a:p>
        </p:txBody>
      </p:sp>
      <p:sp>
        <p:nvSpPr>
          <p:cNvPr id="262" name="Google Shape;262;p14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"vmlinux.h"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&lt;bpf/bpf_helpers.h&gt;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SEC("tracepoint/syscalls/sys_enter_execve")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tracepoint__syscalls__sys_enter_execve(struct trace_event_raw_sys_enter *ctx) { </a:t>
            </a:r>
            <a:r>
              <a:rPr lang="en-US">
                <a:solidFill>
                  <a:srgbClr val="000000"/>
                </a:solidFill>
              </a:rPr>
              <a:t>…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0; 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userspace (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.c)</a:t>
            </a:r>
            <a:r>
              <a:rPr lang="en-US"/>
              <a:t>: BPF program memory setting</a:t>
            </a:r>
            <a:endParaRPr/>
          </a:p>
        </p:txBody>
      </p:sp>
      <p:sp>
        <p:nvSpPr>
          <p:cNvPr id="269" name="Google Shape;269;p15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int err = 0;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rlimit rlim =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.rlim_cur = 512UL &lt;&lt; 20, /* 512 MBs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.rlim_max = 512UL &lt;&lt; 20,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err = setrlimit(RLIMIT_MEMLOCK, &amp;rlim);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 (err) </a:t>
            </a:r>
            <a:r>
              <a:rPr lang="en-US"/>
              <a:t>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handle memory error */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userspace (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.c): BPF app cycle</a:t>
            </a:r>
            <a:endParaRPr/>
          </a:p>
        </p:txBody>
      </p:sp>
      <p:sp>
        <p:nvSpPr>
          <p:cNvPr id="276" name="Google Shape;276;p16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hello_bpf *obj;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 = hello_bpf__open();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 = hello_bpf__load(obj);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 = hello_bpf__attach(obj);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read_trace_pipe(); /</a:t>
            </a:r>
            <a:r>
              <a:rPr lang="en-US">
                <a:solidFill>
                  <a:srgbClr val="000000"/>
                </a:solidFill>
              </a:rPr>
              <a:t>*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user-d</a:t>
            </a:r>
            <a:r>
              <a:rPr lang="en-US">
                <a:solidFill>
                  <a:srgbClr val="000000"/>
                </a:solidFill>
              </a:rPr>
              <a:t>efined function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	let userspace interact with kernel attach point */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hello_bpf__destroy(obj);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8" name="Google Shape;108;p3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Berkeley Packet Filter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technology with origins in the Linux kernel. Used as: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Performence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Tracing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Driver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1" name="Google Shape;121;p5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eBPF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eBPF structure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798512" y="858837"/>
            <a:ext cx="81408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2725" lvl="0" marL="212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t/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25" y="675625"/>
            <a:ext cx="7454350" cy="39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867dd5339_0_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 an eBPF program</a:t>
            </a:r>
            <a:endParaRPr/>
          </a:p>
        </p:txBody>
      </p:sp>
      <p:sp>
        <p:nvSpPr>
          <p:cNvPr id="135" name="Google Shape;135;gf867dd5339_0_2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gf867dd533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89" y="622888"/>
            <a:ext cx="7083827" cy="403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2" name="Google Shape;142;p7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BPF CO-RE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with eBPF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heavy resource utilization (clang/LLVM)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>
                <a:solidFill>
                  <a:srgbClr val="000000"/>
                </a:solidFill>
              </a:rPr>
              <a:t>compile in target takes serious memory and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on kernel headers package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>
                <a:solidFill>
                  <a:srgbClr val="000000"/>
                </a:solidFill>
              </a:rPr>
              <a:t>every target is different. Need to re-compile on each target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and development iteration is quite painful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>
                <a:solidFill>
                  <a:srgbClr val="000000"/>
                </a:solidFill>
              </a:rPr>
              <a:t>error only shows up at run time, need to test on EVERY kernel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7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7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