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4V2FJ0xwWZ+Xfi9RBxIfMnVDW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00a1212f39_1_1308"/>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100a1212f39_1_1308"/>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100a1212f39_1_13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00a1212f39_1_1343"/>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100a1212f39_1_1343"/>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100a1212f39_1_13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00a1212f39_1_13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00a1212f39_1_13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100a1212f39_1_13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7" name="Google Shape;57;g100a1212f39_1_13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g100a1212f39_1_13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100a1212f39_1_13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00a1212f39_1_1312"/>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100a1212f39_1_13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00a1212f39_1_13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00a1212f39_1_1315"/>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100a1212f39_1_13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00a1212f39_1_131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100a1212f39_1_1319"/>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100a1212f39_1_1319"/>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00a1212f39_1_13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00a1212f39_1_132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100a1212f39_1_13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00a1212f39_1_132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100a1212f39_1_132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100a1212f39_1_13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00a1212f39_1_1331"/>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100a1212f39_1_13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00a1212f39_1_1334"/>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00a1212f39_1_1334"/>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100a1212f39_1_1334"/>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100a1212f39_1_1334"/>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100a1212f39_1_13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00a1212f39_1_134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100a1212f39_1_13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00a1212f39_1_130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100a1212f39_1_130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100a1212f39_1_130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nvSpPr>
        <p:spPr>
          <a:xfrm>
            <a:off x="2333846" y="2767280"/>
            <a:ext cx="7171800" cy="153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nvSpPr>
        <p:spPr>
          <a:xfrm>
            <a:off x="1157176" y="1350333"/>
            <a:ext cx="9154633"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Navigation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Menu driven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Basic movement commands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“back” to go back</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“Ctrl+C” to exit framework</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“Tgw” re-enter the framework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6"/>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1093380" y="1073067"/>
            <a:ext cx="9154633" cy="59093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Exercise: Basic Navigation</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Ensure that your system has all the requirements taken care of (Winrm, Language mode, trustedhosts and firewallpolicy)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Download TheGreaterWall.zip</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Unzip the folder and run the install script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Once TGW is running, do the following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Enter your loopback ip as the target ip (127.0.0.1)</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Run the connection test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Enter creds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Navigate to Host Collection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Type “admin-commands”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Hit Enter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 back</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Navigate to EventLog collection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 back</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Ctrl+c</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tgw</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18"/>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nvSpPr>
        <p:spPr>
          <a:xfrm>
            <a:off x="1157176" y="1350333"/>
            <a:ext cx="9154633"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Running Modules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Ran in the background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Limitations are based on analyst hardware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Must be manually sync’d</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20"/>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1157176" y="1350333"/>
            <a:ext cx="9154633"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Demo: Running a module, viewing the status, and syncing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Choose module and run it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Type “status”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complete; type “sync”</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Ctrl+C to exit TGW and view results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Potential issue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good way to verify the correctness of the credentials you supplied. If, upon running “status”, you see that it is “blocked”, the most common reason is that your credentials did not work.</a:t>
            </a:r>
            <a:endParaRPr b="0" i="0" sz="1400" u="none" cap="none" strike="noStrike">
              <a:solidFill>
                <a:srgbClr val="000000"/>
              </a:solidFill>
              <a:latin typeface="Arial"/>
              <a:ea typeface="Arial"/>
              <a:cs typeface="Arial"/>
              <a:sym typeface="Arial"/>
            </a:endParaRPr>
          </a:p>
        </p:txBody>
      </p:sp>
      <p:sp>
        <p:nvSpPr>
          <p:cNvPr id="142" name="Google Shape;142;p21"/>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nvSpPr>
        <p:spPr>
          <a:xfrm>
            <a:off x="1135911" y="954688"/>
            <a:ext cx="9154633"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Exercise: Running a module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CTRL+C out of TGW and cd into the results folder to verify that there is nothing in there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Type “TGW” to get back into the framework</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Everything should be already set up and ready to go from the actions you did previously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Choose Host Collection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Type “admin-commands”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Look for the command to reset your IP list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Run that command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Change the IP list according to the table on this slide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Choose option 6 – Hotfixes (simply because this one will finish very quickly)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Type “status”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it is still running, just hit enter, wait a couple seconds and try again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Once it is complete, type “Sync”</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CTRL+C out of TGW and revisit your results folder</a:t>
            </a:r>
            <a:endParaRPr b="0" i="0" sz="1400" u="none" cap="none" strike="noStrike">
              <a:solidFill>
                <a:srgbClr val="000000"/>
              </a:solidFill>
              <a:latin typeface="Arial"/>
              <a:ea typeface="Arial"/>
              <a:cs typeface="Arial"/>
              <a:sym typeface="Arial"/>
            </a:endParaRPr>
          </a:p>
        </p:txBody>
      </p:sp>
      <p:sp>
        <p:nvSpPr>
          <p:cNvPr id="148" name="Google Shape;148;p22"/>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nvSpPr>
        <p:spPr>
          <a:xfrm>
            <a:off x="1157176" y="1350333"/>
            <a:ext cx="91545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Post Processor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1 core feature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Surprisingly fast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Outlyer analysis</a:t>
            </a:r>
            <a:endParaRPr/>
          </a:p>
          <a:p>
            <a:pPr indent="-342900" lvl="1" marL="9144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Does x show up on less than half of the computers?</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154" name="Google Shape;154;p24"/>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nvSpPr>
        <p:spPr>
          <a:xfrm>
            <a:off x="1157175" y="1350325"/>
            <a:ext cx="99933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Exercise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Run the post processor against your data sets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View the results located in </a:t>
            </a:r>
            <a:r>
              <a:rPr lang="en-US" sz="1800">
                <a:solidFill>
                  <a:schemeClr val="dk1"/>
                </a:solidFill>
                <a:latin typeface="Calibri"/>
                <a:ea typeface="Calibri"/>
                <a:cs typeface="Calibri"/>
                <a:sym typeface="Calibri"/>
              </a:rPr>
              <a:t>$env:userprofile</a:t>
            </a:r>
            <a:r>
              <a:rPr b="0" i="0" lang="en-US" sz="1800" u="none" cap="none" strike="noStrike">
                <a:solidFill>
                  <a:schemeClr val="dk1"/>
                </a:solidFill>
                <a:latin typeface="Calibri"/>
                <a:ea typeface="Calibri"/>
                <a:cs typeface="Calibri"/>
                <a:sym typeface="Calibri"/>
              </a:rPr>
              <a:t>/Desktop/TheGreaterWall/Results/postprocessing*/AnalysisResults/OutlyerAnalysis/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You can view these results with either of the following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Notepad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Excel</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Get-content nameoffile.csv | convertfrom-csv (preferred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160" name="Google Shape;160;p26"/>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nvSpPr>
        <p:spPr>
          <a:xfrm>
            <a:off x="1157176" y="1350333"/>
            <a:ext cx="915463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Discussion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Raw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166" name="Google Shape;166;p27"/>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nvSpPr>
        <p:spPr>
          <a:xfrm>
            <a:off x="1157176" y="1350333"/>
            <a:ext cx="9154500" cy="363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Other features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Interactive access</a:t>
            </a:r>
            <a:endParaRPr sz="18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“Whatis” basically a man-page for each module (Ex: whatis processinfo)</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1800">
                <a:solidFill>
                  <a:schemeClr val="dk1"/>
                </a:solidFill>
                <a:latin typeface="Calibri"/>
                <a:ea typeface="Calibri"/>
                <a:cs typeface="Calibri"/>
                <a:sym typeface="Calibri"/>
              </a:rPr>
              <a:t>PowerShell Log reconstruction. If The flagged powershell log is fragmented (Ex: Scriptblock 12 of 40) the entire log will be reconstructed and named with the .collection file extension.</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Coming soon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Winlogbeat/Security Onion support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Job queue support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More modules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172" name="Google Shape;172;p29"/>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nvSpPr>
        <p:spPr>
          <a:xfrm>
            <a:off x="4869734" y="259161"/>
            <a:ext cx="249433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Remoting Requirements</a:t>
            </a:r>
            <a:endParaRPr b="0" i="0" sz="1400" u="none" cap="none" strike="noStrike">
              <a:solidFill>
                <a:srgbClr val="000000"/>
              </a:solidFill>
              <a:latin typeface="Arial"/>
              <a:ea typeface="Arial"/>
              <a:cs typeface="Arial"/>
              <a:sym typeface="Arial"/>
            </a:endParaRPr>
          </a:p>
        </p:txBody>
      </p:sp>
      <p:sp>
        <p:nvSpPr>
          <p:cNvPr id="70" name="Google Shape;70;p3"/>
          <p:cNvSpPr txBox="1"/>
          <p:nvPr/>
        </p:nvSpPr>
        <p:spPr>
          <a:xfrm>
            <a:off x="1233376" y="1350333"/>
            <a:ext cx="9154500" cy="480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Full Language mode enabled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$ExecutionContext.SessionState.LanguageMode</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$ExecutionContext.SessionState.LanguageMode = 'fulllanguage’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Unrestricted execution policy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Set-exeuctionpolicy –scope currentuser unrestricted -force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WinRM Enabled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Enable-psremoting –force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Set-item wsman:\localhost\client\trustedhosts –value *</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Firewall profile set to private or domain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Set-netConnectionprofile –networkcategory private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Administrative credentials</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0" y="0"/>
            <a:ext cx="12192000" cy="4572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9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nvSpPr>
        <p:spPr>
          <a:xfrm>
            <a:off x="4116900" y="233916"/>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
        <p:nvSpPr>
          <p:cNvPr id="77" name="Google Shape;77;p6"/>
          <p:cNvSpPr txBox="1"/>
          <p:nvPr/>
        </p:nvSpPr>
        <p:spPr>
          <a:xfrm>
            <a:off x="1233376" y="1350333"/>
            <a:ext cx="9154633"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it?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Hunt and data collection framework</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Agentless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Written entirely in PowerShell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Customizable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8" name="Google Shape;78;p6"/>
          <p:cNvPicPr preferRelativeResize="0"/>
          <p:nvPr/>
        </p:nvPicPr>
        <p:blipFill rotWithShape="1">
          <a:blip r:embed="rId3">
            <a:alphaModFix/>
          </a:blip>
          <a:srcRect b="0" l="0" r="0" t="0"/>
          <a:stretch/>
        </p:blipFill>
        <p:spPr>
          <a:xfrm>
            <a:off x="2526000" y="3344375"/>
            <a:ext cx="6115050" cy="2019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7"/>
          <p:cNvSpPr txBox="1"/>
          <p:nvPr/>
        </p:nvSpPr>
        <p:spPr>
          <a:xfrm>
            <a:off x="4066983" y="146804"/>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
        <p:nvSpPr>
          <p:cNvPr id="84" name="Google Shape;84;p7"/>
          <p:cNvSpPr txBox="1"/>
          <p:nvPr/>
        </p:nvSpPr>
        <p:spPr>
          <a:xfrm>
            <a:off x="1233376" y="1350333"/>
            <a:ext cx="915463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Capabilities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5" name="Google Shape;85;p7"/>
          <p:cNvPicPr preferRelativeResize="0"/>
          <p:nvPr/>
        </p:nvPicPr>
        <p:blipFill rotWithShape="1">
          <a:blip r:embed="rId3">
            <a:alphaModFix/>
          </a:blip>
          <a:srcRect b="0" l="0" r="0" t="0"/>
          <a:stretch/>
        </p:blipFill>
        <p:spPr>
          <a:xfrm>
            <a:off x="3110931" y="2766831"/>
            <a:ext cx="5236300" cy="200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8"/>
          <p:cNvSpPr txBox="1"/>
          <p:nvPr/>
        </p:nvSpPr>
        <p:spPr>
          <a:xfrm>
            <a:off x="1233376" y="1350333"/>
            <a:ext cx="915463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Host Collection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8"/>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pic>
        <p:nvPicPr>
          <p:cNvPr id="92" name="Google Shape;92;p8"/>
          <p:cNvPicPr preferRelativeResize="0"/>
          <p:nvPr/>
        </p:nvPicPr>
        <p:blipFill rotWithShape="1">
          <a:blip r:embed="rId3">
            <a:alphaModFix/>
          </a:blip>
          <a:srcRect b="0" l="0" r="0" t="0"/>
          <a:stretch/>
        </p:blipFill>
        <p:spPr>
          <a:xfrm>
            <a:off x="1899302" y="1814525"/>
            <a:ext cx="7297100" cy="430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9"/>
          <p:cNvSpPr txBox="1"/>
          <p:nvPr/>
        </p:nvSpPr>
        <p:spPr>
          <a:xfrm>
            <a:off x="1233376" y="1350333"/>
            <a:ext cx="915463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Event Log Collection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9"/>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pic>
        <p:nvPicPr>
          <p:cNvPr id="99" name="Google Shape;99;p9"/>
          <p:cNvPicPr preferRelativeResize="0"/>
          <p:nvPr/>
        </p:nvPicPr>
        <p:blipFill rotWithShape="1">
          <a:blip r:embed="rId3">
            <a:alphaModFix/>
          </a:blip>
          <a:srcRect b="0" l="0" r="0" t="0"/>
          <a:stretch/>
        </p:blipFill>
        <p:spPr>
          <a:xfrm>
            <a:off x="2018875" y="1822175"/>
            <a:ext cx="7097576" cy="440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nvSpPr>
        <p:spPr>
          <a:xfrm>
            <a:off x="1233376" y="1350333"/>
            <a:ext cx="915463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Additional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10"/>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pic>
        <p:nvPicPr>
          <p:cNvPr id="106" name="Google Shape;106;p10"/>
          <p:cNvPicPr preferRelativeResize="0"/>
          <p:nvPr/>
        </p:nvPicPr>
        <p:blipFill rotWithShape="1">
          <a:blip r:embed="rId3">
            <a:alphaModFix/>
          </a:blip>
          <a:srcRect b="0" l="0" r="0" t="0"/>
          <a:stretch/>
        </p:blipFill>
        <p:spPr>
          <a:xfrm>
            <a:off x="366713" y="2081213"/>
            <a:ext cx="11458575" cy="269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2"/>
          <p:cNvSpPr txBox="1"/>
          <p:nvPr/>
        </p:nvSpPr>
        <p:spPr>
          <a:xfrm>
            <a:off x="1157176" y="1350333"/>
            <a:ext cx="9154633"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Downloading and installing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Zip File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Setup.ps1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Very quick and simple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12"/>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nvSpPr>
        <p:spPr>
          <a:xfrm>
            <a:off x="1157176" y="1350333"/>
            <a:ext cx="9154633"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Exercise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Download and Install the Framework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14"/>
          <p:cNvSpPr txBox="1"/>
          <p:nvPr/>
        </p:nvSpPr>
        <p:spPr>
          <a:xfrm>
            <a:off x="3831592" y="133448"/>
            <a:ext cx="40580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The Greater Wall PowerShell Framework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2020-11-29T18:08:38Z</dcterms:created>
  <dc:creator>kyle desjardins</dc:creator>
</cp:coreProperties>
</file>